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7"/>
  </p:notesMasterIdLst>
  <p:sldIdLst>
    <p:sldId id="479" r:id="rId3"/>
    <p:sldId id="478" r:id="rId4"/>
    <p:sldId id="336" r:id="rId5"/>
    <p:sldId id="441" r:id="rId6"/>
    <p:sldId id="442" r:id="rId7"/>
    <p:sldId id="443" r:id="rId8"/>
    <p:sldId id="444" r:id="rId9"/>
    <p:sldId id="445" r:id="rId10"/>
    <p:sldId id="446" r:id="rId11"/>
    <p:sldId id="451" r:id="rId12"/>
    <p:sldId id="448" r:id="rId13"/>
    <p:sldId id="449" r:id="rId14"/>
    <p:sldId id="447" r:id="rId15"/>
    <p:sldId id="450" r:id="rId16"/>
    <p:sldId id="452" r:id="rId17"/>
    <p:sldId id="454" r:id="rId18"/>
    <p:sldId id="453" r:id="rId19"/>
    <p:sldId id="455" r:id="rId20"/>
    <p:sldId id="456" r:id="rId21"/>
    <p:sldId id="458" r:id="rId22"/>
    <p:sldId id="457" r:id="rId23"/>
    <p:sldId id="461" r:id="rId24"/>
    <p:sldId id="460" r:id="rId25"/>
    <p:sldId id="469" r:id="rId26"/>
    <p:sldId id="464" r:id="rId27"/>
    <p:sldId id="465" r:id="rId28"/>
    <p:sldId id="459" r:id="rId29"/>
    <p:sldId id="474" r:id="rId30"/>
    <p:sldId id="473" r:id="rId31"/>
    <p:sldId id="476" r:id="rId32"/>
    <p:sldId id="463" r:id="rId33"/>
    <p:sldId id="482" r:id="rId34"/>
    <p:sldId id="480" r:id="rId35"/>
    <p:sldId id="483" r:id="rId3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HYUZgZjU/5qSsZ88u9qVA==" hashData="O+/7ok/dJ64z0YFEvPUP3yvDiT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94" autoAdjust="0"/>
    <p:restoredTop sz="96338" autoAdjust="0"/>
  </p:normalViewPr>
  <p:slideViewPr>
    <p:cSldViewPr>
      <p:cViewPr>
        <p:scale>
          <a:sx n="60" d="100"/>
          <a:sy n="60" d="100"/>
        </p:scale>
        <p:origin x="788" y="479"/>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07/04/2023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07/04/2023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07/04/2023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07/04/2023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07/04/2023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07/04/2023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07/04/2023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07/04/2023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07/04/2023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07/04/2023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07/04/2023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07/04/2023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53098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07/04/2023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2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2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2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3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49306"/>
              </a:avLst>
            </a:prstTxWarp>
            <a:scene3d>
              <a:camera prst="legacyObliqueTopLeft"/>
              <a:lightRig rig="legacyNormal3" dir="r"/>
            </a:scene3d>
            <a:sp3d extrusionH="201600" prstMaterial="legacyMatte">
              <a:bevelT w="82550" h="38100" prst="coolSlant"/>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Creación</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de la Tierra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Fotografía es recopilada de la red </a:t>
            </a: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5715000"/>
          </a:xfrm>
          <a:prstGeom prst="rect">
            <a:avLst/>
          </a:prstGeom>
        </p:spPr>
      </p:pic>
      <p:sp>
        <p:nvSpPr>
          <p:cNvPr id="3" name="2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1000100" y="214294"/>
            <a:ext cx="6374374" cy="646331"/>
          </a:xfrm>
          <a:prstGeom prst="rect">
            <a:avLst/>
          </a:prstGeom>
          <a:noFill/>
        </p:spPr>
        <p:txBody>
          <a:bodyPr wrap="none" lIns="91440" tIns="45720" rIns="91440" bIns="45720">
            <a:prstTxWarp prst="textDeflateTop">
              <a:avLst>
                <a:gd name="adj" fmla="val 25299"/>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6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36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La formación</a:t>
            </a:r>
            <a:r>
              <a:rPr lang="es-ES" sz="36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de la tierra </a:t>
            </a:r>
            <a:endParaRPr lang="es-ES" sz="36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6 CuadroTexto"/>
          <p:cNvSpPr txBox="1"/>
          <p:nvPr/>
        </p:nvSpPr>
        <p:spPr>
          <a:xfrm>
            <a:off x="214282" y="3571880"/>
            <a:ext cx="8501122" cy="1754326"/>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Se ha estimado que hace 4.533 millones de años, nuestra joven Tierra colisionó con un planeta del tamaño de Marte, al que conocemos como </a:t>
            </a:r>
            <a:r>
              <a:rPr lang="es-ES" b="1" i="1" dirty="0" smtClean="0">
                <a:effectLst>
                  <a:glow rad="101600">
                    <a:srgbClr val="C00000">
                      <a:alpha val="60000"/>
                    </a:srgbClr>
                  </a:glow>
                  <a:outerShdw blurRad="38100" dist="38100" dir="2700000" algn="tl">
                    <a:srgbClr val="000000">
                      <a:alpha val="43137"/>
                    </a:srgbClr>
                  </a:outerShdw>
                </a:effectLst>
                <a:latin typeface="Lucida Bright" pitchFamily="18" charset="0"/>
              </a:rPr>
              <a:t>Tea</a:t>
            </a:r>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b="1" i="1" dirty="0" smtClean="0">
                <a:effectLst>
                  <a:glow rad="101600">
                    <a:srgbClr val="C00000">
                      <a:alpha val="60000"/>
                    </a:srgbClr>
                  </a:glow>
                  <a:outerShdw blurRad="38100" dist="38100" dir="2700000" algn="tl">
                    <a:srgbClr val="000000">
                      <a:alpha val="43137"/>
                    </a:srgbClr>
                  </a:outerShdw>
                </a:effectLst>
                <a:latin typeface="Lucida Bright" pitchFamily="18" charset="0"/>
              </a:rPr>
              <a:t>Tea</a:t>
            </a:r>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 que, por cierto, en la mitología griega es la </a:t>
            </a:r>
            <a:r>
              <a:rPr lang="es-ES" b="1" i="1" dirty="0" smtClean="0">
                <a:effectLst>
                  <a:glow rad="101600">
                    <a:srgbClr val="C00000">
                      <a:alpha val="60000"/>
                    </a:srgbClr>
                  </a:glow>
                  <a:outerShdw blurRad="38100" dist="38100" dir="2700000" algn="tl">
                    <a:srgbClr val="000000">
                      <a:alpha val="43137"/>
                    </a:srgbClr>
                  </a:outerShdw>
                </a:effectLst>
                <a:latin typeface="Lucida Bright" pitchFamily="18" charset="0"/>
              </a:rPr>
              <a:t>Diosa madre de la Luna</a:t>
            </a:r>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 Este gran impacto haría que ambos planetas se unieran en la Tierra y que la gran cantidad de material despedido al espacio acabara formando a nuestro satélite Lunar.</a:t>
            </a:r>
            <a:endParaRPr lang="es-ES"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214282" y="1000112"/>
            <a:ext cx="8572560" cy="2308324"/>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Para hablar de la formación de la Tierra, debemos remontarnos a la nebulosa </a:t>
            </a:r>
            <a:r>
              <a:rPr lang="es-ES" b="1" dirty="0" err="1" smtClean="0">
                <a:effectLst>
                  <a:glow rad="101600">
                    <a:srgbClr val="C00000">
                      <a:alpha val="60000"/>
                    </a:srgbClr>
                  </a:glow>
                  <a:outerShdw blurRad="38100" dist="38100" dir="2700000" algn="tl">
                    <a:srgbClr val="000000">
                      <a:alpha val="43137"/>
                    </a:srgbClr>
                  </a:outerShdw>
                </a:effectLst>
                <a:latin typeface="Lucida Bright" pitchFamily="18" charset="0"/>
              </a:rPr>
              <a:t>protosolar</a:t>
            </a:r>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 que formó el </a:t>
            </a:r>
            <a:r>
              <a:rPr lang="es-ES" b="1" i="1" dirty="0" smtClean="0">
                <a:effectLst>
                  <a:glow rad="101600">
                    <a:srgbClr val="C00000">
                      <a:alpha val="60000"/>
                    </a:srgbClr>
                  </a:glow>
                  <a:outerShdw blurRad="38100" dist="38100" dir="2700000" algn="tl">
                    <a:srgbClr val="000000">
                      <a:alpha val="43137"/>
                    </a:srgbClr>
                  </a:outerShdw>
                </a:effectLst>
                <a:latin typeface="Lucida Bright" pitchFamily="18" charset="0"/>
              </a:rPr>
              <a:t>Sistema Solar</a:t>
            </a:r>
            <a:r>
              <a:rPr lang="es-ES" b="1" dirty="0" smtClean="0">
                <a:effectLst>
                  <a:glow rad="101600">
                    <a:srgbClr val="C00000">
                      <a:alpha val="60000"/>
                    </a:srgbClr>
                  </a:glow>
                  <a:outerShdw blurRad="38100" dist="38100" dir="2700000" algn="tl">
                    <a:srgbClr val="000000">
                      <a:alpha val="43137"/>
                    </a:srgbClr>
                  </a:outerShdw>
                </a:effectLst>
                <a:latin typeface="Lucida Bright" pitchFamily="18" charset="0"/>
              </a:rPr>
              <a:t> hace algo más de 4.500 millones de años. En el centro de esa nebulosa se formó el joven Sol, debido a las fuertes presiones y fuerzas ejercidas en el núcleo de la nebulosa. Pero la materia también se acumuló en órbitas lejanas a la estrella, dando lugar a los planetas. La formación de los planetas era a base de colisiones entre pequeños planetoides, eventos que sin lugar a dudas debían ser de lo más destructivos.</a:t>
            </a:r>
            <a:endParaRPr lang="es-ES"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83000">
        <p14:vortex dir="r"/>
      </p:transition>
    </mc:Choice>
    <mc:Fallback xmlns="">
      <p:transition spd="slow" advTm="8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23" presetClass="entr" presetSubtype="16" fill="hold" grpId="0" nodeType="withEffect">
                                  <p:stCondLst>
                                    <p:cond delay="50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childTnLst>
                                </p:cTn>
                              </p:par>
                            </p:childTnLst>
                          </p:cTn>
                        </p:par>
                        <p:par>
                          <p:cTn id="12" fill="hold">
                            <p:stCondLst>
                              <p:cond delay="2500"/>
                            </p:stCondLst>
                            <p:childTnLst>
                              <p:par>
                                <p:cTn id="13" presetID="40" presetClass="entr" presetSubtype="0" fill="hold" grpId="0" nodeType="afterEffect">
                                  <p:stCondLst>
                                    <p:cond delay="5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1"/>
                                          </p:val>
                                        </p:tav>
                                        <p:tav tm="100000">
                                          <p:val>
                                            <p:strVal val="#ppt_x"/>
                                          </p:val>
                                        </p:tav>
                                      </p:tavLst>
                                    </p:anim>
                                    <p:anim calcmode="lin" valueType="num">
                                      <p:cBhvr>
                                        <p:cTn id="17" dur="1000" fill="hold"/>
                                        <p:tgtEl>
                                          <p:spTgt spid="8"/>
                                        </p:tgtEl>
                                        <p:attrNameLst>
                                          <p:attrName>ppt_y</p:attrName>
                                        </p:attrNameLst>
                                      </p:cBhvr>
                                      <p:tavLst>
                                        <p:tav tm="0">
                                          <p:val>
                                            <p:strVal val="#ppt_y"/>
                                          </p:val>
                                        </p:tav>
                                        <p:tav tm="100000">
                                          <p:val>
                                            <p:strVal val="#ppt_y"/>
                                          </p:val>
                                        </p:tav>
                                      </p:tavLst>
                                    </p:anim>
                                  </p:childTnLst>
                                </p:cTn>
                              </p:par>
                            </p:childTnLst>
                          </p:cTn>
                        </p:par>
                        <p:par>
                          <p:cTn id="18" fill="hold">
                            <p:stCondLst>
                              <p:cond delay="476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28596" y="4643450"/>
            <a:ext cx="85011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BIG BANG HACE 5.000 MILLONES DE AÑOS. A raíz de ese acontecimiento, se han formado las estructuras que a día de hoy conocemos. La mayor parte de la materia que compone el Universo es materia oscura.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500034" y="4572012"/>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Nuestro viaje comienza hace casi 5.000 millones de años,  no hay ni rastro de nuestro bello planeta azul. Solo una estrella naciente, nuestro Sol. El primer periodo es el </a:t>
            </a:r>
            <a:r>
              <a:rPr lang="es-ES" b="1" dirty="0" err="1" smtClean="0">
                <a:effectLst>
                  <a:glow rad="101600">
                    <a:srgbClr val="C00000">
                      <a:alpha val="60000"/>
                    </a:srgbClr>
                  </a:glow>
                  <a:outerShdw blurRad="38100" dist="38100" dir="2700000" algn="tl">
                    <a:srgbClr val="000000">
                      <a:alpha val="43137"/>
                    </a:srgbClr>
                  </a:outerShdw>
                </a:effectLst>
              </a:rPr>
              <a:t>Adéico</a:t>
            </a:r>
            <a:r>
              <a:rPr lang="es-ES" b="1" dirty="0" smtClean="0">
                <a:effectLst>
                  <a:glow rad="101600">
                    <a:srgbClr val="C00000">
                      <a:alpha val="60000"/>
                    </a:srgbClr>
                  </a:glow>
                  <a:outerShdw blurRad="38100" dist="38100" dir="2700000" algn="tl">
                    <a:srgbClr val="000000">
                      <a:alpha val="43137"/>
                    </a:srgbClr>
                  </a:outerShdw>
                </a:effectLst>
              </a:rPr>
              <a:t> y dura 500 millones de años.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5"/>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214282" y="4357698"/>
            <a:ext cx="87154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Hemos llegado demasiado temprano, antes incluso de que la tierra se forme.</a:t>
            </a:r>
          </a:p>
          <a:p>
            <a:r>
              <a:rPr lang="es-ES" b="1" dirty="0" smtClean="0">
                <a:effectLst>
                  <a:glow rad="101600">
                    <a:srgbClr val="C00000">
                      <a:alpha val="60000"/>
                    </a:srgbClr>
                  </a:glow>
                  <a:outerShdw blurRad="38100" dist="38100" dir="2700000" algn="tl">
                    <a:srgbClr val="000000">
                      <a:alpha val="43137"/>
                    </a:srgbClr>
                  </a:outerShdw>
                </a:effectLst>
              </a:rPr>
              <a:t>Podemos ver como la gravedad convierte el polvo en pequeñas rocas, parece </a:t>
            </a:r>
          </a:p>
          <a:p>
            <a:r>
              <a:rPr lang="es-ES" b="1" dirty="0" smtClean="0">
                <a:effectLst>
                  <a:glow rad="101600">
                    <a:srgbClr val="C00000">
                      <a:alpha val="60000"/>
                    </a:srgbClr>
                  </a:glow>
                  <a:outerShdw blurRad="38100" dist="38100" dir="2700000" algn="tl">
                    <a:srgbClr val="000000">
                      <a:alpha val="43137"/>
                    </a:srgbClr>
                  </a:outerShdw>
                </a:effectLst>
              </a:rPr>
              <a:t>casi imposible que algo tan complejo como un Planeta esté hecho nada más </a:t>
            </a:r>
          </a:p>
          <a:p>
            <a:r>
              <a:rPr lang="es-ES" b="1" dirty="0" smtClean="0">
                <a:effectLst>
                  <a:glow rad="101600">
                    <a:srgbClr val="C00000">
                      <a:alpha val="60000"/>
                    </a:srgbClr>
                  </a:glow>
                  <a:outerShdw blurRad="38100" dist="38100" dir="2700000" algn="tl">
                    <a:srgbClr val="000000">
                      <a:alpha val="43137"/>
                    </a:srgbClr>
                  </a:outerShdw>
                </a:effectLst>
              </a:rPr>
              <a:t>que de polvo y rocas.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73000">
        <p14:vortex dir="r"/>
        <p:sndAc>
          <p:stSnd loop="1">
            <p:snd r:embed="rId2" name="Variadas.wav"/>
          </p:stSnd>
        </p:sndAc>
      </p:transition>
    </mc:Choice>
    <mc:Fallback xmlns="">
      <p:transition spd="slow" advTm="73000">
        <p:fade/>
        <p:sndAc>
          <p:stSnd loop="1">
            <p:snd r:embed="rId6"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1"/>
                                          </p:val>
                                        </p:tav>
                                        <p:tav tm="100000">
                                          <p:val>
                                            <p:strVal val="#ppt_x"/>
                                          </p:val>
                                        </p:tav>
                                      </p:tavLst>
                                    </p:anim>
                                    <p:anim calcmode="lin" valueType="num">
                                      <p:cBhvr>
                                        <p:cTn id="13" dur="10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21200"/>
                            </p:stCondLst>
                            <p:childTnLst>
                              <p:par>
                                <p:cTn id="15" presetID="10" presetClass="entr" presetSubtype="0" fill="hold" nodeType="after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262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44100"/>
                            </p:stCondLst>
                            <p:childTnLst>
                              <p:par>
                                <p:cTn id="25" presetID="10" presetClass="entr" presetSubtype="0" fill="hold" nodeType="after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491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42910" y="4643450"/>
            <a:ext cx="81439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Durante millones de años, la gravedad fue formando estas rocas para </a:t>
            </a:r>
          </a:p>
          <a:p>
            <a:r>
              <a:rPr lang="es-ES" b="1" dirty="0" smtClean="0">
                <a:effectLst>
                  <a:glow rad="101600">
                    <a:srgbClr val="C00000">
                      <a:alpha val="60000"/>
                    </a:srgbClr>
                  </a:glow>
                  <a:outerShdw blurRad="38100" dist="38100" dir="2700000" algn="tl">
                    <a:srgbClr val="000000">
                      <a:alpha val="43137"/>
                    </a:srgbClr>
                  </a:outerShdw>
                </a:effectLst>
              </a:rPr>
              <a:t>formar la Tierra. Uno de los al menos 100 planetas que orbitan alrededor </a:t>
            </a:r>
          </a:p>
          <a:p>
            <a:r>
              <a:rPr lang="es-ES" b="1" dirty="0" smtClean="0">
                <a:effectLst>
                  <a:glow rad="101600">
                    <a:srgbClr val="C00000">
                      <a:alpha val="60000"/>
                    </a:srgbClr>
                  </a:glow>
                  <a:outerShdw blurRad="38100" dist="38100" dir="2700000" algn="tl">
                    <a:srgbClr val="000000">
                      <a:alpha val="43137"/>
                    </a:srgbClr>
                  </a:outerShdw>
                </a:effectLst>
              </a:rPr>
              <a:t>del Sol.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00034" y="4500574"/>
            <a:ext cx="8263865" cy="923330"/>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Hace 4.540 millones de años, la Creación de la Tierra comenzó con la </a:t>
            </a:r>
          </a:p>
          <a:p>
            <a:r>
              <a:rPr lang="es-ES" b="1" dirty="0" smtClean="0">
                <a:effectLst>
                  <a:glow rad="101600">
                    <a:srgbClr val="C00000">
                      <a:alpha val="60000"/>
                    </a:srgbClr>
                  </a:glow>
                  <a:outerShdw blurRad="38100" dist="38100" dir="2700000" algn="tl">
                    <a:srgbClr val="000000">
                      <a:alpha val="43137"/>
                    </a:srgbClr>
                  </a:outerShdw>
                </a:effectLst>
              </a:rPr>
              <a:t>formación del Sol. Unos millones de años antes el colapso gravitacional </a:t>
            </a:r>
          </a:p>
          <a:p>
            <a:r>
              <a:rPr lang="es-ES" b="1" dirty="0" smtClean="0">
                <a:effectLst>
                  <a:glow rad="101600">
                    <a:srgbClr val="C00000">
                      <a:alpha val="60000"/>
                    </a:srgbClr>
                  </a:glow>
                  <a:outerShdw blurRad="38100" dist="38100" dir="2700000" algn="tl">
                    <a:srgbClr val="000000">
                      <a:alpha val="43137"/>
                    </a:srgbClr>
                  </a:outerShdw>
                </a:effectLst>
              </a:rPr>
              <a:t>de una pequeña parte de una nube molecular, dio lugar a nuestra estrella.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a:stretch>
            <a:fillRect/>
          </a:stretch>
        </p:blipFill>
        <p:spPr bwMode="auto">
          <a:xfrm>
            <a:off x="0" y="0"/>
            <a:ext cx="9144000" cy="5707063"/>
          </a:xfrm>
          <a:prstGeom prst="rect">
            <a:avLst/>
          </a:prstGeom>
          <a:noFill/>
          <a:ln w="9525">
            <a:noFill/>
            <a:miter lim="800000"/>
            <a:headEnd/>
            <a:tailEnd/>
          </a:ln>
        </p:spPr>
      </p:pic>
      <p:sp>
        <p:nvSpPr>
          <p:cNvPr id="8" name="7 CuadroTexto"/>
          <p:cNvSpPr txBox="1"/>
          <p:nvPr/>
        </p:nvSpPr>
        <p:spPr>
          <a:xfrm>
            <a:off x="357158" y="4357698"/>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Hace 4.540 millones de años. El planeta era un infierno, 1200°C de temperatura, no hay aire, solo dióxido de carbono (CO2), Nitrógeno y vapor de agua, el cual era tóxico y caliente. Básicamente era una bola hirviente de roca líquida, no hay superficies sólidas, solo un océano de lava.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73000">
        <p14:vortex dir="r"/>
      </p:transition>
    </mc:Choice>
    <mc:Fallback xmlns="">
      <p:transition spd="slow" advTm="7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73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2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41000"/>
                            </p:stCondLst>
                            <p:childTnLst>
                              <p:par>
                                <p:cTn id="25" presetID="10" presetClass="entr" presetSubtype="0" fill="hold" nodeType="after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4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00526" y="4572012"/>
            <a:ext cx="8943474" cy="923330"/>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Estos granos se juntan lentamente para formar cuerpos sólidos los inicios </a:t>
            </a:r>
          </a:p>
          <a:p>
            <a:r>
              <a:rPr lang="es-ES" b="1" dirty="0" smtClean="0">
                <a:effectLst>
                  <a:glow rad="101600">
                    <a:srgbClr val="C00000">
                      <a:alpha val="60000"/>
                    </a:srgbClr>
                  </a:glow>
                  <a:outerShdw blurRad="38100" dist="38100" dir="2700000" algn="tl">
                    <a:srgbClr val="000000">
                      <a:alpha val="43137"/>
                    </a:srgbClr>
                  </a:outerShdw>
                </a:effectLst>
              </a:rPr>
              <a:t>de los planetas en </a:t>
            </a:r>
            <a:r>
              <a:rPr lang="es-ES" b="1" dirty="0">
                <a:effectLst>
                  <a:glow rad="101600">
                    <a:srgbClr val="C00000">
                      <a:alpha val="60000"/>
                    </a:srgbClr>
                  </a:glow>
                  <a:outerShdw blurRad="38100" dist="38100" dir="2700000" algn="tl">
                    <a:srgbClr val="000000">
                      <a:alpha val="43137"/>
                    </a:srgbClr>
                  </a:outerShdw>
                </a:effectLst>
              </a:rPr>
              <a:t>c</a:t>
            </a:r>
            <a:r>
              <a:rPr lang="es-ES" b="1" dirty="0" smtClean="0">
                <a:effectLst>
                  <a:glow rad="101600">
                    <a:srgbClr val="C00000">
                      <a:alpha val="60000"/>
                    </a:srgbClr>
                  </a:glow>
                  <a:outerShdw blurRad="38100" dist="38100" dir="2700000" algn="tl">
                    <a:srgbClr val="000000">
                      <a:alpha val="43137"/>
                    </a:srgbClr>
                  </a:outerShdw>
                </a:effectLst>
              </a:rPr>
              <a:t>iernes, los </a:t>
            </a:r>
            <a:r>
              <a:rPr lang="es-ES" b="1" dirty="0" err="1" smtClean="0">
                <a:effectLst>
                  <a:glow rad="101600">
                    <a:srgbClr val="C00000">
                      <a:alpha val="60000"/>
                    </a:srgbClr>
                  </a:glow>
                  <a:outerShdw blurRad="38100" dist="38100" dir="2700000" algn="tl">
                    <a:srgbClr val="000000">
                      <a:alpha val="43137"/>
                    </a:srgbClr>
                  </a:outerShdw>
                </a:effectLst>
              </a:rPr>
              <a:t>Planetesimales</a:t>
            </a:r>
            <a:r>
              <a:rPr lang="es-ES" b="1" dirty="0" smtClean="0">
                <a:effectLst>
                  <a:glow rad="101600">
                    <a:srgbClr val="C00000">
                      <a:alpha val="60000"/>
                    </a:srgbClr>
                  </a:glow>
                  <a:outerShdw blurRad="38100" dist="38100" dir="2700000" algn="tl">
                    <a:srgbClr val="000000">
                      <a:alpha val="43137"/>
                    </a:srgbClr>
                  </a:outerShdw>
                </a:effectLst>
              </a:rPr>
              <a:t>. Bajo el efecto de la gravedad, </a:t>
            </a:r>
          </a:p>
          <a:p>
            <a:r>
              <a:rPr lang="es-ES" b="1" dirty="0" smtClean="0">
                <a:effectLst>
                  <a:glow rad="101600">
                    <a:srgbClr val="C00000">
                      <a:alpha val="60000"/>
                    </a:srgbClr>
                  </a:glow>
                  <a:outerShdw blurRad="38100" dist="38100" dir="2700000" algn="tl">
                    <a:srgbClr val="000000">
                      <a:alpha val="43137"/>
                    </a:srgbClr>
                  </a:outerShdw>
                </a:effectLst>
              </a:rPr>
              <a:t>estos </a:t>
            </a:r>
            <a:r>
              <a:rPr lang="es-ES" b="1" dirty="0" err="1" smtClean="0">
                <a:effectLst>
                  <a:glow rad="101600">
                    <a:srgbClr val="C00000">
                      <a:alpha val="60000"/>
                    </a:srgbClr>
                  </a:glow>
                  <a:outerShdw blurRad="38100" dist="38100" dir="2700000" algn="tl">
                    <a:srgbClr val="000000">
                      <a:alpha val="43137"/>
                    </a:srgbClr>
                  </a:outerShdw>
                </a:effectLst>
              </a:rPr>
              <a:t>Planetesimales</a:t>
            </a:r>
            <a:r>
              <a:rPr lang="es-ES" b="1" dirty="0" smtClean="0">
                <a:effectLst>
                  <a:glow rad="101600">
                    <a:srgbClr val="C00000">
                      <a:alpha val="60000"/>
                    </a:srgbClr>
                  </a:glow>
                  <a:outerShdw blurRad="38100" dist="38100" dir="2700000" algn="tl">
                    <a:srgbClr val="000000">
                      <a:alpha val="43137"/>
                    </a:srgbClr>
                  </a:outerShdw>
                </a:effectLst>
              </a:rPr>
              <a:t> crecen hasta alcanzar unos pocos kilómetros de diámetro.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6072210"/>
          </a:xfrm>
          <a:prstGeom prst="rect">
            <a:avLst/>
          </a:prstGeom>
          <a:noFill/>
          <a:ln w="9525">
            <a:noFill/>
            <a:miter lim="800000"/>
            <a:headEnd/>
            <a:tailEnd/>
          </a:ln>
        </p:spPr>
      </p:pic>
      <p:sp>
        <p:nvSpPr>
          <p:cNvPr id="6" name="5 CuadroTexto"/>
          <p:cNvSpPr txBox="1"/>
          <p:nvPr/>
        </p:nvSpPr>
        <p:spPr>
          <a:xfrm>
            <a:off x="952312" y="4883968"/>
            <a:ext cx="7007046" cy="646331"/>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planeta recién nacido es una bola hirviente de roca líquida, </a:t>
            </a:r>
          </a:p>
          <a:p>
            <a:r>
              <a:rPr lang="es-ES" b="1" dirty="0" smtClean="0">
                <a:effectLst>
                  <a:glow rad="101600">
                    <a:srgbClr val="C00000">
                      <a:alpha val="60000"/>
                    </a:srgbClr>
                  </a:glow>
                  <a:outerShdw blurRad="38100" dist="38100" dir="2700000" algn="tl">
                    <a:srgbClr val="000000">
                      <a:alpha val="43137"/>
                    </a:srgbClr>
                  </a:outerShdw>
                </a:effectLst>
              </a:rPr>
              <a:t>prácticamente no hay superficies sólidas.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a:stretch>
            <a:fillRect/>
          </a:stretch>
        </p:blipFill>
        <p:spPr bwMode="auto">
          <a:xfrm>
            <a:off x="0" y="0"/>
            <a:ext cx="9144000" cy="5707063"/>
          </a:xfrm>
          <a:prstGeom prst="rect">
            <a:avLst/>
          </a:prstGeom>
          <a:noFill/>
          <a:ln w="9525">
            <a:noFill/>
            <a:miter lim="800000"/>
            <a:headEnd/>
            <a:tailEnd/>
          </a:ln>
        </p:spPr>
      </p:pic>
      <p:sp>
        <p:nvSpPr>
          <p:cNvPr id="7" name="6 CuadroTexto"/>
          <p:cNvSpPr txBox="1"/>
          <p:nvPr/>
        </p:nvSpPr>
        <p:spPr>
          <a:xfrm>
            <a:off x="505088" y="4572012"/>
            <a:ext cx="785818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Solo un interminable océano de lava. Un joven planeta llamado </a:t>
            </a:r>
            <a:r>
              <a:rPr lang="es-ES" b="1" dirty="0" err="1" smtClean="0">
                <a:effectLst>
                  <a:glow rad="101600">
                    <a:srgbClr val="C00000">
                      <a:alpha val="60000"/>
                    </a:srgbClr>
                  </a:glow>
                  <a:outerShdw blurRad="38100" dist="38100" dir="2700000" algn="tl">
                    <a:srgbClr val="000000">
                      <a:alpha val="43137"/>
                    </a:srgbClr>
                  </a:outerShdw>
                </a:effectLst>
              </a:rPr>
              <a:t>Theia</a:t>
            </a:r>
            <a:r>
              <a:rPr lang="es-ES" b="1" dirty="0" smtClean="0">
                <a:effectLst>
                  <a:glow rad="101600">
                    <a:srgbClr val="C00000">
                      <a:alpha val="60000"/>
                    </a:srgbClr>
                  </a:glow>
                  <a:outerShdw blurRad="38100" dist="38100" dir="2700000" algn="tl">
                    <a:srgbClr val="000000">
                      <a:alpha val="43137"/>
                    </a:srgbClr>
                  </a:outerShdw>
                </a:effectLst>
              </a:rPr>
              <a:t> </a:t>
            </a:r>
          </a:p>
          <a:p>
            <a:r>
              <a:rPr lang="es-ES" b="1" dirty="0" smtClean="0">
                <a:effectLst>
                  <a:glow rad="101600">
                    <a:srgbClr val="C00000">
                      <a:alpha val="60000"/>
                    </a:srgbClr>
                  </a:glow>
                  <a:outerShdw blurRad="38100" dist="38100" dir="2700000" algn="tl">
                    <a:srgbClr val="000000">
                      <a:alpha val="43137"/>
                    </a:srgbClr>
                  </a:outerShdw>
                </a:effectLst>
              </a:rPr>
              <a:t>viene directamente a nosotros, tiene el tamaño de Marte y viaja a casi 15 kilómetros por segundo, 20 veces más rápido que una bala.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65000">
        <p15:prstTrans prst="peelOff"/>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46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9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9500"/>
                            </p:stCondLst>
                            <p:childTnLst>
                              <p:par>
                                <p:cTn id="25" presetID="10" presetClass="entr" presetSubtype="0" fill="hold" nodeType="after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44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1357290" y="5143516"/>
            <a:ext cx="6528390"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gravedad del intruso deforma la superficie de la Tierra.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857764"/>
            <a:ext cx="8250977" cy="646331"/>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honda expansiva de la colisión se alza por todo el planeta, es como si </a:t>
            </a:r>
          </a:p>
          <a:p>
            <a:r>
              <a:rPr lang="es-ES" b="1" dirty="0" smtClean="0">
                <a:effectLst>
                  <a:glow rad="101600">
                    <a:srgbClr val="C00000">
                      <a:alpha val="60000"/>
                    </a:srgbClr>
                  </a:glow>
                  <a:outerShdw blurRad="38100" dist="38100" dir="2700000" algn="tl">
                    <a:srgbClr val="000000">
                      <a:alpha val="43137"/>
                    </a:srgbClr>
                  </a:outerShdw>
                </a:effectLst>
              </a:rPr>
              <a:t>ambos planetas se volvieran líquidos.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85786" y="5000640"/>
            <a:ext cx="7327647"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Billones de toneladas de escombros se esparcen por el espacio,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7" name="6 Imagen" descr="354539.jpg"/>
          <p:cNvPicPr>
            <a:picLocks noChangeAspect="1"/>
          </p:cNvPicPr>
          <p:nvPr/>
        </p:nvPicPr>
        <p:blipFill>
          <a:blip r:embed="rId4"/>
          <a:stretch>
            <a:fillRect/>
          </a:stretch>
        </p:blipFill>
        <p:spPr bwMode="auto">
          <a:xfrm>
            <a:off x="0" y="0"/>
            <a:ext cx="9144000" cy="5710238"/>
          </a:xfrm>
          <a:prstGeom prst="rect">
            <a:avLst/>
          </a:prstGeom>
          <a:noFill/>
          <a:ln w="9525">
            <a:noFill/>
            <a:miter lim="800000"/>
            <a:headEnd/>
            <a:tailEnd/>
          </a:ln>
        </p:spPr>
      </p:pic>
      <p:sp>
        <p:nvSpPr>
          <p:cNvPr id="8" name="7 CuadroTexto"/>
          <p:cNvSpPr txBox="1"/>
          <p:nvPr/>
        </p:nvSpPr>
        <p:spPr>
          <a:xfrm>
            <a:off x="357158" y="4857764"/>
            <a:ext cx="8238153" cy="646331"/>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Pero a lo largo de mil años la gravedad opera su magia, y los escombros </a:t>
            </a:r>
          </a:p>
          <a:p>
            <a:r>
              <a:rPr lang="es-ES" b="1" dirty="0" smtClean="0">
                <a:effectLst>
                  <a:glow rad="101600">
                    <a:srgbClr val="C00000">
                      <a:alpha val="60000"/>
                    </a:srgbClr>
                  </a:glow>
                  <a:outerShdw blurRad="38100" dist="38100" dir="2700000" algn="tl">
                    <a:srgbClr val="000000">
                      <a:alpha val="43137"/>
                    </a:srgbClr>
                  </a:outerShdw>
                </a:effectLst>
              </a:rPr>
              <a:t>se transforman en un anillo de polvo rojo y roca que rodea la Tierra.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6000">
        <p14:vortex/>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4100"/>
                            </p:stCondLst>
                            <p:childTnLst>
                              <p:par>
                                <p:cTn id="15" presetID="10" presetClass="entr" presetSubtype="0" fill="hold" nodeType="after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191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5300"/>
                            </p:stCondLst>
                            <p:childTnLst>
                              <p:par>
                                <p:cTn id="25" presetID="10" presetClass="entr" presetSubtype="0" fill="hold" nodeType="afterEffect">
                                  <p:stCondLst>
                                    <p:cond delay="10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4000"/>
                                        <p:tgtEl>
                                          <p:spTgt spid="7"/>
                                        </p:tgtEl>
                                      </p:cBhvr>
                                    </p:animEffect>
                                  </p:childTnLst>
                                </p:cTn>
                              </p:par>
                            </p:childTnLst>
                          </p:cTn>
                        </p:par>
                        <p:par>
                          <p:cTn id="28" fill="hold">
                            <p:stCondLst>
                              <p:cond delay="303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428596" y="4500574"/>
            <a:ext cx="835824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Hace 4.500 MILLONES DE AÑOS. Los escombros dispersos en el espacio se transforman en anillos de polvo rojo caliente de roca que rodeó la tierra; a partir del anillo se forma una bola a 22.000 km ( la luna).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57158" y="4357698"/>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conclusión, esta formación es consecuencia de la colisión entre la joven Tierra y un protoplaneta del tamaño de Marte, que recibe el nombre de Tea (o </a:t>
            </a:r>
            <a:r>
              <a:rPr lang="es-ES" b="1" dirty="0" err="1" smtClean="0">
                <a:effectLst>
                  <a:glow rad="101600">
                    <a:srgbClr val="C00000">
                      <a:alpha val="60000"/>
                    </a:srgbClr>
                  </a:glow>
                  <a:outerShdw blurRad="38100" dist="38100" dir="2700000" algn="tl">
                    <a:srgbClr val="000000">
                      <a:alpha val="43137"/>
                    </a:srgbClr>
                  </a:outerShdw>
                </a:effectLst>
              </a:rPr>
              <a:t>Theia</a:t>
            </a:r>
            <a:r>
              <a:rPr lang="es-ES" b="1" dirty="0" smtClean="0">
                <a:effectLst>
                  <a:glow rad="101600">
                    <a:srgbClr val="C00000">
                      <a:alpha val="60000"/>
                    </a:srgbClr>
                  </a:glow>
                  <a:outerShdw blurRad="38100" dist="38100" dir="2700000" algn="tl">
                    <a:srgbClr val="000000">
                      <a:alpha val="43137"/>
                    </a:srgbClr>
                  </a:outerShdw>
                </a:effectLst>
              </a:rPr>
              <a:t>). El impacto hace que la tierra gire rápido y el día dura aproximadamente 6 horas.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1000">
        <p14:vortex/>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7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6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357158" y="4214822"/>
            <a:ext cx="8429684" cy="1292662"/>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La formación de la Luna. </a:t>
            </a:r>
            <a:r>
              <a:rPr lang="es-ES" b="1" dirty="0" smtClean="0">
                <a:effectLst>
                  <a:glow rad="101600">
                    <a:srgbClr val="C00000">
                      <a:alpha val="60000"/>
                    </a:srgbClr>
                  </a:glow>
                  <a:outerShdw blurRad="38100" dist="38100" dir="2700000" algn="tl">
                    <a:srgbClr val="000000">
                      <a:alpha val="43137"/>
                    </a:srgbClr>
                  </a:outerShdw>
                </a:effectLst>
              </a:rPr>
              <a:t>La Luna se formó hace 4.500 millones de años, un cuerpo del tamaño de Marte se estrelló contra la Tierra. Esta colisión hizo que la recién formada Tierra se transformara de nuevo en una bola de roca fundida y expulsara materia que se situaría en órbita.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642962"/>
            <a:ext cx="9144000" cy="6715172"/>
          </a:xfrm>
          <a:prstGeom prst="rect">
            <a:avLst/>
          </a:prstGeom>
          <a:noFill/>
          <a:ln w="9525">
            <a:noFill/>
            <a:miter lim="800000"/>
            <a:headEnd/>
            <a:tailEnd/>
          </a:ln>
        </p:spPr>
      </p:pic>
      <p:sp>
        <p:nvSpPr>
          <p:cNvPr id="6" name="5 CuadroTexto"/>
          <p:cNvSpPr txBox="1"/>
          <p:nvPr/>
        </p:nvSpPr>
        <p:spPr>
          <a:xfrm>
            <a:off x="714348" y="4643450"/>
            <a:ext cx="8225329" cy="923330"/>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Estamos presenciando el nacimiento de nuestra Luna. Está mucho más </a:t>
            </a:r>
          </a:p>
          <a:p>
            <a:r>
              <a:rPr lang="es-ES" b="1" dirty="0" smtClean="0">
                <a:effectLst>
                  <a:glow rad="101600">
                    <a:srgbClr val="C00000">
                      <a:alpha val="60000"/>
                    </a:srgbClr>
                  </a:glow>
                  <a:outerShdw blurRad="38100" dist="38100" dir="2700000" algn="tl">
                    <a:srgbClr val="000000">
                      <a:alpha val="43137"/>
                    </a:srgbClr>
                  </a:outerShdw>
                </a:effectLst>
              </a:rPr>
              <a:t>cerca que la Luna de nuestro tiempo,  a solo 22.000 kilómetros en vez de </a:t>
            </a:r>
          </a:p>
          <a:p>
            <a:r>
              <a:rPr lang="es-ES" b="1" dirty="0" smtClean="0">
                <a:effectLst>
                  <a:glow rad="101600">
                    <a:srgbClr val="C00000">
                      <a:alpha val="60000"/>
                    </a:srgbClr>
                  </a:glow>
                  <a:outerShdw blurRad="38100" dist="38100" dir="2700000" algn="tl">
                    <a:srgbClr val="000000">
                      <a:alpha val="43137"/>
                    </a:srgbClr>
                  </a:outerShdw>
                </a:effectLst>
              </a:rPr>
              <a:t>aproximadamente 400.000.</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1000">
        <p14:vortex/>
      </p:transition>
    </mc:Choice>
    <mc:Fallback xmlns="">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7700"/>
                            </p:stCondLst>
                            <p:childTnLst>
                              <p:par>
                                <p:cTn id="15" presetID="10" presetClass="entr" presetSubtype="0" fill="hold" nodeType="after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32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HACE 4.500 MILLONES DE AÑOS. La atmósfera comenzó a formarse con el nacimiento de la Tierra, gracias a la retención de gases que emanaban del interior de la misma, como consecuencia de las constantes erupciones volcánicas.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71472" y="4357698"/>
            <a:ext cx="821537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atmósfera primitiva estaba compuesta fundamentalmente por dióxido de carbono y nitrógeno, y vapor de agua. Carecía de oxígeno respirable (CO2) . Con la aparición de los primeros organismos fotosintéticos el aire comenzaría a tener oxígeno.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53000">
        <p15:prstTrans prst="curtains"/>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6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8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000100" y="4786326"/>
            <a:ext cx="7858180" cy="738664"/>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Lluvia de meteoritos.</a:t>
            </a:r>
            <a:r>
              <a:rPr lang="es-ES" b="1" dirty="0" smtClean="0">
                <a:effectLst>
                  <a:glow rad="101600">
                    <a:srgbClr val="C00000">
                      <a:alpha val="60000"/>
                    </a:srgbClr>
                  </a:glow>
                  <a:outerShdw blurRad="38100" dist="38100" dir="2700000" algn="tl">
                    <a:srgbClr val="000000">
                      <a:alpha val="43137"/>
                    </a:srgbClr>
                  </a:outerShdw>
                </a:effectLst>
              </a:rPr>
              <a:t> Hace 3.920 millones de años sufrimos el ataque de los restos que quedaron de la formación del Sistema Solar.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8" name="7 Imagen" descr="195762.jpg"/>
          <p:cNvPicPr>
            <a:picLocks noChangeAspect="1"/>
          </p:cNvPicPr>
          <p:nvPr/>
        </p:nvPicPr>
        <p:blipFill>
          <a:blip r:embed="rId3"/>
          <a:stretch>
            <a:fillRect/>
          </a:stretch>
        </p:blipFill>
        <p:spPr bwMode="auto">
          <a:xfrm>
            <a:off x="1" y="0"/>
            <a:ext cx="9143999" cy="5715000"/>
          </a:xfrm>
          <a:prstGeom prst="rect">
            <a:avLst/>
          </a:prstGeom>
          <a:noFill/>
          <a:ln w="9525">
            <a:noFill/>
            <a:miter lim="800000"/>
            <a:headEnd/>
            <a:tailEnd/>
          </a:ln>
        </p:spPr>
      </p:pic>
      <p:sp>
        <p:nvSpPr>
          <p:cNvPr id="9" name="8 CuadroTexto"/>
          <p:cNvSpPr txBox="1"/>
          <p:nvPr/>
        </p:nvSpPr>
        <p:spPr>
          <a:xfrm>
            <a:off x="571472" y="4286260"/>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3.920 MILLONES DE AÑOS ATRÁS. Con la Luna formada y la Tierra más estable, llega una lluvia de meteoritos, provenientes de los restos de la formación del sistema solar. Estos llevan en su interior partículas de agua y los constantes impactos por millones de años forman los océanos.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9000">
        <p14:vortex/>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5800"/>
                            </p:stCondLst>
                            <p:childTnLst>
                              <p:par>
                                <p:cTn id="15" presetID="10" presetClass="entr" presetSubtype="0" fill="hold" nodeType="after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20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428596" y="4572012"/>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Sol se alza sobre una Tierra en proceso de enfriado y se pone tan solo </a:t>
            </a:r>
          </a:p>
          <a:p>
            <a:r>
              <a:rPr lang="es-ES" b="1" dirty="0" smtClean="0">
                <a:effectLst>
                  <a:glow rad="101600">
                    <a:srgbClr val="C00000">
                      <a:alpha val="60000"/>
                    </a:srgbClr>
                  </a:glow>
                  <a:outerShdw blurRad="38100" dist="38100" dir="2700000" algn="tl">
                    <a:srgbClr val="000000">
                      <a:alpha val="43137"/>
                    </a:srgbClr>
                  </a:outerShdw>
                </a:effectLst>
              </a:rPr>
              <a:t>3 horas después de su salida. El impacto ha hecho que la tierra gire tan </a:t>
            </a:r>
          </a:p>
          <a:p>
            <a:r>
              <a:rPr lang="es-ES" b="1" dirty="0" smtClean="0">
                <a:effectLst>
                  <a:glow rad="101600">
                    <a:srgbClr val="C00000">
                      <a:alpha val="60000"/>
                    </a:srgbClr>
                  </a:glow>
                  <a:outerShdw blurRad="38100" dist="38100" dir="2700000" algn="tl">
                    <a:srgbClr val="000000">
                      <a:alpha val="43137"/>
                    </a:srgbClr>
                  </a:outerShdw>
                </a:effectLst>
              </a:rPr>
              <a:t>rápido que un día entero solo dura 6 horas.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57158" y="4857764"/>
            <a:ext cx="850112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días se suceden veloces pero la Tierra cambia despacio. Para entender </a:t>
            </a:r>
          </a:p>
          <a:p>
            <a:r>
              <a:rPr lang="es-ES" b="1" dirty="0" smtClean="0">
                <a:effectLst>
                  <a:glow rad="101600">
                    <a:srgbClr val="C00000">
                      <a:alpha val="60000"/>
                    </a:srgbClr>
                  </a:glow>
                  <a:outerShdw blurRad="38100" dist="38100" dir="2700000" algn="tl">
                    <a:srgbClr val="000000">
                      <a:alpha val="43137"/>
                    </a:srgbClr>
                  </a:outerShdw>
                </a:effectLst>
              </a:rPr>
              <a:t>el nacimiento de nuestro planeta debemos avanzar millones de años.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2000">
        <p14:vortex dir="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00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57158" y="4357698"/>
            <a:ext cx="850112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HACE 3.600 MILLONES DE AÑOS. La disminución en número de colisiones permitió en parte el enfriamiento de nuestro planeta que tras millones de años consiguió la consolidación de una incipiente corteza, la cual debió caracterizarse por su enorme actividad volcánica.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5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714888"/>
            <a:ext cx="8143932" cy="738664"/>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Segunda lluvia de meteoritos. </a:t>
            </a:r>
            <a:r>
              <a:rPr lang="es-ES" b="1" dirty="0" smtClean="0">
                <a:effectLst>
                  <a:glow rad="101600">
                    <a:srgbClr val="C00000">
                      <a:alpha val="60000"/>
                    </a:srgbClr>
                  </a:glow>
                  <a:outerShdw blurRad="38100" dist="38100" dir="2700000" algn="tl">
                    <a:srgbClr val="000000">
                      <a:alpha val="43137"/>
                    </a:srgbClr>
                  </a:outerShdw>
                </a:effectLst>
              </a:rPr>
              <a:t>La segunda lluvia de meteoritos trajo bacterias unicelulares como Leónidas o Perseidas.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714348" y="4500574"/>
            <a:ext cx="750099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Elementos como el níquel y el hierro se acumularon en el núcleo, mientras que otros menos pesados como aluminio, calcio, potasio o sodio quedaron en la corteza.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65000">
        <p15:prstTrans prst="drape"/>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1"/>
                                          </p:val>
                                        </p:tav>
                                        <p:tav tm="100000">
                                          <p:val>
                                            <p:strVal val="#ppt_x"/>
                                          </p:val>
                                        </p:tav>
                                      </p:tavLst>
                                    </p:anim>
                                    <p:anim calcmode="lin" valueType="num">
                                      <p:cBhvr>
                                        <p:cTn id="13" dur="10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27400"/>
                            </p:stCondLst>
                            <p:childTnLst>
                              <p:par>
                                <p:cTn id="15" presetID="10" presetClass="entr" presetSubtype="0" fill="hold" nodeType="afterEffect">
                                  <p:stCondLst>
                                    <p:cond delay="1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4000"/>
                                        <p:tgtEl>
                                          <p:spTgt spid="6"/>
                                        </p:tgtEl>
                                      </p:cBhvr>
                                    </p:animEffect>
                                  </p:childTnLst>
                                </p:cTn>
                              </p:par>
                            </p:childTnLst>
                          </p:cTn>
                        </p:par>
                        <p:par>
                          <p:cTn id="18" fill="hold">
                            <p:stCondLst>
                              <p:cond delay="324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43500"/>
                            </p:stCondLst>
                            <p:childTnLst>
                              <p:par>
                                <p:cTn id="25" presetID="10" presetClass="entr" presetSubtype="0" fill="hold" nodeType="afterEffect">
                                  <p:stCondLst>
                                    <p:cond delay="10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4000"/>
                                        <p:tgtEl>
                                          <p:spTgt spid="4"/>
                                        </p:tgtEl>
                                      </p:cBhvr>
                                    </p:animEffect>
                                  </p:childTnLst>
                                </p:cTn>
                              </p:par>
                            </p:childTnLst>
                          </p:cTn>
                        </p:par>
                        <p:par>
                          <p:cTn id="28" fill="hold">
                            <p:stCondLst>
                              <p:cond delay="48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14282" y="4286260"/>
            <a:ext cx="8715436" cy="1261884"/>
          </a:xfrm>
          <a:prstGeom prst="rect">
            <a:avLst/>
          </a:prstGeom>
          <a:noFill/>
        </p:spPr>
        <p:txBody>
          <a:bodyPr wrap="square" rtlCol="0">
            <a:spAutoFit/>
          </a:bodyPr>
          <a:lstStyle/>
          <a:p>
            <a:r>
              <a:rPr lang="es-ES" sz="2200" b="1" dirty="0" smtClean="0">
                <a:effectLst>
                  <a:glow rad="101600">
                    <a:srgbClr val="C00000">
                      <a:alpha val="60000"/>
                    </a:srgbClr>
                  </a:glow>
                  <a:outerShdw blurRad="38100" dist="38100" dir="2700000" algn="tl">
                    <a:srgbClr val="000000">
                      <a:alpha val="43137"/>
                    </a:srgbClr>
                  </a:outerShdw>
                </a:effectLst>
              </a:rPr>
              <a:t>Formación de las islas volcánicas. </a:t>
            </a:r>
            <a:r>
              <a:rPr lang="es-ES" b="1" dirty="0" smtClean="0">
                <a:effectLst>
                  <a:glow rad="101600">
                    <a:srgbClr val="C00000">
                      <a:alpha val="60000"/>
                    </a:srgbClr>
                  </a:glow>
                  <a:outerShdw blurRad="38100" dist="38100" dir="2700000" algn="tl">
                    <a:srgbClr val="000000">
                      <a:alpha val="43137"/>
                    </a:srgbClr>
                  </a:outerShdw>
                </a:effectLst>
              </a:rPr>
              <a:t>Las islas volcánicas son conjuntos de islas situadas comúnmente en zonas donde convergen las placas tectónicas. Nacen como volcanes en el fondo del mar  y a lo largo de millones de años emergen a la superficie del océano convirtiéndose así en islas.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a:stretch>
            <a:fillRect/>
          </a:stretch>
        </p:blipFill>
        <p:spPr bwMode="auto">
          <a:xfrm>
            <a:off x="0" y="0"/>
            <a:ext cx="9144000" cy="5707063"/>
          </a:xfrm>
          <a:prstGeom prst="rect">
            <a:avLst/>
          </a:prstGeom>
          <a:noFill/>
          <a:ln w="9525">
            <a:noFill/>
            <a:miter lim="800000"/>
            <a:headEnd/>
            <a:tailEnd/>
          </a:ln>
        </p:spPr>
      </p:pic>
      <p:sp>
        <p:nvSpPr>
          <p:cNvPr id="7" name="6 CuadroTexto"/>
          <p:cNvSpPr txBox="1"/>
          <p:nvPr/>
        </p:nvSpPr>
        <p:spPr>
          <a:xfrm>
            <a:off x="571472" y="4572012"/>
            <a:ext cx="81439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Cada meteorito contiene solamente una pequeña cantidad de agua, pero </a:t>
            </a:r>
          </a:p>
          <a:p>
            <a:r>
              <a:rPr lang="es-ES" b="1" dirty="0" smtClean="0">
                <a:effectLst>
                  <a:glow rad="101600">
                    <a:srgbClr val="C00000">
                      <a:alpha val="60000"/>
                    </a:srgbClr>
                  </a:glow>
                  <a:outerShdw blurRad="38100" dist="38100" dir="2700000" algn="tl">
                    <a:srgbClr val="000000">
                      <a:alpha val="43137"/>
                    </a:srgbClr>
                  </a:outerShdw>
                </a:effectLst>
              </a:rPr>
              <a:t>el bombardeo de millones de ellos durante más de 20 millones de años, </a:t>
            </a:r>
          </a:p>
          <a:p>
            <a:r>
              <a:rPr lang="es-ES" b="1" dirty="0" smtClean="0">
                <a:effectLst>
                  <a:glow rad="101600">
                    <a:srgbClr val="C00000">
                      <a:alpha val="60000"/>
                    </a:srgbClr>
                  </a:glow>
                  <a:outerShdw blurRad="38100" dist="38100" dir="2700000" algn="tl">
                    <a:srgbClr val="000000">
                      <a:alpha val="43137"/>
                    </a:srgbClr>
                  </a:outerShdw>
                </a:effectLst>
              </a:rPr>
              <a:t>forma piscinas de agua.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2000">
        <p14:vortex dir="d"/>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8600"/>
                            </p:stCondLst>
                            <p:childTnLst>
                              <p:par>
                                <p:cTn id="15" presetID="10" presetClass="entr" presetSubtype="0" fill="hold" nodeType="afterEffect">
                                  <p:stCondLst>
                                    <p:cond delay="10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4000"/>
                                        <p:tgtEl>
                                          <p:spTgt spid="6"/>
                                        </p:tgtEl>
                                      </p:cBhvr>
                                    </p:animEffect>
                                  </p:childTnLst>
                                </p:cTn>
                              </p:par>
                            </p:childTnLst>
                          </p:cTn>
                        </p:par>
                        <p:par>
                          <p:cTn id="18" fill="hold">
                            <p:stCondLst>
                              <p:cond delay="33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214282" y="4357698"/>
            <a:ext cx="857256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Esta se embalsa sobre terreno sólido, el núcleo de la tierra continúa fundido, </a:t>
            </a:r>
          </a:p>
          <a:p>
            <a:r>
              <a:rPr lang="es-ES" b="1" dirty="0" smtClean="0">
                <a:effectLst>
                  <a:glow rad="101600">
                    <a:srgbClr val="C00000">
                      <a:alpha val="60000"/>
                    </a:srgbClr>
                  </a:glow>
                  <a:outerShdw blurRad="38100" dist="38100" dir="2700000" algn="tl">
                    <a:srgbClr val="000000">
                      <a:alpha val="43137"/>
                    </a:srgbClr>
                  </a:outerShdw>
                </a:effectLst>
              </a:rPr>
              <a:t>pero su superficie se ha enfriado hasta alcanzar  entre 70 y 80 grados, lo suficiente para formar una corteza, en el futuro esta será el agua que traguemos cada vez que bebamos.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42910" y="4643450"/>
            <a:ext cx="807249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Cada sorbo, cada charco, cada gota de agua en los océanos tiene miles de millones de años de antigüedad. Y podría haber viajado millones de </a:t>
            </a:r>
          </a:p>
          <a:p>
            <a:r>
              <a:rPr lang="es-ES" b="1" dirty="0" smtClean="0">
                <a:effectLst>
                  <a:glow rad="101600">
                    <a:srgbClr val="C00000">
                      <a:alpha val="60000"/>
                    </a:srgbClr>
                  </a:glow>
                  <a:outerShdw blurRad="38100" dist="38100" dir="2700000" algn="tl">
                    <a:srgbClr val="000000">
                      <a:alpha val="43137"/>
                    </a:srgbClr>
                  </a:outerShdw>
                </a:effectLst>
              </a:rPr>
              <a:t>kilómetros en el interior de un meteorito hasta llegar a nosotros.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2000">
        <p14:vortex dir="d"/>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60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1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Estromatolitos hace 3500 millones años.jpg"/>
          <p:cNvPicPr>
            <a:picLocks noChangeAspect="1"/>
          </p:cNvPicPr>
          <p:nvPr/>
        </p:nvPicPr>
        <p:blipFill>
          <a:blip r:embed="rId2"/>
          <a:stretch>
            <a:fillRect/>
          </a:stretch>
        </p:blipFill>
        <p:spPr>
          <a:xfrm>
            <a:off x="0" y="0"/>
            <a:ext cx="9144000" cy="5715000"/>
          </a:xfrm>
          <a:prstGeom prst="rect">
            <a:avLst/>
          </a:prstGeom>
        </p:spPr>
      </p:pic>
      <p:sp>
        <p:nvSpPr>
          <p:cNvPr id="9" name="8 CuadroTexto"/>
          <p:cNvSpPr txBox="1"/>
          <p:nvPr/>
        </p:nvSpPr>
        <p:spPr>
          <a:xfrm>
            <a:off x="571472" y="4357698"/>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3.500 MILLONES DE AÑOS ATRÁS. En un océano poco profundo se forman estromatolitos, que son colonias de bacterias donde por fotosíntesis se siguen reproduciendo y aportando oxigeno al océano y a la atmósfera.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357158" y="4643450"/>
            <a:ext cx="8610049" cy="923330"/>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Parecen rocas o incluso plantas parecen crecer del lecho marino, cada una </a:t>
            </a:r>
          </a:p>
          <a:p>
            <a:r>
              <a:rPr lang="es-ES" b="1" dirty="0" smtClean="0">
                <a:effectLst>
                  <a:glow rad="101600">
                    <a:srgbClr val="C00000">
                      <a:alpha val="60000"/>
                    </a:srgbClr>
                  </a:glow>
                  <a:outerShdw blurRad="38100" dist="38100" dir="2700000" algn="tl">
                    <a:srgbClr val="000000">
                      <a:alpha val="43137"/>
                    </a:srgbClr>
                  </a:outerShdw>
                </a:effectLst>
              </a:rPr>
              <a:t>es una montaña de bacterias vivas, colonias llamadas estromatolitos. Como </a:t>
            </a:r>
          </a:p>
          <a:p>
            <a:r>
              <a:rPr lang="es-ES" b="1" dirty="0" smtClean="0">
                <a:effectLst>
                  <a:glow rad="101600">
                    <a:srgbClr val="C00000">
                      <a:alpha val="60000"/>
                    </a:srgbClr>
                  </a:glow>
                  <a:outerShdw blurRad="38100" dist="38100" dir="2700000" algn="tl">
                    <a:srgbClr val="000000">
                      <a:alpha val="43137"/>
                    </a:srgbClr>
                  </a:outerShdw>
                </a:effectLst>
              </a:rPr>
              <a:t>por  arte de magia estas bacterias transforman la luz del sol en alimento.</a:t>
            </a:r>
          </a:p>
        </p:txBody>
      </p:sp>
      <p:pic>
        <p:nvPicPr>
          <p:cNvPr id="16" name="15 Imagen" descr="195762.jpg"/>
          <p:cNvPicPr>
            <a:picLocks noChangeAspect="1"/>
          </p:cNvPicPr>
          <p:nvPr/>
        </p:nvPicPr>
        <p:blipFill>
          <a:blip r:embed="rId4"/>
          <a:stretch>
            <a:fillRect/>
          </a:stretch>
        </p:blipFill>
        <p:spPr bwMode="auto">
          <a:xfrm>
            <a:off x="0" y="0"/>
            <a:ext cx="9143999" cy="5707063"/>
          </a:xfrm>
          <a:prstGeom prst="rect">
            <a:avLst/>
          </a:prstGeom>
          <a:noFill/>
          <a:ln w="9525">
            <a:noFill/>
            <a:miter lim="800000"/>
            <a:headEnd/>
            <a:tailEnd/>
          </a:ln>
        </p:spPr>
      </p:pic>
      <p:sp>
        <p:nvSpPr>
          <p:cNvPr id="7" name="6 CuadroTexto"/>
          <p:cNvSpPr txBox="1"/>
          <p:nvPr/>
        </p:nvSpPr>
        <p:spPr>
          <a:xfrm>
            <a:off x="428596" y="4929202"/>
            <a:ext cx="8379217" cy="646331"/>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Ahora el agua está repleta de organismos microscópicos,  estas bacterias </a:t>
            </a:r>
          </a:p>
          <a:p>
            <a:r>
              <a:rPr lang="es-ES" b="1" dirty="0" smtClean="0">
                <a:effectLst>
                  <a:glow rad="101600">
                    <a:srgbClr val="C00000">
                      <a:alpha val="60000"/>
                    </a:srgbClr>
                  </a:glow>
                  <a:outerShdw blurRad="38100" dist="38100" dir="2700000" algn="tl">
                    <a:srgbClr val="000000">
                      <a:alpha val="43137"/>
                    </a:srgbClr>
                  </a:outerShdw>
                </a:effectLst>
              </a:rPr>
              <a:t>unicelulares son la primera forma de vida sobre la Tierra.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7000">
        <p14:vortex dir="d"/>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1"/>
                                          </p:val>
                                        </p:tav>
                                        <p:tav tm="100000">
                                          <p:val>
                                            <p:strVal val="#ppt_x"/>
                                          </p:val>
                                        </p:tav>
                                      </p:tavLst>
                                    </p:anim>
                                    <p:anim calcmode="lin" valueType="num">
                                      <p:cBhvr>
                                        <p:cTn id="13" dur="10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22400"/>
                            </p:stCondLst>
                            <p:childTnLst>
                              <p:par>
                                <p:cTn id="15" presetID="10" presetClass="entr" presetSubtype="0" fill="hold" nodeType="after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274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7000"/>
                            </p:stCondLst>
                            <p:childTnLst>
                              <p:par>
                                <p:cTn id="25" presetID="10" presetClass="entr" presetSubtype="0" fill="hold" nodeType="after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52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500034"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1.500 MILLONES DE AÑOS ATRÁS. Los estromatolitos siguen produciendo oxigeno sin existir formas de vida más avanzadas aún. Las placas tectónicas de la corteza generan movimientos y traslaciones de islas volcánicas formando así el primer súper continente llamado </a:t>
            </a:r>
            <a:r>
              <a:rPr lang="es-ES" b="1" dirty="0" err="1" smtClean="0">
                <a:effectLst>
                  <a:glow rad="101600">
                    <a:srgbClr val="C00000">
                      <a:alpha val="60000"/>
                    </a:srgbClr>
                  </a:glow>
                  <a:outerShdw blurRad="38100" dist="38100" dir="2700000" algn="tl">
                    <a:srgbClr val="000000">
                      <a:alpha val="43137"/>
                    </a:srgbClr>
                  </a:outerShdw>
                </a:effectLst>
              </a:rPr>
              <a:t>Rodínia</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85720" y="4286260"/>
            <a:ext cx="8572560" cy="1200329"/>
          </a:xfrm>
          <a:prstGeom prst="rect">
            <a:avLst/>
          </a:prstGeom>
          <a:noFill/>
        </p:spPr>
        <p:txBody>
          <a:bodyPr wrap="square" rtlCol="0">
            <a:spAutoFit/>
          </a:bodyPr>
          <a:lstStyle/>
          <a:p>
            <a:r>
              <a:rPr lang="es-ES" b="1" dirty="0" err="1" smtClean="0">
                <a:effectLst>
                  <a:glow rad="101600">
                    <a:srgbClr val="C00000">
                      <a:alpha val="60000"/>
                    </a:srgbClr>
                  </a:glow>
                  <a:outerShdw blurRad="38100" dist="38100" dir="2700000" algn="tl">
                    <a:srgbClr val="000000">
                      <a:alpha val="43137"/>
                    </a:srgbClr>
                  </a:outerShdw>
                </a:effectLst>
              </a:rPr>
              <a:t>Rodínia</a:t>
            </a:r>
            <a:r>
              <a:rPr lang="es-ES" b="1" dirty="0" smtClean="0">
                <a:effectLst>
                  <a:glow rad="101600">
                    <a:srgbClr val="C00000">
                      <a:alpha val="60000"/>
                    </a:srgbClr>
                  </a:glow>
                  <a:outerShdw blurRad="38100" dist="38100" dir="2700000" algn="tl">
                    <a:srgbClr val="000000">
                      <a:alpha val="43137"/>
                    </a:srgbClr>
                  </a:outerShdw>
                </a:effectLst>
              </a:rPr>
              <a:t> era un inmenso lugar desolado y sin vida, sin plantas ni bosques ni praderas. Similar a lo que sería Marte o el Valle de la Muerte. Se cree que Canadá y los Estados Unidos formaban el corazón de este súper continente y los demás flotaban a su alrededor.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58000">
        <p15:prstTrans prst="fallOver"/>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80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9" name="8 CuadroTexto"/>
          <p:cNvSpPr txBox="1"/>
          <p:nvPr/>
        </p:nvSpPr>
        <p:spPr>
          <a:xfrm>
            <a:off x="285720" y="4071946"/>
            <a:ext cx="8572560"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temperatura bajó de golpe hasta -50 grados bajo cero y el planeta se </a:t>
            </a:r>
          </a:p>
          <a:p>
            <a:r>
              <a:rPr lang="es-ES" b="1" dirty="0" smtClean="0">
                <a:effectLst>
                  <a:glow rad="101600">
                    <a:srgbClr val="C00000">
                      <a:alpha val="60000"/>
                    </a:srgbClr>
                  </a:glow>
                  <a:outerShdw blurRad="38100" dist="38100" dir="2700000" algn="tl">
                    <a:srgbClr val="000000">
                      <a:alpha val="43137"/>
                    </a:srgbClr>
                  </a:outerShdw>
                </a:effectLst>
              </a:rPr>
              <a:t>convirtió en una bola de hielo. Sus defensores sostienen una duración de al</a:t>
            </a:r>
          </a:p>
          <a:p>
            <a:r>
              <a:rPr lang="es-ES" b="1" dirty="0" smtClean="0">
                <a:effectLst>
                  <a:glow rad="101600">
                    <a:srgbClr val="C00000">
                      <a:alpha val="60000"/>
                    </a:srgbClr>
                  </a:glow>
                  <a:outerShdw blurRad="38100" dist="38100" dir="2700000" algn="tl">
                    <a:srgbClr val="000000">
                      <a:alpha val="43137"/>
                    </a:srgbClr>
                  </a:outerShdw>
                </a:effectLst>
              </a:rPr>
              <a:t>menos una decena de millones de años,</a:t>
            </a:r>
            <a:r>
              <a:rPr lang="es-ES" b="1" baseline="30000" dirty="0" smtClean="0">
                <a:effectLst>
                  <a:glow rad="101600">
                    <a:srgbClr val="C00000">
                      <a:alpha val="60000"/>
                    </a:srgbClr>
                  </a:glow>
                  <a:outerShdw blurRad="38100" dist="38100" dir="2700000" algn="tl">
                    <a:srgbClr val="000000">
                      <a:alpha val="43137"/>
                    </a:srgbClr>
                  </a:outerShdw>
                </a:effectLst>
              </a:rPr>
              <a:t> </a:t>
            </a:r>
            <a:r>
              <a:rPr lang="es-ES" b="1" dirty="0" smtClean="0">
                <a:effectLst>
                  <a:glow rad="101600">
                    <a:srgbClr val="C00000">
                      <a:alpha val="60000"/>
                    </a:srgbClr>
                  </a:glow>
                  <a:outerShdw blurRad="38100" dist="38100" dir="2700000" algn="tl">
                    <a:srgbClr val="000000">
                      <a:alpha val="43137"/>
                    </a:srgbClr>
                  </a:outerShdw>
                </a:effectLst>
              </a:rPr>
              <a:t>lo que convertiría a este evento no</a:t>
            </a:r>
          </a:p>
          <a:p>
            <a:r>
              <a:rPr lang="es-ES" b="1" dirty="0" smtClean="0">
                <a:effectLst>
                  <a:glow rad="101600">
                    <a:srgbClr val="C00000">
                      <a:alpha val="60000"/>
                    </a:srgbClr>
                  </a:glow>
                  <a:outerShdw blurRad="38100" dist="38100" dir="2700000" algn="tl">
                    <a:srgbClr val="000000">
                      <a:alpha val="43137"/>
                    </a:srgbClr>
                  </a:outerShdw>
                </a:effectLst>
              </a:rPr>
              <a:t>solo en la mayor glaciación jamás experimentada por la Tierra sino </a:t>
            </a:r>
          </a:p>
          <a:p>
            <a:r>
              <a:rPr lang="es-ES" b="1" dirty="0" smtClean="0">
                <a:effectLst>
                  <a:glow rad="101600">
                    <a:srgbClr val="C00000">
                      <a:alpha val="60000"/>
                    </a:srgbClr>
                  </a:glow>
                  <a:outerShdw blurRad="38100" dist="38100" dir="2700000" algn="tl">
                    <a:srgbClr val="000000">
                      <a:alpha val="43137"/>
                    </a:srgbClr>
                  </a:outerShdw>
                </a:effectLst>
              </a:rPr>
              <a:t>también en la más duradera.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0"/>
            <a:ext cx="9144000" cy="5707063"/>
          </a:xfrm>
          <a:prstGeom prst="rect">
            <a:avLst/>
          </a:prstGeom>
          <a:noFill/>
          <a:ln w="9525">
            <a:noFill/>
            <a:miter lim="800000"/>
            <a:headEnd/>
            <a:tailEnd/>
          </a:ln>
        </p:spPr>
      </p:pic>
      <p:sp>
        <p:nvSpPr>
          <p:cNvPr id="10" name="9 CuadroTexto"/>
          <p:cNvSpPr txBox="1"/>
          <p:nvPr/>
        </p:nvSpPr>
        <p:spPr>
          <a:xfrm>
            <a:off x="428596" y="4286260"/>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Todo el planeta se queda bajo una espesa capa de hielo de 3 kilómetros de espesor. El calor y la luz solar es reflejado continuamente por el hielo y devuelto al espacio, por lo que se hace imposible retener el calor suficiente para derretirlo.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a:stretch>
            <a:fillRect/>
          </a:stretch>
        </p:blipFill>
        <p:spPr bwMode="auto">
          <a:xfrm>
            <a:off x="1" y="0"/>
            <a:ext cx="9143999" cy="5710238"/>
          </a:xfrm>
          <a:prstGeom prst="rect">
            <a:avLst/>
          </a:prstGeom>
          <a:noFill/>
          <a:ln w="9525">
            <a:noFill/>
            <a:miter lim="800000"/>
            <a:headEnd/>
            <a:tailEnd/>
          </a:ln>
        </p:spPr>
      </p:pic>
      <p:sp>
        <p:nvSpPr>
          <p:cNvPr id="8" name="7 CuadroTexto"/>
          <p:cNvSpPr txBox="1"/>
          <p:nvPr/>
        </p:nvSpPr>
        <p:spPr>
          <a:xfrm>
            <a:off x="285720" y="4572012"/>
            <a:ext cx="864399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750 MILLONES DE AÑOS ATRÁS. El calor del núcleo escapó debilitando la corteza y divide </a:t>
            </a:r>
            <a:r>
              <a:rPr lang="es-ES" b="1" dirty="0" err="1" smtClean="0">
                <a:effectLst>
                  <a:glow rad="101600">
                    <a:srgbClr val="C00000">
                      <a:alpha val="60000"/>
                    </a:srgbClr>
                  </a:glow>
                  <a:outerShdw blurRad="38100" dist="38100" dir="2700000" algn="tl">
                    <a:srgbClr val="000000">
                      <a:alpha val="43137"/>
                    </a:srgbClr>
                  </a:outerShdw>
                </a:effectLst>
              </a:rPr>
              <a:t>Rodínia</a:t>
            </a:r>
            <a:r>
              <a:rPr lang="es-ES" b="1" dirty="0" smtClean="0">
                <a:effectLst>
                  <a:glow rad="101600">
                    <a:srgbClr val="C00000">
                      <a:alpha val="60000"/>
                    </a:srgbClr>
                  </a:glow>
                  <a:outerShdw blurRad="38100" dist="38100" dir="2700000" algn="tl">
                    <a:srgbClr val="000000">
                      <a:alpha val="43137"/>
                    </a:srgbClr>
                  </a:outerShdw>
                </a:effectLst>
              </a:rPr>
              <a:t>. La intensa actividad geológica hizo surgir volcanes que expulsaron mucho CO2 y se empieza a precipitar lluvia ácida.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84000">
        <p14:vortex dir="u"/>
      </p:transition>
    </mc:Choice>
    <mc:Fallback xmlns="">
      <p:transition spd="slow" advTm="8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1"/>
                                          </p:val>
                                        </p:tav>
                                        <p:tav tm="100000">
                                          <p:val>
                                            <p:strVal val="#ppt_x"/>
                                          </p:val>
                                        </p:tav>
                                      </p:tavLst>
                                    </p:anim>
                                    <p:anim calcmode="lin" valueType="num">
                                      <p:cBhvr>
                                        <p:cTn id="17" dur="1000" fill="hold"/>
                                        <p:tgtEl>
                                          <p:spTgt spid="9"/>
                                        </p:tgtEl>
                                        <p:attrNameLst>
                                          <p:attrName>ppt_y</p:attrName>
                                        </p:attrNameLst>
                                      </p:cBhvr>
                                      <p:tavLst>
                                        <p:tav tm="0">
                                          <p:val>
                                            <p:strVal val="#ppt_y"/>
                                          </p:val>
                                        </p:tav>
                                        <p:tav tm="100000">
                                          <p:val>
                                            <p:strVal val="#ppt_y"/>
                                          </p:val>
                                        </p:tav>
                                      </p:tavLst>
                                    </p:anim>
                                  </p:childTnLst>
                                </p:cTn>
                              </p:par>
                            </p:childTnLst>
                          </p:cTn>
                        </p:par>
                        <p:par>
                          <p:cTn id="18" fill="hold">
                            <p:stCondLst>
                              <p:cond delay="30900"/>
                            </p:stCondLst>
                            <p:childTnLst>
                              <p:par>
                                <p:cTn id="19" presetID="10" presetClass="entr" presetSubtype="0" fill="hold" nodeType="afterEffect">
                                  <p:stCondLst>
                                    <p:cond delay="1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1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359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56800"/>
                            </p:stCondLst>
                            <p:childTnLst>
                              <p:par>
                                <p:cTn id="33" presetID="10" presetClass="entr" presetSubtype="0" fill="hold" nodeType="afterEffect">
                                  <p:stCondLst>
                                    <p:cond delay="1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4000"/>
                                        <p:tgtEl>
                                          <p:spTgt spid="4"/>
                                        </p:tgtEl>
                                      </p:cBhvr>
                                    </p:animEffect>
                                  </p:childTnLst>
                                </p:cTn>
                              </p:par>
                              <p:par>
                                <p:cTn id="36" presetID="23" presetClass="entr" presetSubtype="288" fill="hold" nodeType="withEffect">
                                  <p:stCondLst>
                                    <p:cond delay="1000"/>
                                  </p:stCondLst>
                                  <p:childTnLst>
                                    <p:set>
                                      <p:cBhvr>
                                        <p:cTn id="37" dur="1" fill="hold">
                                          <p:stCondLst>
                                            <p:cond delay="0"/>
                                          </p:stCondLst>
                                        </p:cTn>
                                        <p:tgtEl>
                                          <p:spTgt spid="4"/>
                                        </p:tgtEl>
                                        <p:attrNameLst>
                                          <p:attrName>style.visibility</p:attrName>
                                        </p:attrNameLst>
                                      </p:cBhvr>
                                      <p:to>
                                        <p:strVal val="visible"/>
                                      </p:to>
                                    </p:set>
                                    <p:anim calcmode="lin" valueType="num">
                                      <p:cBhvr>
                                        <p:cTn id="38" dur="4000" fill="hold"/>
                                        <p:tgtEl>
                                          <p:spTgt spid="4"/>
                                        </p:tgtEl>
                                        <p:attrNameLst>
                                          <p:attrName>ppt_w</p:attrName>
                                        </p:attrNameLst>
                                      </p:cBhvr>
                                      <p:tavLst>
                                        <p:tav tm="0">
                                          <p:val>
                                            <p:strVal val="4/3*#ppt_w"/>
                                          </p:val>
                                        </p:tav>
                                        <p:tav tm="100000">
                                          <p:val>
                                            <p:strVal val="#ppt_w"/>
                                          </p:val>
                                        </p:tav>
                                      </p:tavLst>
                                    </p:anim>
                                    <p:anim calcmode="lin" valueType="num">
                                      <p:cBhvr>
                                        <p:cTn id="39" dur="4000" fill="hold"/>
                                        <p:tgtEl>
                                          <p:spTgt spid="4"/>
                                        </p:tgtEl>
                                        <p:attrNameLst>
                                          <p:attrName>ppt_h</p:attrName>
                                        </p:attrNameLst>
                                      </p:cBhvr>
                                      <p:tavLst>
                                        <p:tav tm="0">
                                          <p:val>
                                            <p:strVal val="4/3*#ppt_h"/>
                                          </p:val>
                                        </p:tav>
                                        <p:tav tm="100000">
                                          <p:val>
                                            <p:strVal val="#ppt_h"/>
                                          </p:val>
                                        </p:tav>
                                      </p:tavLst>
                                    </p:anim>
                                  </p:childTnLst>
                                </p:cTn>
                              </p:par>
                            </p:childTnLst>
                          </p:cTn>
                        </p:par>
                        <p:par>
                          <p:cTn id="40" fill="hold">
                            <p:stCondLst>
                              <p:cond delay="61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785786" y="4857764"/>
            <a:ext cx="8072494"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a:t>
            </a:r>
            <a:r>
              <a:rPr lang="es-ES" b="1" i="1" dirty="0" smtClean="0">
                <a:effectLst>
                  <a:glow rad="101600">
                    <a:srgbClr val="C00000">
                      <a:alpha val="60000"/>
                    </a:srgbClr>
                  </a:glow>
                  <a:outerShdw blurRad="38100" dist="38100" dir="2700000" algn="tl">
                    <a:srgbClr val="000000">
                      <a:alpha val="43137"/>
                    </a:srgbClr>
                  </a:outerShdw>
                </a:effectLst>
              </a:rPr>
              <a:t>glaciación </a:t>
            </a:r>
            <a:r>
              <a:rPr lang="es-ES" b="1" i="1" dirty="0" err="1" smtClean="0">
                <a:effectLst>
                  <a:glow rad="101600">
                    <a:srgbClr val="C00000">
                      <a:alpha val="60000"/>
                    </a:srgbClr>
                  </a:glow>
                  <a:outerShdw blurRad="38100" dist="38100" dir="2700000" algn="tl">
                    <a:srgbClr val="000000">
                      <a:alpha val="43137"/>
                    </a:srgbClr>
                  </a:outerShdw>
                </a:effectLst>
              </a:rPr>
              <a:t>Würn</a:t>
            </a:r>
            <a:r>
              <a:rPr lang="es-ES" b="1" dirty="0" smtClean="0">
                <a:effectLst>
                  <a:glow rad="101600">
                    <a:srgbClr val="C00000">
                      <a:alpha val="60000"/>
                    </a:srgbClr>
                  </a:glow>
                  <a:outerShdw blurRad="38100" dist="38100" dir="2700000" algn="tl">
                    <a:srgbClr val="000000">
                      <a:alpha val="43137"/>
                    </a:srgbClr>
                  </a:outerShdw>
                </a:effectLst>
              </a:rPr>
              <a:t>, o edad del hielo, duraría hasta hace prácticamente unos 10.000 años.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857764"/>
            <a:ext cx="850112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Y aunque parece que hace miles de años los polos tenían un clima tropical, hace más de 6.000 años que el hielo regresó al Ártico y a la Antártida.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vortex dir="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2400"/>
                            </p:stCondLst>
                            <p:childTnLst>
                              <p:par>
                                <p:cTn id="15" presetID="10" presetClass="entr" presetSubtype="0" fill="hold" nodeType="after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174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42844" y="4357698"/>
            <a:ext cx="878687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 acuerdo a la definición dada por la glaciología, el término </a:t>
            </a:r>
            <a:r>
              <a:rPr lang="es-ES" b="1" i="1" dirty="0" smtClean="0">
                <a:effectLst>
                  <a:glow rad="101600">
                    <a:srgbClr val="C00000">
                      <a:alpha val="60000"/>
                    </a:srgbClr>
                  </a:glow>
                  <a:outerShdw blurRad="38100" dist="38100" dir="2700000" algn="tl">
                    <a:srgbClr val="000000">
                      <a:alpha val="43137"/>
                    </a:srgbClr>
                  </a:outerShdw>
                </a:effectLst>
              </a:rPr>
              <a:t>glaciación</a:t>
            </a:r>
            <a:r>
              <a:rPr lang="es-ES" b="1" dirty="0" smtClean="0">
                <a:effectLst>
                  <a:glow rad="101600">
                    <a:srgbClr val="C00000">
                      <a:alpha val="60000"/>
                    </a:srgbClr>
                  </a:glow>
                  <a:outerShdw blurRad="38100" dist="38100" dir="2700000" algn="tl">
                    <a:srgbClr val="000000">
                      <a:alpha val="43137"/>
                    </a:srgbClr>
                  </a:outerShdw>
                </a:effectLst>
              </a:rPr>
              <a:t> se refiere a un periodo con casquetes glaciares tanto en el hemisferio norte como en el sur. Según esta definición, aún nos encontramos en una glaciación porque todavía hay casquetes polares en Groenlandia</a:t>
            </a:r>
            <a:r>
              <a:rPr lang="es-ES" b="1" baseline="30000" dirty="0" smtClean="0">
                <a:effectLst>
                  <a:glow rad="101600">
                    <a:srgbClr val="C00000">
                      <a:alpha val="60000"/>
                    </a:srgbClr>
                  </a:glow>
                  <a:outerShdw blurRad="38100" dist="38100" dir="2700000" algn="tl">
                    <a:srgbClr val="000000">
                      <a:alpha val="43137"/>
                    </a:srgbClr>
                  </a:outerShdw>
                </a:effectLst>
              </a:rPr>
              <a:t> </a:t>
            </a:r>
            <a:r>
              <a:rPr lang="es-ES" b="1" dirty="0" smtClean="0">
                <a:effectLst>
                  <a:glow rad="101600">
                    <a:srgbClr val="C00000">
                      <a:alpha val="60000"/>
                    </a:srgbClr>
                  </a:glow>
                  <a:outerShdw blurRad="38100" dist="38100" dir="2700000" algn="tl">
                    <a:srgbClr val="000000">
                      <a:alpha val="43137"/>
                    </a:srgbClr>
                  </a:outerShdw>
                </a:effectLst>
              </a:rPr>
              <a:t>y la Antártida.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CAPA DE OZONO. Se denomina capa de ozono u ozonosfera a la zona de la estratosfera terrestre que contiene una concentración relativamente alta de ozono.  reúne el 90% del ozono presente en la atmósfera y absorbe del 97 al 99% de la radiación ultravioleta de alta frecuencia.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3000">
        <p14:vortex dir="u"/>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1"/>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29700"/>
                            </p:stCondLst>
                            <p:childTnLst>
                              <p:par>
                                <p:cTn id="15" presetID="10" presetClass="entr" presetSubtype="0" fill="hold" nodeType="after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34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071538" y="4857764"/>
            <a:ext cx="6858048"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540 MILLONES DE AÑOS ATRÁS. En el océano, las bacterias </a:t>
            </a:r>
          </a:p>
          <a:p>
            <a:r>
              <a:rPr lang="es-ES" b="1" dirty="0" smtClean="0">
                <a:effectLst>
                  <a:glow rad="101600">
                    <a:srgbClr val="C00000">
                      <a:alpha val="60000"/>
                    </a:srgbClr>
                  </a:glow>
                  <a:outerShdw blurRad="38100" dist="38100" dir="2700000" algn="tl">
                    <a:srgbClr val="000000">
                      <a:alpha val="43137"/>
                    </a:srgbClr>
                  </a:outerShdw>
                </a:effectLst>
              </a:rPr>
              <a:t>unicelulares evolucionan y crecen plantas.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500034" y="5143516"/>
            <a:ext cx="8358246" cy="369332"/>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Además, aparece el primer organismo pluricelular con aspecto de babosa.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857224" y="4857764"/>
            <a:ext cx="742955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Posteriormente, surgen gusanos, esponjas y </a:t>
            </a:r>
            <a:r>
              <a:rPr lang="es-ES" b="1" dirty="0" err="1" smtClean="0">
                <a:effectLst>
                  <a:glow rad="101600">
                    <a:srgbClr val="C00000">
                      <a:alpha val="60000"/>
                    </a:srgbClr>
                  </a:glow>
                  <a:outerShdw blurRad="38100" dist="38100" dir="2700000" algn="tl">
                    <a:srgbClr val="000000">
                      <a:alpha val="43137"/>
                    </a:srgbClr>
                  </a:outerShdw>
                </a:effectLst>
              </a:rPr>
              <a:t>triglobitos</a:t>
            </a:r>
            <a:r>
              <a:rPr lang="es-ES" b="1" dirty="0" smtClean="0">
                <a:effectLst>
                  <a:glow rad="101600">
                    <a:srgbClr val="C00000">
                      <a:alpha val="60000"/>
                    </a:srgbClr>
                  </a:glow>
                  <a:outerShdw blurRad="38100" dist="38100" dir="2700000" algn="tl">
                    <a:srgbClr val="000000">
                      <a:alpha val="43137"/>
                    </a:srgbClr>
                  </a:outerShdw>
                </a:effectLst>
              </a:rPr>
              <a:t>, así como depredadores más grandes.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43000">
        <p15:prstTrans prst="pageCurlDouble"/>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33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18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5400"/>
                            </p:stCondLst>
                            <p:childTnLst>
                              <p:par>
                                <p:cTn id="25" presetID="10" presetClass="entr" presetSubtype="0" fill="hold" nodeType="after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304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714348" y="4857764"/>
            <a:ext cx="764386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375 MILLONES DE AÑOS ATRÁS. La vida florece en toda La Tierra gracias a la gruesa capa de ozono.</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500034" y="5143516"/>
            <a:ext cx="7572428" cy="369332"/>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Desde el océano, un pez llamado </a:t>
            </a:r>
            <a:r>
              <a:rPr lang="es-ES" b="1" dirty="0" err="1" smtClean="0">
                <a:effectLst>
                  <a:glow rad="101600">
                    <a:srgbClr val="C00000">
                      <a:alpha val="60000"/>
                    </a:srgbClr>
                  </a:glow>
                  <a:outerShdw blurRad="38100" dist="38100" dir="2700000" algn="tl">
                    <a:srgbClr val="000000">
                      <a:alpha val="43137"/>
                    </a:srgbClr>
                  </a:outerShdw>
                </a:effectLst>
              </a:rPr>
              <a:t>Titalic</a:t>
            </a:r>
            <a:r>
              <a:rPr lang="es-ES" b="1" dirty="0" smtClean="0">
                <a:effectLst>
                  <a:glow rad="101600">
                    <a:srgbClr val="C00000">
                      <a:alpha val="60000"/>
                    </a:srgbClr>
                  </a:glow>
                  <a:outerShdw blurRad="38100" dist="38100" dir="2700000" algn="tl">
                    <a:srgbClr val="000000">
                      <a:alpha val="43137"/>
                    </a:srgbClr>
                  </a:outerShdw>
                </a:effectLst>
              </a:rPr>
              <a:t> toca tierra por primera vez.</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14282" y="4572012"/>
            <a:ext cx="871543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Evolucionan los artrópodos y las plantas por la gran cantidad de oxígeno que hay. Pero por erupciones volcánicas y el aumento de metano en la atmósfera, se extingue el 95% de vida en La Tierra y sobreviven solo unos reptiles.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2000">
        <p14:vortex dir="r"/>
      </p:transition>
    </mc:Choice>
    <mc:Fallback xmlns="">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2700"/>
                            </p:stCondLst>
                            <p:childTnLst>
                              <p:par>
                                <p:cTn id="15" presetID="10" presetClass="entr" presetSubtype="0" fill="hold" nodeType="after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17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4300"/>
                            </p:stCondLst>
                            <p:childTnLst>
                              <p:par>
                                <p:cTn id="25" presetID="10" presetClass="entr" presetSubtype="0" fill="hold" nodeType="afterEffect">
                                  <p:stCondLst>
                                    <p:cond delay="10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4000"/>
                                        <p:tgtEl>
                                          <p:spTgt spid="15"/>
                                        </p:tgtEl>
                                      </p:cBhvr>
                                    </p:animEffect>
                                  </p:childTnLst>
                                </p:cTn>
                              </p:par>
                            </p:childTnLst>
                          </p:cTn>
                        </p:par>
                        <p:par>
                          <p:cTn id="28" fill="hold">
                            <p:stCondLst>
                              <p:cond delay="293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upercontinente Pangea.jpg"/>
          <p:cNvPicPr>
            <a:picLocks noChangeAspect="1"/>
          </p:cNvPicPr>
          <p:nvPr/>
        </p:nvPicPr>
        <p:blipFill>
          <a:blip r:embed="rId2"/>
          <a:stretch>
            <a:fillRect/>
          </a:stretch>
        </p:blipFill>
        <p:spPr>
          <a:xfrm>
            <a:off x="0" y="0"/>
            <a:ext cx="5929322" cy="5715008"/>
          </a:xfrm>
          <a:prstGeom prst="rect">
            <a:avLst/>
          </a:prstGeom>
        </p:spPr>
      </p:pic>
      <p:sp>
        <p:nvSpPr>
          <p:cNvPr id="9" name="8 CuadroTexto"/>
          <p:cNvSpPr txBox="1"/>
          <p:nvPr/>
        </p:nvSpPr>
        <p:spPr>
          <a:xfrm>
            <a:off x="6060726" y="1449450"/>
            <a:ext cx="2643206" cy="224676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200 MILLONES DE AÑOS ATRÁS. </a:t>
            </a:r>
          </a:p>
          <a:p>
            <a:r>
              <a:rPr lang="es-ES" sz="2000" b="1" dirty="0" smtClean="0">
                <a:effectLst>
                  <a:glow rad="101600">
                    <a:srgbClr val="C00000">
                      <a:alpha val="60000"/>
                    </a:srgbClr>
                  </a:glow>
                  <a:outerShdw blurRad="38100" dist="38100" dir="2700000" algn="tl">
                    <a:srgbClr val="000000">
                      <a:alpha val="43137"/>
                    </a:srgbClr>
                  </a:outerShdw>
                </a:effectLst>
              </a:rPr>
              <a:t>Se forma el súper continente </a:t>
            </a:r>
            <a:r>
              <a:rPr lang="es-ES" sz="2000" b="1" dirty="0" err="1" smtClean="0">
                <a:effectLst>
                  <a:glow rad="101600">
                    <a:srgbClr val="C00000">
                      <a:alpha val="60000"/>
                    </a:srgbClr>
                  </a:glow>
                  <a:outerShdw blurRad="38100" dist="38100" dir="2700000" algn="tl">
                    <a:srgbClr val="000000">
                      <a:alpha val="43137"/>
                    </a:srgbClr>
                  </a:outerShdw>
                </a:effectLst>
              </a:rPr>
              <a:t>Pangea</a:t>
            </a:r>
            <a:r>
              <a:rPr lang="es-ES" sz="2000" b="1" dirty="0" smtClean="0">
                <a:effectLst>
                  <a:glow rad="101600">
                    <a:srgbClr val="C00000">
                      <a:alpha val="60000"/>
                    </a:srgbClr>
                  </a:glow>
                  <a:outerShdw blurRad="38100" dist="38100" dir="2700000" algn="tl">
                    <a:srgbClr val="000000">
                      <a:alpha val="43137"/>
                    </a:srgbClr>
                  </a:outerShdw>
                </a:effectLst>
              </a:rPr>
              <a:t>, la temperatura se restablece y la vegetación regresa.</a:t>
            </a:r>
            <a:endParaRPr lang="es-ES" sz="2000" b="1" dirty="0">
              <a:effectLst>
                <a:glow rad="101600">
                  <a:srgbClr val="C00000">
                    <a:alpha val="60000"/>
                  </a:srgb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00034" y="4286260"/>
            <a:ext cx="807249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vegetación se expande como una corriente de vida por todas partes, mejorando sus métodos reproductivos. Muchas plantas pasan de las </a:t>
            </a:r>
            <a:r>
              <a:rPr lang="es-ES" b="1" dirty="0">
                <a:effectLst>
                  <a:glow rad="101600">
                    <a:srgbClr val="C00000">
                      <a:alpha val="60000"/>
                    </a:srgbClr>
                  </a:glow>
                  <a:outerShdw blurRad="38100" dist="38100" dir="2700000" algn="tl">
                    <a:srgbClr val="000000">
                      <a:alpha val="43137"/>
                    </a:srgbClr>
                  </a:outerShdw>
                </a:effectLst>
              </a:rPr>
              <a:t>e</a:t>
            </a:r>
            <a:r>
              <a:rPr lang="es-ES" b="1" dirty="0" smtClean="0">
                <a:effectLst>
                  <a:glow rad="101600">
                    <a:srgbClr val="C00000">
                      <a:alpha val="60000"/>
                    </a:srgbClr>
                  </a:glow>
                  <a:outerShdw blurRad="38100" dist="38100" dir="2700000" algn="tl">
                    <a:srgbClr val="000000">
                      <a:alpha val="43137"/>
                    </a:srgbClr>
                  </a:outerShdw>
                </a:effectLst>
              </a:rPr>
              <a:t>sporas a las semillas, dando lugar a la proliferación de las plantas en lugares hasta ahora imposibles.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1"/>
                                          </p:val>
                                        </p:tav>
                                        <p:tav tm="100000">
                                          <p:val>
                                            <p:strVal val="#ppt_x"/>
                                          </p:val>
                                        </p:tav>
                                      </p:tavLst>
                                    </p:anim>
                                    <p:anim calcmode="lin" valueType="num">
                                      <p:cBhvr>
                                        <p:cTn id="13" dur="10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4900"/>
                            </p:stCondLst>
                            <p:childTnLst>
                              <p:par>
                                <p:cTn id="15" presetID="10" presetClass="entr" presetSubtype="0" fill="hold" nodeType="after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19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357698"/>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EXTINCIÓN PÉRMICA. La extinción masiva del Pérmico, ​ fue una extinción masiva ocurrida hace aproximadamente 250 millones de años​ y define el límite entre los períodos Pérmico y Triásico. Ha sido la mayor extinción ocurrida en la Tierra en los últimos 500 millones de años.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000100" y="4857764"/>
            <a:ext cx="7358114"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250 MILLONES DE AÑOS ATRÁS. Hay un nuevo punto de partida, el planeta está en un estado inerte. </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642910" y="4857764"/>
            <a:ext cx="778674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reptiles supervivientes de la primera gran extinción evolucionan para que aparezcan así los dinosaurios.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9" name="8 Imagen" descr="195762.jpg"/>
          <p:cNvPicPr>
            <a:picLocks noChangeAspect="1"/>
          </p:cNvPicPr>
          <p:nvPr/>
        </p:nvPicPr>
        <p:blipFill>
          <a:blip r:embed="rId4"/>
          <a:stretch>
            <a:fillRect/>
          </a:stretch>
        </p:blipFill>
        <p:spPr bwMode="auto">
          <a:xfrm>
            <a:off x="0" y="0"/>
            <a:ext cx="9144000" cy="5707063"/>
          </a:xfrm>
          <a:prstGeom prst="rect">
            <a:avLst/>
          </a:prstGeom>
          <a:noFill/>
          <a:ln w="9525">
            <a:noFill/>
            <a:miter lim="800000"/>
            <a:headEnd/>
            <a:tailEnd/>
          </a:ln>
        </p:spPr>
      </p:pic>
      <p:pic>
        <p:nvPicPr>
          <p:cNvPr id="10" name="9 Imagen" descr="354539.jpg"/>
          <p:cNvPicPr>
            <a:picLocks noChangeAspect="1"/>
          </p:cNvPicPr>
          <p:nvPr/>
        </p:nvPicPr>
        <p:blipFill>
          <a:blip r:embed="rId5"/>
          <a:stretch>
            <a:fillRect/>
          </a:stretch>
        </p:blipFill>
        <p:spPr bwMode="auto">
          <a:xfrm>
            <a:off x="0" y="0"/>
            <a:ext cx="9144000" cy="5715000"/>
          </a:xfrm>
          <a:prstGeom prst="rect">
            <a:avLst/>
          </a:prstGeom>
          <a:noFill/>
          <a:ln w="9525">
            <a:noFill/>
            <a:miter lim="800000"/>
            <a:headEnd/>
            <a:tailEnd/>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0000">
        <p15:prstTrans prst="origami"/>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2700"/>
                            </p:stCondLst>
                            <p:childTnLst>
                              <p:par>
                                <p:cTn id="15" presetID="10" presetClass="exit" presetSubtype="0" fill="hold" nodeType="afterEffect">
                                  <p:stCondLst>
                                    <p:cond delay="1000"/>
                                  </p:stCondLst>
                                  <p:childTnLst>
                                    <p:animEffect transition="out" filter="fade">
                                      <p:cBhvr>
                                        <p:cTn id="16" dur="2000"/>
                                        <p:tgtEl>
                                          <p:spTgt spid="4"/>
                                        </p:tgtEl>
                                      </p:cBhvr>
                                    </p:animEffect>
                                    <p:set>
                                      <p:cBhvr>
                                        <p:cTn id="17" dur="1" fill="hold">
                                          <p:stCondLst>
                                            <p:cond delay="1999"/>
                                          </p:stCondLst>
                                        </p:cTn>
                                        <p:tgtEl>
                                          <p:spTgt spid="4"/>
                                        </p:tgtEl>
                                        <p:attrNameLst>
                                          <p:attrName>style.visibility</p:attrName>
                                        </p:attrNameLst>
                                      </p:cBhvr>
                                      <p:to>
                                        <p:strVal val="hidden"/>
                                      </p:to>
                                    </p:set>
                                  </p:childTnLst>
                                </p:cTn>
                              </p:par>
                              <p:par>
                                <p:cTn id="18" presetID="10" presetClass="exit" presetSubtype="0" fill="hold" grpId="1" nodeType="withEffect">
                                  <p:stCondLst>
                                    <p:cond delay="1000"/>
                                  </p:stCondLst>
                                  <p:iterate type="lt">
                                    <p:tmPct val="0"/>
                                  </p:iterate>
                                  <p:childTnLst>
                                    <p:animEffect transition="out" filter="fade">
                                      <p:cBhvr>
                                        <p:cTn id="19" dur="2000"/>
                                        <p:tgtEl>
                                          <p:spTgt spid="5"/>
                                        </p:tgtEl>
                                      </p:cBhvr>
                                    </p:animEffect>
                                    <p:set>
                                      <p:cBhvr>
                                        <p:cTn id="20" dur="1" fill="hold">
                                          <p:stCondLst>
                                            <p:cond delay="1999"/>
                                          </p:stCondLst>
                                        </p:cTn>
                                        <p:tgtEl>
                                          <p:spTgt spid="5"/>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4000"/>
                                        <p:tgtEl>
                                          <p:spTgt spid="15"/>
                                        </p:tgtEl>
                                      </p:cBhvr>
                                    </p:animEffect>
                                  </p:childTnLst>
                                </p:cTn>
                              </p:par>
                            </p:childTnLst>
                          </p:cTn>
                        </p:par>
                        <p:par>
                          <p:cTn id="24" fill="hold">
                            <p:stCondLst>
                              <p:cond delay="167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27000"/>
                            </p:stCondLst>
                            <p:childTnLst>
                              <p:par>
                                <p:cTn id="31" presetID="10" presetClass="entr" presetSubtype="0" fill="hold" nodeType="afterEffect">
                                  <p:stCondLst>
                                    <p:cond delay="100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4000"/>
                                        <p:tgtEl>
                                          <p:spTgt spid="9"/>
                                        </p:tgtEl>
                                      </p:cBhvr>
                                    </p:animEffect>
                                  </p:childTnLst>
                                </p:cTn>
                              </p:par>
                            </p:childTnLst>
                          </p:cTn>
                        </p:par>
                        <p:par>
                          <p:cTn id="34" fill="hold">
                            <p:stCondLst>
                              <p:cond delay="32000"/>
                            </p:stCondLst>
                            <p:childTnLst>
                              <p:par>
                                <p:cTn id="35" presetID="10" presetClass="entr" presetSubtype="0" fill="hold" nodeType="afterEffect">
                                  <p:stCondLst>
                                    <p:cond delay="10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071946"/>
            <a:ext cx="835824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EXTINCIÓN DE LOS DINOSAURIOS. Podemos decir que la época de los dinosaurios corresponde a la era Mesozoica, la cuál comienza hace 225 millones de años y terminó hace unos 65. La existencia de los dinosaurios en la tierra abarca tres períodos que son: Triásico, Jurásico y Cretácico. Sobre el final de este último período se produjo su extinción.</a:t>
            </a:r>
          </a:p>
        </p:txBody>
      </p:sp>
      <p:pic>
        <p:nvPicPr>
          <p:cNvPr id="7" name="6 Imagen" descr="195762.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500034" y="4857764"/>
            <a:ext cx="8286808"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EXTINCIÓN DE LOS DINOSAURIOS. Hace 65 millones de años tras una lluvia de meteoritos los dinosaurios empezaron a extinguirse</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59000">
        <p14:glitter pattern="hexagon"/>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33700"/>
                            </p:stCondLst>
                            <p:childTnLst>
                              <p:par>
                                <p:cTn id="15" presetID="10" presetClass="entr" presetSubtype="0" fill="hold" nodeType="afterEffect">
                                  <p:stCondLst>
                                    <p:cond delay="10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4000"/>
                                        <p:tgtEl>
                                          <p:spTgt spid="7"/>
                                        </p:tgtEl>
                                      </p:cBhvr>
                                    </p:animEffect>
                                  </p:childTnLst>
                                </p:cTn>
                              </p:par>
                            </p:childTnLst>
                          </p:cTn>
                        </p:par>
                        <p:par>
                          <p:cTn id="18" fill="hold">
                            <p:stCondLst>
                              <p:cond delay="38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50400"/>
                            </p:stCondLst>
                            <p:childTnLst>
                              <p:par>
                                <p:cTn id="25" presetID="10" presetClass="entr" presetSubtype="0" fill="hold" nodeType="after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71472" y="4929202"/>
            <a:ext cx="8072494"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180 MILLONES DE AÑOS ATRÁS. </a:t>
            </a:r>
            <a:r>
              <a:rPr lang="es-ES" b="1" dirty="0" err="1" smtClean="0">
                <a:effectLst>
                  <a:glow rad="101600">
                    <a:srgbClr val="C00000">
                      <a:alpha val="60000"/>
                    </a:srgbClr>
                  </a:glow>
                  <a:outerShdw blurRad="38100" dist="38100" dir="2700000" algn="tl">
                    <a:srgbClr val="000000">
                      <a:alpha val="43137"/>
                    </a:srgbClr>
                  </a:outerShdw>
                </a:effectLst>
              </a:rPr>
              <a:t>Pangea</a:t>
            </a:r>
            <a:r>
              <a:rPr lang="es-ES" b="1" dirty="0" smtClean="0">
                <a:effectLst>
                  <a:glow rad="101600">
                    <a:srgbClr val="C00000">
                      <a:alpha val="60000"/>
                    </a:srgbClr>
                  </a:glow>
                  <a:outerShdw blurRad="38100" dist="38100" dir="2700000" algn="tl">
                    <a:srgbClr val="000000">
                      <a:alpha val="43137"/>
                    </a:srgbClr>
                  </a:outerShdw>
                </a:effectLst>
              </a:rPr>
              <a:t> se divide y se forman nuevos océanos donde los dinosaurios empiezan a habitarlos.</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42910" y="4357698"/>
            <a:ext cx="821537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65 MILLONES DE AÑOS ATRÁS. Un asteroide de 10 km de diámetro, más grande que el Everest se dirige hacía La Tierra donde se extinguen los dinosaurios y casi toda la vida, algunos mamíferos sobreviven por vivir debajo de la tierra.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428596" y="4929202"/>
            <a:ext cx="800105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20 MILLONES DE AÑOS ATRÁS. Se consolidan todos los continentes y océanos tal como los conocemos.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7000">
        <p14:glitter pattern="hexagon"/>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4700"/>
                            </p:stCondLst>
                            <p:childTnLst>
                              <p:par>
                                <p:cTn id="15" presetID="10" presetClass="entr" presetSubtype="0" fill="hold" nodeType="after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197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9500"/>
                            </p:stCondLst>
                            <p:childTnLst>
                              <p:par>
                                <p:cTn id="25" presetID="10" presetClass="entr" presetSubtype="0" fill="hold" nodeType="afterEffect">
                                  <p:stCondLst>
                                    <p:cond delay="1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childTnLst>
                                </p:cTn>
                              </p:par>
                            </p:childTnLst>
                          </p:cTn>
                        </p:par>
                        <p:par>
                          <p:cTn id="28" fill="hold">
                            <p:stCondLst>
                              <p:cond delay="44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354539.jpg"/>
          <p:cNvPicPr>
            <a:picLocks noChangeAspect="1"/>
          </p:cNvPicPr>
          <p:nvPr/>
        </p:nvPicPr>
        <p:blipFill>
          <a:blip r:embed="rId2"/>
          <a:stretch>
            <a:fillRect/>
          </a:stretch>
        </p:blipFill>
        <p:spPr bwMode="auto">
          <a:xfrm>
            <a:off x="0" y="-357210"/>
            <a:ext cx="9144000" cy="6643734"/>
          </a:xfrm>
          <a:prstGeom prst="rect">
            <a:avLst/>
          </a:prstGeom>
          <a:noFill/>
          <a:ln w="9525">
            <a:noFill/>
            <a:miter lim="800000"/>
            <a:headEnd/>
            <a:tailEnd/>
          </a:ln>
        </p:spPr>
      </p:pic>
      <p:sp>
        <p:nvSpPr>
          <p:cNvPr id="14" name="13 CuadroTexto"/>
          <p:cNvSpPr txBox="1"/>
          <p:nvPr/>
        </p:nvSpPr>
        <p:spPr>
          <a:xfrm>
            <a:off x="785786" y="4857764"/>
            <a:ext cx="7786742"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4 MILLONES DE AÑOS ATRÁS. Los monos evolucionan y empiezan a caminar en dos patas en busca de comida a través de los desiertos.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a:stretch>
            <a:fillRect/>
          </a:stretch>
        </p:blipFill>
        <p:spPr bwMode="auto">
          <a:xfrm>
            <a:off x="-285784" y="0"/>
            <a:ext cx="9429784" cy="5715000"/>
          </a:xfrm>
          <a:prstGeom prst="rect">
            <a:avLst/>
          </a:prstGeom>
          <a:noFill/>
          <a:ln w="9525">
            <a:noFill/>
            <a:miter lim="800000"/>
            <a:headEnd/>
            <a:tailEnd/>
          </a:ln>
        </p:spPr>
      </p:pic>
      <p:sp>
        <p:nvSpPr>
          <p:cNvPr id="9" name="8 CuadroTexto"/>
          <p:cNvSpPr txBox="1"/>
          <p:nvPr/>
        </p:nvSpPr>
        <p:spPr>
          <a:xfrm>
            <a:off x="857224" y="714360"/>
            <a:ext cx="4852610" cy="369332"/>
          </a:xfrm>
          <a:prstGeom prst="rect">
            <a:avLst/>
          </a:prstGeom>
          <a:noFill/>
        </p:spPr>
        <p:txBody>
          <a:bodyPr wrap="non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HOMÍNIDOS O PRIMEROS HUMANOS</a:t>
            </a:r>
            <a:endParaRPr lang="es-ES" b="1" dirty="0">
              <a:effectLst>
                <a:glow rad="101600">
                  <a:srgbClr val="C00000">
                    <a:alpha val="60000"/>
                  </a:srgbClr>
                </a:glow>
                <a:outerShdw blurRad="38100" dist="38100" dir="2700000" algn="tl">
                  <a:srgbClr val="000000">
                    <a:alpha val="43137"/>
                  </a:srgbClr>
                </a:outerShdw>
              </a:effectLst>
            </a:endParaRPr>
          </a:p>
        </p:txBody>
      </p:sp>
      <p:sp>
        <p:nvSpPr>
          <p:cNvPr id="12" name="11 CuadroTexto"/>
          <p:cNvSpPr txBox="1"/>
          <p:nvPr/>
        </p:nvSpPr>
        <p:spPr>
          <a:xfrm>
            <a:off x="142844" y="4071946"/>
            <a:ext cx="8786874"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1,5 MILLONES DE AÑOS ATRÁS. Se llama así a una de las dos familias de monos en que se dividió el grupo de los primates. Mientras que en la familia del orangután, del gorila y del chimpancé no hubo cambios, hace 1,5 millones de años en la familia de los homínidos comenzó la evolución hasta el hombre actual.</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14348" y="1214426"/>
            <a:ext cx="7472751" cy="461665"/>
          </a:xfrm>
          <a:prstGeom prst="rect">
            <a:avLst/>
          </a:prstGeom>
          <a:noFill/>
        </p:spPr>
        <p:txBody>
          <a:bodyPr wrap="non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HOMO ERECTUS 1,5 MILLONES DE AÑOS ATRÁS</a:t>
            </a:r>
            <a:endParaRPr lang="es-ES" sz="2400" b="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85720" y="4572012"/>
            <a:ext cx="8429684" cy="1015663"/>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Homo </a:t>
            </a:r>
            <a:r>
              <a:rPr lang="es-ES" sz="2000" b="1" dirty="0" err="1" smtClean="0">
                <a:effectLst>
                  <a:glow rad="101600">
                    <a:srgbClr val="C00000">
                      <a:alpha val="60000"/>
                    </a:srgbClr>
                  </a:glow>
                  <a:outerShdw blurRad="38100" dist="38100" dir="2700000" algn="tl">
                    <a:srgbClr val="000000">
                      <a:alpha val="43137"/>
                    </a:srgbClr>
                  </a:outerShdw>
                </a:effectLst>
              </a:rPr>
              <a:t>erectus</a:t>
            </a:r>
            <a:r>
              <a:rPr lang="es-ES" sz="2000" b="1" dirty="0" smtClean="0">
                <a:effectLst>
                  <a:glow rad="101600">
                    <a:srgbClr val="C00000">
                      <a:alpha val="60000"/>
                    </a:srgbClr>
                  </a:glow>
                  <a:outerShdw blurRad="38100" dist="38100" dir="2700000" algn="tl">
                    <a:srgbClr val="000000">
                      <a:alpha val="43137"/>
                    </a:srgbClr>
                  </a:outerShdw>
                </a:effectLst>
              </a:rPr>
              <a:t> es un homínido extinto, que vivió entre 2 millones de años y 70.000 años antes del presente. Los Homo </a:t>
            </a:r>
            <a:r>
              <a:rPr lang="es-ES" sz="2000" b="1" dirty="0" err="1" smtClean="0">
                <a:effectLst>
                  <a:glow rad="101600">
                    <a:srgbClr val="C00000">
                      <a:alpha val="60000"/>
                    </a:srgbClr>
                  </a:glow>
                  <a:outerShdw blurRad="38100" dist="38100" dir="2700000" algn="tl">
                    <a:srgbClr val="000000">
                      <a:alpha val="43137"/>
                    </a:srgbClr>
                  </a:outerShdw>
                </a:effectLst>
              </a:rPr>
              <a:t>erectus</a:t>
            </a:r>
            <a:r>
              <a:rPr lang="es-ES" sz="2000" b="1" dirty="0" smtClean="0">
                <a:effectLst>
                  <a:glow rad="101600">
                    <a:srgbClr val="C00000">
                      <a:alpha val="60000"/>
                    </a:srgbClr>
                  </a:glow>
                  <a:outerShdw blurRad="38100" dist="38100" dir="2700000" algn="tl">
                    <a:srgbClr val="000000">
                      <a:alpha val="43137"/>
                    </a:srgbClr>
                  </a:outerShdw>
                </a:effectLst>
              </a:rPr>
              <a:t> clásicos habitaron en Asia oriental (China, Indonesia). </a:t>
            </a:r>
            <a:endParaRPr lang="es-ES" sz="20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75000">
        <p14:glitter pattern="hexagon"/>
      </p:transition>
    </mc:Choice>
    <mc:Fallback xmlns="">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4000"/>
                                        <p:tgtEl>
                                          <p:spTgt spid="13"/>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1"/>
                                          </p:val>
                                        </p:tav>
                                        <p:tav tm="100000">
                                          <p:val>
                                            <p:strVal val="#ppt_x"/>
                                          </p:val>
                                        </p:tav>
                                      </p:tavLst>
                                    </p:anim>
                                    <p:anim calcmode="lin" valueType="num">
                                      <p:cBhvr>
                                        <p:cTn id="13" dur="10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5300"/>
                            </p:stCondLst>
                            <p:childTnLst>
                              <p:par>
                                <p:cTn id="15" presetID="10" presetClass="entr" presetSubtype="0" fill="hold" nodeType="after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20300"/>
                            </p:stCondLst>
                            <p:childTnLst>
                              <p:par>
                                <p:cTn id="19" presetID="2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p:stCondLst>
                              <p:cond delay="223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1"/>
                                          </p:val>
                                        </p:tav>
                                        <p:tav tm="100000">
                                          <p:val>
                                            <p:strVal val="#ppt_x"/>
                                          </p:val>
                                        </p:tav>
                                      </p:tavLst>
                                    </p:anim>
                                    <p:anim calcmode="lin" valueType="num">
                                      <p:cBhvr>
                                        <p:cTn id="28" dur="10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48200"/>
                            </p:stCondLst>
                            <p:childTnLst>
                              <p:par>
                                <p:cTn id="30" presetID="10" presetClass="entr" presetSubtype="0" fill="hold" nodeType="afterEffect">
                                  <p:stCondLst>
                                    <p:cond delay="10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4000"/>
                                        <p:tgtEl>
                                          <p:spTgt spid="4"/>
                                        </p:tgtEl>
                                      </p:cBhvr>
                                    </p:animEffect>
                                  </p:childTnLst>
                                </p:cTn>
                              </p:par>
                            </p:childTnLst>
                          </p:cTn>
                        </p:par>
                        <p:par>
                          <p:cTn id="33" fill="hold">
                            <p:stCondLst>
                              <p:cond delay="53200"/>
                            </p:stCondLst>
                            <p:childTnLst>
                              <p:par>
                                <p:cTn id="34" presetID="23" presetClass="entr" presetSubtype="16" fill="hold" nodeType="afterEffect">
                                  <p:stCondLst>
                                    <p:cond delay="0"/>
                                  </p:stCondLst>
                                  <p:childTnLst>
                                    <p:set>
                                      <p:cBhvr>
                                        <p:cTn id="35" dur="1" fill="hold">
                                          <p:stCondLst>
                                            <p:cond delay="0"/>
                                          </p:stCondLst>
                                        </p:cTn>
                                        <p:tgtEl>
                                          <p:spTgt spid="7">
                                            <p:txEl>
                                              <p:pRg st="0" end="0"/>
                                            </p:txEl>
                                          </p:spTgt>
                                        </p:tgtEl>
                                        <p:attrNameLst>
                                          <p:attrName>style.visibility</p:attrName>
                                        </p:attrNameLst>
                                      </p:cBhvr>
                                      <p:to>
                                        <p:strVal val="visible"/>
                                      </p:to>
                                    </p:set>
                                    <p:anim calcmode="lin" valueType="num">
                                      <p:cBhvr>
                                        <p:cTn id="36"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7" dur="3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38" fill="hold">
                            <p:stCondLst>
                              <p:cond delay="56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p:bldP spid="12"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12" name="11 CuadroTexto"/>
          <p:cNvSpPr txBox="1"/>
          <p:nvPr/>
        </p:nvSpPr>
        <p:spPr>
          <a:xfrm>
            <a:off x="571472" y="4071946"/>
            <a:ext cx="8286808"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 conoce como Hombre de </a:t>
            </a:r>
            <a:r>
              <a:rPr lang="es-ES" b="1" dirty="0" err="1" smtClean="0">
                <a:effectLst>
                  <a:glow rad="101600">
                    <a:srgbClr val="C00000">
                      <a:alpha val="60000"/>
                    </a:srgbClr>
                  </a:glow>
                  <a:outerShdw blurRad="38100" dist="38100" dir="2700000" algn="tl">
                    <a:srgbClr val="000000">
                      <a:alpha val="43137"/>
                    </a:srgbClr>
                  </a:outerShdw>
                </a:effectLst>
              </a:rPr>
              <a:t>Comagnón</a:t>
            </a:r>
            <a:r>
              <a:rPr lang="es-ES" b="1" dirty="0" smtClean="0">
                <a:effectLst>
                  <a:glow rad="101600">
                    <a:srgbClr val="C00000">
                      <a:alpha val="60000"/>
                    </a:srgbClr>
                  </a:glow>
                  <a:outerShdw blurRad="38100" dist="38100" dir="2700000" algn="tl">
                    <a:srgbClr val="000000">
                      <a:alpha val="43137"/>
                    </a:srgbClr>
                  </a:outerShdw>
                </a:effectLst>
              </a:rPr>
              <a:t> u Homo Sapiens, al primer representante del Homo Sapiens evolucionado que aparece  y se extiende </a:t>
            </a:r>
          </a:p>
          <a:p>
            <a:r>
              <a:rPr lang="es-ES" b="1" dirty="0" smtClean="0">
                <a:effectLst>
                  <a:glow rad="101600">
                    <a:srgbClr val="C00000">
                      <a:alpha val="60000"/>
                    </a:srgbClr>
                  </a:glow>
                  <a:outerShdw blurRad="38100" dist="38100" dir="2700000" algn="tl">
                    <a:srgbClr val="000000">
                      <a:alpha val="43137"/>
                    </a:srgbClr>
                  </a:outerShdw>
                </a:effectLst>
              </a:rPr>
              <a:t>a lo largo del Paleolítico Superior de hace 20.000 años. El homo sapiens más antiguo es el hombre de Neanderthal (Alemania). Antigüedad: De 150.000 a 200.000 años.</a:t>
            </a:r>
          </a:p>
        </p:txBody>
      </p:sp>
      <p:sp>
        <p:nvSpPr>
          <p:cNvPr id="11" name="10 CuadroTexto"/>
          <p:cNvSpPr txBox="1"/>
          <p:nvPr/>
        </p:nvSpPr>
        <p:spPr>
          <a:xfrm>
            <a:off x="2214546" y="2500310"/>
            <a:ext cx="2180405" cy="400110"/>
          </a:xfrm>
          <a:prstGeom prst="rect">
            <a:avLst/>
          </a:prstGeom>
          <a:noFill/>
        </p:spPr>
        <p:txBody>
          <a:bodyPr wrap="non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HOMO SAPIENS</a:t>
            </a:r>
            <a:endParaRPr lang="es-ES" sz="2000" b="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14" name="13 CuadroTexto"/>
          <p:cNvSpPr txBox="1"/>
          <p:nvPr/>
        </p:nvSpPr>
        <p:spPr>
          <a:xfrm>
            <a:off x="500034" y="4857764"/>
            <a:ext cx="778674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70.000 AÑOS ATRÁS. Una vez los Homo </a:t>
            </a:r>
            <a:r>
              <a:rPr lang="es-ES" b="1" dirty="0" err="1" smtClean="0">
                <a:effectLst>
                  <a:glow rad="101600">
                    <a:srgbClr val="C00000">
                      <a:alpha val="60000"/>
                    </a:srgbClr>
                  </a:glow>
                  <a:outerShdw blurRad="38100" dist="38100" dir="2700000" algn="tl">
                    <a:srgbClr val="000000">
                      <a:alpha val="43137"/>
                    </a:srgbClr>
                  </a:outerShdw>
                </a:effectLst>
              </a:rPr>
              <a:t>Erectus</a:t>
            </a:r>
            <a:r>
              <a:rPr lang="es-ES" b="1" dirty="0" smtClean="0">
                <a:effectLst>
                  <a:glow rad="101600">
                    <a:srgbClr val="C00000">
                      <a:alpha val="60000"/>
                    </a:srgbClr>
                  </a:glow>
                  <a:outerShdw blurRad="38100" dist="38100" dir="2700000" algn="tl">
                    <a:srgbClr val="000000">
                      <a:alpha val="43137"/>
                    </a:srgbClr>
                  </a:outerShdw>
                </a:effectLst>
              </a:rPr>
              <a:t> evolucionan a Homo Sapiens, estos cruzan por el mar rojo a Europa y Asia desde África.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52000">
        <p15:prstTrans prst="wind"/>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childTnLst>
                                </p:cTn>
                              </p:par>
                            </p:childTnLst>
                          </p:cTn>
                        </p:par>
                        <p:par>
                          <p:cTn id="8" fill="hold">
                            <p:stCondLst>
                              <p:cond delay="4000"/>
                            </p:stCondLst>
                            <p:childTnLst>
                              <p:par>
                                <p:cTn id="9" presetID="23" presetClass="entr" presetSubtype="16" fill="hold"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 calcmode="lin" valueType="num">
                                      <p:cBhvr>
                                        <p:cTn id="11" dur="2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2" dur="20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ppt_x</p:attrName>
                                        </p:attrNameLst>
                                      </p:cBhvr>
                                      <p:tavLst>
                                        <p:tav tm="0">
                                          <p:val>
                                            <p:strVal val="#ppt_x-.1"/>
                                          </p:val>
                                        </p:tav>
                                        <p:tav tm="100000">
                                          <p:val>
                                            <p:strVal val="#ppt_x"/>
                                          </p:val>
                                        </p:tav>
                                      </p:tavLst>
                                    </p:anim>
                                    <p:anim calcmode="lin" valueType="num">
                                      <p:cBhvr>
                                        <p:cTn id="18" dur="10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31500"/>
                            </p:stCondLst>
                            <p:childTnLst>
                              <p:par>
                                <p:cTn id="20" presetID="10" presetClass="entr" presetSubtype="0" fill="hold" nodeType="after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childTnLst>
                          </p:cTn>
                        </p:par>
                        <p:par>
                          <p:cTn id="23" fill="hold">
                            <p:stCondLst>
                              <p:cond delay="36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1"/>
                                          </p:val>
                                        </p:tav>
                                        <p:tav tm="100000">
                                          <p:val>
                                            <p:strVal val="#ppt_x"/>
                                          </p:val>
                                        </p:tav>
                                      </p:tavLst>
                                    </p:anim>
                                    <p:anim calcmode="lin" valueType="num">
                                      <p:cBhvr>
                                        <p:cTn id="2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16" name="1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28596" y="4071946"/>
            <a:ext cx="8501122"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científicos encontraron que durante la época primitiva terrestre la rotación de nuestro planeta se hizo más lenta, lo que pudo haber impulsado la cantidad de oxígeno liberado por los microorganismos denominados ‘cianobacterias fotosintéticas’, determinando así el momento de la oxigenación en la Tierra.</a:t>
            </a:r>
            <a:endParaRPr lang="es-ES" b="1" dirty="0">
              <a:effectLst>
                <a:glow rad="101600">
                  <a:srgbClr val="C00000">
                    <a:alpha val="60000"/>
                  </a:srgbClr>
                </a:glow>
                <a:outerShdw blurRad="38100" dist="38100" dir="2700000" algn="tl">
                  <a:srgbClr val="000000">
                    <a:alpha val="43137"/>
                  </a:srgbClr>
                </a:outerShdw>
              </a:effectLst>
            </a:endParaRPr>
          </a:p>
        </p:txBody>
      </p:sp>
      <p:pic>
        <p:nvPicPr>
          <p:cNvPr id="5" name="4 Imagen" descr="195762.jpg"/>
          <p:cNvPicPr>
            <a:picLocks noChangeAspect="1"/>
          </p:cNvPicPr>
          <p:nvPr/>
        </p:nvPicPr>
        <p:blipFill>
          <a:blip r:embed="rId4"/>
          <a:stretch>
            <a:fillRect/>
          </a:stretch>
        </p:blipFill>
        <p:spPr bwMode="auto">
          <a:xfrm>
            <a:off x="0" y="-142896"/>
            <a:ext cx="9144000" cy="5857896"/>
          </a:xfrm>
          <a:prstGeom prst="rect">
            <a:avLst/>
          </a:prstGeom>
          <a:noFill/>
          <a:ln w="9525">
            <a:noFill/>
            <a:miter lim="800000"/>
            <a:headEnd/>
            <a:tailEnd/>
          </a:ln>
        </p:spPr>
      </p:pic>
      <p:sp>
        <p:nvSpPr>
          <p:cNvPr id="6" name="5 CuadroTexto"/>
          <p:cNvSpPr txBox="1"/>
          <p:nvPr/>
        </p:nvSpPr>
        <p:spPr>
          <a:xfrm>
            <a:off x="392877" y="4348945"/>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atmósfera, es una de las particularidades de nuestro planeta que hacen posible la vida tal y como la conocemos. la atmósfera se compone primordial mente de nitrógeno, oxígeno, trazas de gases nobles, vapor de agua, bióxido de carbono y ozono.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6000">
        <p14:glitter dir="r" pattern="hexagon"/>
      </p:transition>
    </mc:Choice>
    <mc:Fallback xmlns="">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10" presetClass="entr" presetSubtype="0" fill="hold" nodeType="afterEffect">
                                  <p:stCondLst>
                                    <p:cond delay="10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4000"/>
                                        <p:tgtEl>
                                          <p:spTgt spid="16"/>
                                        </p:tgtEl>
                                      </p:cBhvr>
                                    </p:animEffect>
                                  </p:childTnLst>
                                </p:cTn>
                              </p:par>
                            </p:childTnLst>
                          </p:cTn>
                        </p:par>
                        <p:par>
                          <p:cTn id="12" fill="hold">
                            <p:stCondLst>
                              <p:cond delay="9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1"/>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36300"/>
                            </p:stCondLst>
                            <p:childTnLst>
                              <p:par>
                                <p:cTn id="19" presetID="10" presetClass="entr" presetSubtype="0" fill="hold" nodeType="afterEffect">
                                  <p:stCondLst>
                                    <p:cond delay="1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4000"/>
                                        <p:tgtEl>
                                          <p:spTgt spid="5"/>
                                        </p:tgtEl>
                                      </p:cBhvr>
                                    </p:animEffect>
                                  </p:childTnLst>
                                </p:cTn>
                              </p:par>
                            </p:childTnLst>
                          </p:cTn>
                        </p:par>
                        <p:par>
                          <p:cTn id="22" fill="hold">
                            <p:stCondLst>
                              <p:cond delay="413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3"/>
          <a:stretch>
            <a:fillRect/>
          </a:stretch>
        </p:blipFill>
        <p:spPr>
          <a:xfrm>
            <a:off x="0" y="0"/>
            <a:ext cx="9144000" cy="5715000"/>
          </a:xfrm>
          <a:prstGeom prst="rect">
            <a:avLst/>
          </a:prstGeom>
        </p:spPr>
      </p:pic>
      <p:sp>
        <p:nvSpPr>
          <p:cNvPr id="7" name="6 CuadroTexto"/>
          <p:cNvSpPr txBox="1"/>
          <p:nvPr/>
        </p:nvSpPr>
        <p:spPr>
          <a:xfrm>
            <a:off x="357158" y="4286260"/>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TIERRA EN LA ACTUALIDAD. La Tierra es un planeta del sistema solar que gira alrededor de su estrella (el Sol) en la tercera órbita más interna. Es el más denso y el quinto mayor de los ocho planetas del sistema solar. También es el mayor de los cuatro terrestres o rocosos.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0000">
        <p14:glitter dir="r" pattern="hexagon"/>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10" presetClass="entr" presetSubtype="0" fill="hold" nodeType="afterEffect">
                                  <p:stCondLst>
                                    <p:cond delay="10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4000"/>
                                        <p:tgtEl>
                                          <p:spTgt spid="6"/>
                                        </p:tgtEl>
                                      </p:cBhvr>
                                    </p:animEffect>
                                  </p:childTnLst>
                                </p:cTn>
                              </p:par>
                            </p:childTnLst>
                          </p:cTn>
                        </p:par>
                        <p:par>
                          <p:cTn id="12" fill="hold">
                            <p:stCondLst>
                              <p:cond delay="9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1"/>
                                          </p:val>
                                        </p:tav>
                                        <p:tav tm="100000">
                                          <p:val>
                                            <p:strVal val="#ppt_x"/>
                                          </p:val>
                                        </p:tav>
                                      </p:tavLst>
                                    </p:anim>
                                    <p:anim calcmode="lin" valueType="num">
                                      <p:cBhvr>
                                        <p:cTn id="1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19"/>
          </a:xfrm>
          <a:prstGeom prst="rect">
            <a:avLst/>
          </a:prstGeom>
        </p:spPr>
      </p:pic>
      <p:sp>
        <p:nvSpPr>
          <p:cNvPr id="6" name="5 Rectángulo"/>
          <p:cNvSpPr/>
          <p:nvPr/>
        </p:nvSpPr>
        <p:spPr>
          <a:xfrm>
            <a:off x="0" y="0"/>
            <a:ext cx="9144000" cy="5715020"/>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CuadroTexto"/>
          <p:cNvSpPr txBox="1"/>
          <p:nvPr/>
        </p:nvSpPr>
        <p:spPr>
          <a:xfrm>
            <a:off x="285720" y="1571616"/>
            <a:ext cx="8572560" cy="1015663"/>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Parece que llevamos aquí mucho tiempo, pero ni siquiera somos conscientes de que los dinosaurios reinaron en el planeta durante más de 40 veces el tiempo que lleva el hombre en él.</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Rectángulo"/>
          <p:cNvSpPr/>
          <p:nvPr/>
        </p:nvSpPr>
        <p:spPr>
          <a:xfrm>
            <a:off x="1043608" y="285732"/>
            <a:ext cx="6192688" cy="915584"/>
          </a:xfrm>
          <a:prstGeom prst="rect">
            <a:avLst/>
          </a:prstGeom>
          <a:noFill/>
        </p:spPr>
        <p:txBody>
          <a:bodyPr wrap="none" lIns="91440" tIns="45720" rIns="91440" bIns="45720">
            <a:prstTxWarp prst="textDeflateTop">
              <a:avLst>
                <a:gd name="adj" fmla="val 28768"/>
              </a:avLst>
            </a:prstTxWarp>
            <a:spAutoFit/>
            <a:scene3d>
              <a:camera prst="orthographicFront"/>
              <a:lightRig rig="brightRoom" dir="t"/>
            </a:scene3d>
            <a:sp3d extrusionH="57150" contourW="6350" prstMaterial="plastic">
              <a:bevelT w="20320" h="20320" prst="convex"/>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conclusión </a:t>
            </a:r>
            <a:endParaRPr lang="es-E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5" name="4 CuadroTexto"/>
          <p:cNvSpPr txBox="1"/>
          <p:nvPr/>
        </p:nvSpPr>
        <p:spPr>
          <a:xfrm>
            <a:off x="285720" y="2857500"/>
            <a:ext cx="8429684" cy="224676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No sabemos qué deparará al planeta en el futuro y sobretodo que nos deparará a nosotros. Solamente hay una cosa cierta y es que los ciclos catastróficos y tranquilos en la Tierra, con los que empezamos esta historia, se seguirán sucediendo en el futuro. Otros seres vivos ya pasaron por ellos, con mayor o menor fortuna, aunque el ser humano dispone de armas muy distintas a éstos para hacer frente a semejante destino.</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extLst>
      <p:ext uri="{BB962C8B-B14F-4D97-AF65-F5344CB8AC3E}">
        <p14:creationId xmlns:p14="http://schemas.microsoft.com/office/powerpoint/2010/main" val="28608765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62000">
        <p15:prstTrans prst="peelOff" invX="1"/>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par>
                          <p:cTn id="8" fill="hold">
                            <p:stCondLst>
                              <p:cond delay="2000"/>
                            </p:stCondLst>
                            <p:childTnLst>
                              <p:par>
                                <p:cTn id="9" presetID="2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17" presetClass="entr" presetSubtype="1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1"/>
                                          </p:val>
                                        </p:tav>
                                        <p:tav tm="100000">
                                          <p:val>
                                            <p:strVal val="#ppt_x"/>
                                          </p:val>
                                        </p:tav>
                                      </p:tavLst>
                                    </p:anim>
                                    <p:anim calcmode="lin" valueType="num">
                                      <p:cBhvr>
                                        <p:cTn id="22" dur="10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198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4" name="WordArt 6"/>
          <p:cNvSpPr>
            <a:spLocks noChangeArrowheads="1" noChangeShapeType="1" noTextEdit="1"/>
          </p:cNvSpPr>
          <p:nvPr/>
        </p:nvSpPr>
        <p:spPr bwMode="auto">
          <a:xfrm>
            <a:off x="1214414" y="3714756"/>
            <a:ext cx="5976664" cy="720726"/>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69850" h="38100" prst="cross"/>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latin typeface="High Tower Text"/>
              </a:rPr>
              <a:t>-  </a:t>
            </a:r>
            <a:r>
              <a:rPr lang="es-ES" sz="3600" kern="10" spc="-360" dirty="0" smtClean="0">
                <a:ln w="12700">
                  <a:solidFill>
                    <a:srgbClr val="000099"/>
                  </a:solidFill>
                  <a:round/>
                  <a:headEnd/>
                  <a:tailEnd/>
                </a:ln>
                <a:solidFill>
                  <a:srgbClr val="33CCFF"/>
                </a:solidFill>
                <a:latin typeface="Georgia" pitchFamily="18" charset="0"/>
              </a:rPr>
              <a:t>As </a:t>
            </a:r>
            <a:r>
              <a:rPr lang="es-ES" sz="3600" kern="10" spc="-360" dirty="0" err="1" smtClean="0">
                <a:ln w="12700">
                  <a:solidFill>
                    <a:srgbClr val="000099"/>
                  </a:solidFill>
                  <a:round/>
                  <a:headEnd/>
                  <a:tailEnd/>
                </a:ln>
                <a:solidFill>
                  <a:srgbClr val="33CCFF"/>
                </a:solidFill>
                <a:latin typeface="Georgia" pitchFamily="18" charset="0"/>
              </a:rPr>
              <a:t>The</a:t>
            </a:r>
            <a:r>
              <a:rPr lang="es-ES" sz="3600" kern="10" spc="-360" dirty="0" smtClean="0">
                <a:ln w="12700">
                  <a:solidFill>
                    <a:srgbClr val="000099"/>
                  </a:solidFill>
                  <a:round/>
                  <a:headEnd/>
                  <a:tailEnd/>
                </a:ln>
                <a:solidFill>
                  <a:srgbClr val="33CCFF"/>
                </a:solidFill>
                <a:latin typeface="Georgia" pitchFamily="18" charset="0"/>
              </a:rPr>
              <a:t> </a:t>
            </a:r>
            <a:r>
              <a:rPr lang="es-ES" sz="3600" kern="10" spc="-360" dirty="0" err="1" smtClean="0">
                <a:ln w="12700">
                  <a:solidFill>
                    <a:srgbClr val="000099"/>
                  </a:solidFill>
                  <a:round/>
                  <a:headEnd/>
                  <a:tailEnd/>
                </a:ln>
                <a:solidFill>
                  <a:srgbClr val="33CCFF"/>
                </a:solidFill>
                <a:latin typeface="Georgia" pitchFamily="18" charset="0"/>
              </a:rPr>
              <a:t>Jurassic</a:t>
            </a:r>
            <a:r>
              <a:rPr lang="es-ES" sz="3600" kern="10" spc="-360" dirty="0" smtClean="0">
                <a:ln w="12700">
                  <a:solidFill>
                    <a:srgbClr val="000099"/>
                  </a:solidFill>
                  <a:round/>
                  <a:headEnd/>
                  <a:tailEnd/>
                </a:ln>
                <a:solidFill>
                  <a:srgbClr val="33CCFF"/>
                </a:solidFill>
                <a:latin typeface="Georgia" pitchFamily="18" charset="0"/>
              </a:rPr>
              <a:t> </a:t>
            </a:r>
            <a:r>
              <a:rPr lang="es-ES" sz="3600" kern="10" spc="-360" dirty="0" err="1" smtClean="0">
                <a:ln w="12700">
                  <a:solidFill>
                    <a:srgbClr val="000099"/>
                  </a:solidFill>
                  <a:round/>
                  <a:headEnd/>
                  <a:tailEnd/>
                </a:ln>
                <a:solidFill>
                  <a:srgbClr val="33CCFF"/>
                </a:solidFill>
                <a:latin typeface="Georgia" pitchFamily="18" charset="0"/>
              </a:rPr>
              <a:t>World</a:t>
            </a:r>
            <a:r>
              <a:rPr lang="es-ES" sz="3600" kern="10" spc="-360" dirty="0" smtClean="0">
                <a:ln w="12700">
                  <a:solidFill>
                    <a:srgbClr val="000099"/>
                  </a:solidFill>
                  <a:round/>
                  <a:headEnd/>
                  <a:tailEnd/>
                </a:ln>
                <a:solidFill>
                  <a:srgbClr val="33CCFF"/>
                </a:solidFill>
                <a:latin typeface="Georgia" pitchFamily="18" charset="0"/>
              </a:rPr>
              <a:t> </a:t>
            </a:r>
            <a:r>
              <a:rPr lang="es-ES" sz="3600" kern="10" spc="-360" dirty="0" err="1" smtClean="0">
                <a:ln w="12700">
                  <a:solidFill>
                    <a:srgbClr val="000099"/>
                  </a:solidFill>
                  <a:round/>
                  <a:headEnd/>
                  <a:tailEnd/>
                </a:ln>
                <a:solidFill>
                  <a:srgbClr val="33CCFF"/>
                </a:solidFill>
                <a:latin typeface="Georgia" pitchFamily="18" charset="0"/>
              </a:rPr>
              <a:t>Turns</a:t>
            </a:r>
            <a:r>
              <a:rPr lang="es-ES" sz="3600" kern="10" spc="-360" dirty="0" smtClean="0">
                <a:ln w="12700">
                  <a:solidFill>
                    <a:srgbClr val="000099"/>
                  </a:solidFill>
                  <a:round/>
                  <a:headEnd/>
                  <a:tailEnd/>
                </a:ln>
                <a:solidFill>
                  <a:srgbClr val="33CCFF"/>
                </a:solidFill>
                <a:latin typeface="Georgia" pitchFamily="18" charset="0"/>
              </a:rPr>
              <a:t>   </a:t>
            </a:r>
            <a:endParaRPr lang="es-ES" sz="3600" kern="10" spc="-360" dirty="0">
              <a:ln w="12700">
                <a:solidFill>
                  <a:srgbClr val="000099"/>
                </a:solidFill>
                <a:round/>
                <a:headEnd/>
                <a:tailEnd/>
              </a:ln>
              <a:solidFill>
                <a:srgbClr val="33CCFF"/>
              </a:solidFill>
              <a:latin typeface="Georgia" pitchFamily="18" charset="0"/>
            </a:endParaRPr>
          </a:p>
        </p:txBody>
      </p:sp>
      <p:sp>
        <p:nvSpPr>
          <p:cNvPr id="75787" name="WordArt 11"/>
          <p:cNvSpPr>
            <a:spLocks noChangeArrowheads="1" noChangeShapeType="1" noTextEdit="1"/>
          </p:cNvSpPr>
          <p:nvPr/>
        </p:nvSpPr>
        <p:spPr bwMode="auto">
          <a:xfrm>
            <a:off x="1190422" y="2807714"/>
            <a:ext cx="6048375" cy="673734"/>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Beginning</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
        <p:nvSpPr>
          <p:cNvPr id="7" name="WordArt 6"/>
          <p:cNvSpPr>
            <a:spLocks noChangeArrowheads="1" noChangeShapeType="1" noTextEdit="1"/>
          </p:cNvSpPr>
          <p:nvPr/>
        </p:nvSpPr>
        <p:spPr bwMode="auto">
          <a:xfrm>
            <a:off x="1285852" y="4714888"/>
            <a:ext cx="5976664" cy="577850"/>
          </a:xfrm>
          <a:prstGeom prst="rect">
            <a:avLst/>
          </a:prstGeom>
          <a:noFill/>
          <a:ln>
            <a:noFill/>
          </a:ln>
        </p:spPr>
        <p:txBody>
          <a:bodyPr wrap="none" fromWordArt="1">
            <a:prstTxWarp prst="textDoubleWave1">
              <a:avLst>
                <a:gd name="adj1" fmla="val 0"/>
                <a:gd name="adj2" fmla="val 0"/>
              </a:avLst>
            </a:prstTxWarp>
            <a:scene3d>
              <a:camera prst="orthographicFront"/>
              <a:lightRig rig="threePt" dir="t"/>
            </a:scene3d>
            <a:sp3d extrusionH="57150">
              <a:bevelT w="69850" h="38100" prst="cross"/>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latin typeface="Rockwell" pitchFamily="18" charset="0"/>
              </a:rPr>
              <a:t>The</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 </a:t>
            </a:r>
            <a:r>
              <a:rPr lang="es-ES" sz="3600" b="1" kern="10" spc="-360" dirty="0" err="1" smtClean="0">
                <a:ln w="12700">
                  <a:solidFill>
                    <a:srgbClr val="000099"/>
                  </a:solidFill>
                  <a:round/>
                  <a:headEnd/>
                  <a:tailEnd/>
                </a:ln>
                <a:solidFill>
                  <a:schemeClr val="accent6">
                    <a:lumMod val="20000"/>
                    <a:lumOff val="80000"/>
                  </a:schemeClr>
                </a:solidFill>
                <a:latin typeface="Rockwell" pitchFamily="18" charset="0"/>
              </a:rPr>
              <a:t>Bibble</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 </a:t>
            </a:r>
            <a:r>
              <a:rPr lang="es-ES" sz="3600" b="1" kern="10" spc="-360" dirty="0" err="1" smtClean="0">
                <a:ln w="12700">
                  <a:solidFill>
                    <a:srgbClr val="000099"/>
                  </a:solidFill>
                  <a:round/>
                  <a:headEnd/>
                  <a:tailEnd/>
                </a:ln>
                <a:solidFill>
                  <a:schemeClr val="accent6">
                    <a:lumMod val="20000"/>
                    <a:lumOff val="80000"/>
                  </a:schemeClr>
                </a:solidFill>
                <a:latin typeface="Rockwell" pitchFamily="18" charset="0"/>
              </a:rPr>
              <a:t>Creation</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 </a:t>
            </a:r>
            <a:r>
              <a:rPr lang="es-ES" sz="3600" b="1" kern="10" spc="-360" dirty="0" err="1" smtClean="0">
                <a:ln w="12700">
                  <a:solidFill>
                    <a:srgbClr val="000099"/>
                  </a:solidFill>
                  <a:round/>
                  <a:headEnd/>
                  <a:tailEnd/>
                </a:ln>
                <a:solidFill>
                  <a:schemeClr val="accent6">
                    <a:lumMod val="20000"/>
                    <a:lumOff val="80000"/>
                  </a:schemeClr>
                </a:solidFill>
                <a:latin typeface="Rockwell" pitchFamily="18" charset="0"/>
              </a:rPr>
              <a:t>Choral</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 </a:t>
            </a:r>
            <a:r>
              <a:rPr lang="es-ES" sz="3600" b="1" kern="10" spc="-360" dirty="0">
                <a:ln w="12700">
                  <a:solidFill>
                    <a:srgbClr val="000099"/>
                  </a:solidFill>
                  <a:round/>
                  <a:headEnd/>
                  <a:tailEnd/>
                </a:ln>
                <a:solidFill>
                  <a:schemeClr val="accent6">
                    <a:lumMod val="20000"/>
                    <a:lumOff val="80000"/>
                  </a:schemeClr>
                </a:solidFill>
                <a:latin typeface="Rockwell" pitchFamily="18" charset="0"/>
              </a:rPr>
              <a:t>( </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Hans </a:t>
            </a:r>
            <a:r>
              <a:rPr lang="es-ES" sz="3600" b="1" kern="10" spc="-360" dirty="0" err="1" smtClean="0">
                <a:ln w="12700">
                  <a:solidFill>
                    <a:srgbClr val="000099"/>
                  </a:solidFill>
                  <a:round/>
                  <a:headEnd/>
                  <a:tailEnd/>
                </a:ln>
                <a:solidFill>
                  <a:schemeClr val="accent6">
                    <a:lumMod val="20000"/>
                    <a:lumOff val="80000"/>
                  </a:schemeClr>
                </a:solidFill>
                <a:latin typeface="Rockwell" pitchFamily="18" charset="0"/>
              </a:rPr>
              <a:t>Zimmer</a:t>
            </a:r>
            <a:r>
              <a:rPr lang="es-ES" sz="3600" b="1" kern="10" spc="-360" dirty="0" smtClean="0">
                <a:ln w="12700">
                  <a:solidFill>
                    <a:srgbClr val="000099"/>
                  </a:solidFill>
                  <a:round/>
                  <a:headEnd/>
                  <a:tailEnd/>
                </a:ln>
                <a:solidFill>
                  <a:schemeClr val="accent6">
                    <a:lumMod val="20000"/>
                    <a:lumOff val="80000"/>
                  </a:schemeClr>
                </a:solidFill>
                <a:latin typeface="Rockwell" pitchFamily="18" charset="0"/>
              </a:rPr>
              <a:t> </a:t>
            </a:r>
            <a:r>
              <a:rPr lang="es-ES" sz="3600" b="1" kern="10" spc="-360" dirty="0">
                <a:ln w="12700">
                  <a:solidFill>
                    <a:srgbClr val="000099"/>
                  </a:solidFill>
                  <a:round/>
                  <a:headEnd/>
                  <a:tailEnd/>
                </a:ln>
                <a:solidFill>
                  <a:schemeClr val="accent6">
                    <a:lumMod val="20000"/>
                    <a:lumOff val="80000"/>
                  </a:schemeClr>
                </a:solidFill>
                <a:latin typeface="Rockwell" pitchFamily="18" charset="0"/>
              </a:rPr>
              <a:t>)   </a:t>
            </a: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Crysis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2 Epílogo ( Hans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Zimmer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doors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eaLnBrk="1" hangingPunct="1">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14:prism isContent="1" isInverted="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2468</Words>
  <Application>Microsoft Office PowerPoint</Application>
  <PresentationFormat>Presentación en pantalla (16:10)</PresentationFormat>
  <Paragraphs>120</Paragraphs>
  <Slides>34</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34</vt:i4>
      </vt:variant>
    </vt:vector>
  </HeadingPairs>
  <TitlesOfParts>
    <vt:vector size="45"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2023-04-07T09:13:34Z</dcterms:modified>
</cp:coreProperties>
</file>