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3"/>
  </p:notesMasterIdLst>
  <p:sldIdLst>
    <p:sldId id="327" r:id="rId3"/>
    <p:sldId id="452" r:id="rId4"/>
    <p:sldId id="483" r:id="rId5"/>
    <p:sldId id="453" r:id="rId6"/>
    <p:sldId id="454" r:id="rId7"/>
    <p:sldId id="455" r:id="rId8"/>
    <p:sldId id="456" r:id="rId9"/>
    <p:sldId id="457" r:id="rId10"/>
    <p:sldId id="458" r:id="rId11"/>
    <p:sldId id="459" r:id="rId12"/>
    <p:sldId id="460" r:id="rId13"/>
    <p:sldId id="461" r:id="rId14"/>
    <p:sldId id="463" r:id="rId15"/>
    <p:sldId id="462" r:id="rId16"/>
    <p:sldId id="464" r:id="rId17"/>
    <p:sldId id="465" r:id="rId18"/>
    <p:sldId id="466" r:id="rId19"/>
    <p:sldId id="467" r:id="rId20"/>
    <p:sldId id="468" r:id="rId21"/>
    <p:sldId id="469" r:id="rId22"/>
    <p:sldId id="470" r:id="rId23"/>
    <p:sldId id="471" r:id="rId24"/>
    <p:sldId id="472" r:id="rId25"/>
    <p:sldId id="473" r:id="rId26"/>
    <p:sldId id="474" r:id="rId27"/>
    <p:sldId id="475" r:id="rId28"/>
    <p:sldId id="476" r:id="rId29"/>
    <p:sldId id="477" r:id="rId30"/>
    <p:sldId id="478" r:id="rId31"/>
    <p:sldId id="479" r:id="rId32"/>
    <p:sldId id="480" r:id="rId33"/>
    <p:sldId id="481" r:id="rId34"/>
    <p:sldId id="482" r:id="rId35"/>
    <p:sldId id="489" r:id="rId36"/>
    <p:sldId id="486" r:id="rId37"/>
    <p:sldId id="485" r:id="rId38"/>
    <p:sldId id="487" r:id="rId39"/>
    <p:sldId id="488" r:id="rId40"/>
    <p:sldId id="396" r:id="rId41"/>
    <p:sldId id="490" r:id="rId42"/>
  </p:sldIdLst>
  <p:sldSz cx="92900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gePqsJLY1nxOd+jlyd/6Rg" hashData="xBWSmmTlYDYGLPBdzFt1vk5PL9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38" autoAdjust="0"/>
    <p:restoredTop sz="94648" autoAdjust="0"/>
  </p:normalViewPr>
  <p:slideViewPr>
    <p:cSldViewPr>
      <p:cViewPr>
        <p:scale>
          <a:sx n="50" d="100"/>
          <a:sy n="50" d="100"/>
        </p:scale>
        <p:origin x="-1374" y="-774"/>
      </p:cViewPr>
      <p:guideLst>
        <p:guide orient="horz" pos="2160"/>
        <p:guide pos="2927"/>
      </p:guideLst>
    </p:cSldViewPr>
  </p:slideViewPr>
  <p:notesTextViewPr>
    <p:cViewPr>
      <p:scale>
        <a:sx n="100" d="100"/>
        <a:sy n="100" d="100"/>
      </p:scale>
      <p:origin x="0" y="0"/>
    </p:cViewPr>
  </p:notesTextViewPr>
  <p:sorterViewPr>
    <p:cViewPr>
      <p:scale>
        <a:sx n="66" d="100"/>
        <a:sy n="66" d="100"/>
      </p:scale>
      <p:origin x="0" y="2634"/>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2374C-EF79-4D7A-851C-035D885BC7C5}" type="datetimeFigureOut">
              <a:rPr lang="es-ES" smtClean="0"/>
              <a:pPr/>
              <a:t>21/01/2017</a:t>
            </a:fld>
            <a:endParaRPr lang="es-ES"/>
          </a:p>
        </p:txBody>
      </p:sp>
      <p:sp>
        <p:nvSpPr>
          <p:cNvPr id="4" name="3 Marcador de imagen de diapositiva"/>
          <p:cNvSpPr>
            <a:spLocks noGrp="1" noRot="1" noChangeAspect="1"/>
          </p:cNvSpPr>
          <p:nvPr>
            <p:ph type="sldImg" idx="2"/>
          </p:nvPr>
        </p:nvSpPr>
        <p:spPr>
          <a:xfrm>
            <a:off x="1106488" y="685800"/>
            <a:ext cx="46450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312759-A76D-420F-9540-9A6F41CB609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2"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21/01/2017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21/01/2017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33851" y="4406903"/>
            <a:ext cx="7896542"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33851" y="2906713"/>
            <a:ext cx="789654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269A8C-CE51-431C-974F-91CF945F7564}" type="datetimeFigureOut">
              <a:rPr lang="es-ES" smtClean="0"/>
              <a:pPr/>
              <a:t>21/01/2017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64503"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722442"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269A8C-CE51-431C-974F-91CF945F7564}" type="datetimeFigureOut">
              <a:rPr lang="es-ES" smtClean="0"/>
              <a:pPr/>
              <a:t>21/01/2017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535113"/>
            <a:ext cx="410471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64503" y="2174875"/>
            <a:ext cx="410471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719217" y="1535113"/>
            <a:ext cx="41063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719217" y="2174875"/>
            <a:ext cx="41063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269A8C-CE51-431C-974F-91CF945F7564}" type="datetimeFigureOut">
              <a:rPr lang="es-ES" smtClean="0"/>
              <a:pPr/>
              <a:t>21/01/2017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269A8C-CE51-431C-974F-91CF945F7564}" type="datetimeFigureOut">
              <a:rPr lang="es-ES" smtClean="0"/>
              <a:pPr/>
              <a:t>21/01/2017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269A8C-CE51-431C-974F-91CF945F7564}" type="datetimeFigureOut">
              <a:rPr lang="es-ES" smtClean="0"/>
              <a:pPr/>
              <a:t>21/01/2017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4504" y="273050"/>
            <a:ext cx="305636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632153" y="273053"/>
            <a:ext cx="519339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64504" y="1435103"/>
            <a:ext cx="30563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21/01/2017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20915" y="4800600"/>
            <a:ext cx="557403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820915" y="612775"/>
            <a:ext cx="557403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820915" y="5367338"/>
            <a:ext cx="557403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21/01/2017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21/01/2017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35287" y="274641"/>
            <a:ext cx="209026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64503" y="274641"/>
            <a:ext cx="611595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21/01/2017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3"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0082"/>
            </a:gs>
            <a:gs pos="30000">
              <a:srgbClr val="66008F"/>
            </a:gs>
            <a:gs pos="64999">
              <a:srgbClr val="BA0066"/>
            </a:gs>
            <a:gs pos="89999">
              <a:srgbClr val="FF0000"/>
            </a:gs>
            <a:gs pos="100000">
              <a:srgbClr val="FF8200"/>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64503" y="274638"/>
            <a:ext cx="836104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600203"/>
            <a:ext cx="836104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64503" y="6356353"/>
            <a:ext cx="216767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69A8C-CE51-431C-974F-91CF945F7564}" type="datetimeFigureOut">
              <a:rPr lang="es-ES" smtClean="0"/>
              <a:pPr/>
              <a:t>21/01/2017</a:t>
            </a:fld>
            <a:endParaRPr lang="es-ES"/>
          </a:p>
        </p:txBody>
      </p:sp>
      <p:sp>
        <p:nvSpPr>
          <p:cNvPr id="5" name="4 Marcador de pie de página"/>
          <p:cNvSpPr>
            <a:spLocks noGrp="1"/>
          </p:cNvSpPr>
          <p:nvPr>
            <p:ph type="ftr" sz="quarter" idx="3"/>
          </p:nvPr>
        </p:nvSpPr>
        <p:spPr>
          <a:xfrm>
            <a:off x="3174101" y="6356353"/>
            <a:ext cx="294184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657869" y="6356353"/>
            <a:ext cx="216767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B2CDB-ADF7-49E9-96EF-3874CD6D367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64503" y="6245225"/>
            <a:ext cx="216767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42.jpeg"/></Relationships>
</file>

<file path=ppt/slides/_rels/slide40.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Resultado de imagen de google gif"/>
          <p:cNvPicPr>
            <a:picLocks noChangeAspect="1" noChangeArrowheads="1" noCrop="1"/>
          </p:cNvPicPr>
          <p:nvPr/>
        </p:nvPicPr>
        <p:blipFill>
          <a:blip r:embed="rId3"/>
          <a:srcRect/>
          <a:stretch>
            <a:fillRect/>
          </a:stretch>
        </p:blipFill>
        <p:spPr bwMode="auto">
          <a:xfrm>
            <a:off x="-64" y="-48"/>
            <a:ext cx="9290114" cy="685804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3642" y="3393645"/>
            <a:ext cx="6858000" cy="7071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825692" y="3393645"/>
            <a:ext cx="6858000" cy="70718"/>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3"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3" y="6783312"/>
            <a:ext cx="9290050" cy="74688"/>
          </a:xfrm>
          <a:prstGeom prst="rect">
            <a:avLst/>
          </a:prstGeom>
          <a:noFill/>
          <a:ln w="9525">
            <a:noFill/>
            <a:miter lim="800000"/>
            <a:headEnd/>
            <a:tailEnd/>
          </a:ln>
        </p:spPr>
      </p:pic>
      <p:sp>
        <p:nvSpPr>
          <p:cNvPr id="155665" name="Rectangle 17"/>
          <p:cNvSpPr>
            <a:spLocks noChangeArrowheads="1"/>
          </p:cNvSpPr>
          <p:nvPr/>
        </p:nvSpPr>
        <p:spPr bwMode="auto">
          <a:xfrm>
            <a:off x="362864" y="5857895"/>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362865" y="5715019"/>
            <a:ext cx="710260" cy="766986"/>
          </a:xfrm>
          <a:prstGeom prst="rect">
            <a:avLst/>
          </a:prstGeom>
          <a:noFill/>
          <a:ln w="38100">
            <a:solidFill>
              <a:srgbClr val="1CDEF8"/>
            </a:solidFill>
            <a:miter lim="800000"/>
            <a:headEnd/>
            <a:tailEnd/>
          </a:ln>
        </p:spPr>
      </p:pic>
      <p:sp>
        <p:nvSpPr>
          <p:cNvPr id="19" name="18 Rectángulo"/>
          <p:cNvSpPr/>
          <p:nvPr/>
        </p:nvSpPr>
        <p:spPr>
          <a:xfrm>
            <a:off x="2011985" y="4572012"/>
            <a:ext cx="273522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216001" y="428604"/>
            <a:ext cx="7266929" cy="471490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Cosas   de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Chinos</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288335" y="5611366"/>
            <a:ext cx="2040922" cy="934064"/>
          </a:xfrm>
          <a:prstGeom prst="rect">
            <a:avLst/>
          </a:prstGeom>
          <a:noFill/>
        </p:spPr>
      </p:pic>
    </p:spTree>
  </p:cSld>
  <p:clrMapOvr>
    <a:masterClrMapping/>
  </p:clrMapOvr>
  <p:transition spd="slow" advTm="12000">
    <p:random/>
    <p:sndAc>
      <p:stSnd loop="1">
        <p:snd r:embed="rId2" name="Tu Jahan Jahan Chalega-Lata Mangeshk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687955" y="2000241"/>
            <a:ext cx="5808076" cy="4524315"/>
          </a:xfrm>
          <a:prstGeom prst="rect">
            <a:avLst/>
          </a:prstGeom>
        </p:spPr>
        <p:txBody>
          <a:bodyPr wrap="square">
            <a:spAutoFit/>
          </a:bodyPr>
          <a:lstStyle/>
          <a:p>
            <a:r>
              <a:rPr lang="es-ES" sz="3200" b="1" dirty="0">
                <a:latin typeface="Agency FB" pitchFamily="34" charset="0"/>
              </a:rPr>
              <a:t>Está comprobado: ¡No podrás entender a los chinos! </a:t>
            </a:r>
            <a:r>
              <a:rPr lang="es-ES" sz="3200" b="1" dirty="0" smtClean="0">
                <a:latin typeface="Agency FB" pitchFamily="34" charset="0"/>
              </a:rPr>
              <a:t>Ellos, a diferencia de muchos occidentales, viven a través de sus sentimientos y emociones. </a:t>
            </a:r>
            <a:r>
              <a:rPr lang="es-ES" sz="3200" b="1" dirty="0">
                <a:latin typeface="Agency FB" pitchFamily="34" charset="0"/>
              </a:rPr>
              <a:t>China es un país de contrastes, aquí el materialismo y el culto al mundo de las cosas coexisten con una alta espiritualidad.</a:t>
            </a:r>
            <a:endParaRPr lang="es-ES" sz="3200" b="1" dirty="0" smtClean="0">
              <a:latin typeface="Agency FB" pitchFamily="34" charset="0"/>
            </a:endParaRPr>
          </a:p>
          <a:p>
            <a:r>
              <a:rPr lang="es-ES" sz="3200" b="1" dirty="0" smtClean="0">
                <a:latin typeface="Agency FB" pitchFamily="34" charset="0"/>
              </a:rPr>
              <a:t>Estas cosas son la norma en China:</a:t>
            </a:r>
            <a:endParaRPr lang="es-ES" sz="3200" b="1" dirty="0">
              <a:latin typeface="Agency FB" pitchFamily="34" charset="0"/>
            </a:endParaRPr>
          </a:p>
        </p:txBody>
      </p:sp>
      <p:sp>
        <p:nvSpPr>
          <p:cNvPr id="3"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3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21"/>
          <p:cNvPicPr>
            <a:picLocks noChangeAspect="1" noChangeArrowheads="1"/>
          </p:cNvPicPr>
          <p:nvPr/>
        </p:nvPicPr>
        <p:blipFill>
          <a:blip r:embed="rId2"/>
          <a:srcRect/>
          <a:stretch>
            <a:fillRect/>
          </a:stretch>
        </p:blipFill>
        <p:spPr bwMode="auto">
          <a:xfrm>
            <a:off x="0" y="0"/>
            <a:ext cx="9357797" cy="6858000"/>
          </a:xfrm>
          <a:prstGeom prst="rect">
            <a:avLst/>
          </a:prstGeom>
          <a:noFill/>
        </p:spPr>
      </p:pic>
      <p:sp>
        <p:nvSpPr>
          <p:cNvPr id="3" name="2 Rectángulo"/>
          <p:cNvSpPr/>
          <p:nvPr/>
        </p:nvSpPr>
        <p:spPr>
          <a:xfrm>
            <a:off x="352100" y="285729"/>
            <a:ext cx="4166662" cy="1938992"/>
          </a:xfrm>
          <a:prstGeom prst="rect">
            <a:avLst/>
          </a:prstGeom>
        </p:spPr>
        <p:txBody>
          <a:bodyPr wrap="square">
            <a:spAutoFit/>
          </a:bodyPr>
          <a:lstStyle/>
          <a:p>
            <a:r>
              <a:rPr lang="es-ES" sz="2400" b="1" dirty="0" smtClean="0">
                <a:effectLst>
                  <a:glow rad="228600">
                    <a:schemeClr val="accent2">
                      <a:satMod val="175000"/>
                      <a:alpha val="40000"/>
                    </a:schemeClr>
                  </a:glow>
                </a:effectLst>
              </a:rPr>
              <a:t>En Chongqing, las personas adictas a sus teléfonos tienen su propio carril para mantenerlos a salvo mientras caminan a ciegas por la ciudad.</a:t>
            </a:r>
            <a:endParaRPr lang="es-ES" sz="2400" dirty="0">
              <a:effectLst>
                <a:glow rad="228600">
                  <a:schemeClr val="accent2">
                    <a:satMod val="175000"/>
                    <a:alpha val="40000"/>
                  </a:schemeClr>
                </a:glow>
              </a:effectLst>
            </a:endParaRPr>
          </a:p>
        </p:txBody>
      </p:sp>
    </p:spTree>
  </p:cSld>
  <p:clrMapOvr>
    <a:masterClrMapping/>
  </p:clrMapOvr>
  <p:transition spd="slow" advTm="18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
          <p:cNvPicPr>
            <a:picLocks noChangeAspect="1" noChangeArrowheads="1"/>
          </p:cNvPicPr>
          <p:nvPr/>
        </p:nvPicPr>
        <p:blipFill>
          <a:blip r:embed="rId2"/>
          <a:srcRect/>
          <a:stretch>
            <a:fillRect/>
          </a:stretch>
        </p:blipFill>
        <p:spPr bwMode="auto">
          <a:xfrm>
            <a:off x="1" y="0"/>
            <a:ext cx="9284097" cy="6858000"/>
          </a:xfrm>
          <a:prstGeom prst="rect">
            <a:avLst/>
          </a:prstGeom>
          <a:noFill/>
        </p:spPr>
      </p:pic>
      <p:sp>
        <p:nvSpPr>
          <p:cNvPr id="3" name="2 Rectángulo"/>
          <p:cNvSpPr/>
          <p:nvPr/>
        </p:nvSpPr>
        <p:spPr>
          <a:xfrm>
            <a:off x="2205409" y="6143644"/>
            <a:ext cx="3865866" cy="369332"/>
          </a:xfrm>
          <a:prstGeom prst="rect">
            <a:avLst/>
          </a:prstGeom>
        </p:spPr>
        <p:txBody>
          <a:bodyPr wrap="none">
            <a:spAutoFit/>
          </a:bodyPr>
          <a:lstStyle/>
          <a:p>
            <a:r>
              <a:rPr lang="es-ES" b="1" dirty="0" smtClean="0"/>
              <a:t>Vestir a tus hijos con cáscara de sandía</a:t>
            </a:r>
            <a:endParaRPr lang="es-ES" dirty="0"/>
          </a:p>
        </p:txBody>
      </p:sp>
    </p:spTree>
  </p:cSld>
  <p:clrMapOvr>
    <a:masterClrMapping/>
  </p:clrMapOvr>
  <p:transition spd="slow" advTm="10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1"/>
          <p:cNvPicPr>
            <a:picLocks noChangeAspect="1" noChangeArrowheads="1"/>
          </p:cNvPicPr>
          <p:nvPr/>
        </p:nvPicPr>
        <p:blipFill>
          <a:blip r:embed="rId2"/>
          <a:srcRect/>
          <a:stretch>
            <a:fillRect/>
          </a:stretch>
        </p:blipFill>
        <p:spPr bwMode="auto">
          <a:xfrm>
            <a:off x="1" y="-136526"/>
            <a:ext cx="9334090" cy="6994526"/>
          </a:xfrm>
          <a:prstGeom prst="rect">
            <a:avLst/>
          </a:prstGeom>
          <a:noFill/>
        </p:spPr>
      </p:pic>
      <p:sp>
        <p:nvSpPr>
          <p:cNvPr id="3" name="2 Rectángulo"/>
          <p:cNvSpPr/>
          <p:nvPr/>
        </p:nvSpPr>
        <p:spPr>
          <a:xfrm>
            <a:off x="579000" y="214290"/>
            <a:ext cx="4645025" cy="923330"/>
          </a:xfrm>
          <a:prstGeom prst="rect">
            <a:avLst/>
          </a:prstGeom>
        </p:spPr>
        <p:txBody>
          <a:bodyPr>
            <a:spAutoFit/>
          </a:bodyPr>
          <a:lstStyle/>
          <a:p>
            <a:r>
              <a:rPr lang="es-ES" b="1" dirty="0" smtClean="0">
                <a:solidFill>
                  <a:schemeClr val="bg1"/>
                </a:solidFill>
              </a:rPr>
              <a:t>Para entrenar a los soldados a mantener la barbilla hacia arriba, colocan una aguja en el cuello de sus uniformes.</a:t>
            </a:r>
            <a:endParaRPr lang="es-ES" dirty="0">
              <a:solidFill>
                <a:schemeClr val="bg1"/>
              </a:solidFill>
            </a:endParaRPr>
          </a:p>
        </p:txBody>
      </p:sp>
    </p:spTree>
  </p:cSld>
  <p:clrMapOvr>
    <a:masterClrMapping/>
  </p:clrMapOvr>
  <p:transition spd="slow" advTm="17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b"/>
          <p:cNvPicPr>
            <a:picLocks noChangeAspect="1" noChangeArrowheads="1"/>
          </p:cNvPicPr>
          <p:nvPr/>
        </p:nvPicPr>
        <p:blipFill>
          <a:blip r:embed="rId2"/>
          <a:srcRect/>
          <a:stretch>
            <a:fillRect/>
          </a:stretch>
        </p:blipFill>
        <p:spPr bwMode="auto">
          <a:xfrm>
            <a:off x="-1" y="0"/>
            <a:ext cx="9370609" cy="6858000"/>
          </a:xfrm>
          <a:prstGeom prst="rect">
            <a:avLst/>
          </a:prstGeom>
          <a:noFill/>
        </p:spPr>
      </p:pic>
      <p:sp>
        <p:nvSpPr>
          <p:cNvPr id="4" name="3 Rectángulo"/>
          <p:cNvSpPr/>
          <p:nvPr/>
        </p:nvSpPr>
        <p:spPr>
          <a:xfrm>
            <a:off x="2561693" y="142852"/>
            <a:ext cx="2810128" cy="369332"/>
          </a:xfrm>
          <a:prstGeom prst="rect">
            <a:avLst/>
          </a:prstGeom>
        </p:spPr>
        <p:txBody>
          <a:bodyPr wrap="none">
            <a:spAutoFit/>
          </a:bodyPr>
          <a:lstStyle/>
          <a:p>
            <a:r>
              <a:rPr lang="es-ES" b="1" dirty="0" smtClean="0"/>
              <a:t>Llaveros con animales vivos</a:t>
            </a:r>
            <a:endParaRPr lang="es-ES" dirty="0"/>
          </a:p>
        </p:txBody>
      </p:sp>
    </p:spTree>
  </p:cSld>
  <p:clrMapOvr>
    <a:masterClrMapping/>
  </p:clrMapOvr>
  <p:transition spd="slow" advTm="11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3"/>
          <p:cNvPicPr>
            <a:picLocks noChangeAspect="1" noChangeArrowheads="1"/>
          </p:cNvPicPr>
          <p:nvPr/>
        </p:nvPicPr>
        <p:blipFill>
          <a:blip r:embed="rId2"/>
          <a:srcRect/>
          <a:stretch>
            <a:fillRect/>
          </a:stretch>
        </p:blipFill>
        <p:spPr bwMode="auto">
          <a:xfrm>
            <a:off x="0" y="0"/>
            <a:ext cx="9290050" cy="6858000"/>
          </a:xfrm>
          <a:prstGeom prst="rect">
            <a:avLst/>
          </a:prstGeom>
          <a:noFill/>
        </p:spPr>
      </p:pic>
      <p:sp>
        <p:nvSpPr>
          <p:cNvPr id="3" name="2 Rectángulo"/>
          <p:cNvSpPr/>
          <p:nvPr/>
        </p:nvSpPr>
        <p:spPr>
          <a:xfrm>
            <a:off x="352099" y="4214818"/>
            <a:ext cx="2272725" cy="1754326"/>
          </a:xfrm>
          <a:prstGeom prst="rect">
            <a:avLst/>
          </a:prstGeom>
        </p:spPr>
        <p:txBody>
          <a:bodyPr wrap="square">
            <a:spAutoFit/>
          </a:bodyPr>
          <a:lstStyle/>
          <a:p>
            <a:r>
              <a:rPr lang="es-ES" b="1" dirty="0" smtClean="0"/>
              <a:t>Hay 100 millones de personas en China que viven con el equivalente de 1 dólar estadounidense al día.</a:t>
            </a:r>
            <a:endParaRPr lang="es-ES" dirty="0"/>
          </a:p>
        </p:txBody>
      </p:sp>
    </p:spTree>
  </p:cSld>
  <p:clrMapOvr>
    <a:masterClrMapping/>
  </p:clrMapOvr>
  <p:transition spd="slow" advTm="18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
          <p:cNvPicPr>
            <a:picLocks noChangeAspect="1" noChangeArrowheads="1"/>
          </p:cNvPicPr>
          <p:nvPr/>
        </p:nvPicPr>
        <p:blipFill>
          <a:blip r:embed="rId2"/>
          <a:srcRect/>
          <a:stretch>
            <a:fillRect/>
          </a:stretch>
        </p:blipFill>
        <p:spPr bwMode="auto">
          <a:xfrm>
            <a:off x="0" y="0"/>
            <a:ext cx="9369863" cy="6858000"/>
          </a:xfrm>
          <a:prstGeom prst="rect">
            <a:avLst/>
          </a:prstGeom>
          <a:noFill/>
        </p:spPr>
      </p:pic>
      <p:sp>
        <p:nvSpPr>
          <p:cNvPr id="3" name="2 Rectángulo"/>
          <p:cNvSpPr/>
          <p:nvPr/>
        </p:nvSpPr>
        <p:spPr>
          <a:xfrm>
            <a:off x="2940481" y="3500438"/>
            <a:ext cx="4370940" cy="369332"/>
          </a:xfrm>
          <a:prstGeom prst="rect">
            <a:avLst/>
          </a:prstGeom>
        </p:spPr>
        <p:txBody>
          <a:bodyPr wrap="none">
            <a:spAutoFit/>
          </a:bodyPr>
          <a:lstStyle/>
          <a:p>
            <a:r>
              <a:rPr lang="es-ES" b="1" dirty="0" smtClean="0">
                <a:solidFill>
                  <a:schemeClr val="bg1"/>
                </a:solidFill>
              </a:rPr>
              <a:t>Expendedora automática de cangrejos vivos</a:t>
            </a:r>
            <a:endParaRPr lang="es-ES" dirty="0">
              <a:solidFill>
                <a:schemeClr val="bg1"/>
              </a:solidFill>
            </a:endParaRPr>
          </a:p>
        </p:txBody>
      </p:sp>
    </p:spTree>
  </p:cSld>
  <p:clrMapOvr>
    <a:masterClrMapping/>
  </p:clrMapOvr>
  <p:transition spd="slow" advTm="10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4"/>
          <p:cNvPicPr>
            <a:picLocks noChangeAspect="1" noChangeArrowheads="1"/>
          </p:cNvPicPr>
          <p:nvPr/>
        </p:nvPicPr>
        <p:blipFill>
          <a:blip r:embed="rId2"/>
          <a:srcRect/>
          <a:stretch>
            <a:fillRect/>
          </a:stretch>
        </p:blipFill>
        <p:spPr bwMode="auto">
          <a:xfrm>
            <a:off x="0" y="0"/>
            <a:ext cx="9349815" cy="6858000"/>
          </a:xfrm>
          <a:prstGeom prst="rect">
            <a:avLst/>
          </a:prstGeom>
          <a:noFill/>
        </p:spPr>
      </p:pic>
      <p:sp>
        <p:nvSpPr>
          <p:cNvPr id="3" name="2 Rectángulo"/>
          <p:cNvSpPr/>
          <p:nvPr/>
        </p:nvSpPr>
        <p:spPr>
          <a:xfrm>
            <a:off x="352101" y="428604"/>
            <a:ext cx="3282824" cy="923330"/>
          </a:xfrm>
          <a:prstGeom prst="rect">
            <a:avLst/>
          </a:prstGeom>
        </p:spPr>
        <p:txBody>
          <a:bodyPr wrap="square">
            <a:spAutoFit/>
          </a:bodyPr>
          <a:lstStyle/>
          <a:p>
            <a:r>
              <a:rPr lang="es-ES" b="1" dirty="0" err="1" smtClean="0">
                <a:solidFill>
                  <a:schemeClr val="bg1"/>
                </a:solidFill>
              </a:rPr>
              <a:t>Ketchup</a:t>
            </a:r>
            <a:r>
              <a:rPr lang="es-ES" b="1" dirty="0" smtClean="0">
                <a:solidFill>
                  <a:schemeClr val="bg1"/>
                </a:solidFill>
              </a:rPr>
              <a:t> se originó en China como una salsa de pescado en escabeche llamada </a:t>
            </a:r>
            <a:r>
              <a:rPr lang="es-ES" b="1" dirty="0" err="1" smtClean="0">
                <a:solidFill>
                  <a:schemeClr val="bg1"/>
                </a:solidFill>
              </a:rPr>
              <a:t>ke-tsiap</a:t>
            </a:r>
            <a:r>
              <a:rPr lang="es-ES" b="1" dirty="0" smtClean="0">
                <a:solidFill>
                  <a:schemeClr val="bg1"/>
                </a:solidFill>
              </a:rPr>
              <a:t>.</a:t>
            </a:r>
            <a:endParaRPr lang="es-ES" dirty="0">
              <a:solidFill>
                <a:schemeClr val="bg1"/>
              </a:solidFill>
            </a:endParaRPr>
          </a:p>
        </p:txBody>
      </p:sp>
    </p:spTree>
  </p:cSld>
  <p:clrMapOvr>
    <a:masterClrMapping/>
  </p:clrMapOvr>
  <p:transition spd="slow" advTm="14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
          <p:cNvPicPr>
            <a:picLocks noChangeAspect="1" noChangeArrowheads="1"/>
          </p:cNvPicPr>
          <p:nvPr/>
        </p:nvPicPr>
        <p:blipFill>
          <a:blip r:embed="rId2"/>
          <a:srcRect/>
          <a:stretch>
            <a:fillRect/>
          </a:stretch>
        </p:blipFill>
        <p:spPr bwMode="auto">
          <a:xfrm>
            <a:off x="0" y="0"/>
            <a:ext cx="9368319" cy="6858000"/>
          </a:xfrm>
          <a:prstGeom prst="rect">
            <a:avLst/>
          </a:prstGeom>
          <a:noFill/>
        </p:spPr>
      </p:pic>
      <p:sp>
        <p:nvSpPr>
          <p:cNvPr id="3" name="2 Rectángulo"/>
          <p:cNvSpPr/>
          <p:nvPr/>
        </p:nvSpPr>
        <p:spPr>
          <a:xfrm>
            <a:off x="288968" y="357167"/>
            <a:ext cx="2246037" cy="923330"/>
          </a:xfrm>
          <a:prstGeom prst="rect">
            <a:avLst/>
          </a:prstGeom>
        </p:spPr>
        <p:txBody>
          <a:bodyPr wrap="square">
            <a:spAutoFit/>
          </a:bodyPr>
          <a:lstStyle/>
          <a:p>
            <a:r>
              <a:rPr lang="es-ES" b="1" dirty="0" smtClean="0"/>
              <a:t>Té recolectado con los labios de vírgenes chinas</a:t>
            </a:r>
            <a:endParaRPr lang="es-ES" dirty="0"/>
          </a:p>
        </p:txBody>
      </p:sp>
    </p:spTree>
  </p:cSld>
  <p:clrMapOvr>
    <a:masterClrMapping/>
  </p:clrMapOvr>
  <p:transition spd="slow" advTm="11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
          <p:cNvPicPr>
            <a:picLocks noChangeAspect="1" noChangeArrowheads="1"/>
          </p:cNvPicPr>
          <p:nvPr/>
        </p:nvPicPr>
        <p:blipFill>
          <a:blip r:embed="rId2"/>
          <a:srcRect/>
          <a:stretch>
            <a:fillRect/>
          </a:stretch>
        </p:blipFill>
        <p:spPr bwMode="auto">
          <a:xfrm>
            <a:off x="-1" y="0"/>
            <a:ext cx="9435235" cy="6858000"/>
          </a:xfrm>
          <a:prstGeom prst="rect">
            <a:avLst/>
          </a:prstGeom>
          <a:noFill/>
        </p:spPr>
      </p:pic>
      <p:sp>
        <p:nvSpPr>
          <p:cNvPr id="3" name="2 Rectángulo"/>
          <p:cNvSpPr/>
          <p:nvPr/>
        </p:nvSpPr>
        <p:spPr>
          <a:xfrm>
            <a:off x="667755" y="6215082"/>
            <a:ext cx="3543278" cy="369332"/>
          </a:xfrm>
          <a:prstGeom prst="rect">
            <a:avLst/>
          </a:prstGeom>
        </p:spPr>
        <p:txBody>
          <a:bodyPr wrap="none">
            <a:spAutoFit/>
          </a:bodyPr>
          <a:lstStyle/>
          <a:p>
            <a:r>
              <a:rPr lang="es-ES" b="1" dirty="0" smtClean="0"/>
              <a:t>Cerdo colgando de los cables de luz</a:t>
            </a:r>
            <a:endParaRPr lang="es-ES" dirty="0"/>
          </a:p>
        </p:txBody>
      </p:sp>
    </p:spTree>
  </p:cSld>
  <p:clrMapOvr>
    <a:masterClrMapping/>
  </p:clrMapOvr>
  <p:transition spd="slow" advTm="12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12000" contrast="52000"/>
          </a:blip>
          <a:srcRect/>
          <a:stretch>
            <a:fillRect/>
          </a:stretch>
        </p:blipFill>
        <p:spPr bwMode="auto">
          <a:xfrm>
            <a:off x="0" y="0"/>
            <a:ext cx="9290051" cy="6858000"/>
          </a:xfrm>
          <a:prstGeom prst="rect">
            <a:avLst/>
          </a:prstGeom>
          <a:noFill/>
        </p:spPr>
      </p:pic>
      <p:pic>
        <p:nvPicPr>
          <p:cNvPr id="32770" name="Picture 2" descr="6"/>
          <p:cNvPicPr>
            <a:picLocks noChangeAspect="1" noChangeArrowheads="1"/>
          </p:cNvPicPr>
          <p:nvPr/>
        </p:nvPicPr>
        <p:blipFill>
          <a:blip r:embed="rId3"/>
          <a:srcRect/>
          <a:stretch>
            <a:fillRect/>
          </a:stretch>
        </p:blipFill>
        <p:spPr bwMode="auto">
          <a:xfrm>
            <a:off x="352099" y="-1"/>
            <a:ext cx="4924238" cy="6890745"/>
          </a:xfrm>
          <a:prstGeom prst="rect">
            <a:avLst/>
          </a:prstGeom>
          <a:noFill/>
        </p:spPr>
      </p:pic>
      <p:sp>
        <p:nvSpPr>
          <p:cNvPr id="3" name="2 Rectángulo"/>
          <p:cNvSpPr/>
          <p:nvPr/>
        </p:nvSpPr>
        <p:spPr>
          <a:xfrm>
            <a:off x="5430843" y="1571612"/>
            <a:ext cx="3634925" cy="1815882"/>
          </a:xfrm>
          <a:prstGeom prst="rect">
            <a:avLst/>
          </a:prstGeom>
        </p:spPr>
        <p:txBody>
          <a:bodyPr wrap="square">
            <a:spAutoFit/>
          </a:bodyPr>
          <a:lstStyle/>
          <a:p>
            <a:pPr algn="ctr"/>
            <a:r>
              <a:rPr lang="es-ES" sz="2800" b="1" dirty="0" smtClean="0">
                <a:latin typeface="Agency FB" pitchFamily="34" charset="0"/>
              </a:rPr>
              <a:t>A pesar de que China es un país oficialmente laico, hay más de 52 millones de cristianos.</a:t>
            </a:r>
            <a:endParaRPr lang="es-ES" sz="2800" dirty="0">
              <a:latin typeface="Agency FB" pitchFamily="34" charset="0"/>
            </a:endParaRPr>
          </a:p>
        </p:txBody>
      </p:sp>
      <p:sp>
        <p:nvSpPr>
          <p:cNvPr id="4" name="3 Rectángulo"/>
          <p:cNvSpPr/>
          <p:nvPr/>
        </p:nvSpPr>
        <p:spPr>
          <a:xfrm>
            <a:off x="5716595" y="3429000"/>
            <a:ext cx="3357586" cy="2677656"/>
          </a:xfrm>
          <a:prstGeom prst="rect">
            <a:avLst/>
          </a:prstGeom>
        </p:spPr>
        <p:txBody>
          <a:bodyPr wrap="square">
            <a:spAutoFit/>
          </a:bodyPr>
          <a:lstStyle/>
          <a:p>
            <a:pPr algn="ctr"/>
            <a:r>
              <a:rPr lang="es-ES" sz="2800" b="1" dirty="0" smtClean="0">
                <a:latin typeface="Agency FB" pitchFamily="34" charset="0"/>
              </a:rPr>
              <a:t>Hay 40 millones de evangélicos o protestantes y 12 millones de católicos. Mucho más que buena parte de los países occidentales.</a:t>
            </a:r>
            <a:endParaRPr lang="es-ES" sz="2800" b="1" dirty="0">
              <a:latin typeface="Agency FB" pitchFamily="34" charset="0"/>
            </a:endParaRPr>
          </a:p>
        </p:txBody>
      </p:sp>
    </p:spTree>
  </p:cSld>
  <p:clrMapOvr>
    <a:masterClrMapping/>
  </p:clrMapOvr>
  <p:transition spd="slow" advTm="2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g"/>
          <p:cNvPicPr>
            <a:picLocks noChangeAspect="1" noChangeArrowheads="1"/>
          </p:cNvPicPr>
          <p:nvPr/>
        </p:nvPicPr>
        <p:blipFill>
          <a:blip r:embed="rId2"/>
          <a:srcRect/>
          <a:stretch>
            <a:fillRect/>
          </a:stretch>
        </p:blipFill>
        <p:spPr bwMode="auto">
          <a:xfrm>
            <a:off x="-1" y="0"/>
            <a:ext cx="9371342" cy="6858000"/>
          </a:xfrm>
          <a:prstGeom prst="rect">
            <a:avLst/>
          </a:prstGeom>
          <a:noFill/>
        </p:spPr>
      </p:pic>
      <p:sp>
        <p:nvSpPr>
          <p:cNvPr id="3" name="2 Rectángulo"/>
          <p:cNvSpPr/>
          <p:nvPr/>
        </p:nvSpPr>
        <p:spPr>
          <a:xfrm>
            <a:off x="1993512" y="214291"/>
            <a:ext cx="1651381" cy="1384995"/>
          </a:xfrm>
          <a:prstGeom prst="rect">
            <a:avLst/>
          </a:prstGeom>
        </p:spPr>
        <p:txBody>
          <a:bodyPr wrap="square">
            <a:spAutoFit/>
          </a:bodyPr>
          <a:lstStyle/>
          <a:p>
            <a:r>
              <a:rPr lang="es-ES" sz="2800" b="1" dirty="0" smtClean="0">
                <a:solidFill>
                  <a:srgbClr val="FF0000"/>
                </a:solidFill>
              </a:rPr>
              <a:t>burlándose de sus mascotas</a:t>
            </a:r>
            <a:endParaRPr lang="es-ES" sz="2800" dirty="0">
              <a:solidFill>
                <a:srgbClr val="FF0000"/>
              </a:solidFill>
            </a:endParaRPr>
          </a:p>
        </p:txBody>
      </p:sp>
    </p:spTree>
  </p:cSld>
  <p:clrMapOvr>
    <a:masterClrMapping/>
  </p:clrMapOvr>
  <p:transition spd="slow" advTm="12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
          <p:cNvPicPr>
            <a:picLocks noChangeAspect="1" noChangeArrowheads="1"/>
          </p:cNvPicPr>
          <p:nvPr/>
        </p:nvPicPr>
        <p:blipFill>
          <a:blip r:embed="rId2"/>
          <a:srcRect/>
          <a:stretch>
            <a:fillRect/>
          </a:stretch>
        </p:blipFill>
        <p:spPr bwMode="auto">
          <a:xfrm>
            <a:off x="0" y="0"/>
            <a:ext cx="9315043" cy="6858000"/>
          </a:xfrm>
          <a:prstGeom prst="rect">
            <a:avLst/>
          </a:prstGeom>
          <a:noFill/>
        </p:spPr>
      </p:pic>
      <p:sp>
        <p:nvSpPr>
          <p:cNvPr id="3" name="2 Rectángulo"/>
          <p:cNvSpPr/>
          <p:nvPr/>
        </p:nvSpPr>
        <p:spPr>
          <a:xfrm>
            <a:off x="215869" y="5500702"/>
            <a:ext cx="2651513" cy="923330"/>
          </a:xfrm>
          <a:prstGeom prst="rect">
            <a:avLst/>
          </a:prstGeom>
        </p:spPr>
        <p:txBody>
          <a:bodyPr wrap="square">
            <a:spAutoFit/>
          </a:bodyPr>
          <a:lstStyle/>
          <a:p>
            <a:r>
              <a:rPr lang="es-ES" b="1" dirty="0" smtClean="0"/>
              <a:t>Gente practicando deporte en máscaras antiguas</a:t>
            </a:r>
            <a:endParaRPr lang="es-ES" dirty="0"/>
          </a:p>
        </p:txBody>
      </p:sp>
    </p:spTree>
  </p:cSld>
  <p:clrMapOvr>
    <a:masterClrMapping/>
  </p:clrMapOvr>
  <p:transition spd="slow" advTm="9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
          <p:cNvPicPr>
            <a:picLocks noChangeAspect="1" noChangeArrowheads="1"/>
          </p:cNvPicPr>
          <p:nvPr/>
        </p:nvPicPr>
        <p:blipFill>
          <a:blip r:embed="rId2"/>
          <a:srcRect/>
          <a:stretch>
            <a:fillRect/>
          </a:stretch>
        </p:blipFill>
        <p:spPr bwMode="auto">
          <a:xfrm>
            <a:off x="0" y="0"/>
            <a:ext cx="9369863" cy="6858000"/>
          </a:xfrm>
          <a:prstGeom prst="rect">
            <a:avLst/>
          </a:prstGeom>
          <a:noFill/>
        </p:spPr>
      </p:pic>
      <p:sp>
        <p:nvSpPr>
          <p:cNvPr id="3" name="2 Rectángulo"/>
          <p:cNvSpPr/>
          <p:nvPr/>
        </p:nvSpPr>
        <p:spPr>
          <a:xfrm>
            <a:off x="225838" y="214290"/>
            <a:ext cx="2335856" cy="923330"/>
          </a:xfrm>
          <a:prstGeom prst="rect">
            <a:avLst/>
          </a:prstGeom>
        </p:spPr>
        <p:txBody>
          <a:bodyPr wrap="square">
            <a:spAutoFit/>
          </a:bodyPr>
          <a:lstStyle/>
          <a:p>
            <a:r>
              <a:rPr lang="es-ES" b="1" dirty="0" smtClean="0"/>
              <a:t>Top-</a:t>
            </a:r>
            <a:r>
              <a:rPr lang="es-ES" b="1" dirty="0" err="1" smtClean="0"/>
              <a:t>models</a:t>
            </a:r>
            <a:r>
              <a:rPr lang="es-ES" b="1" dirty="0" smtClean="0"/>
              <a:t> ordeñando vacas en un carnaval temático</a:t>
            </a:r>
            <a:endParaRPr lang="es-ES" dirty="0"/>
          </a:p>
        </p:txBody>
      </p:sp>
    </p:spTree>
  </p:cSld>
  <p:clrMapOvr>
    <a:masterClrMapping/>
  </p:clrMapOvr>
  <p:transition spd="slow" advTm="10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8"/>
          <p:cNvPicPr>
            <a:picLocks noChangeAspect="1" noChangeArrowheads="1"/>
          </p:cNvPicPr>
          <p:nvPr/>
        </p:nvPicPr>
        <p:blipFill>
          <a:blip r:embed="rId2"/>
          <a:srcRect/>
          <a:stretch>
            <a:fillRect/>
          </a:stretch>
        </p:blipFill>
        <p:spPr bwMode="auto">
          <a:xfrm>
            <a:off x="0" y="0"/>
            <a:ext cx="9407889" cy="6858000"/>
          </a:xfrm>
          <a:prstGeom prst="rect">
            <a:avLst/>
          </a:prstGeom>
          <a:noFill/>
        </p:spPr>
      </p:pic>
      <p:sp>
        <p:nvSpPr>
          <p:cNvPr id="3" name="2 Rectángulo"/>
          <p:cNvSpPr/>
          <p:nvPr/>
        </p:nvSpPr>
        <p:spPr>
          <a:xfrm>
            <a:off x="225837" y="142853"/>
            <a:ext cx="2588381" cy="1200329"/>
          </a:xfrm>
          <a:prstGeom prst="rect">
            <a:avLst/>
          </a:prstGeom>
        </p:spPr>
        <p:txBody>
          <a:bodyPr wrap="square">
            <a:spAutoFit/>
          </a:bodyPr>
          <a:lstStyle/>
          <a:p>
            <a:r>
              <a:rPr lang="es-ES" b="1" dirty="0" smtClean="0">
                <a:solidFill>
                  <a:schemeClr val="bg1"/>
                </a:solidFill>
              </a:rPr>
              <a:t>Los huevos cocidos en orina de chicos jóvenes vírgenes son un manjar en </a:t>
            </a:r>
            <a:r>
              <a:rPr lang="es-ES" b="1" dirty="0" err="1" smtClean="0">
                <a:solidFill>
                  <a:schemeClr val="bg1"/>
                </a:solidFill>
              </a:rPr>
              <a:t>Yiwu</a:t>
            </a:r>
            <a:r>
              <a:rPr lang="es-ES" b="1" dirty="0" smtClean="0">
                <a:solidFill>
                  <a:schemeClr val="bg1"/>
                </a:solidFill>
              </a:rPr>
              <a:t>, China.</a:t>
            </a:r>
            <a:endParaRPr lang="es-ES" dirty="0">
              <a:solidFill>
                <a:schemeClr val="bg1"/>
              </a:solidFill>
            </a:endParaRPr>
          </a:p>
        </p:txBody>
      </p:sp>
      <p:sp>
        <p:nvSpPr>
          <p:cNvPr id="4" name="3 Rectángulo"/>
          <p:cNvSpPr/>
          <p:nvPr/>
        </p:nvSpPr>
        <p:spPr>
          <a:xfrm>
            <a:off x="225837" y="5500702"/>
            <a:ext cx="2341424" cy="1200329"/>
          </a:xfrm>
          <a:prstGeom prst="rect">
            <a:avLst/>
          </a:prstGeom>
        </p:spPr>
        <p:txBody>
          <a:bodyPr wrap="square">
            <a:spAutoFit/>
          </a:bodyPr>
          <a:lstStyle/>
          <a:p>
            <a:r>
              <a:rPr lang="es-ES" b="1" dirty="0" smtClean="0">
                <a:solidFill>
                  <a:schemeClr val="bg1"/>
                </a:solidFill>
              </a:rPr>
              <a:t>Puede parecer asqueroso, pero cada cultura tiene sus costumbres.</a:t>
            </a:r>
            <a:endParaRPr lang="es-ES" b="1" dirty="0">
              <a:solidFill>
                <a:schemeClr val="bg1"/>
              </a:solidFill>
            </a:endParaRPr>
          </a:p>
        </p:txBody>
      </p:sp>
    </p:spTree>
  </p:cSld>
  <p:clrMapOvr>
    <a:masterClrMapping/>
  </p:clrMapOvr>
  <p:transition spd="slow" advTm="25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i"/>
          <p:cNvPicPr>
            <a:picLocks noChangeAspect="1" noChangeArrowheads="1"/>
          </p:cNvPicPr>
          <p:nvPr/>
        </p:nvPicPr>
        <p:blipFill>
          <a:blip r:embed="rId2"/>
          <a:srcRect/>
          <a:stretch>
            <a:fillRect/>
          </a:stretch>
        </p:blipFill>
        <p:spPr bwMode="auto">
          <a:xfrm>
            <a:off x="0" y="0"/>
            <a:ext cx="9300764" cy="6858000"/>
          </a:xfrm>
          <a:prstGeom prst="rect">
            <a:avLst/>
          </a:prstGeom>
          <a:noFill/>
        </p:spPr>
      </p:pic>
      <p:sp>
        <p:nvSpPr>
          <p:cNvPr id="3" name="2 Rectángulo"/>
          <p:cNvSpPr/>
          <p:nvPr/>
        </p:nvSpPr>
        <p:spPr>
          <a:xfrm>
            <a:off x="225837" y="3643314"/>
            <a:ext cx="1452019" cy="923330"/>
          </a:xfrm>
          <a:prstGeom prst="rect">
            <a:avLst/>
          </a:prstGeom>
        </p:spPr>
        <p:txBody>
          <a:bodyPr wrap="square">
            <a:spAutoFit/>
          </a:bodyPr>
          <a:lstStyle/>
          <a:p>
            <a:r>
              <a:rPr lang="es-ES" b="1" dirty="0" smtClean="0"/>
              <a:t>Playas increíblemente sucias</a:t>
            </a:r>
            <a:endParaRPr lang="es-ES" dirty="0"/>
          </a:p>
        </p:txBody>
      </p:sp>
    </p:spTree>
  </p:cSld>
  <p:clrMapOvr>
    <a:masterClrMapping/>
  </p:clrMapOvr>
  <p:transition spd="slow" advTm="10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j"/>
          <p:cNvPicPr>
            <a:picLocks noChangeAspect="1" noChangeArrowheads="1"/>
          </p:cNvPicPr>
          <p:nvPr/>
        </p:nvPicPr>
        <p:blipFill>
          <a:blip r:embed="rId2"/>
          <a:srcRect/>
          <a:stretch>
            <a:fillRect/>
          </a:stretch>
        </p:blipFill>
        <p:spPr bwMode="auto">
          <a:xfrm>
            <a:off x="0" y="0"/>
            <a:ext cx="9544303" cy="6858000"/>
          </a:xfrm>
          <a:prstGeom prst="rect">
            <a:avLst/>
          </a:prstGeom>
          <a:noFill/>
        </p:spPr>
      </p:pic>
      <p:sp>
        <p:nvSpPr>
          <p:cNvPr id="3" name="2 Rectángulo"/>
          <p:cNvSpPr/>
          <p:nvPr/>
        </p:nvSpPr>
        <p:spPr>
          <a:xfrm>
            <a:off x="288969" y="214290"/>
            <a:ext cx="2525250" cy="923330"/>
          </a:xfrm>
          <a:prstGeom prst="rect">
            <a:avLst/>
          </a:prstGeom>
        </p:spPr>
        <p:txBody>
          <a:bodyPr wrap="square">
            <a:spAutoFit/>
          </a:bodyPr>
          <a:lstStyle/>
          <a:p>
            <a:r>
              <a:rPr lang="es-ES" b="1" dirty="0" smtClean="0"/>
              <a:t>Los atascos de tráfico en la carretera después de las vacaciones</a:t>
            </a:r>
            <a:endParaRPr lang="es-ES" dirty="0"/>
          </a:p>
        </p:txBody>
      </p:sp>
    </p:spTree>
  </p:cSld>
  <p:clrMapOvr>
    <a:masterClrMapping/>
  </p:clrMapOvr>
  <p:transition spd="slow" advTm="11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10"/>
          <p:cNvPicPr>
            <a:picLocks noChangeAspect="1" noChangeArrowheads="1"/>
          </p:cNvPicPr>
          <p:nvPr/>
        </p:nvPicPr>
        <p:blipFill>
          <a:blip r:embed="rId2"/>
          <a:srcRect/>
          <a:stretch>
            <a:fillRect/>
          </a:stretch>
        </p:blipFill>
        <p:spPr bwMode="auto">
          <a:xfrm>
            <a:off x="0" y="0"/>
            <a:ext cx="9349815" cy="6858000"/>
          </a:xfrm>
          <a:prstGeom prst="rect">
            <a:avLst/>
          </a:prstGeom>
          <a:noFill/>
        </p:spPr>
      </p:pic>
      <p:sp>
        <p:nvSpPr>
          <p:cNvPr id="3" name="2 Rectángulo"/>
          <p:cNvSpPr/>
          <p:nvPr/>
        </p:nvSpPr>
        <p:spPr>
          <a:xfrm>
            <a:off x="288969" y="285728"/>
            <a:ext cx="4645025" cy="923330"/>
          </a:xfrm>
          <a:prstGeom prst="rect">
            <a:avLst/>
          </a:prstGeom>
        </p:spPr>
        <p:txBody>
          <a:bodyPr>
            <a:spAutoFit/>
          </a:bodyPr>
          <a:lstStyle/>
          <a:p>
            <a:r>
              <a:rPr lang="es-ES" b="1" dirty="0" smtClean="0"/>
              <a:t>La policía china utiliza cada vez más los gansos en lugar de perros porque los gansos son más agresivos y tienen mejor visión.</a:t>
            </a:r>
            <a:endParaRPr lang="es-ES" dirty="0"/>
          </a:p>
        </p:txBody>
      </p:sp>
    </p:spTree>
  </p:cSld>
  <p:clrMapOvr>
    <a:masterClrMapping/>
  </p:clrMapOvr>
  <p:transition spd="slow" advTm="1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k"/>
          <p:cNvPicPr>
            <a:picLocks noChangeAspect="1" noChangeArrowheads="1"/>
          </p:cNvPicPr>
          <p:nvPr/>
        </p:nvPicPr>
        <p:blipFill>
          <a:blip r:embed="rId2"/>
          <a:srcRect/>
          <a:stretch>
            <a:fillRect/>
          </a:stretch>
        </p:blipFill>
        <p:spPr bwMode="auto">
          <a:xfrm>
            <a:off x="-28686" y="0"/>
            <a:ext cx="9318736" cy="6858000"/>
          </a:xfrm>
          <a:prstGeom prst="rect">
            <a:avLst/>
          </a:prstGeom>
          <a:noFill/>
        </p:spPr>
      </p:pic>
      <p:sp>
        <p:nvSpPr>
          <p:cNvPr id="3" name="2 Rectángulo"/>
          <p:cNvSpPr/>
          <p:nvPr/>
        </p:nvSpPr>
        <p:spPr>
          <a:xfrm>
            <a:off x="225837" y="285729"/>
            <a:ext cx="1704544" cy="646331"/>
          </a:xfrm>
          <a:prstGeom prst="rect">
            <a:avLst/>
          </a:prstGeom>
        </p:spPr>
        <p:txBody>
          <a:bodyPr wrap="square">
            <a:spAutoFit/>
          </a:bodyPr>
          <a:lstStyle/>
          <a:p>
            <a:r>
              <a:rPr lang="es-ES" b="1" dirty="0" smtClean="0">
                <a:solidFill>
                  <a:schemeClr val="bg1"/>
                </a:solidFill>
              </a:rPr>
              <a:t>Última mujer con pies de loto</a:t>
            </a:r>
            <a:endParaRPr lang="es-ES" dirty="0">
              <a:solidFill>
                <a:schemeClr val="bg1"/>
              </a:solidFill>
            </a:endParaRPr>
          </a:p>
        </p:txBody>
      </p:sp>
    </p:spTree>
  </p:cSld>
  <p:clrMapOvr>
    <a:masterClrMapping/>
  </p:clrMapOvr>
  <p:transition spd="slow" advTm="10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l"/>
          <p:cNvPicPr>
            <a:picLocks noChangeAspect="1" noChangeArrowheads="1"/>
          </p:cNvPicPr>
          <p:nvPr/>
        </p:nvPicPr>
        <p:blipFill>
          <a:blip r:embed="rId2"/>
          <a:srcRect/>
          <a:stretch>
            <a:fillRect/>
          </a:stretch>
        </p:blipFill>
        <p:spPr bwMode="auto">
          <a:xfrm>
            <a:off x="0" y="0"/>
            <a:ext cx="9285454" cy="6858000"/>
          </a:xfrm>
          <a:prstGeom prst="rect">
            <a:avLst/>
          </a:prstGeom>
          <a:noFill/>
        </p:spPr>
      </p:pic>
      <p:sp>
        <p:nvSpPr>
          <p:cNvPr id="3" name="2 Rectángulo"/>
          <p:cNvSpPr/>
          <p:nvPr/>
        </p:nvSpPr>
        <p:spPr>
          <a:xfrm>
            <a:off x="478362" y="428604"/>
            <a:ext cx="2791277" cy="369332"/>
          </a:xfrm>
          <a:prstGeom prst="rect">
            <a:avLst/>
          </a:prstGeom>
        </p:spPr>
        <p:txBody>
          <a:bodyPr wrap="none">
            <a:spAutoFit/>
          </a:bodyPr>
          <a:lstStyle/>
          <a:p>
            <a:r>
              <a:rPr lang="es-ES" b="1" dirty="0" smtClean="0"/>
              <a:t>Extrañas máscaras de playa</a:t>
            </a:r>
            <a:endParaRPr lang="es-ES" dirty="0"/>
          </a:p>
        </p:txBody>
      </p:sp>
    </p:spTree>
  </p:cSld>
  <p:clrMapOvr>
    <a:masterClrMapping/>
  </p:clrMapOvr>
  <p:transition spd="slow" advTm="10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2"/>
          <p:cNvPicPr>
            <a:picLocks noChangeAspect="1" noChangeArrowheads="1"/>
          </p:cNvPicPr>
          <p:nvPr/>
        </p:nvPicPr>
        <p:blipFill>
          <a:blip r:embed="rId2"/>
          <a:srcRect/>
          <a:stretch>
            <a:fillRect/>
          </a:stretch>
        </p:blipFill>
        <p:spPr bwMode="auto">
          <a:xfrm>
            <a:off x="0" y="0"/>
            <a:ext cx="9388451" cy="6858000"/>
          </a:xfrm>
          <a:prstGeom prst="rect">
            <a:avLst/>
          </a:prstGeom>
          <a:noFill/>
        </p:spPr>
      </p:pic>
      <p:sp>
        <p:nvSpPr>
          <p:cNvPr id="3" name="2 Rectángulo"/>
          <p:cNvSpPr/>
          <p:nvPr/>
        </p:nvSpPr>
        <p:spPr>
          <a:xfrm>
            <a:off x="541493" y="5572140"/>
            <a:ext cx="3758655" cy="1200329"/>
          </a:xfrm>
          <a:prstGeom prst="rect">
            <a:avLst/>
          </a:prstGeom>
        </p:spPr>
        <p:txBody>
          <a:bodyPr wrap="square">
            <a:spAutoFit/>
          </a:bodyPr>
          <a:lstStyle/>
          <a:p>
            <a:r>
              <a:rPr lang="es-ES" b="1" dirty="0" smtClean="0">
                <a:solidFill>
                  <a:schemeClr val="bg1"/>
                </a:solidFill>
              </a:rPr>
              <a:t>Para enseñar a los soldados la altura adecuada para levantar los brazos mientras marchan usan cables eléctricos.</a:t>
            </a:r>
            <a:endParaRPr lang="es-ES" dirty="0">
              <a:solidFill>
                <a:schemeClr val="bg1"/>
              </a:solidFill>
            </a:endParaRPr>
          </a:p>
        </p:txBody>
      </p:sp>
    </p:spTree>
  </p:cSld>
  <p:clrMapOvr>
    <a:masterClrMapping/>
  </p:clrMapOvr>
  <p:transition spd="slow" advTm="15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5"/>
          <p:cNvPicPr>
            <a:picLocks noChangeAspect="1" noChangeArrowheads="1"/>
          </p:cNvPicPr>
          <p:nvPr/>
        </p:nvPicPr>
        <p:blipFill>
          <a:blip r:embed="rId2"/>
          <a:srcRect/>
          <a:stretch>
            <a:fillRect/>
          </a:stretch>
        </p:blipFill>
        <p:spPr bwMode="auto">
          <a:xfrm>
            <a:off x="1" y="0"/>
            <a:ext cx="9330616" cy="6858000"/>
          </a:xfrm>
          <a:prstGeom prst="rect">
            <a:avLst/>
          </a:prstGeom>
          <a:noFill/>
        </p:spPr>
      </p:pic>
      <p:sp>
        <p:nvSpPr>
          <p:cNvPr id="3" name="2 Rectángulo"/>
          <p:cNvSpPr/>
          <p:nvPr/>
        </p:nvSpPr>
        <p:spPr>
          <a:xfrm>
            <a:off x="5907650" y="428604"/>
            <a:ext cx="3030300" cy="1200329"/>
          </a:xfrm>
          <a:prstGeom prst="rect">
            <a:avLst/>
          </a:prstGeom>
        </p:spPr>
        <p:txBody>
          <a:bodyPr wrap="square">
            <a:spAutoFit/>
          </a:bodyPr>
          <a:lstStyle/>
          <a:p>
            <a:pPr algn="r"/>
            <a:r>
              <a:rPr lang="es-ES" b="1" dirty="0" smtClean="0"/>
              <a:t>Pasan por el </a:t>
            </a:r>
            <a:r>
              <a:rPr lang="es-ES" b="1" dirty="0" err="1" smtClean="0"/>
              <a:t>McAuto</a:t>
            </a:r>
            <a:r>
              <a:rPr lang="es-ES" b="1" dirty="0" smtClean="0"/>
              <a:t> a recoger la comida pero luego entran al local a comer el pedido.</a:t>
            </a:r>
            <a:endParaRPr lang="es-ES" dirty="0"/>
          </a:p>
        </p:txBody>
      </p:sp>
    </p:spTree>
  </p:cSld>
  <p:clrMapOvr>
    <a:masterClrMapping/>
  </p:clrMapOvr>
  <p:transition spd="slow" advTm="15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13"/>
          <p:cNvPicPr>
            <a:picLocks noChangeAspect="1" noChangeArrowheads="1"/>
          </p:cNvPicPr>
          <p:nvPr/>
        </p:nvPicPr>
        <p:blipFill>
          <a:blip r:embed="rId2"/>
          <a:srcRect/>
          <a:stretch>
            <a:fillRect/>
          </a:stretch>
        </p:blipFill>
        <p:spPr bwMode="auto">
          <a:xfrm>
            <a:off x="0" y="0"/>
            <a:ext cx="9290050" cy="6858000"/>
          </a:xfrm>
          <a:prstGeom prst="rect">
            <a:avLst/>
          </a:prstGeom>
          <a:noFill/>
        </p:spPr>
      </p:pic>
      <p:sp>
        <p:nvSpPr>
          <p:cNvPr id="3" name="2 Rectángulo"/>
          <p:cNvSpPr/>
          <p:nvPr/>
        </p:nvSpPr>
        <p:spPr>
          <a:xfrm>
            <a:off x="225838" y="428605"/>
            <a:ext cx="3724743" cy="1477328"/>
          </a:xfrm>
          <a:prstGeom prst="rect">
            <a:avLst/>
          </a:prstGeom>
        </p:spPr>
        <p:txBody>
          <a:bodyPr wrap="square">
            <a:spAutoFit/>
          </a:bodyPr>
          <a:lstStyle/>
          <a:p>
            <a:r>
              <a:rPr lang="es-ES" b="1" dirty="0" smtClean="0"/>
              <a:t>La contaminación del aire de China es tan elevada que llega a San Francisco (EE.UU.) y ahí contribuye casi con un tercio (29%) de la contaminación de la ciudad.</a:t>
            </a:r>
            <a:endParaRPr lang="es-ES" dirty="0"/>
          </a:p>
        </p:txBody>
      </p:sp>
    </p:spTree>
  </p:cSld>
  <p:clrMapOvr>
    <a:masterClrMapping/>
  </p:clrMapOvr>
  <p:transition spd="slow" advTm="17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7"/>
          <p:cNvPicPr>
            <a:picLocks noChangeAspect="1" noChangeArrowheads="1"/>
          </p:cNvPicPr>
          <p:nvPr/>
        </p:nvPicPr>
        <p:blipFill>
          <a:blip r:embed="rId2"/>
          <a:srcRect/>
          <a:stretch>
            <a:fillRect/>
          </a:stretch>
        </p:blipFill>
        <p:spPr bwMode="auto">
          <a:xfrm>
            <a:off x="0" y="0"/>
            <a:ext cx="9360946" cy="6858000"/>
          </a:xfrm>
          <a:prstGeom prst="rect">
            <a:avLst/>
          </a:prstGeom>
          <a:noFill/>
        </p:spPr>
      </p:pic>
      <p:sp>
        <p:nvSpPr>
          <p:cNvPr id="3" name="2 Rectángulo"/>
          <p:cNvSpPr/>
          <p:nvPr/>
        </p:nvSpPr>
        <p:spPr>
          <a:xfrm>
            <a:off x="225838" y="428605"/>
            <a:ext cx="3977269" cy="646331"/>
          </a:xfrm>
          <a:prstGeom prst="rect">
            <a:avLst/>
          </a:prstGeom>
        </p:spPr>
        <p:txBody>
          <a:bodyPr wrap="square">
            <a:spAutoFit/>
          </a:bodyPr>
          <a:lstStyle/>
          <a:p>
            <a:r>
              <a:rPr lang="es-ES" b="1" dirty="0" smtClean="0">
                <a:solidFill>
                  <a:schemeClr val="bg1"/>
                </a:solidFill>
              </a:rPr>
              <a:t>China ejecuta cuatro veces más presos que todos los demás países juntos.</a:t>
            </a:r>
            <a:endParaRPr lang="es-ES" dirty="0">
              <a:solidFill>
                <a:schemeClr val="bg1"/>
              </a:solidFill>
            </a:endParaRPr>
          </a:p>
        </p:txBody>
      </p:sp>
    </p:spTree>
  </p:cSld>
  <p:clrMapOvr>
    <a:masterClrMapping/>
  </p:clrMapOvr>
  <p:transition spd="slow" advTm="11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9"/>
          <p:cNvPicPr>
            <a:picLocks noChangeAspect="1" noChangeArrowheads="1"/>
          </p:cNvPicPr>
          <p:nvPr/>
        </p:nvPicPr>
        <p:blipFill>
          <a:blip r:embed="rId2"/>
          <a:srcRect/>
          <a:stretch>
            <a:fillRect/>
          </a:stretch>
        </p:blipFill>
        <p:spPr bwMode="auto">
          <a:xfrm>
            <a:off x="0" y="0"/>
            <a:ext cx="9349815" cy="6858000"/>
          </a:xfrm>
          <a:prstGeom prst="rect">
            <a:avLst/>
          </a:prstGeom>
          <a:noFill/>
        </p:spPr>
      </p:pic>
      <p:sp>
        <p:nvSpPr>
          <p:cNvPr id="3" name="2 Rectángulo"/>
          <p:cNvSpPr/>
          <p:nvPr/>
        </p:nvSpPr>
        <p:spPr>
          <a:xfrm>
            <a:off x="162705" y="357166"/>
            <a:ext cx="2146463" cy="2585323"/>
          </a:xfrm>
          <a:prstGeom prst="rect">
            <a:avLst/>
          </a:prstGeom>
        </p:spPr>
        <p:txBody>
          <a:bodyPr wrap="square">
            <a:spAutoFit/>
          </a:bodyPr>
          <a:lstStyle/>
          <a:p>
            <a:r>
              <a:rPr lang="es-ES" b="1" dirty="0" smtClean="0"/>
              <a:t>Google ofrece la descarga legal gratuita de música en China, </a:t>
            </a:r>
          </a:p>
          <a:p>
            <a:r>
              <a:rPr lang="es-ES" b="1" dirty="0" smtClean="0"/>
              <a:t>en asociación con </a:t>
            </a:r>
          </a:p>
          <a:p>
            <a:r>
              <a:rPr lang="es-ES" b="1" dirty="0" smtClean="0"/>
              <a:t>las compañías discográficas más grandes del </a:t>
            </a:r>
          </a:p>
          <a:p>
            <a:r>
              <a:rPr lang="es-ES" b="1" dirty="0" smtClean="0"/>
              <a:t>mundo.</a:t>
            </a:r>
            <a:endParaRPr lang="es-ES" dirty="0"/>
          </a:p>
        </p:txBody>
      </p:sp>
    </p:spTree>
  </p:cSld>
  <p:clrMapOvr>
    <a:masterClrMapping/>
  </p:clrMapOvr>
  <p:transition spd="slow" advTm="1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12"/>
          <p:cNvPicPr>
            <a:picLocks noChangeAspect="1" noChangeArrowheads="1"/>
          </p:cNvPicPr>
          <p:nvPr/>
        </p:nvPicPr>
        <p:blipFill>
          <a:blip r:embed="rId2"/>
          <a:srcRect/>
          <a:stretch>
            <a:fillRect/>
          </a:stretch>
        </p:blipFill>
        <p:spPr bwMode="auto">
          <a:xfrm>
            <a:off x="0" y="0"/>
            <a:ext cx="9290050" cy="6870560"/>
          </a:xfrm>
          <a:prstGeom prst="rect">
            <a:avLst/>
          </a:prstGeom>
          <a:noFill/>
        </p:spPr>
      </p:pic>
      <p:sp>
        <p:nvSpPr>
          <p:cNvPr id="3" name="2 Rectángulo"/>
          <p:cNvSpPr/>
          <p:nvPr/>
        </p:nvSpPr>
        <p:spPr>
          <a:xfrm>
            <a:off x="288969" y="285728"/>
            <a:ext cx="4645025" cy="923330"/>
          </a:xfrm>
          <a:prstGeom prst="rect">
            <a:avLst/>
          </a:prstGeom>
        </p:spPr>
        <p:txBody>
          <a:bodyPr>
            <a:spAutoFit/>
          </a:bodyPr>
          <a:lstStyle/>
          <a:p>
            <a:r>
              <a:rPr lang="es-ES" b="1" dirty="0" smtClean="0"/>
              <a:t>40.000.000 personas viven en casas cueva, llamadas </a:t>
            </a:r>
            <a:r>
              <a:rPr lang="es-ES" b="1" dirty="0" err="1" smtClean="0"/>
              <a:t>Yaodongs</a:t>
            </a:r>
            <a:r>
              <a:rPr lang="es-ES" b="1" dirty="0" smtClean="0"/>
              <a:t>. Hay más habitantes </a:t>
            </a:r>
            <a:r>
              <a:rPr lang="es-ES" b="1" dirty="0" err="1" smtClean="0"/>
              <a:t>Yaodong</a:t>
            </a:r>
            <a:r>
              <a:rPr lang="es-ES" b="1" dirty="0" smtClean="0"/>
              <a:t> que la población de Australia.</a:t>
            </a:r>
            <a:endParaRPr lang="es-ES" dirty="0"/>
          </a:p>
        </p:txBody>
      </p:sp>
    </p:spTree>
  </p:cSld>
  <p:clrMapOvr>
    <a:masterClrMapping/>
  </p:clrMapOvr>
  <p:transition spd="slow" advTm="15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9290051" cy="6858000"/>
          </a:xfrm>
          <a:prstGeom prst="rect">
            <a:avLst/>
          </a:prstGeom>
          <a:noFill/>
        </p:spPr>
      </p:pic>
      <p:pic>
        <p:nvPicPr>
          <p:cNvPr id="38914" name="Picture 2" descr="11"/>
          <p:cNvPicPr>
            <a:picLocks noChangeAspect="1" noChangeArrowheads="1"/>
          </p:cNvPicPr>
          <p:nvPr/>
        </p:nvPicPr>
        <p:blipFill>
          <a:blip r:embed="rId3"/>
          <a:srcRect/>
          <a:stretch>
            <a:fillRect/>
          </a:stretch>
        </p:blipFill>
        <p:spPr bwMode="auto">
          <a:xfrm>
            <a:off x="225837" y="285728"/>
            <a:ext cx="8840092" cy="6215082"/>
          </a:xfrm>
          <a:prstGeom prst="rect">
            <a:avLst/>
          </a:prstGeom>
          <a:noFill/>
        </p:spPr>
      </p:pic>
      <p:sp>
        <p:nvSpPr>
          <p:cNvPr id="3" name="2 Rectángulo"/>
          <p:cNvSpPr/>
          <p:nvPr/>
        </p:nvSpPr>
        <p:spPr>
          <a:xfrm>
            <a:off x="478363" y="428604"/>
            <a:ext cx="2335856" cy="2031325"/>
          </a:xfrm>
          <a:prstGeom prst="rect">
            <a:avLst/>
          </a:prstGeom>
        </p:spPr>
        <p:txBody>
          <a:bodyPr wrap="square">
            <a:spAutoFit/>
          </a:bodyPr>
          <a:lstStyle/>
          <a:p>
            <a:r>
              <a:rPr lang="es-ES" b="1" dirty="0" smtClean="0"/>
              <a:t>Cada año se abortan casi un millón de fetos niñas y decenas de miles de bebés niñas son abandonadas debido a la política del hijo único.</a:t>
            </a:r>
            <a:endParaRPr lang="es-ES" dirty="0"/>
          </a:p>
        </p:txBody>
      </p:sp>
    </p:spTree>
  </p:cSld>
  <p:clrMapOvr>
    <a:masterClrMapping/>
  </p:clrMapOvr>
  <p:transition spd="slow"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14"/>
          <p:cNvPicPr>
            <a:picLocks noChangeAspect="1" noChangeArrowheads="1"/>
          </p:cNvPicPr>
          <p:nvPr/>
        </p:nvPicPr>
        <p:blipFill>
          <a:blip r:embed="rId2"/>
          <a:srcRect/>
          <a:stretch>
            <a:fillRect/>
          </a:stretch>
        </p:blipFill>
        <p:spPr bwMode="auto">
          <a:xfrm>
            <a:off x="0" y="0"/>
            <a:ext cx="9439113" cy="6858000"/>
          </a:xfrm>
          <a:prstGeom prst="rect">
            <a:avLst/>
          </a:prstGeom>
          <a:noFill/>
        </p:spPr>
      </p:pic>
      <p:sp>
        <p:nvSpPr>
          <p:cNvPr id="3" name="2 Rectángulo"/>
          <p:cNvSpPr/>
          <p:nvPr/>
        </p:nvSpPr>
        <p:spPr>
          <a:xfrm>
            <a:off x="478363" y="571480"/>
            <a:ext cx="3156562" cy="1200329"/>
          </a:xfrm>
          <a:prstGeom prst="rect">
            <a:avLst/>
          </a:prstGeom>
        </p:spPr>
        <p:txBody>
          <a:bodyPr wrap="square">
            <a:spAutoFit/>
          </a:bodyPr>
          <a:lstStyle/>
          <a:p>
            <a:r>
              <a:rPr lang="es-ES" b="1" dirty="0" smtClean="0">
                <a:solidFill>
                  <a:schemeClr val="bg1"/>
                </a:solidFill>
              </a:rPr>
              <a:t>Algunas empresas de alimentos fueron sorprendidas haciendo tofu con aguas residuales.</a:t>
            </a:r>
            <a:endParaRPr lang="es-ES" dirty="0">
              <a:solidFill>
                <a:schemeClr val="bg1"/>
              </a:solidFill>
            </a:endParaRPr>
          </a:p>
        </p:txBody>
      </p:sp>
    </p:spTree>
  </p:cSld>
  <p:clrMapOvr>
    <a:masterClrMapping/>
  </p:clrMapOvr>
  <p:transition spd="slow" advTm="1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16"/>
          <p:cNvPicPr>
            <a:picLocks noChangeAspect="1" noChangeArrowheads="1"/>
          </p:cNvPicPr>
          <p:nvPr/>
        </p:nvPicPr>
        <p:blipFill>
          <a:blip r:embed="rId2"/>
          <a:srcRect/>
          <a:stretch>
            <a:fillRect/>
          </a:stretch>
        </p:blipFill>
        <p:spPr bwMode="auto">
          <a:xfrm>
            <a:off x="0" y="0"/>
            <a:ext cx="9317786" cy="6858000"/>
          </a:xfrm>
          <a:prstGeom prst="rect">
            <a:avLst/>
          </a:prstGeom>
          <a:noFill/>
        </p:spPr>
      </p:pic>
      <p:sp>
        <p:nvSpPr>
          <p:cNvPr id="3" name="2 Rectángulo"/>
          <p:cNvSpPr/>
          <p:nvPr/>
        </p:nvSpPr>
        <p:spPr>
          <a:xfrm>
            <a:off x="352100" y="428605"/>
            <a:ext cx="4645025" cy="646331"/>
          </a:xfrm>
          <a:prstGeom prst="rect">
            <a:avLst/>
          </a:prstGeom>
        </p:spPr>
        <p:txBody>
          <a:bodyPr>
            <a:spAutoFit/>
          </a:bodyPr>
          <a:lstStyle/>
          <a:p>
            <a:r>
              <a:rPr lang="es-ES" b="1" dirty="0" smtClean="0">
                <a:solidFill>
                  <a:schemeClr val="bg1"/>
                </a:solidFill>
              </a:rPr>
              <a:t>Los efectos de respirar el aire de Beijing son igual a fumar 21 cigarrillos al día.</a:t>
            </a:r>
            <a:endParaRPr lang="es-ES" dirty="0">
              <a:solidFill>
                <a:schemeClr val="bg1"/>
              </a:solidFill>
            </a:endParaRPr>
          </a:p>
        </p:txBody>
      </p:sp>
    </p:spTree>
  </p:cSld>
  <p:clrMapOvr>
    <a:masterClrMapping/>
  </p:clrMapOvr>
  <p:transition spd="slow" advTm="13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9290051" cy="6858000"/>
          </a:xfrm>
          <a:prstGeom prst="rect">
            <a:avLst/>
          </a:prstGeom>
          <a:noFill/>
        </p:spPr>
      </p:pic>
      <p:pic>
        <p:nvPicPr>
          <p:cNvPr id="43010" name="Picture 2" descr="18"/>
          <p:cNvPicPr>
            <a:picLocks noChangeAspect="1" noChangeArrowheads="1"/>
          </p:cNvPicPr>
          <p:nvPr/>
        </p:nvPicPr>
        <p:blipFill>
          <a:blip r:embed="rId3"/>
          <a:srcRect/>
          <a:stretch>
            <a:fillRect/>
          </a:stretch>
        </p:blipFill>
        <p:spPr bwMode="auto">
          <a:xfrm>
            <a:off x="573059" y="357166"/>
            <a:ext cx="8233233" cy="6072230"/>
          </a:xfrm>
          <a:prstGeom prst="rect">
            <a:avLst/>
          </a:prstGeom>
          <a:noFill/>
        </p:spPr>
      </p:pic>
      <p:sp>
        <p:nvSpPr>
          <p:cNvPr id="3" name="2 Rectángulo"/>
          <p:cNvSpPr/>
          <p:nvPr/>
        </p:nvSpPr>
        <p:spPr>
          <a:xfrm>
            <a:off x="930250" y="714356"/>
            <a:ext cx="4071966" cy="646331"/>
          </a:xfrm>
          <a:prstGeom prst="rect">
            <a:avLst/>
          </a:prstGeom>
        </p:spPr>
        <p:txBody>
          <a:bodyPr wrap="square">
            <a:spAutoFit/>
          </a:bodyPr>
          <a:lstStyle/>
          <a:p>
            <a:r>
              <a:rPr lang="es-ES" b="1" dirty="0" smtClean="0"/>
              <a:t>Las </a:t>
            </a:r>
            <a:r>
              <a:rPr lang="es-ES" b="1" dirty="0" err="1" smtClean="0"/>
              <a:t>Playstations</a:t>
            </a:r>
            <a:r>
              <a:rPr lang="es-ES" b="1" dirty="0" smtClean="0"/>
              <a:t> no llegaban oficialmente a China hasta este año.</a:t>
            </a:r>
            <a:endParaRPr lang="es-ES" dirty="0"/>
          </a:p>
        </p:txBody>
      </p:sp>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19"/>
          <p:cNvPicPr>
            <a:picLocks noChangeAspect="1" noChangeArrowheads="1"/>
          </p:cNvPicPr>
          <p:nvPr/>
        </p:nvPicPr>
        <p:blipFill>
          <a:blip r:embed="rId2"/>
          <a:srcRect/>
          <a:stretch>
            <a:fillRect/>
          </a:stretch>
        </p:blipFill>
        <p:spPr bwMode="auto">
          <a:xfrm>
            <a:off x="0" y="0"/>
            <a:ext cx="9290050" cy="6870560"/>
          </a:xfrm>
          <a:prstGeom prst="rect">
            <a:avLst/>
          </a:prstGeom>
          <a:noFill/>
        </p:spPr>
      </p:pic>
      <p:sp>
        <p:nvSpPr>
          <p:cNvPr id="3" name="2 Rectángulo"/>
          <p:cNvSpPr/>
          <p:nvPr/>
        </p:nvSpPr>
        <p:spPr>
          <a:xfrm>
            <a:off x="541493" y="285729"/>
            <a:ext cx="1010100" cy="2585323"/>
          </a:xfrm>
          <a:prstGeom prst="rect">
            <a:avLst/>
          </a:prstGeom>
        </p:spPr>
        <p:txBody>
          <a:bodyPr wrap="square">
            <a:spAutoFit/>
          </a:bodyPr>
          <a:lstStyle/>
          <a:p>
            <a:r>
              <a:rPr lang="es-ES" b="1" dirty="0" smtClean="0">
                <a:solidFill>
                  <a:schemeClr val="bg1"/>
                </a:solidFill>
              </a:rPr>
              <a:t>Los chinos comen cada año cuatro millones de gatos.</a:t>
            </a:r>
            <a:endParaRPr lang="es-ES" dirty="0">
              <a:solidFill>
                <a:schemeClr val="bg1"/>
              </a:solidFill>
            </a:endParaRPr>
          </a:p>
        </p:txBody>
      </p:sp>
    </p:spTree>
  </p:cSld>
  <p:clrMapOvr>
    <a:masterClrMapping/>
  </p:clrMapOvr>
  <p:transition spd="slow" advTm="12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20"/>
          <p:cNvPicPr>
            <a:picLocks noChangeAspect="1" noChangeArrowheads="1"/>
          </p:cNvPicPr>
          <p:nvPr/>
        </p:nvPicPr>
        <p:blipFill>
          <a:blip r:embed="rId2"/>
          <a:srcRect/>
          <a:stretch>
            <a:fillRect/>
          </a:stretch>
        </p:blipFill>
        <p:spPr bwMode="auto">
          <a:xfrm>
            <a:off x="0" y="0"/>
            <a:ext cx="9453997" cy="6858000"/>
          </a:xfrm>
          <a:prstGeom prst="rect">
            <a:avLst/>
          </a:prstGeom>
          <a:noFill/>
        </p:spPr>
      </p:pic>
      <p:sp>
        <p:nvSpPr>
          <p:cNvPr id="3" name="2 Rectángulo"/>
          <p:cNvSpPr/>
          <p:nvPr/>
        </p:nvSpPr>
        <p:spPr>
          <a:xfrm>
            <a:off x="288969" y="285728"/>
            <a:ext cx="3598481" cy="1200329"/>
          </a:xfrm>
          <a:prstGeom prst="rect">
            <a:avLst/>
          </a:prstGeom>
        </p:spPr>
        <p:txBody>
          <a:bodyPr wrap="square">
            <a:spAutoFit/>
          </a:bodyPr>
          <a:lstStyle/>
          <a:p>
            <a:r>
              <a:rPr lang="es-ES" b="1" dirty="0" err="1" smtClean="0">
                <a:solidFill>
                  <a:schemeClr val="bg1"/>
                </a:solidFill>
              </a:rPr>
              <a:t>Shanghai</a:t>
            </a:r>
            <a:r>
              <a:rPr lang="es-ES" b="1" dirty="0" smtClean="0">
                <a:solidFill>
                  <a:schemeClr val="bg1"/>
                </a:solidFill>
              </a:rPr>
              <a:t>, tiene el récord de atascos de tráfico con uno que se extendió más de 62 kilómetros y duró 12 días.</a:t>
            </a:r>
            <a:endParaRPr lang="es-ES" dirty="0">
              <a:solidFill>
                <a:schemeClr val="bg1"/>
              </a:solidFill>
            </a:endParaRPr>
          </a:p>
        </p:txBody>
      </p:sp>
    </p:spTree>
  </p:cSld>
  <p:clrMapOvr>
    <a:masterClrMapping/>
  </p:clrMapOvr>
  <p:transition spd="slow" advTm="15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12000" contrast="52000"/>
          </a:blip>
          <a:srcRect/>
          <a:stretch>
            <a:fillRect/>
          </a:stretch>
        </p:blipFill>
        <p:spPr bwMode="auto">
          <a:xfrm>
            <a:off x="0" y="0"/>
            <a:ext cx="9290051" cy="6858000"/>
          </a:xfrm>
          <a:prstGeom prst="rect">
            <a:avLst/>
          </a:prstGeom>
          <a:noFill/>
        </p:spPr>
      </p:pic>
      <p:sp>
        <p:nvSpPr>
          <p:cNvPr id="2" name="1 Rectángulo"/>
          <p:cNvSpPr/>
          <p:nvPr/>
        </p:nvSpPr>
        <p:spPr>
          <a:xfrm>
            <a:off x="715935" y="5214950"/>
            <a:ext cx="8072494" cy="1384995"/>
          </a:xfrm>
          <a:prstGeom prst="rect">
            <a:avLst/>
          </a:prstGeom>
        </p:spPr>
        <p:txBody>
          <a:bodyPr wrap="square">
            <a:spAutoFit/>
          </a:bodyPr>
          <a:lstStyle/>
          <a:p>
            <a:pPr algn="ctr"/>
            <a:r>
              <a:rPr lang="es-ES" sz="2800" b="1" dirty="0" smtClean="0">
                <a:effectLst>
                  <a:glow rad="228600">
                    <a:schemeClr val="accent3">
                      <a:satMod val="175000"/>
                      <a:alpha val="40000"/>
                    </a:schemeClr>
                  </a:glow>
                </a:effectLst>
              </a:rPr>
              <a:t>La figura del gato chino de la suerte se utiliza para atraer la fortuna. Los chinos lo utilizan en viviendas y comercios para atraer fortuna y clientes</a:t>
            </a:r>
            <a:r>
              <a:rPr lang="es-ES" sz="2800" dirty="0" smtClean="0"/>
              <a:t>.</a:t>
            </a:r>
            <a:endParaRPr lang="es-ES" sz="2800" dirty="0"/>
          </a:p>
        </p:txBody>
      </p:sp>
      <p:pic>
        <p:nvPicPr>
          <p:cNvPr id="56322" name="Picture 2" descr="Gato chino de la suerte: historia y curiosidades"/>
          <p:cNvPicPr>
            <a:picLocks noChangeAspect="1" noChangeArrowheads="1"/>
          </p:cNvPicPr>
          <p:nvPr/>
        </p:nvPicPr>
        <p:blipFill>
          <a:blip r:embed="rId3"/>
          <a:srcRect/>
          <a:stretch>
            <a:fillRect/>
          </a:stretch>
        </p:blipFill>
        <p:spPr bwMode="auto">
          <a:xfrm>
            <a:off x="644497" y="357166"/>
            <a:ext cx="7791450" cy="4143376"/>
          </a:xfrm>
          <a:prstGeom prst="rect">
            <a:avLst/>
          </a:prstGeom>
          <a:noFill/>
        </p:spPr>
      </p:pic>
    </p:spTree>
  </p:cSld>
  <p:clrMapOvr>
    <a:masterClrMapping/>
  </p:clrMapOvr>
  <p:transition spd="slow"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12000" contrast="52000"/>
          </a:blip>
          <a:srcRect/>
          <a:stretch>
            <a:fillRect/>
          </a:stretch>
        </p:blipFill>
        <p:spPr bwMode="auto">
          <a:xfrm>
            <a:off x="0" y="0"/>
            <a:ext cx="9290051" cy="6858000"/>
          </a:xfrm>
          <a:prstGeom prst="rect">
            <a:avLst/>
          </a:prstGeom>
          <a:noFill/>
        </p:spPr>
      </p:pic>
      <p:pic>
        <p:nvPicPr>
          <p:cNvPr id="1026" name="Picture 2" descr="La siesta no es española"/>
          <p:cNvPicPr>
            <a:picLocks noChangeAspect="1" noChangeArrowheads="1"/>
          </p:cNvPicPr>
          <p:nvPr/>
        </p:nvPicPr>
        <p:blipFill>
          <a:blip r:embed="rId3"/>
          <a:srcRect/>
          <a:stretch>
            <a:fillRect/>
          </a:stretch>
        </p:blipFill>
        <p:spPr bwMode="auto">
          <a:xfrm>
            <a:off x="644497" y="1071546"/>
            <a:ext cx="8054754" cy="5429288"/>
          </a:xfrm>
          <a:prstGeom prst="rect">
            <a:avLst/>
          </a:prstGeom>
          <a:noFill/>
        </p:spPr>
      </p:pic>
      <p:sp>
        <p:nvSpPr>
          <p:cNvPr id="3" name="2 Rectángulo"/>
          <p:cNvSpPr/>
          <p:nvPr/>
        </p:nvSpPr>
        <p:spPr>
          <a:xfrm>
            <a:off x="1501753" y="285728"/>
            <a:ext cx="6282361" cy="830997"/>
          </a:xfrm>
          <a:prstGeom prst="rect">
            <a:avLst/>
          </a:prstGeom>
        </p:spPr>
        <p:txBody>
          <a:bodyPr wrap="none">
            <a:spAutoFit/>
          </a:bodyPr>
          <a:lstStyle/>
          <a:p>
            <a:r>
              <a:rPr lang="es-ES" sz="4800" b="1" i="1" dirty="0" smtClean="0">
                <a:solidFill>
                  <a:srgbClr val="FFFF00"/>
                </a:solidFill>
                <a:effectLst>
                  <a:glow rad="228600">
                    <a:schemeClr val="accent3">
                      <a:satMod val="175000"/>
                      <a:alpha val="40000"/>
                    </a:schemeClr>
                  </a:glow>
                </a:effectLst>
              </a:rPr>
              <a:t>La siesta no es española</a:t>
            </a:r>
            <a:endParaRPr lang="es-ES" sz="4800" b="1" i="1" dirty="0">
              <a:solidFill>
                <a:srgbClr val="FFFF00"/>
              </a:solidFill>
              <a:effectLst>
                <a:glow rad="228600">
                  <a:schemeClr val="accent3">
                    <a:satMod val="175000"/>
                    <a:alpha val="40000"/>
                  </a:schemeClr>
                </a:glow>
              </a:effectLst>
            </a:endParaRPr>
          </a:p>
        </p:txBody>
      </p:sp>
    </p:spTree>
  </p:cSld>
  <p:clrMapOvr>
    <a:masterClrMapping/>
  </p:clrMapOvr>
  <p:transition spd="slow"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tileRect/>
        </a:gradFill>
        <a:effectLst/>
      </p:bgPr>
    </p:bg>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12000" contrast="52000"/>
          </a:blip>
          <a:srcRect/>
          <a:stretch>
            <a:fillRect/>
          </a:stretch>
        </p:blipFill>
        <p:spPr bwMode="auto">
          <a:xfrm>
            <a:off x="0" y="0"/>
            <a:ext cx="9290051" cy="6858000"/>
          </a:xfrm>
          <a:prstGeom prst="rect">
            <a:avLst/>
          </a:prstGeom>
          <a:noFill/>
        </p:spPr>
      </p:pic>
      <p:sp>
        <p:nvSpPr>
          <p:cNvPr id="2" name="1 Rectángulo"/>
          <p:cNvSpPr/>
          <p:nvPr/>
        </p:nvSpPr>
        <p:spPr>
          <a:xfrm>
            <a:off x="715935" y="785794"/>
            <a:ext cx="7786742" cy="5324535"/>
          </a:xfrm>
          <a:prstGeom prst="rect">
            <a:avLst/>
          </a:prstGeom>
          <a:solidFill>
            <a:srgbClr val="FFFF00">
              <a:alpha val="50000"/>
            </a:srgbClr>
          </a:solidFill>
        </p:spPr>
        <p:txBody>
          <a:bodyPr wrap="square">
            <a:spAutoFit/>
          </a:bodyPr>
          <a:lstStyle/>
          <a:p>
            <a:pPr algn="ctr"/>
            <a:r>
              <a:rPr lang="es-ES" sz="2000" b="1" dirty="0" err="1" smtClean="0">
                <a:effectLst>
                  <a:glow rad="228600">
                    <a:schemeClr val="accent2">
                      <a:satMod val="175000"/>
                      <a:alpha val="40000"/>
                    </a:schemeClr>
                  </a:glow>
                </a:effectLst>
              </a:rPr>
              <a:t>Aaaaah</a:t>
            </a:r>
            <a:r>
              <a:rPr lang="es-ES" sz="2000" b="1" dirty="0" smtClean="0">
                <a:effectLst>
                  <a:glow rad="228600">
                    <a:schemeClr val="accent2">
                      <a:satMod val="175000"/>
                      <a:alpha val="40000"/>
                    </a:schemeClr>
                  </a:glow>
                </a:effectLst>
              </a:rPr>
              <a:t>, la siesta. Ese pequeño oasis de paz tras la comida. La expresión más castiza de nuestros primigenios orígenes ibéricos. Pocas cosas más españolas se me ocurren que una buena siesta. ¿Carmen Sevilla comiéndose un bocadillo de sardinas en escabeche en los toros?</a:t>
            </a:r>
          </a:p>
          <a:p>
            <a:pPr algn="ctr"/>
            <a:r>
              <a:rPr lang="es-ES" sz="2000" b="1" dirty="0" smtClean="0">
                <a:effectLst>
                  <a:glow rad="228600">
                    <a:schemeClr val="accent2">
                      <a:satMod val="175000"/>
                      <a:alpha val="40000"/>
                    </a:schemeClr>
                  </a:glow>
                </a:effectLst>
              </a:rPr>
              <a:t>JA, me río yo de tu españolidad. La siesta es más china que el kung fu.</a:t>
            </a:r>
          </a:p>
          <a:p>
            <a:pPr algn="ctr"/>
            <a:r>
              <a:rPr lang="es-ES" sz="2000" b="1" dirty="0" smtClean="0">
                <a:effectLst>
                  <a:glow rad="228600">
                    <a:schemeClr val="accent2">
                      <a:satMod val="175000"/>
                      <a:alpha val="40000"/>
                    </a:schemeClr>
                  </a:glow>
                </a:effectLst>
              </a:rPr>
              <a:t>Sí, lo que oyes, los chinos se echan la siesta. Y no por ningún tipo de moda estúpida basada en copiar costumbres occidentales. Los chinos llevan la siesta en la sangre, igual que el comer con palillos.</a:t>
            </a:r>
          </a:p>
          <a:p>
            <a:pPr algn="ctr"/>
            <a:r>
              <a:rPr lang="es-ES" sz="2000" b="1" dirty="0" smtClean="0">
                <a:effectLst>
                  <a:glow rad="228600">
                    <a:schemeClr val="accent2">
                      <a:satMod val="175000"/>
                      <a:alpha val="40000"/>
                    </a:schemeClr>
                  </a:glow>
                </a:effectLst>
              </a:rPr>
              <a:t>Y lo que más te va a desagradar escuchar: nos dan mil vueltas. Los chinos juegan la siesta a niveles extremos. Si la siesta fuese deporte olímpico, los españoles quedaríamos ridiculizados ante tan magna ejecución de lo que creíamos nuestro. Lo de la selección en Brasil pasaría a ser una mera anécdota.</a:t>
            </a:r>
          </a:p>
          <a:p>
            <a:pPr algn="ctr"/>
            <a:r>
              <a:rPr lang="es-ES" sz="2000" b="1" dirty="0" smtClean="0">
                <a:effectLst>
                  <a:glow rad="228600">
                    <a:schemeClr val="accent2">
                      <a:satMod val="175000"/>
                      <a:alpha val="40000"/>
                    </a:schemeClr>
                  </a:glow>
                </a:effectLst>
              </a:rPr>
              <a:t>Sobre cualquier superficie y a cualquier hora del día. Los chinos aprovechan cualquier pequeño espacio temporal para recargar baterías. Permíteme mostrarte las maravillas que llegan a realizar los chinos durante la siesta:</a:t>
            </a:r>
            <a:endParaRPr lang="es-ES" sz="2000" b="1" dirty="0">
              <a:effectLst>
                <a:glow rad="228600">
                  <a:schemeClr val="accent2">
                    <a:satMod val="175000"/>
                    <a:alpha val="40000"/>
                  </a:schemeClr>
                </a:glow>
              </a:effectLst>
            </a:endParaRPr>
          </a:p>
        </p:txBody>
      </p:sp>
      <p:sp>
        <p:nvSpPr>
          <p:cNvPr id="4"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8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 presetClass="exit" presetSubtype="8" fill="hold" nodeType="withEffect">
                                  <p:stCondLst>
                                    <p:cond delay="0"/>
                                  </p:stCondLst>
                                  <p:childTnLst>
                                    <p:anim calcmode="lin" valueType="num">
                                      <p:cBhvr additive="base">
                                        <p:cTn id="9" dur="5000"/>
                                        <p:tgtEl>
                                          <p:spTgt spid="4"/>
                                        </p:tgtEl>
                                        <p:attrNameLst>
                                          <p:attrName>ppt_x</p:attrName>
                                        </p:attrNameLst>
                                      </p:cBhvr>
                                      <p:tavLst>
                                        <p:tav tm="0">
                                          <p:val>
                                            <p:strVal val="ppt_x"/>
                                          </p:val>
                                        </p:tav>
                                        <p:tav tm="100000">
                                          <p:val>
                                            <p:strVal val="0-ppt_w/2"/>
                                          </p:val>
                                        </p:tav>
                                      </p:tavLst>
                                    </p:anim>
                                    <p:anim calcmode="lin" valueType="num">
                                      <p:cBhvr additive="base">
                                        <p:cTn id="10" dur="5000"/>
                                        <p:tgtEl>
                                          <p:spTgt spid="4"/>
                                        </p:tgtEl>
                                        <p:attrNameLst>
                                          <p:attrName>ppt_y</p:attrName>
                                        </p:attrNameLst>
                                      </p:cBhvr>
                                      <p:tavLst>
                                        <p:tav tm="0">
                                          <p:val>
                                            <p:strVal val="ppt_y"/>
                                          </p:val>
                                        </p:tav>
                                        <p:tav tm="100000">
                                          <p:val>
                                            <p:strVal val="ppt_y"/>
                                          </p:val>
                                        </p:tav>
                                      </p:tavLst>
                                    </p:anim>
                                    <p:set>
                                      <p:cBhvr>
                                        <p:cTn id="11" dur="1" fill="hold">
                                          <p:stCondLst>
                                            <p:cond delay="4999"/>
                                          </p:stCondLst>
                                        </p:cTn>
                                        <p:tgtEl>
                                          <p:spTgt spid="4"/>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5000"/>
                                        <p:tgtEl>
                                          <p:spTgt spid="5"/>
                                        </p:tgtEl>
                                        <p:attrNameLst>
                                          <p:attrName>ppt_x</p:attrName>
                                        </p:attrNameLst>
                                      </p:cBhvr>
                                      <p:tavLst>
                                        <p:tav tm="0">
                                          <p:val>
                                            <p:strVal val="ppt_x"/>
                                          </p:val>
                                        </p:tav>
                                        <p:tav tm="100000">
                                          <p:val>
                                            <p:strVal val="1+ppt_w/2"/>
                                          </p:val>
                                        </p:tav>
                                      </p:tavLst>
                                    </p:anim>
                                    <p:anim calcmode="lin" valueType="num">
                                      <p:cBhvr additive="base">
                                        <p:cTn id="14" dur="5000"/>
                                        <p:tgtEl>
                                          <p:spTgt spid="5"/>
                                        </p:tgtEl>
                                        <p:attrNameLst>
                                          <p:attrName>ppt_y</p:attrName>
                                        </p:attrNameLst>
                                      </p:cBhvr>
                                      <p:tavLst>
                                        <p:tav tm="0">
                                          <p:val>
                                            <p:strVal val="ppt_y"/>
                                          </p:val>
                                        </p:tav>
                                        <p:tav tm="100000">
                                          <p:val>
                                            <p:strVal val="ppt_y"/>
                                          </p:val>
                                        </p:tav>
                                      </p:tavLst>
                                    </p:anim>
                                    <p:set>
                                      <p:cBhvr>
                                        <p:cTn id="15"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12000" contrast="52000"/>
          </a:blip>
          <a:srcRect/>
          <a:stretch>
            <a:fillRect/>
          </a:stretch>
        </p:blipFill>
        <p:spPr bwMode="auto">
          <a:xfrm>
            <a:off x="0" y="0"/>
            <a:ext cx="9290051" cy="6858000"/>
          </a:xfrm>
          <a:prstGeom prst="rect">
            <a:avLst/>
          </a:prstGeom>
          <a:noFill/>
        </p:spPr>
      </p:pic>
      <p:pic>
        <p:nvPicPr>
          <p:cNvPr id="54274" name="Picture 2" descr="Echar la siesta china"/>
          <p:cNvPicPr>
            <a:picLocks noChangeAspect="1" noChangeArrowheads="1"/>
          </p:cNvPicPr>
          <p:nvPr/>
        </p:nvPicPr>
        <p:blipFill>
          <a:blip r:embed="rId3"/>
          <a:srcRect/>
          <a:stretch>
            <a:fillRect/>
          </a:stretch>
        </p:blipFill>
        <p:spPr bwMode="auto">
          <a:xfrm>
            <a:off x="287307" y="428604"/>
            <a:ext cx="4661330" cy="6215106"/>
          </a:xfrm>
          <a:prstGeom prst="rect">
            <a:avLst/>
          </a:prstGeom>
          <a:noFill/>
        </p:spPr>
      </p:pic>
      <p:sp>
        <p:nvSpPr>
          <p:cNvPr id="3" name="2 Rectángulo"/>
          <p:cNvSpPr/>
          <p:nvPr/>
        </p:nvSpPr>
        <p:spPr>
          <a:xfrm>
            <a:off x="5287967" y="3000372"/>
            <a:ext cx="3571900" cy="3539430"/>
          </a:xfrm>
          <a:prstGeom prst="rect">
            <a:avLst/>
          </a:prstGeom>
        </p:spPr>
        <p:txBody>
          <a:bodyPr wrap="square">
            <a:spAutoFit/>
          </a:bodyPr>
          <a:lstStyle/>
          <a:p>
            <a:pPr algn="ctr"/>
            <a:r>
              <a:rPr lang="es-ES" sz="3200" b="1" dirty="0" smtClean="0">
                <a:effectLst>
                  <a:glow rad="228600">
                    <a:schemeClr val="accent3">
                      <a:satMod val="175000"/>
                      <a:alpha val="40000"/>
                    </a:schemeClr>
                  </a:glow>
                </a:effectLst>
              </a:rPr>
              <a:t>En las oficinas los chinos utilizan todo tipo de estratagemas y artefactos para conseguir la siesta óptima.</a:t>
            </a:r>
            <a:endParaRPr lang="es-ES" sz="3200" dirty="0">
              <a:effectLst>
                <a:glow rad="228600">
                  <a:schemeClr val="accent3">
                    <a:satMod val="175000"/>
                    <a:alpha val="40000"/>
                  </a:schemeClr>
                </a:glow>
              </a:effectLst>
            </a:endParaRPr>
          </a:p>
        </p:txBody>
      </p:sp>
    </p:spTree>
  </p:cSld>
  <p:clrMapOvr>
    <a:masterClrMapping/>
  </p:clrMapOvr>
  <p:transition spd="slow"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12000" contrast="52000"/>
          </a:blip>
          <a:srcRect/>
          <a:stretch>
            <a:fillRect/>
          </a:stretch>
        </p:blipFill>
        <p:spPr bwMode="auto">
          <a:xfrm>
            <a:off x="0" y="0"/>
            <a:ext cx="9290051" cy="6858000"/>
          </a:xfrm>
          <a:prstGeom prst="rect">
            <a:avLst/>
          </a:prstGeom>
          <a:noFill/>
        </p:spPr>
      </p:pic>
      <p:pic>
        <p:nvPicPr>
          <p:cNvPr id="55298" name="Picture 2" descr="Chino durmiendo la siesta sobre una cadena."/>
          <p:cNvPicPr>
            <a:picLocks noChangeAspect="1" noChangeArrowheads="1"/>
          </p:cNvPicPr>
          <p:nvPr/>
        </p:nvPicPr>
        <p:blipFill>
          <a:blip r:embed="rId3"/>
          <a:srcRect/>
          <a:stretch>
            <a:fillRect/>
          </a:stretch>
        </p:blipFill>
        <p:spPr bwMode="auto">
          <a:xfrm>
            <a:off x="501621" y="428604"/>
            <a:ext cx="8182894" cy="6000792"/>
          </a:xfrm>
          <a:prstGeom prst="rect">
            <a:avLst/>
          </a:prstGeom>
          <a:noFill/>
        </p:spPr>
      </p:pic>
      <p:sp>
        <p:nvSpPr>
          <p:cNvPr id="3" name="2 Rectángulo"/>
          <p:cNvSpPr/>
          <p:nvPr/>
        </p:nvSpPr>
        <p:spPr>
          <a:xfrm>
            <a:off x="1216001" y="5572140"/>
            <a:ext cx="6929486" cy="954107"/>
          </a:xfrm>
          <a:prstGeom prst="rect">
            <a:avLst/>
          </a:prstGeom>
        </p:spPr>
        <p:txBody>
          <a:bodyPr wrap="square">
            <a:spAutoFit/>
          </a:bodyPr>
          <a:lstStyle/>
          <a:p>
            <a:pPr algn="ctr"/>
            <a:r>
              <a:rPr lang="es-ES" sz="2800" b="1" dirty="0" smtClean="0"/>
              <a:t>La maestría de la siesta china se alcanza al poder ejecutarla sobre una cadena de acero.</a:t>
            </a:r>
            <a:endParaRPr lang="es-ES" sz="2800" dirty="0"/>
          </a:p>
        </p:txBody>
      </p:sp>
    </p:spTree>
  </p:cSld>
  <p:clrMapOvr>
    <a:masterClrMapping/>
  </p:clrMapOvr>
  <p:transition spd="slow"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Resultado de imagen de google gif"/>
          <p:cNvPicPr>
            <a:picLocks noChangeAspect="1" noChangeArrowheads="1" noCrop="1"/>
          </p:cNvPicPr>
          <p:nvPr/>
        </p:nvPicPr>
        <p:blipFill>
          <a:blip r:embed="rId2"/>
          <a:srcRect/>
          <a:stretch>
            <a:fillRect/>
          </a:stretch>
        </p:blipFill>
        <p:spPr bwMode="auto">
          <a:xfrm>
            <a:off x="4502149" y="0"/>
            <a:ext cx="4787901" cy="6858000"/>
          </a:xfrm>
          <a:prstGeom prst="rect">
            <a:avLst/>
          </a:prstGeom>
          <a:noFill/>
        </p:spPr>
      </p:pic>
      <p:pic>
        <p:nvPicPr>
          <p:cNvPr id="15" name="Picture 2" descr="Resultado de imagen de google gif"/>
          <p:cNvPicPr>
            <a:picLocks noChangeAspect="1" noChangeArrowheads="1" noCrop="1"/>
          </p:cNvPicPr>
          <p:nvPr/>
        </p:nvPicPr>
        <p:blipFill>
          <a:blip r:embed="rId2"/>
          <a:srcRect/>
          <a:stretch>
            <a:fillRect/>
          </a:stretch>
        </p:blipFill>
        <p:spPr bwMode="auto">
          <a:xfrm rot="10800000">
            <a:off x="-1" y="0"/>
            <a:ext cx="4502149"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3641" y="3393650"/>
            <a:ext cx="6858000" cy="70717"/>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825693" y="3393650"/>
            <a:ext cx="6858000" cy="70717"/>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2900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58380" y="5803928"/>
            <a:ext cx="612177" cy="684513"/>
          </a:xfrm>
          <a:prstGeom prst="rect">
            <a:avLst/>
          </a:prstGeom>
          <a:noFill/>
          <a:ln w="38100">
            <a:solidFill>
              <a:srgbClr val="1CDEF8"/>
            </a:solidFill>
            <a:miter lim="800000"/>
            <a:headEnd/>
            <a:tailEnd/>
          </a:ln>
        </p:spPr>
      </p:pic>
      <p:sp>
        <p:nvSpPr>
          <p:cNvPr id="19" name="18 Rectángulo"/>
          <p:cNvSpPr/>
          <p:nvPr/>
        </p:nvSpPr>
        <p:spPr>
          <a:xfrm>
            <a:off x="2011987" y="4572019"/>
            <a:ext cx="273522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54500" y="501226"/>
            <a:ext cx="3490459" cy="5213790"/>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287967" y="0"/>
            <a:ext cx="3676691" cy="639232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4000" b="1" dirty="0" err="1">
                <a:ln w="18000">
                  <a:solidFill>
                    <a:schemeClr val="accent2">
                      <a:satMod val="140000"/>
                    </a:schemeClr>
                  </a:solidFill>
                  <a:prstDash val="solid"/>
                  <a:miter lim="800000"/>
                </a:ln>
                <a:effectLst>
                  <a:outerShdw blurRad="25500" dist="23000" dir="7020000" algn="tl">
                    <a:srgbClr val="000000">
                      <a:alpha val="50000"/>
                    </a:srgbClr>
                  </a:outerShdw>
                </a:effectLst>
                <a:latin typeface="Comic Sans MS" pitchFamily="66" charset="0"/>
                <a:cs typeface="Arial" charset="0"/>
              </a:rPr>
              <a:t>Hoy</a:t>
            </a:r>
            <a:r>
              <a:rPr lang="fr-FR" sz="4000" b="1" dirty="0">
                <a:ln w="18000">
                  <a:solidFill>
                    <a:schemeClr val="accent2">
                      <a:satMod val="140000"/>
                    </a:schemeClr>
                  </a:solidFill>
                  <a:prstDash val="solid"/>
                  <a:miter lim="800000"/>
                </a:ln>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4000" b="1">
                <a:ln w="18000">
                  <a:solidFill>
                    <a:schemeClr val="accent2">
                      <a:satMod val="140000"/>
                    </a:schemeClr>
                  </a:solidFill>
                  <a:prstDash val="solid"/>
                  <a:miter lim="800000"/>
                </a:ln>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sábado, 21 de enero de 2017</a:t>
            </a:fld>
            <a:endParaRPr lang="es-ES" sz="4000" b="1" dirty="0">
              <a:ln w="18000">
                <a:solidFill>
                  <a:schemeClr val="accent2">
                    <a:satMod val="140000"/>
                  </a:schemeClr>
                </a:solidFill>
                <a:prstDash val="solid"/>
                <a:miter lim="800000"/>
              </a:ln>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4000" b="1" dirty="0" err="1">
                <a:ln w="18000">
                  <a:solidFill>
                    <a:schemeClr val="accent2">
                      <a:satMod val="140000"/>
                    </a:schemeClr>
                  </a:solidFill>
                  <a:prstDash val="solid"/>
                  <a:miter lim="800000"/>
                </a:ln>
                <a:effectLst>
                  <a:outerShdw blurRad="25500" dist="23000" dir="7020000" algn="tl">
                    <a:srgbClr val="000000">
                      <a:alpha val="50000"/>
                    </a:srgbClr>
                  </a:outerShdw>
                </a:effectLst>
                <a:latin typeface="Comic Sans MS" pitchFamily="66" charset="0"/>
                <a:cs typeface="Arial" charset="0"/>
              </a:rPr>
              <a:t>Ahora</a:t>
            </a:r>
            <a:r>
              <a:rPr lang="fr-FR" sz="4000" b="1" dirty="0">
                <a:ln w="18000">
                  <a:solidFill>
                    <a:schemeClr val="accent2">
                      <a:satMod val="140000"/>
                    </a:schemeClr>
                  </a:solidFill>
                  <a:prstDash val="solid"/>
                  <a:miter lim="800000"/>
                </a:ln>
                <a:effectLst>
                  <a:outerShdw blurRad="25500" dist="23000" dir="7020000" algn="tl">
                    <a:srgbClr val="000000">
                      <a:alpha val="50000"/>
                    </a:srgbClr>
                  </a:outerShdw>
                </a:effectLst>
                <a:latin typeface="Comic Sans MS" pitchFamily="66" charset="0"/>
                <a:cs typeface="Arial" charset="0"/>
              </a:rPr>
              <a:t> </a:t>
            </a:r>
            <a:r>
              <a:rPr lang="fr-FR" sz="4000" b="1" dirty="0" err="1">
                <a:ln w="18000">
                  <a:solidFill>
                    <a:schemeClr val="accent2">
                      <a:satMod val="140000"/>
                    </a:schemeClr>
                  </a:solidFill>
                  <a:prstDash val="solid"/>
                  <a:miter lim="800000"/>
                </a:ln>
                <a:effectLst>
                  <a:outerShdw blurRad="25500" dist="23000" dir="7020000" algn="tl">
                    <a:srgbClr val="000000">
                      <a:alpha val="50000"/>
                    </a:srgbClr>
                  </a:outerShdw>
                </a:effectLst>
                <a:latin typeface="Comic Sans MS" pitchFamily="66" charset="0"/>
                <a:cs typeface="Arial" charset="0"/>
              </a:rPr>
              <a:t>mismo</a:t>
            </a:r>
            <a:r>
              <a:rPr lang="fr-FR" sz="4000" b="1" dirty="0">
                <a:ln w="18000">
                  <a:solidFill>
                    <a:schemeClr val="accent2">
                      <a:satMod val="140000"/>
                    </a:schemeClr>
                  </a:solidFill>
                  <a:prstDash val="solid"/>
                  <a:miter lim="800000"/>
                </a:ln>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4000" b="1">
                <a:ln w="18000">
                  <a:solidFill>
                    <a:schemeClr val="accent2">
                      <a:satMod val="140000"/>
                    </a:schemeClr>
                  </a:solidFill>
                  <a:prstDash val="solid"/>
                  <a:miter lim="800000"/>
                </a:ln>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10:50</a:t>
            </a:fld>
            <a:r>
              <a:rPr lang="fr-FR" sz="4000" b="1" dirty="0">
                <a:ln w="18000">
                  <a:solidFill>
                    <a:schemeClr val="accent2">
                      <a:satMod val="140000"/>
                    </a:schemeClr>
                  </a:solidFill>
                  <a:prstDash val="solid"/>
                  <a:miter lim="800000"/>
                </a:ln>
                <a:effectLst>
                  <a:outerShdw blurRad="25500" dist="23000" dir="7020000" algn="tl">
                    <a:srgbClr val="000000">
                      <a:alpha val="50000"/>
                    </a:srgbClr>
                  </a:outerShdw>
                </a:effectLst>
                <a:latin typeface="Comic Sans MS" pitchFamily="66" charset="0"/>
                <a:cs typeface="Arial" charset="0"/>
              </a:rPr>
              <a:t> </a:t>
            </a:r>
            <a:r>
              <a:rPr lang="fr-FR" sz="4000" b="1" dirty="0" err="1" smtClean="0">
                <a:ln w="18000">
                  <a:solidFill>
                    <a:schemeClr val="accent2">
                      <a:satMod val="140000"/>
                    </a:schemeClr>
                  </a:solidFill>
                  <a:prstDash val="solid"/>
                  <a:miter lim="800000"/>
                </a:ln>
                <a:effectLst>
                  <a:outerShdw blurRad="25500" dist="23000" dir="7020000" algn="tl">
                    <a:srgbClr val="000000">
                      <a:alpha val="50000"/>
                    </a:srgbClr>
                  </a:outerShdw>
                </a:effectLst>
                <a:latin typeface="Comic Sans MS" pitchFamily="66" charset="0"/>
                <a:cs typeface="Arial" charset="0"/>
              </a:rPr>
              <a:t>horas</a:t>
            </a:r>
            <a:r>
              <a:rPr lang="fr-FR" sz="4000" b="1" dirty="0" smtClean="0">
                <a:ln w="18000">
                  <a:solidFill>
                    <a:schemeClr val="accent2">
                      <a:satMod val="140000"/>
                    </a:schemeClr>
                  </a:solidFill>
                  <a:prstDash val="solid"/>
                  <a:miter lim="800000"/>
                </a:ln>
                <a:effectLst>
                  <a:outerShdw blurRad="25500" dist="23000" dir="7020000" algn="tl">
                    <a:srgbClr val="000000">
                      <a:alpha val="50000"/>
                    </a:srgbClr>
                  </a:outerShdw>
                </a:effectLst>
                <a:latin typeface="Comic Sans MS" pitchFamily="66" charset="0"/>
                <a:cs typeface="Arial" charset="0"/>
              </a:rPr>
              <a:t>.</a:t>
            </a:r>
            <a:endParaRPr lang="fr-FR" sz="4000" b="1" dirty="0">
              <a:ln w="18000">
                <a:solidFill>
                  <a:schemeClr val="accent2">
                    <a:satMod val="140000"/>
                  </a:schemeClr>
                </a:solidFill>
                <a:prstDash val="solid"/>
                <a:miter lim="800000"/>
              </a:ln>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88335" y="5611366"/>
            <a:ext cx="2040922" cy="934064"/>
          </a:xfrm>
          <a:prstGeom prst="rect">
            <a:avLst/>
          </a:prstGeom>
          <a:noFill/>
        </p:spPr>
      </p:pic>
      <p:sp>
        <p:nvSpPr>
          <p:cNvPr id="18" name="17 Rectángulo"/>
          <p:cNvSpPr/>
          <p:nvPr/>
        </p:nvSpPr>
        <p:spPr>
          <a:xfrm>
            <a:off x="0" y="0"/>
            <a:ext cx="9290050" cy="6858000"/>
          </a:xfrm>
          <a:prstGeom prst="rect">
            <a:avLst/>
          </a:prstGeom>
          <a:solidFill>
            <a:srgbClr val="FFFF00">
              <a:alpha val="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5"/>
                                      </p:to>
                                    </p:set>
                                    <p:animEffect filter="image" prLst="opacity: 0.5">
                                      <p:cBhvr rctx="IE">
                                        <p:cTn id="7" dur="indefinite"/>
                                        <p:tgtEl>
                                          <p:spTgt spid="17"/>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15"/>
                                        </p:tgtEl>
                                        <p:attrNameLst>
                                          <p:attrName>style.opacity</p:attrName>
                                        </p:attrNameLst>
                                      </p:cBhvr>
                                      <p:to>
                                        <p:strVal val="0.5"/>
                                      </p:to>
                                    </p:set>
                                    <p:animEffect filter="image" prLst="opacity: 0.5">
                                      <p:cBhvr rctx="IE">
                                        <p:cTn id="11" dur="indefinite"/>
                                        <p:tgtEl>
                                          <p:spTgt spid="15"/>
                                        </p:tgtEl>
                                      </p:cBhvr>
                                    </p:animEffect>
                                  </p:childTnLst>
                                </p:cTn>
                              </p:par>
                            </p:childTnLst>
                          </p:cTn>
                        </p:par>
                        <p:par>
                          <p:cTn id="12" fill="hold">
                            <p:stCondLst>
                              <p:cond delay="0"/>
                            </p:stCondLst>
                            <p:childTnLst>
                              <p:par>
                                <p:cTn id="13" presetID="22" presetClass="emph" presetSubtype="0" repeatCount="indefinite" fill="hold" grpId="1" nodeType="afterEffect">
                                  <p:stCondLst>
                                    <p:cond delay="0"/>
                                  </p:stCondLst>
                                  <p:childTnLst>
                                    <p:animClr clrSpc="hsl" dir="cw">
                                      <p:cBhvr override="childStyle">
                                        <p:cTn id="14" dur="2000" fill="hold"/>
                                        <p:tgtEl>
                                          <p:spTgt spid="22"/>
                                        </p:tgtEl>
                                        <p:attrNameLst>
                                          <p:attrName>style.color</p:attrName>
                                        </p:attrNameLst>
                                      </p:cBhvr>
                                      <p:by>
                                        <p:hsl h="-7200000" s="0" l="0"/>
                                      </p:by>
                                    </p:animClr>
                                    <p:animClr clrSpc="hsl" dir="cw">
                                      <p:cBhvr>
                                        <p:cTn id="15" dur="2000" fill="hold"/>
                                        <p:tgtEl>
                                          <p:spTgt spid="22"/>
                                        </p:tgtEl>
                                        <p:attrNameLst>
                                          <p:attrName>fillcolor</p:attrName>
                                        </p:attrNameLst>
                                      </p:cBhvr>
                                      <p:by>
                                        <p:hsl h="-7200000" s="0" l="0"/>
                                      </p:by>
                                    </p:animClr>
                                    <p:animClr clrSpc="hsl" dir="cw">
                                      <p:cBhvr>
                                        <p:cTn id="16" dur="2000" fill="hold"/>
                                        <p:tgtEl>
                                          <p:spTgt spid="22"/>
                                        </p:tgtEl>
                                        <p:attrNameLst>
                                          <p:attrName>stroke.color</p:attrName>
                                        </p:attrNameLst>
                                      </p:cBhvr>
                                      <p:by>
                                        <p:hsl h="-7200000" s="0" l="0"/>
                                      </p:by>
                                    </p:animClr>
                                    <p:set>
                                      <p:cBhvr>
                                        <p:cTn id="17" dur="2000" fill="hold"/>
                                        <p:tgtEl>
                                          <p:spTgt spid="22"/>
                                        </p:tgtEl>
                                        <p:attrNameLst>
                                          <p:attrName>fill.type</p:attrName>
                                        </p:attrNameLst>
                                      </p:cBhvr>
                                      <p:to>
                                        <p:strVal val="solid"/>
                                      </p:to>
                                    </p:set>
                                  </p:childTnLst>
                                </p:cTn>
                              </p:par>
                              <p:par>
                                <p:cTn id="18" presetID="42"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2000"/>
                                        <p:tgtEl>
                                          <p:spTgt spid="22"/>
                                        </p:tgtEl>
                                      </p:cBhvr>
                                    </p:animEffect>
                                    <p:anim calcmode="lin" valueType="num">
                                      <p:cBhvr>
                                        <p:cTn id="21" dur="2000" fill="hold"/>
                                        <p:tgtEl>
                                          <p:spTgt spid="22"/>
                                        </p:tgtEl>
                                        <p:attrNameLst>
                                          <p:attrName>ppt_x</p:attrName>
                                        </p:attrNameLst>
                                      </p:cBhvr>
                                      <p:tavLst>
                                        <p:tav tm="0">
                                          <p:val>
                                            <p:strVal val="#ppt_x"/>
                                          </p:val>
                                        </p:tav>
                                        <p:tav tm="100000">
                                          <p:val>
                                            <p:strVal val="#ppt_x"/>
                                          </p:val>
                                        </p:tav>
                                      </p:tavLst>
                                    </p:anim>
                                    <p:anim calcmode="lin" valueType="num">
                                      <p:cBhvr>
                                        <p:cTn id="22" dur="2000" fill="hold"/>
                                        <p:tgtEl>
                                          <p:spTgt spid="22"/>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2900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2900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012844" y="0"/>
            <a:ext cx="4954693" cy="1562100"/>
          </a:xfrm>
          <a:prstGeom prst="rect">
            <a:avLst/>
          </a:prstGeom>
          <a:noFill/>
        </p:spPr>
      </p:pic>
      <p:sp>
        <p:nvSpPr>
          <p:cNvPr id="4104" name="Text Box 8"/>
          <p:cNvSpPr txBox="1">
            <a:spLocks noChangeArrowheads="1"/>
          </p:cNvSpPr>
          <p:nvPr/>
        </p:nvSpPr>
        <p:spPr bwMode="auto">
          <a:xfrm>
            <a:off x="0" y="1905001"/>
            <a:ext cx="92900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61256" y="4724402"/>
            <a:ext cx="270959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728864" y="4191000"/>
            <a:ext cx="239993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103107" y="4876800"/>
            <a:ext cx="1238673"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4192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4192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4192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4192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SAS DE CHIN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COSAS DE CHINOS</Template>
  <TotalTime>17</TotalTime>
  <Words>591</Words>
  <Application>Microsoft Office PowerPoint</Application>
  <PresentationFormat>Personalizado</PresentationFormat>
  <Paragraphs>59</Paragraphs>
  <Slides>40</Slides>
  <Notes>0</Notes>
  <HiddenSlides>0</HiddenSlides>
  <MMClips>0</MMClips>
  <ScaleCrop>false</ScaleCrop>
  <HeadingPairs>
    <vt:vector size="4" baseType="variant">
      <vt:variant>
        <vt:lpstr>Tema</vt:lpstr>
      </vt:variant>
      <vt:variant>
        <vt:i4>2</vt:i4>
      </vt:variant>
      <vt:variant>
        <vt:lpstr>Títulos de diapositiva</vt:lpstr>
      </vt:variant>
      <vt:variant>
        <vt:i4>40</vt:i4>
      </vt:variant>
    </vt:vector>
  </HeadingPairs>
  <TitlesOfParts>
    <vt:vector size="42" baseType="lpstr">
      <vt:lpstr>COSAS DE CHINOS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17</cp:revision>
  <dcterms:created xsi:type="dcterms:W3CDTF">2017-01-21T09:34:35Z</dcterms:created>
  <dcterms:modified xsi:type="dcterms:W3CDTF">2017-01-21T09:51:43Z</dcterms:modified>
</cp:coreProperties>
</file>