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6"/>
  </p:notesMasterIdLst>
  <p:sldIdLst>
    <p:sldId id="256" r:id="rId3"/>
    <p:sldId id="275" r:id="rId4"/>
    <p:sldId id="274" r:id="rId5"/>
    <p:sldId id="273" r:id="rId6"/>
    <p:sldId id="272" r:id="rId7"/>
    <p:sldId id="271" r:id="rId8"/>
    <p:sldId id="281" r:id="rId9"/>
    <p:sldId id="280" r:id="rId10"/>
    <p:sldId id="279" r:id="rId11"/>
    <p:sldId id="278" r:id="rId12"/>
    <p:sldId id="277" r:id="rId13"/>
    <p:sldId id="276" r:id="rId14"/>
    <p:sldId id="270" r:id="rId15"/>
    <p:sldId id="269" r:id="rId16"/>
    <p:sldId id="268" r:id="rId17"/>
    <p:sldId id="267" r:id="rId18"/>
    <p:sldId id="266" r:id="rId19"/>
    <p:sldId id="265" r:id="rId20"/>
    <p:sldId id="264" r:id="rId21"/>
    <p:sldId id="263" r:id="rId22"/>
    <p:sldId id="262" r:id="rId23"/>
    <p:sldId id="261" r:id="rId24"/>
    <p:sldId id="260" r:id="rId25"/>
    <p:sldId id="259" r:id="rId26"/>
    <p:sldId id="258" r:id="rId27"/>
    <p:sldId id="298" r:id="rId28"/>
    <p:sldId id="297" r:id="rId29"/>
    <p:sldId id="296" r:id="rId30"/>
    <p:sldId id="295" r:id="rId31"/>
    <p:sldId id="294" r:id="rId32"/>
    <p:sldId id="293" r:id="rId33"/>
    <p:sldId id="292" r:id="rId34"/>
    <p:sldId id="291" r:id="rId35"/>
    <p:sldId id="290" r:id="rId36"/>
    <p:sldId id="289" r:id="rId37"/>
    <p:sldId id="288" r:id="rId38"/>
    <p:sldId id="287" r:id="rId39"/>
    <p:sldId id="286" r:id="rId40"/>
    <p:sldId id="285" r:id="rId41"/>
    <p:sldId id="284" r:id="rId42"/>
    <p:sldId id="283" r:id="rId43"/>
    <p:sldId id="282" r:id="rId44"/>
    <p:sldId id="257" r:id="rId45"/>
    <p:sldId id="308" r:id="rId46"/>
    <p:sldId id="307" r:id="rId47"/>
    <p:sldId id="306" r:id="rId48"/>
    <p:sldId id="305" r:id="rId49"/>
    <p:sldId id="304" r:id="rId50"/>
    <p:sldId id="303" r:id="rId51"/>
    <p:sldId id="302" r:id="rId52"/>
    <p:sldId id="301" r:id="rId53"/>
    <p:sldId id="300" r:id="rId54"/>
    <p:sldId id="319" r:id="rId55"/>
    <p:sldId id="318" r:id="rId56"/>
    <p:sldId id="317" r:id="rId57"/>
    <p:sldId id="316" r:id="rId58"/>
    <p:sldId id="315" r:id="rId59"/>
    <p:sldId id="314" r:id="rId60"/>
    <p:sldId id="313" r:id="rId61"/>
    <p:sldId id="312" r:id="rId62"/>
    <p:sldId id="311" r:id="rId63"/>
    <p:sldId id="310" r:id="rId64"/>
    <p:sldId id="320" r:id="rId6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7D91gISjnFNOmV7Ge/OWaw==" hashData="Klqo1m/TU/9knw61tEPqLDYlmj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90C7C7-96E4-4590-8CEE-A494497BDF02}" type="datetimeFigureOut">
              <a:rPr lang="es-ES" smtClean="0"/>
              <a:pPr/>
              <a:t>04/04/2013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24CE41-E16E-456D-9462-9F2113BFC1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4CE41-E16E-456D-9462-9F2113BFC10C}" type="slidenum">
              <a:rPr lang="es-ES" smtClean="0"/>
              <a:pPr/>
              <a:t>2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4CE41-E16E-456D-9462-9F2113BFC10C}" type="slidenum">
              <a:rPr lang="es-ES" smtClean="0"/>
              <a:pPr/>
              <a:t>4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4CE41-E16E-456D-9462-9F2113BFC10C}" type="slidenum">
              <a:rPr lang="es-ES" smtClean="0"/>
              <a:pPr/>
              <a:t>6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4CE41-E16E-456D-9462-9F2113BFC10C}" type="slidenum">
              <a:rPr lang="es-ES" smtClean="0"/>
              <a:pPr/>
              <a:t>13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4CE41-E16E-456D-9462-9F2113BFC10C}" type="slidenum">
              <a:rPr lang="es-ES" smtClean="0"/>
              <a:pPr/>
              <a:t>15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1056E-1081-4EA2-9703-958B2263D299}" type="datetimeFigureOut">
              <a:rPr lang="es-ES" smtClean="0"/>
              <a:pPr/>
              <a:t>04/04/2013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DEA91-898D-45BE-99F4-D9BB2FB900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1056E-1081-4EA2-9703-958B2263D299}" type="datetimeFigureOut">
              <a:rPr lang="es-ES" smtClean="0"/>
              <a:pPr/>
              <a:t>04/04/2013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DEA91-898D-45BE-99F4-D9BB2FB900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1056E-1081-4EA2-9703-958B2263D299}" type="datetimeFigureOut">
              <a:rPr lang="es-ES" smtClean="0"/>
              <a:pPr/>
              <a:t>04/04/2013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DEA91-898D-45BE-99F4-D9BB2FB900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1056E-1081-4EA2-9703-958B2263D299}" type="datetimeFigureOut">
              <a:rPr lang="es-ES" smtClean="0"/>
              <a:pPr/>
              <a:t>04/04/2013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DEA91-898D-45BE-99F4-D9BB2FB900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1056E-1081-4EA2-9703-958B2263D299}" type="datetimeFigureOut">
              <a:rPr lang="es-ES" smtClean="0"/>
              <a:pPr/>
              <a:t>04/04/2013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DEA91-898D-45BE-99F4-D9BB2FB900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1056E-1081-4EA2-9703-958B2263D299}" type="datetimeFigureOut">
              <a:rPr lang="es-ES" smtClean="0"/>
              <a:pPr/>
              <a:t>04/04/2013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DEA91-898D-45BE-99F4-D9BB2FB900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1056E-1081-4EA2-9703-958B2263D299}" type="datetimeFigureOut">
              <a:rPr lang="es-ES" smtClean="0"/>
              <a:pPr/>
              <a:t>04/04/2013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DEA91-898D-45BE-99F4-D9BB2FB900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1056E-1081-4EA2-9703-958B2263D299}" type="datetimeFigureOut">
              <a:rPr lang="es-ES" smtClean="0"/>
              <a:pPr/>
              <a:t>04/04/2013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DEA91-898D-45BE-99F4-D9BB2FB900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1056E-1081-4EA2-9703-958B2263D299}" type="datetimeFigureOut">
              <a:rPr lang="es-ES" smtClean="0"/>
              <a:pPr/>
              <a:t>04/04/2013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DEA91-898D-45BE-99F4-D9BB2FB900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1056E-1081-4EA2-9703-958B2263D299}" type="datetimeFigureOut">
              <a:rPr lang="es-ES" smtClean="0"/>
              <a:pPr/>
              <a:t>04/04/2013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DEA91-898D-45BE-99F4-D9BB2FB900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1056E-1081-4EA2-9703-958B2263D299}" type="datetimeFigureOut">
              <a:rPr lang="es-ES" smtClean="0"/>
              <a:pPr/>
              <a:t>04/04/2013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DEA91-898D-45BE-99F4-D9BB2FB900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219848-F284-44FA-B31E-E25CCE1EE6B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3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51056E-1081-4EA2-9703-958B2263D299}" type="datetimeFigureOut">
              <a:rPr lang="es-ES" smtClean="0"/>
              <a:pPr/>
              <a:t>04/04/2013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4DEA91-898D-45BE-99F4-D9BB2FB900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36EA9DB-9C74-4153-9D45-CA742B315E24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3000"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1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6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1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4.jpeg"/><Relationship Id="rId5" Type="http://schemas.openxmlformats.org/officeDocument/2006/relationships/image" Target="../media/image103.jpeg"/><Relationship Id="rId4" Type="http://schemas.openxmlformats.org/officeDocument/2006/relationships/image" Target="../media/image102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eg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7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jpeg"/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1.jpeg"/><Relationship Id="rId4" Type="http://schemas.openxmlformats.org/officeDocument/2006/relationships/image" Target="../media/image110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jpeg"/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6.jpeg"/><Relationship Id="rId5" Type="http://schemas.openxmlformats.org/officeDocument/2006/relationships/image" Target="../media/image115.jpeg"/><Relationship Id="rId4" Type="http://schemas.openxmlformats.org/officeDocument/2006/relationships/image" Target="../media/image114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jpeg"/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jpeg"/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2.jpeg"/><Relationship Id="rId4" Type="http://schemas.openxmlformats.org/officeDocument/2006/relationships/image" Target="../media/image121.jpe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jpeg"/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5.jpe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jpeg"/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9.jpeg"/><Relationship Id="rId4" Type="http://schemas.openxmlformats.org/officeDocument/2006/relationships/image" Target="../media/image128.jpe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jpeg"/><Relationship Id="rId2" Type="http://schemas.openxmlformats.org/officeDocument/2006/relationships/image" Target="../media/image13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3.jpeg"/><Relationship Id="rId4" Type="http://schemas.openxmlformats.org/officeDocument/2006/relationships/image" Target="../media/image132.jpe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5.jpeg"/><Relationship Id="rId2" Type="http://schemas.openxmlformats.org/officeDocument/2006/relationships/image" Target="../media/image13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7.jpeg"/><Relationship Id="rId4" Type="http://schemas.openxmlformats.org/officeDocument/2006/relationships/image" Target="../media/image136.jpe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9.jpeg"/><Relationship Id="rId2" Type="http://schemas.openxmlformats.org/officeDocument/2006/relationships/image" Target="../media/image13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1.jpeg"/><Relationship Id="rId4" Type="http://schemas.openxmlformats.org/officeDocument/2006/relationships/image" Target="../media/image140.jpe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3.jpeg"/><Relationship Id="rId2" Type="http://schemas.openxmlformats.org/officeDocument/2006/relationships/image" Target="../media/image14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4.jpe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jpe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5.gif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46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4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4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1700808"/>
            <a:ext cx="6231402" cy="1152128"/>
          </a:xfrm>
          <a:prstGeom prst="rect">
            <a:avLst/>
          </a:prstGeom>
          <a:noFill/>
        </p:spPr>
      </p:pic>
      <p:pic>
        <p:nvPicPr>
          <p:cNvPr id="69636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35696" y="3501008"/>
            <a:ext cx="6252308" cy="1224136"/>
          </a:xfrm>
          <a:prstGeom prst="rect">
            <a:avLst/>
          </a:prstGeom>
          <a:noFill/>
        </p:spPr>
      </p:pic>
      <p:pic>
        <p:nvPicPr>
          <p:cNvPr id="69637" name="Picture 5" descr="C:\Users\Usuario\Downloads\ZNECESARIO PARA PPS\hud39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572654"/>
            <a:ext cx="971600" cy="1285346"/>
          </a:xfrm>
          <a:prstGeom prst="rect">
            <a:avLst/>
          </a:prstGeom>
          <a:noFill/>
        </p:spPr>
      </p:pic>
      <p:pic>
        <p:nvPicPr>
          <p:cNvPr id="69638" name="Picture 6" descr="C:\Users\Usuario\Downloads\ZNECESARIO PARA PPS\2c04f51cb8_86410472_o2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055683">
            <a:off x="547867" y="5449222"/>
            <a:ext cx="1778124" cy="444531"/>
          </a:xfrm>
          <a:prstGeom prst="rect">
            <a:avLst/>
          </a:prstGeom>
          <a:noFill/>
        </p:spPr>
      </p:pic>
      <p:pic>
        <p:nvPicPr>
          <p:cNvPr id="69639" name="Picture 7" descr="C:\Users\Usuario\Downloads\ZNECESARIO PARA PPS\z50a4cc3f1d1b2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59832" y="260648"/>
            <a:ext cx="3019425" cy="504825"/>
          </a:xfrm>
          <a:prstGeom prst="rect">
            <a:avLst/>
          </a:prstGeom>
          <a:noFill/>
        </p:spPr>
      </p:pic>
      <p:pic>
        <p:nvPicPr>
          <p:cNvPr id="69640" name="Picture 8" descr="C:\Users\Usuario\Downloads\ZNECESARIO PARA PPS\z50f1587f24c04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660232" y="5949280"/>
            <a:ext cx="2266950" cy="50482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  <p:sndAc>
      <p:stSnd loop="1">
        <p:snd r:embed="rId2" name="instrumental candilejas - saxofon romantico musica de or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Seila croce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875"/>
            <a:ext cx="6156325" cy="615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7" descr="Scalptia textilis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76725" y="260350"/>
            <a:ext cx="4867275" cy="594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3995738" y="5734050"/>
            <a:ext cx="2661411" cy="586957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s-ES" sz="3200" dirty="0" err="1">
                <a:solidFill>
                  <a:srgbClr val="FFFF00"/>
                </a:solidFill>
              </a:rPr>
              <a:t>Scalptia</a:t>
            </a:r>
            <a:r>
              <a:rPr lang="es-ES" sz="3200" dirty="0">
                <a:solidFill>
                  <a:srgbClr val="FFFF00"/>
                </a:solidFill>
              </a:rPr>
              <a:t> </a:t>
            </a:r>
            <a:r>
              <a:rPr lang="es-ES" sz="3200" dirty="0" err="1">
                <a:solidFill>
                  <a:srgbClr val="FFFF00"/>
                </a:solidFill>
              </a:rPr>
              <a:t>textilis</a:t>
            </a:r>
            <a:endParaRPr lang="es-ES" sz="3200" dirty="0">
              <a:solidFill>
                <a:srgbClr val="FFFF00"/>
              </a:solidFill>
            </a:endParaRP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5661025"/>
            <a:ext cx="3168650" cy="58477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 dirty="0" err="1">
                <a:solidFill>
                  <a:srgbClr val="FFFF00"/>
                </a:solidFill>
              </a:rPr>
              <a:t>Seila</a:t>
            </a:r>
            <a:r>
              <a:rPr lang="es-ES" sz="3200" dirty="0">
                <a:solidFill>
                  <a:srgbClr val="FFFF00"/>
                </a:solidFill>
              </a:rPr>
              <a:t> </a:t>
            </a:r>
            <a:r>
              <a:rPr lang="es-ES" sz="3200" dirty="0" err="1">
                <a:solidFill>
                  <a:srgbClr val="FFFF00"/>
                </a:solidFill>
              </a:rPr>
              <a:t>crocea</a:t>
            </a:r>
            <a:endParaRPr lang="es-ES" sz="32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hicoreus laqueatu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6013" y="-26988"/>
            <a:ext cx="6911975" cy="6911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323528" y="4725144"/>
            <a:ext cx="3120255" cy="52540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Chicoreus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laqueatus</a:t>
            </a:r>
            <a:endParaRPr lang="es-E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3000">
    <p:circl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Angaria sphaerul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2275" y="17463"/>
            <a:ext cx="6840538" cy="684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1691680" y="6332599"/>
            <a:ext cx="2808824" cy="52540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s-ES" sz="2800" dirty="0">
                <a:solidFill>
                  <a:srgbClr val="FFFF00"/>
                </a:solidFill>
              </a:rPr>
              <a:t>Angaria </a:t>
            </a:r>
            <a:r>
              <a:rPr lang="es-ES" sz="2800" dirty="0" err="1">
                <a:solidFill>
                  <a:srgbClr val="FFFF00"/>
                </a:solidFill>
              </a:rPr>
              <a:t>sphaerula</a:t>
            </a:r>
            <a:endParaRPr lang="es-E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3000">
    <p:circl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terynotus loebbecke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6013" y="-26988"/>
            <a:ext cx="6911975" cy="6911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1042988" y="6400800"/>
            <a:ext cx="3432328" cy="52540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Pterynotus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loebbeckei</a:t>
            </a:r>
            <a:endParaRPr lang="es-E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3000">
    <p:circl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Lienardia species 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651500" cy="5805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5" descr="Vexillum vulpecul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275" y="0"/>
            <a:ext cx="5292725" cy="5805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0" y="5516563"/>
            <a:ext cx="2658270" cy="52540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Lienardia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species</a:t>
            </a:r>
            <a:endParaRPr lang="es-ES" sz="2800" dirty="0">
              <a:solidFill>
                <a:srgbClr val="FFFF00"/>
              </a:solidFill>
            </a:endParaRPr>
          </a:p>
        </p:txBody>
      </p:sp>
      <p:sp>
        <p:nvSpPr>
          <p:cNvPr id="5" name="Rectangle 10"/>
          <p:cNvSpPr>
            <a:spLocks noChangeArrowheads="1"/>
          </p:cNvSpPr>
          <p:nvPr/>
        </p:nvSpPr>
        <p:spPr bwMode="auto">
          <a:xfrm>
            <a:off x="3924300" y="5516563"/>
            <a:ext cx="2893141" cy="52540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Vexillum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vulpecula</a:t>
            </a:r>
            <a:endParaRPr lang="es-E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3000">
    <p:circl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ochlespira cedonull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227763" cy="6227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7"/>
          <p:cNvSpPr>
            <a:spLocks noChangeArrowheads="1"/>
          </p:cNvSpPr>
          <p:nvPr/>
        </p:nvSpPr>
        <p:spPr bwMode="auto">
          <a:xfrm>
            <a:off x="0" y="5805488"/>
            <a:ext cx="3277798" cy="52540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Cochlespira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cedonulli</a:t>
            </a:r>
            <a:endParaRPr lang="es-ES" sz="2800" dirty="0">
              <a:solidFill>
                <a:srgbClr val="FFFF00"/>
              </a:solidFill>
            </a:endParaRPr>
          </a:p>
        </p:txBody>
      </p:sp>
      <p:pic>
        <p:nvPicPr>
          <p:cNvPr id="4" name="Picture 10" descr="Lienardia coccine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6100" y="836613"/>
            <a:ext cx="4787900" cy="525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11"/>
          <p:cNvSpPr>
            <a:spLocks noChangeArrowheads="1"/>
          </p:cNvSpPr>
          <p:nvPr/>
        </p:nvSpPr>
        <p:spPr bwMode="auto">
          <a:xfrm>
            <a:off x="3924300" y="5805488"/>
            <a:ext cx="2860504" cy="52540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Lienardia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coccinea</a:t>
            </a:r>
            <a:endParaRPr lang="es-E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3000">
    <p:circl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teropurpura graaga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92150"/>
            <a:ext cx="5599113" cy="559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6" descr="Scalptia mercado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638" y="836613"/>
            <a:ext cx="4932362" cy="554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6021388"/>
            <a:ext cx="3365258" cy="52540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Pteropurpura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graagae</a:t>
            </a:r>
            <a:endParaRPr lang="es-ES" sz="2800" dirty="0">
              <a:solidFill>
                <a:srgbClr val="FFFF00"/>
              </a:solidFill>
            </a:endParaRPr>
          </a:p>
        </p:txBody>
      </p:sp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4067175" y="6021388"/>
            <a:ext cx="2757848" cy="52540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Scalptia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mercadoi</a:t>
            </a:r>
            <a:endParaRPr lang="es-E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3000">
    <p:circl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Vexillum corallin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0658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6" descr="Bittium scabr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175" y="844550"/>
            <a:ext cx="5076825" cy="601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0" y="6400800"/>
            <a:ext cx="3036707" cy="52540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Vexillum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corallinum</a:t>
            </a:r>
            <a:endParaRPr lang="es-ES" sz="2800" dirty="0">
              <a:solidFill>
                <a:srgbClr val="FFFF00"/>
              </a:solidFill>
            </a:endParaRP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3924300" y="6400800"/>
            <a:ext cx="2586262" cy="52540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Bittium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scabrum</a:t>
            </a:r>
            <a:endParaRPr lang="es-E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3000">
    <p:circl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Favartia maculat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6250"/>
            <a:ext cx="5207000" cy="5976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6" descr="Vexillum unifasciale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0200" y="765175"/>
            <a:ext cx="5003800" cy="568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0" y="6092825"/>
            <a:ext cx="2748486" cy="52540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Favartia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maculata</a:t>
            </a:r>
            <a:endParaRPr lang="es-ES" sz="2800" dirty="0">
              <a:solidFill>
                <a:srgbClr val="FFFF00"/>
              </a:solidFill>
            </a:endParaRP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4140200" y="6092825"/>
            <a:ext cx="3038437" cy="52540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Vexillum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unifasciale</a:t>
            </a:r>
            <a:endParaRPr lang="es-E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3000">
    <p:circl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Vexillum turrig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0713"/>
            <a:ext cx="5867400" cy="586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0" y="6165850"/>
            <a:ext cx="2608063" cy="52540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Vexillum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turriger</a:t>
            </a:r>
            <a:endParaRPr lang="es-ES" sz="2800" dirty="0">
              <a:solidFill>
                <a:srgbClr val="FFFF00"/>
              </a:solidFill>
            </a:endParaRPr>
          </a:p>
        </p:txBody>
      </p:sp>
      <p:pic>
        <p:nvPicPr>
          <p:cNvPr id="4" name="Picture 6" descr="Engina alveolat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175" y="765175"/>
            <a:ext cx="5076825" cy="575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3924300" y="6165850"/>
            <a:ext cx="2179099" cy="52540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s-ES" dirty="0"/>
              <a:t>Engina </a:t>
            </a:r>
            <a:r>
              <a:rPr lang="es-ES" sz="2800" dirty="0" err="1">
                <a:solidFill>
                  <a:srgbClr val="FFFF00"/>
                </a:solidFill>
              </a:rPr>
              <a:t>alveolata</a:t>
            </a:r>
            <a:endParaRPr lang="es-E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3000">
    <p:circl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erithium koperberg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268760"/>
            <a:ext cx="4211637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6" descr="Vexillum variat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0" y="1196975"/>
            <a:ext cx="4286250" cy="504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323528" y="5949280"/>
            <a:ext cx="3276131" cy="52540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Cerithium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koperbergi</a:t>
            </a:r>
            <a:endParaRPr lang="es-ES" sz="2800" dirty="0">
              <a:solidFill>
                <a:srgbClr val="FFFF00"/>
              </a:solidFill>
            </a:endParaRP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4859338" y="5805488"/>
            <a:ext cx="2797987" cy="52540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Vexillum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variatum</a:t>
            </a:r>
            <a:endParaRPr lang="es-E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3000">
    <p:circl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erithium lemniscat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33375"/>
            <a:ext cx="5651500" cy="565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0" y="5661025"/>
            <a:ext cx="3578650" cy="52540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Cerithium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lemniscatum</a:t>
            </a:r>
            <a:endParaRPr lang="es-ES" sz="2800" dirty="0">
              <a:solidFill>
                <a:srgbClr val="FFFF00"/>
              </a:solidFill>
            </a:endParaRPr>
          </a:p>
        </p:txBody>
      </p:sp>
      <p:pic>
        <p:nvPicPr>
          <p:cNvPr id="4" name="Picture 6" descr="Bittium zebru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7175" y="908050"/>
            <a:ext cx="5076825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3995738" y="5661025"/>
            <a:ext cx="2435260" cy="52540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Bittium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zebrum</a:t>
            </a:r>
            <a:endParaRPr lang="es-E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3000">
    <p:circl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Vexillum aureolat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0713"/>
            <a:ext cx="5795963" cy="579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6" descr="Enzinopsis astrict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175" y="981075"/>
            <a:ext cx="5076825" cy="558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0" y="6021388"/>
            <a:ext cx="3192839" cy="52540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Vexillum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aureolatum</a:t>
            </a:r>
            <a:endParaRPr lang="es-ES" sz="2800" dirty="0">
              <a:solidFill>
                <a:srgbClr val="FFFF00"/>
              </a:solidFill>
            </a:endParaRP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4140200" y="6021388"/>
            <a:ext cx="2855054" cy="52540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Enzinopsis</a:t>
            </a:r>
            <a:r>
              <a:rPr lang="es-ES" sz="2800" dirty="0">
                <a:solidFill>
                  <a:srgbClr val="FFFF00"/>
                </a:solidFill>
              </a:rPr>
              <a:t> astricta</a:t>
            </a:r>
          </a:p>
        </p:txBody>
      </p:sp>
    </p:spTree>
  </p:cSld>
  <p:clrMapOvr>
    <a:masterClrMapping/>
  </p:clrMapOvr>
  <p:transition advTm="3000">
    <p:circl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hama pacifica on Chama lazaru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908050"/>
            <a:ext cx="5292725" cy="529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0" y="5805488"/>
            <a:ext cx="2284413" cy="4572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pt-BR" dirty="0"/>
              <a:t>Chama pacifica</a:t>
            </a:r>
            <a:endParaRPr lang="es-ES" dirty="0"/>
          </a:p>
        </p:txBody>
      </p:sp>
      <p:pic>
        <p:nvPicPr>
          <p:cNvPr id="4" name="Picture 6" descr="Cribrarula cribrari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463" y="1196975"/>
            <a:ext cx="4427537" cy="493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52400" y="5957888"/>
            <a:ext cx="2379732" cy="52540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pt-BR" sz="2800" dirty="0">
                <a:solidFill>
                  <a:srgbClr val="FFFF00"/>
                </a:solidFill>
              </a:rPr>
              <a:t>Chama pacifica</a:t>
            </a:r>
            <a:endParaRPr lang="es-ES" sz="2800" dirty="0">
              <a:solidFill>
                <a:srgbClr val="FFFF00"/>
              </a:solidFill>
            </a:endParaRPr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4211638" y="5805488"/>
            <a:ext cx="2922573" cy="52540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Cribrarula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cribraria</a:t>
            </a:r>
            <a:endParaRPr lang="es-E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3000">
    <p:circl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omalocantha zambo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08050"/>
            <a:ext cx="5435600" cy="543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7" descr="Vexillum daedal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13325" y="1125538"/>
            <a:ext cx="4130675" cy="504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0" y="5805488"/>
            <a:ext cx="3447652" cy="52540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Homalocantha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zamboi</a:t>
            </a:r>
            <a:endParaRPr lang="es-ES" sz="2800" dirty="0">
              <a:solidFill>
                <a:srgbClr val="FFFF00"/>
              </a:solidFill>
            </a:endParaRPr>
          </a:p>
        </p:txBody>
      </p:sp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4932363" y="5805488"/>
            <a:ext cx="2955659" cy="52540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Vexillum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daedalum</a:t>
            </a:r>
            <a:endParaRPr lang="es-E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3000">
    <p:circl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Aporrhais pesgallina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8680"/>
            <a:ext cx="4867275" cy="558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6" descr="Joculator albocinct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463" y="1052513"/>
            <a:ext cx="4427537" cy="496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0" y="5661025"/>
            <a:ext cx="3763251" cy="586957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s-ES" sz="3200" dirty="0" err="1">
                <a:solidFill>
                  <a:srgbClr val="FFFF00"/>
                </a:solidFill>
              </a:rPr>
              <a:t>Aporrhais</a:t>
            </a:r>
            <a:r>
              <a:rPr lang="es-ES" sz="3200" dirty="0">
                <a:solidFill>
                  <a:srgbClr val="FFFF00"/>
                </a:solidFill>
              </a:rPr>
              <a:t> </a:t>
            </a:r>
            <a:r>
              <a:rPr lang="es-ES" sz="3200" dirty="0" err="1">
                <a:solidFill>
                  <a:srgbClr val="FFFF00"/>
                </a:solidFill>
              </a:rPr>
              <a:t>pesgallinae</a:t>
            </a:r>
            <a:endParaRPr lang="es-ES" sz="3200" dirty="0">
              <a:solidFill>
                <a:srgbClr val="FFFF00"/>
              </a:solidFill>
            </a:endParaRP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4211638" y="5661025"/>
            <a:ext cx="3504783" cy="586957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s-ES" sz="3200" dirty="0" err="1">
                <a:solidFill>
                  <a:srgbClr val="FFFF00"/>
                </a:solidFill>
              </a:rPr>
              <a:t>Joculator</a:t>
            </a:r>
            <a:r>
              <a:rPr lang="es-ES" sz="3200" dirty="0">
                <a:solidFill>
                  <a:srgbClr val="FFFF00"/>
                </a:solidFill>
              </a:rPr>
              <a:t> </a:t>
            </a:r>
            <a:r>
              <a:rPr lang="es-ES" sz="3200" dirty="0" err="1">
                <a:solidFill>
                  <a:srgbClr val="FFFF00"/>
                </a:solidFill>
              </a:rPr>
              <a:t>albocincta</a:t>
            </a:r>
            <a:endParaRPr lang="es-ES" sz="32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3000">
    <p:circl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Babelomurex takahashi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0713"/>
            <a:ext cx="5724525" cy="572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6" descr="Vexillum unifascial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3800" y="1268413"/>
            <a:ext cx="4140200" cy="500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0" y="5949950"/>
            <a:ext cx="3663608" cy="52540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Babelomurex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takahashii</a:t>
            </a:r>
            <a:endParaRPr lang="es-ES" sz="2800" dirty="0">
              <a:solidFill>
                <a:srgbClr val="FFFF00"/>
              </a:solidFill>
            </a:endParaRP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4067175" y="6021388"/>
            <a:ext cx="3038437" cy="52540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Vexillum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unifasciale</a:t>
            </a:r>
            <a:endParaRPr lang="es-E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Perisserosa guttat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6013" y="44450"/>
            <a:ext cx="6840537" cy="684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2699792" y="5949280"/>
            <a:ext cx="2952132" cy="52540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Perisserosa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guttata</a:t>
            </a:r>
            <a:endParaRPr lang="es-E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ymbiola palawanic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9275"/>
            <a:ext cx="5003800" cy="500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0" y="5157788"/>
            <a:ext cx="3243686" cy="52540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Cymbiola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palawanica</a:t>
            </a:r>
            <a:endParaRPr lang="es-ES" sz="2800" dirty="0">
              <a:solidFill>
                <a:srgbClr val="FFFF00"/>
              </a:solidFill>
            </a:endParaRPr>
          </a:p>
        </p:txBody>
      </p:sp>
      <p:pic>
        <p:nvPicPr>
          <p:cNvPr id="4" name="Picture 6" descr="Pollia undos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9338" y="1341438"/>
            <a:ext cx="4284662" cy="435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4932363" y="5229225"/>
            <a:ext cx="2117416" cy="52540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Pollia</a:t>
            </a:r>
            <a:r>
              <a:rPr lang="es-ES" sz="2800" dirty="0">
                <a:solidFill>
                  <a:srgbClr val="FFFF00"/>
                </a:solidFill>
              </a:rPr>
              <a:t> undosa</a:t>
            </a:r>
          </a:p>
        </p:txBody>
      </p:sp>
    </p:spTree>
  </p:cSld>
  <p:clrMapOvr>
    <a:masterClrMapping/>
  </p:clrMapOvr>
  <p:transition advTm="3000">
    <p:circl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Rapana rapiformi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08050"/>
            <a:ext cx="4932363" cy="4932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0" y="5516563"/>
            <a:ext cx="2837421" cy="52540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Rapana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rapiformis</a:t>
            </a:r>
            <a:endParaRPr lang="es-ES" sz="2800" dirty="0">
              <a:solidFill>
                <a:srgbClr val="FFFF00"/>
              </a:solidFill>
            </a:endParaRPr>
          </a:p>
        </p:txBody>
      </p:sp>
      <p:pic>
        <p:nvPicPr>
          <p:cNvPr id="4" name="Picture 6" descr="Parametaria epamell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1414463"/>
            <a:ext cx="4500562" cy="450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4284663" y="5516563"/>
            <a:ext cx="3369618" cy="52540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Parametaria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epamella</a:t>
            </a:r>
            <a:endParaRPr lang="es-E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3000">
    <p:circl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staphylaea laevigat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0713"/>
            <a:ext cx="5364163" cy="536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0" y="5661025"/>
            <a:ext cx="3114548" cy="52540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staphylaea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laevigata</a:t>
            </a:r>
            <a:endParaRPr lang="es-ES" sz="2800" dirty="0">
              <a:solidFill>
                <a:srgbClr val="FFFF00"/>
              </a:solidFill>
            </a:endParaRPr>
          </a:p>
        </p:txBody>
      </p:sp>
      <p:pic>
        <p:nvPicPr>
          <p:cNvPr id="4" name="Picture 6" descr="Columbella majo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638" y="981075"/>
            <a:ext cx="4932362" cy="4932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3924300" y="5661025"/>
            <a:ext cx="2762593" cy="52540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Columbella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major</a:t>
            </a:r>
            <a:endParaRPr lang="es-E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3000">
    <p:circl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halium areol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836613"/>
            <a:ext cx="5095875" cy="509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6" descr="Antillophos roseatu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3800" y="1484313"/>
            <a:ext cx="4140200" cy="450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250825" y="5589588"/>
            <a:ext cx="2361906" cy="52540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Phalium</a:t>
            </a:r>
            <a:r>
              <a:rPr lang="es-ES" sz="2800" dirty="0">
                <a:solidFill>
                  <a:srgbClr val="FFFF00"/>
                </a:solidFill>
              </a:rPr>
              <a:t> areola</a:t>
            </a:r>
          </a:p>
        </p:txBody>
      </p:sp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3924300" y="5589588"/>
            <a:ext cx="3166934" cy="52540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Antillophos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roseatus</a:t>
            </a:r>
            <a:endParaRPr lang="es-E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3000">
    <p:circl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hicoreus ramosu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6250"/>
            <a:ext cx="5292725" cy="529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6" descr="Vexilla vexill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9338" y="1485900"/>
            <a:ext cx="4284662" cy="428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0" y="5373688"/>
            <a:ext cx="2928664" cy="52540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Chicoreus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ramosus</a:t>
            </a:r>
            <a:endParaRPr lang="es-ES" sz="2800" dirty="0">
              <a:solidFill>
                <a:srgbClr val="FFFF00"/>
              </a:solidFill>
            </a:endParaRP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4859338" y="5373688"/>
            <a:ext cx="2401661" cy="52540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Vexilla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vexillum</a:t>
            </a:r>
            <a:endParaRPr lang="es-E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3000">
    <p:circl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onus articulatu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65175"/>
            <a:ext cx="5219700" cy="521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6" descr="Conus ammirali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4300" y="836613"/>
            <a:ext cx="5219700" cy="521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0" y="5661025"/>
            <a:ext cx="2915816" cy="52322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Conus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articulatus</a:t>
            </a:r>
            <a:endParaRPr lang="es-ES" sz="2800" dirty="0">
              <a:solidFill>
                <a:srgbClr val="FFFF00"/>
              </a:solidFill>
            </a:endParaRP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3995738" y="5661025"/>
            <a:ext cx="2583697" cy="52540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Conus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ammiralis</a:t>
            </a:r>
            <a:endParaRPr lang="es-E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3000">
    <p:circl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onus mustelinu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09638"/>
            <a:ext cx="5003800" cy="500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6" descr="Conus ochroleucu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838" y="549275"/>
            <a:ext cx="5364162" cy="536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0" y="5589588"/>
            <a:ext cx="2753103" cy="52540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Conus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mustelinus</a:t>
            </a:r>
            <a:endParaRPr lang="es-ES" sz="2800" dirty="0">
              <a:solidFill>
                <a:srgbClr val="FFFF00"/>
              </a:solidFill>
            </a:endParaRP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3851275" y="5589588"/>
            <a:ext cx="2933152" cy="52540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Conus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ochroleucus</a:t>
            </a:r>
            <a:endParaRPr lang="es-E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3000">
    <p:circl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onus aulicu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08050"/>
            <a:ext cx="5219700" cy="521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6" descr="Conus litteratus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2500" y="404813"/>
            <a:ext cx="5651500" cy="565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0" y="5734050"/>
            <a:ext cx="2195736" cy="52540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square" lIns="90000" tIns="46800" rIns="90000" bIns="46800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Conus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aulicus</a:t>
            </a:r>
            <a:endParaRPr lang="es-ES" sz="2800" dirty="0">
              <a:solidFill>
                <a:srgbClr val="FFFF00"/>
              </a:solidFill>
            </a:endParaRP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3635374" y="5734050"/>
            <a:ext cx="2880842" cy="52540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square" lIns="90000" tIns="46800" rIns="90000" bIns="46800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Conus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litteratus</a:t>
            </a:r>
            <a:endParaRPr lang="es-E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3000">
    <p:circl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onus marmoreu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9275"/>
            <a:ext cx="5292725" cy="529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6" descr="Conus mercato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738" y="836613"/>
            <a:ext cx="5148262" cy="5148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0" y="5589588"/>
            <a:ext cx="2850822" cy="52540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Conus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marmoreus</a:t>
            </a:r>
            <a:endParaRPr lang="es-ES" sz="2800" dirty="0">
              <a:solidFill>
                <a:srgbClr val="FFFF00"/>
              </a:solidFill>
            </a:endParaRP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4067175" y="5589588"/>
            <a:ext cx="2495853" cy="52540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Conus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mercator</a:t>
            </a:r>
            <a:endParaRPr lang="es-E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3000">
    <p:circl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onus bandanus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08050"/>
            <a:ext cx="5148263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6" descr="Conus episcopatu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838" y="836613"/>
            <a:ext cx="5364162" cy="536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5734050"/>
            <a:ext cx="2592674" cy="52540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Conus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bandanus</a:t>
            </a:r>
            <a:endParaRPr lang="es-ES" sz="2800" dirty="0">
              <a:solidFill>
                <a:srgbClr val="FFFF00"/>
              </a:solidFill>
            </a:endParaRPr>
          </a:p>
        </p:txBody>
      </p:sp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3708400" y="5734050"/>
            <a:ext cx="2898977" cy="52540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Conus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episcopatus</a:t>
            </a:r>
            <a:endParaRPr lang="es-E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3000">
    <p:circl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onus leopardu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41438"/>
            <a:ext cx="4286250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7" descr="Conus ebraeu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2500" y="692150"/>
            <a:ext cx="5651500" cy="565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0" y="5373688"/>
            <a:ext cx="2611782" cy="52540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Conus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leopardus</a:t>
            </a:r>
            <a:endParaRPr lang="es-ES" sz="2800" dirty="0">
              <a:solidFill>
                <a:srgbClr val="FFFF00"/>
              </a:solidFill>
            </a:endParaRPr>
          </a:p>
        </p:txBody>
      </p:sp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3635375" y="5949950"/>
            <a:ext cx="2327217" cy="525401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Conus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ebraeus</a:t>
            </a:r>
            <a:endParaRPr lang="es-E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3000">
    <p:circl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onus betulinu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3888"/>
            <a:ext cx="5219700" cy="521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6" descr="Conus omari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9338" y="1485900"/>
            <a:ext cx="4284662" cy="428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0" y="5373688"/>
            <a:ext cx="2520218" cy="52540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Conus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betulinus</a:t>
            </a:r>
            <a:endParaRPr lang="es-ES" sz="2800" dirty="0">
              <a:solidFill>
                <a:srgbClr val="FFFF00"/>
              </a:solidFill>
            </a:endParaRP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4787900" y="5445125"/>
            <a:ext cx="2188717" cy="52540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Conus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omaria</a:t>
            </a:r>
            <a:endParaRPr lang="es-E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3000">
    <p:circl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onus hirase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450" y="9525"/>
            <a:ext cx="6840538" cy="684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1403648" y="6165304"/>
            <a:ext cx="2447925" cy="52540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Conus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hirasei</a:t>
            </a:r>
            <a:endParaRPr lang="es-E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3000">
    <p:circl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onus pertusu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6013" y="44450"/>
            <a:ext cx="6840537" cy="684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1259632" y="6332599"/>
            <a:ext cx="2520950" cy="52540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Conus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pertusus</a:t>
            </a:r>
            <a:endParaRPr lang="es-E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erpetopoma rubr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52513"/>
            <a:ext cx="4716463" cy="4716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6" descr="Calliostoma suduirau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3" y="1200150"/>
            <a:ext cx="4643437" cy="464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0" y="5516563"/>
            <a:ext cx="3403153" cy="52540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Herpetopoma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rubrum</a:t>
            </a:r>
            <a:endParaRPr lang="es-ES" sz="2800" dirty="0">
              <a:solidFill>
                <a:srgbClr val="FFFF00"/>
              </a:solidFill>
            </a:endParaRP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4067175" y="5516563"/>
            <a:ext cx="3432135" cy="52540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Calliostoma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suduirauti</a:t>
            </a:r>
            <a:endParaRPr lang="es-E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alliostoma vaubani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8413"/>
            <a:ext cx="45720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6" descr="Architectonica perspectiv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175" y="836613"/>
            <a:ext cx="5076825" cy="507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0" y="5589588"/>
            <a:ext cx="3563888" cy="52540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square" lIns="90000" tIns="46800" rIns="90000" bIns="46800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Calliostoma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vaubanii</a:t>
            </a:r>
            <a:endParaRPr lang="es-ES" sz="2800" dirty="0">
              <a:solidFill>
                <a:srgbClr val="FFFF00"/>
              </a:solidFill>
            </a:endParaRP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4140200" y="5589588"/>
            <a:ext cx="4035633" cy="52540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Architectonica</a:t>
            </a:r>
            <a:r>
              <a:rPr lang="es-ES" sz="2800" dirty="0">
                <a:solidFill>
                  <a:srgbClr val="FFFF00"/>
                </a:solidFill>
              </a:rPr>
              <a:t> perspectiva</a:t>
            </a:r>
          </a:p>
        </p:txBody>
      </p:sp>
    </p:spTree>
  </p:cSld>
  <p:clrMapOvr>
    <a:masterClrMapping/>
  </p:clrMapOvr>
  <p:transition advTm="3000">
    <p:circl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Leporicypraea mapp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52513"/>
            <a:ext cx="5076825" cy="507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6" descr="Batillaria minim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1484784"/>
            <a:ext cx="3910883" cy="4428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10"/>
          <p:cNvSpPr>
            <a:spLocks noChangeArrowheads="1"/>
          </p:cNvSpPr>
          <p:nvPr/>
        </p:nvSpPr>
        <p:spPr bwMode="auto">
          <a:xfrm>
            <a:off x="0" y="5876925"/>
            <a:ext cx="3327491" cy="52540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Leporicypraea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mappa</a:t>
            </a:r>
            <a:endParaRPr lang="es-ES" sz="2800" dirty="0">
              <a:solidFill>
                <a:srgbClr val="FFFF00"/>
              </a:solidFill>
            </a:endParaRPr>
          </a:p>
        </p:txBody>
      </p:sp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5292080" y="5949280"/>
            <a:ext cx="2640636" cy="52540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Batillaria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minima</a:t>
            </a:r>
            <a:endParaRPr lang="es-E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3000">
    <p:circl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Heliacus areol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08050"/>
            <a:ext cx="4859338" cy="4859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7" descr="Calliostoma brunneopict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196975"/>
            <a:ext cx="45720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0" y="5445125"/>
            <a:ext cx="3275856" cy="52540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square" lIns="90000" tIns="46800" rIns="90000" bIns="46800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Heliacus</a:t>
            </a:r>
            <a:r>
              <a:rPr lang="es-ES" sz="2800" dirty="0">
                <a:solidFill>
                  <a:srgbClr val="FFFF00"/>
                </a:solidFill>
              </a:rPr>
              <a:t> areola</a:t>
            </a:r>
          </a:p>
        </p:txBody>
      </p:sp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4572000" y="5516563"/>
            <a:ext cx="4229789" cy="52540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Calliostoma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brunneopictum</a:t>
            </a:r>
            <a:endParaRPr lang="es-E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3000">
    <p:circl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Trigonostoma thysthl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35025"/>
            <a:ext cx="5076825" cy="507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6" descr="Cardites aja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0" y="1628775"/>
            <a:ext cx="4286250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0" y="5516563"/>
            <a:ext cx="3625201" cy="52540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Trigonostoma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thysthlon</a:t>
            </a:r>
            <a:endParaRPr lang="es-ES" sz="2800" dirty="0">
              <a:solidFill>
                <a:srgbClr val="FFFF00"/>
              </a:solidFill>
            </a:endParaRP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5004048" y="5661248"/>
            <a:ext cx="2006809" cy="52540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Cardites</a:t>
            </a:r>
            <a:r>
              <a:rPr lang="es-ES" sz="2800" dirty="0">
                <a:solidFill>
                  <a:srgbClr val="FFFF00"/>
                </a:solidFill>
              </a:rPr>
              <a:t> ajar</a:t>
            </a:r>
          </a:p>
        </p:txBody>
      </p:sp>
    </p:spTree>
  </p:cSld>
  <p:clrMapOvr>
    <a:masterClrMapping/>
  </p:clrMapOvr>
  <p:transition advTm="3000">
    <p:circl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allipara ponsonbyi 3600$ sudafric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1989138"/>
            <a:ext cx="4392613" cy="439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0" descr="Scaphella contoyensis $3456 yucata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916113"/>
            <a:ext cx="4286250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179512" y="5949280"/>
            <a:ext cx="304173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Callipara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ponsonbyi</a:t>
            </a:r>
            <a:endParaRPr lang="es-ES" sz="2800" dirty="0">
              <a:solidFill>
                <a:srgbClr val="FFFF00"/>
              </a:solidFill>
            </a:endParaRPr>
          </a:p>
        </p:txBody>
      </p:sp>
      <p:sp>
        <p:nvSpPr>
          <p:cNvPr id="5" name="Rectangle 11"/>
          <p:cNvSpPr>
            <a:spLocks noChangeArrowheads="1"/>
          </p:cNvSpPr>
          <p:nvPr/>
        </p:nvSpPr>
        <p:spPr bwMode="auto">
          <a:xfrm>
            <a:off x="4622663" y="5876925"/>
            <a:ext cx="3650230" cy="707886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2000" b="1" dirty="0">
                <a:solidFill>
                  <a:srgbClr val="FFFF00"/>
                </a:solidFill>
              </a:rPr>
              <a:t>Scaphella contoyensis </a:t>
            </a:r>
          </a:p>
          <a:p>
            <a:r>
              <a:rPr lang="es-ES" sz="2000" b="1" dirty="0">
                <a:solidFill>
                  <a:srgbClr val="FFFF00"/>
                </a:solidFill>
              </a:rPr>
              <a:t>     Originaria de Yucatán, México</a:t>
            </a:r>
          </a:p>
        </p:txBody>
      </p:sp>
      <p:sp>
        <p:nvSpPr>
          <p:cNvPr id="6" name="Text Box 12"/>
          <p:cNvSpPr txBox="1">
            <a:spLocks noChangeArrowheads="1"/>
          </p:cNvSpPr>
          <p:nvPr/>
        </p:nvSpPr>
        <p:spPr bwMode="auto">
          <a:xfrm>
            <a:off x="1907704" y="980728"/>
            <a:ext cx="475138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2400" dirty="0" smtClean="0">
                <a:solidFill>
                  <a:srgbClr val="FFFF00"/>
                </a:solidFill>
              </a:rPr>
              <a:t>Estas conchas alcanzan precios desorbitantes entre colecionistas</a:t>
            </a:r>
            <a:endParaRPr lang="pt-BR" sz="2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3000">
    <p:circl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Aclophora xystic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8538" y="-17463"/>
            <a:ext cx="6875462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Anguipecten superbu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124744"/>
            <a:ext cx="4286250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0" y="5229225"/>
            <a:ext cx="3447739" cy="52322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Anguipecten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superbus</a:t>
            </a:r>
            <a:endParaRPr lang="es-ES" sz="2800" dirty="0">
              <a:solidFill>
                <a:srgbClr val="FFFF00"/>
              </a:solidFill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3203848" y="6334780"/>
            <a:ext cx="4608512" cy="52322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800" dirty="0">
                <a:solidFill>
                  <a:srgbClr val="FFFF00"/>
                </a:solidFill>
              </a:rPr>
              <a:t>    </a:t>
            </a:r>
            <a:r>
              <a:rPr lang="es-ES" sz="2800" dirty="0" err="1">
                <a:solidFill>
                  <a:srgbClr val="FFFF00"/>
                </a:solidFill>
              </a:rPr>
              <a:t>Aclophora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xystica</a:t>
            </a:r>
            <a:endParaRPr lang="es-E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3000">
    <p:circl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erithideopsilla cingulat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12775" y="1125538"/>
            <a:ext cx="4286250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9" descr="Cerithideopsilla micropte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975" y="908050"/>
            <a:ext cx="5184775" cy="51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10" descr="Cerithideopsilla cingulata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4525" y="1341438"/>
            <a:ext cx="4286250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13"/>
          <p:cNvSpPr>
            <a:spLocks noChangeArrowheads="1"/>
          </p:cNvSpPr>
          <p:nvPr/>
        </p:nvSpPr>
        <p:spPr bwMode="auto">
          <a:xfrm>
            <a:off x="2411413" y="5805488"/>
            <a:ext cx="4608859" cy="52322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Cerithideopsilla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cingulata</a:t>
            </a:r>
            <a:endParaRPr lang="es-E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3000">
    <p:circl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lanculus puniceu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8413"/>
            <a:ext cx="4286250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4" descr="Clanculus atropurpureu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8331" y="1124744"/>
            <a:ext cx="5328444" cy="5328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0" y="5300663"/>
            <a:ext cx="3419872" cy="52322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Clanculus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puniceus</a:t>
            </a:r>
            <a:endParaRPr lang="es-ES" sz="2800" dirty="0">
              <a:solidFill>
                <a:srgbClr val="FFFF00"/>
              </a:solidFill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4284662" y="5300663"/>
            <a:ext cx="388773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Clanculus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atropurpureus</a:t>
            </a:r>
            <a:endParaRPr lang="es-E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3000">
    <p:circl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ochlespira pulchell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60475" y="333375"/>
            <a:ext cx="6192838" cy="6192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6" descr="Clithon souleyetian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725" y="765175"/>
            <a:ext cx="3851275" cy="385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10" descr="Clavus bilineatus c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213" y="3473450"/>
            <a:ext cx="3384550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2339975" y="1341438"/>
            <a:ext cx="326307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Cochlespira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pulchella</a:t>
            </a:r>
            <a:endParaRPr lang="es-ES" sz="2800" dirty="0">
              <a:solidFill>
                <a:srgbClr val="FFFF00"/>
              </a:solidFill>
            </a:endParaRPr>
          </a:p>
        </p:txBody>
      </p:sp>
      <p:sp>
        <p:nvSpPr>
          <p:cNvPr id="6" name="Rectangle 11"/>
          <p:cNvSpPr>
            <a:spLocks noChangeArrowheads="1"/>
          </p:cNvSpPr>
          <p:nvPr/>
        </p:nvSpPr>
        <p:spPr bwMode="auto">
          <a:xfrm>
            <a:off x="1835696" y="5733256"/>
            <a:ext cx="2160240" cy="954107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Clavus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bilineatus</a:t>
            </a:r>
            <a:r>
              <a:rPr lang="es-ES" sz="2800" dirty="0">
                <a:solidFill>
                  <a:srgbClr val="FFFF00"/>
                </a:solidFill>
              </a:rPr>
              <a:t> cf.</a:t>
            </a:r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5991149" y="4293096"/>
            <a:ext cx="3152851" cy="52322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Clithon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souleyetiana</a:t>
            </a:r>
            <a:endParaRPr lang="es-E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3000">
    <p:circl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ymatium (Gelagna) succinct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96875" y="476250"/>
            <a:ext cx="5795963" cy="579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6" descr="Cymatium (Turritriton) labiosum ORAN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175" y="619125"/>
            <a:ext cx="5508625" cy="550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-323850" y="6021388"/>
            <a:ext cx="5464829" cy="52322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dirty="0">
                <a:solidFill>
                  <a:srgbClr val="FFFF00"/>
                </a:solidFill>
              </a:rPr>
              <a:t>       </a:t>
            </a:r>
            <a:r>
              <a:rPr lang="es-ES" sz="2800" dirty="0" err="1">
                <a:solidFill>
                  <a:srgbClr val="FFFF00"/>
                </a:solidFill>
              </a:rPr>
              <a:t>Cymatium</a:t>
            </a:r>
            <a:r>
              <a:rPr lang="es-ES" sz="2800" dirty="0">
                <a:solidFill>
                  <a:srgbClr val="FFFF00"/>
                </a:solidFill>
              </a:rPr>
              <a:t> (</a:t>
            </a:r>
            <a:r>
              <a:rPr lang="es-ES" sz="2800" dirty="0" err="1">
                <a:solidFill>
                  <a:srgbClr val="FFFF00"/>
                </a:solidFill>
              </a:rPr>
              <a:t>Gelagna</a:t>
            </a:r>
            <a:r>
              <a:rPr lang="es-ES" sz="2800" dirty="0">
                <a:solidFill>
                  <a:srgbClr val="FFFF00"/>
                </a:solidFill>
              </a:rPr>
              <a:t>) </a:t>
            </a:r>
            <a:r>
              <a:rPr lang="es-ES" sz="2800" dirty="0" err="1">
                <a:solidFill>
                  <a:srgbClr val="FFFF00"/>
                </a:solidFill>
              </a:rPr>
              <a:t>succinctum</a:t>
            </a:r>
            <a:endParaRPr lang="es-ES" sz="2800" dirty="0">
              <a:solidFill>
                <a:srgbClr val="FFFF00"/>
              </a:solidFill>
            </a:endParaRP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5219700" y="6021388"/>
            <a:ext cx="4438907" cy="52322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Cymatium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labiosum</a:t>
            </a:r>
            <a:r>
              <a:rPr lang="es-ES" sz="2800" dirty="0">
                <a:solidFill>
                  <a:srgbClr val="FFFF00"/>
                </a:solidFill>
              </a:rPr>
              <a:t> ORANGE</a:t>
            </a:r>
          </a:p>
        </p:txBody>
      </p:sp>
    </p:spTree>
  </p:cSld>
  <p:clrMapOvr>
    <a:masterClrMapping/>
  </p:clrMapOvr>
  <p:transition advTm="3000">
    <p:circl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oroniscala magellanic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60648" y="836712"/>
            <a:ext cx="5184776" cy="51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6" descr="Cymatium (Septa) hepatic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975" y="836613"/>
            <a:ext cx="4502150" cy="5078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8" descr="Cymatium (Lotoria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4525" y="1125538"/>
            <a:ext cx="4430713" cy="471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10"/>
          <p:cNvSpPr>
            <a:spLocks noChangeArrowheads="1"/>
          </p:cNvSpPr>
          <p:nvPr/>
        </p:nvSpPr>
        <p:spPr bwMode="auto">
          <a:xfrm>
            <a:off x="0" y="5661025"/>
            <a:ext cx="3669402" cy="52322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Coroniscala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magellanica</a:t>
            </a:r>
            <a:endParaRPr lang="es-ES" sz="2800" dirty="0">
              <a:solidFill>
                <a:srgbClr val="FFFF00"/>
              </a:solidFill>
            </a:endParaRPr>
          </a:p>
        </p:txBody>
      </p:sp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2627313" y="6237288"/>
            <a:ext cx="4424801" cy="52322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Cymatium</a:t>
            </a:r>
            <a:r>
              <a:rPr lang="es-ES" sz="2800" dirty="0">
                <a:solidFill>
                  <a:srgbClr val="FFFF00"/>
                </a:solidFill>
              </a:rPr>
              <a:t> (</a:t>
            </a:r>
            <a:r>
              <a:rPr lang="es-ES" sz="2800" dirty="0" err="1">
                <a:solidFill>
                  <a:srgbClr val="FFFF00"/>
                </a:solidFill>
              </a:rPr>
              <a:t>Septa</a:t>
            </a:r>
            <a:r>
              <a:rPr lang="es-ES" sz="2800" dirty="0">
                <a:solidFill>
                  <a:srgbClr val="FFFF00"/>
                </a:solidFill>
              </a:rPr>
              <a:t>) </a:t>
            </a:r>
            <a:r>
              <a:rPr lang="es-ES" sz="2800" dirty="0" err="1">
                <a:solidFill>
                  <a:srgbClr val="FFFF00"/>
                </a:solidFill>
              </a:rPr>
              <a:t>hepaticum</a:t>
            </a:r>
            <a:endParaRPr lang="es-ES" sz="2800" dirty="0">
              <a:solidFill>
                <a:srgbClr val="FFFF00"/>
              </a:solidFill>
            </a:endParaRPr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5724525" y="5589588"/>
            <a:ext cx="2994281" cy="52322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Cymatium</a:t>
            </a:r>
            <a:r>
              <a:rPr lang="es-ES" sz="2800" dirty="0">
                <a:solidFill>
                  <a:srgbClr val="FFFF00"/>
                </a:solidFill>
              </a:rPr>
              <a:t> (</a:t>
            </a:r>
            <a:r>
              <a:rPr lang="es-ES" sz="2800" dirty="0" err="1">
                <a:solidFill>
                  <a:srgbClr val="FFFF00"/>
                </a:solidFill>
              </a:rPr>
              <a:t>Lotoria</a:t>
            </a:r>
            <a:r>
              <a:rPr lang="es-ES" sz="2800" dirty="0">
                <a:solidFill>
                  <a:srgbClr val="FFFF00"/>
                </a:solidFill>
              </a:rPr>
              <a:t>)</a:t>
            </a:r>
          </a:p>
        </p:txBody>
      </p:sp>
    </p:spTree>
  </p:cSld>
  <p:clrMapOvr>
    <a:masterClrMapping/>
  </p:clrMapOvr>
  <p:transition advTm="3000">
    <p:circl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ymatium ranzani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413" y="404813"/>
            <a:ext cx="5795963" cy="579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6" descr="Cymatium (Septa) bibbey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9700" y="981075"/>
            <a:ext cx="4286250" cy="504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0" y="5734050"/>
            <a:ext cx="3625673" cy="52322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dirty="0">
                <a:solidFill>
                  <a:srgbClr val="FFFF00"/>
                </a:solidFill>
              </a:rPr>
              <a:t>         </a:t>
            </a:r>
            <a:r>
              <a:rPr lang="es-ES" sz="2800" dirty="0" err="1">
                <a:solidFill>
                  <a:srgbClr val="FFFF00"/>
                </a:solidFill>
              </a:rPr>
              <a:t>Cymatium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ranzanii</a:t>
            </a:r>
            <a:endParaRPr lang="es-ES" sz="2800" dirty="0">
              <a:solidFill>
                <a:srgbClr val="FFFF00"/>
              </a:solidFill>
            </a:endParaRP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5292725" y="5734050"/>
            <a:ext cx="3938514" cy="52322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Cymatium</a:t>
            </a:r>
            <a:r>
              <a:rPr lang="es-ES" sz="2800" dirty="0">
                <a:solidFill>
                  <a:srgbClr val="FFFF00"/>
                </a:solidFill>
              </a:rPr>
              <a:t> (</a:t>
            </a:r>
            <a:r>
              <a:rPr lang="es-ES" sz="2800" dirty="0" err="1">
                <a:solidFill>
                  <a:srgbClr val="FFFF00"/>
                </a:solidFill>
              </a:rPr>
              <a:t>Septa</a:t>
            </a:r>
            <a:r>
              <a:rPr lang="es-ES" sz="2800" dirty="0">
                <a:solidFill>
                  <a:srgbClr val="FFFF00"/>
                </a:solidFill>
              </a:rPr>
              <a:t>) </a:t>
            </a:r>
            <a:r>
              <a:rPr lang="es-ES" sz="2800" dirty="0" err="1">
                <a:solidFill>
                  <a:srgbClr val="FFFF00"/>
                </a:solidFill>
              </a:rPr>
              <a:t>bibbeyi</a:t>
            </a:r>
            <a:endParaRPr lang="es-E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3000">
    <p:circl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Epitonium philippinari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12775" y="692150"/>
            <a:ext cx="5219700" cy="521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8" descr="Cymbiola imperialis BLAC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8038" y="549275"/>
            <a:ext cx="5795962" cy="579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11"/>
          <p:cNvSpPr>
            <a:spLocks noChangeArrowheads="1"/>
          </p:cNvSpPr>
          <p:nvPr/>
        </p:nvSpPr>
        <p:spPr bwMode="auto">
          <a:xfrm>
            <a:off x="250825" y="5876925"/>
            <a:ext cx="389209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Epitonium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philippinarium</a:t>
            </a:r>
            <a:endParaRPr lang="es-ES" sz="2800" dirty="0">
              <a:solidFill>
                <a:srgbClr val="FFFF00"/>
              </a:solidFill>
            </a:endParaRPr>
          </a:p>
        </p:txBody>
      </p:sp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3492500" y="5876925"/>
            <a:ext cx="4048481" cy="52322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Cymbiola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imperialis</a:t>
            </a:r>
            <a:r>
              <a:rPr lang="es-ES" sz="2800" dirty="0">
                <a:solidFill>
                  <a:srgbClr val="FFFF00"/>
                </a:solidFill>
              </a:rPr>
              <a:t> BLACK</a:t>
            </a:r>
          </a:p>
        </p:txBody>
      </p:sp>
    </p:spTree>
  </p:cSld>
  <p:clrMapOvr>
    <a:masterClrMapping/>
  </p:clrMapOvr>
  <p:transition advTm="3000">
    <p:circl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Gloripallium palli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3850" y="836613"/>
            <a:ext cx="5292725" cy="529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6" descr="Gloripallium pallium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538" y="1052513"/>
            <a:ext cx="4932362" cy="4932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3276600" y="6165850"/>
            <a:ext cx="313419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Gloripallium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pallium</a:t>
            </a:r>
            <a:endParaRPr lang="es-E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3000">
    <p:circl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Epidendrium aure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28675" y="17463"/>
            <a:ext cx="6840538" cy="684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9" descr="Gemmula lisajon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333375"/>
            <a:ext cx="5222875" cy="572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-756592" y="6334780"/>
            <a:ext cx="4011098" cy="52322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dirty="0">
                <a:solidFill>
                  <a:srgbClr val="FFFF00"/>
                </a:solidFill>
              </a:rPr>
              <a:t>         </a:t>
            </a:r>
            <a:r>
              <a:rPr lang="es-ES" sz="2800" dirty="0" err="1">
                <a:solidFill>
                  <a:srgbClr val="FFFF00"/>
                </a:solidFill>
              </a:rPr>
              <a:t>Epidendrium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aureum</a:t>
            </a:r>
            <a:endParaRPr lang="es-ES" sz="2800" dirty="0">
              <a:solidFill>
                <a:srgbClr val="FFFF00"/>
              </a:solidFill>
            </a:endParaRPr>
          </a:p>
        </p:txBody>
      </p:sp>
      <p:sp>
        <p:nvSpPr>
          <p:cNvPr id="5" name="Rectangle 10"/>
          <p:cNvSpPr>
            <a:spLocks noChangeArrowheads="1"/>
          </p:cNvSpPr>
          <p:nvPr/>
        </p:nvSpPr>
        <p:spPr bwMode="auto">
          <a:xfrm>
            <a:off x="4787900" y="5589588"/>
            <a:ext cx="2709396" cy="52322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Gemmula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lisajoni</a:t>
            </a:r>
            <a:endParaRPr lang="es-E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3000">
    <p:circl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Gloripallium pallium YOUNG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413" y="0"/>
            <a:ext cx="3851276" cy="385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7"/>
          <p:cNvSpPr>
            <a:spLocks noChangeArrowheads="1"/>
          </p:cNvSpPr>
          <p:nvPr/>
        </p:nvSpPr>
        <p:spPr bwMode="auto">
          <a:xfrm>
            <a:off x="3348038" y="1052513"/>
            <a:ext cx="313419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Gloripallium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pallium</a:t>
            </a:r>
            <a:endParaRPr lang="es-ES" sz="2800" dirty="0">
              <a:solidFill>
                <a:srgbClr val="FFFF00"/>
              </a:solidFill>
            </a:endParaRPr>
          </a:p>
        </p:txBody>
      </p:sp>
      <p:pic>
        <p:nvPicPr>
          <p:cNvPr id="4" name="Picture 11" descr="Placamen placid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573463"/>
            <a:ext cx="3203575" cy="320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13"/>
          <p:cNvSpPr txBox="1">
            <a:spLocks noChangeArrowheads="1"/>
          </p:cNvSpPr>
          <p:nvPr/>
        </p:nvSpPr>
        <p:spPr bwMode="auto">
          <a:xfrm>
            <a:off x="0" y="6461125"/>
            <a:ext cx="2126159" cy="52322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Placamen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Sp.</a:t>
            </a:r>
            <a:endParaRPr lang="es-ES" sz="2800" dirty="0">
              <a:solidFill>
                <a:srgbClr val="FFFF00"/>
              </a:solidFill>
            </a:endParaRPr>
          </a:p>
        </p:txBody>
      </p:sp>
      <p:pic>
        <p:nvPicPr>
          <p:cNvPr id="6" name="Picture 4" descr="Gloripallium pallium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3186956"/>
            <a:ext cx="3671044" cy="36710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6" descr="Gloripallium pallium YOU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80063" y="0"/>
            <a:ext cx="3854450" cy="385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2" descr="Placamen tiar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16688" y="3644900"/>
            <a:ext cx="2879725" cy="321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 Box 14"/>
          <p:cNvSpPr txBox="1">
            <a:spLocks noChangeArrowheads="1"/>
          </p:cNvSpPr>
          <p:nvPr/>
        </p:nvSpPr>
        <p:spPr bwMode="auto">
          <a:xfrm>
            <a:off x="6372200" y="6334780"/>
            <a:ext cx="2126159" cy="52322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Placamen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Sp.</a:t>
            </a:r>
            <a:endParaRPr lang="es-E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3000">
    <p:circl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Gibbula sprat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783013" cy="3783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6" descr="Gyrineum gyrin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96531" y="3140968"/>
            <a:ext cx="3717032" cy="3717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8" descr="Haliotis tomrice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725" y="0"/>
            <a:ext cx="3851275" cy="385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5868144" y="3429000"/>
            <a:ext cx="2569614" cy="52322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Haliotis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tomricei</a:t>
            </a:r>
            <a:endParaRPr lang="es-ES" sz="2800" dirty="0">
              <a:solidFill>
                <a:srgbClr val="FFFF00"/>
              </a:solidFill>
            </a:endParaRPr>
          </a:p>
        </p:txBody>
      </p:sp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2051720" y="6334780"/>
            <a:ext cx="2901307" cy="52322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Gyrineum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gyrinum</a:t>
            </a:r>
            <a:endParaRPr lang="es-ES" sz="2800" dirty="0">
              <a:solidFill>
                <a:srgbClr val="FFFF00"/>
              </a:solidFill>
            </a:endParaRPr>
          </a:p>
        </p:txBody>
      </p:sp>
      <p:sp>
        <p:nvSpPr>
          <p:cNvPr id="7" name="Rectangle 11"/>
          <p:cNvSpPr>
            <a:spLocks noChangeArrowheads="1"/>
          </p:cNvSpPr>
          <p:nvPr/>
        </p:nvSpPr>
        <p:spPr bwMode="auto">
          <a:xfrm>
            <a:off x="0" y="3573463"/>
            <a:ext cx="2328138" cy="523220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Gibbula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spratti</a:t>
            </a:r>
            <a:endParaRPr lang="es-E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IMastonia clavat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6013" y="404813"/>
            <a:ext cx="5903913" cy="590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8" descr="Haliotis asinina YOU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675" y="1773238"/>
            <a:ext cx="5867400" cy="586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9" descr="Haliotis thailandi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00338" y="0"/>
            <a:ext cx="3095625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0" descr="Haliotis tomricei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72225" y="0"/>
            <a:ext cx="2771775" cy="277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468313" y="6237288"/>
            <a:ext cx="273260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IMastonia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clavata</a:t>
            </a:r>
            <a:endParaRPr lang="es-ES" sz="2800" dirty="0">
              <a:solidFill>
                <a:srgbClr val="FFFF00"/>
              </a:solidFill>
            </a:endParaRPr>
          </a:p>
        </p:txBody>
      </p:sp>
      <p:sp>
        <p:nvSpPr>
          <p:cNvPr id="7" name="Rectangle 12"/>
          <p:cNvSpPr>
            <a:spLocks noChangeArrowheads="1"/>
          </p:cNvSpPr>
          <p:nvPr/>
        </p:nvSpPr>
        <p:spPr bwMode="auto">
          <a:xfrm>
            <a:off x="5588540" y="2420888"/>
            <a:ext cx="3555460" cy="52322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Haliotis</a:t>
            </a:r>
            <a:r>
              <a:rPr lang="es-ES" sz="2800" dirty="0">
                <a:solidFill>
                  <a:srgbClr val="FFFF00"/>
                </a:solidFill>
              </a:rPr>
              <a:t> asinina YOUNG</a:t>
            </a:r>
          </a:p>
        </p:txBody>
      </p:sp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Vittina coromandelian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779838" cy="3779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7" descr="Vittina coromandeliana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363" y="188913"/>
            <a:ext cx="4211637" cy="4211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6" descr="Vittina coromandeliana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654425"/>
            <a:ext cx="3203575" cy="320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8" descr="Vittina coromandeliana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59113" y="3222625"/>
            <a:ext cx="3635375" cy="363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Vittina coromandeliana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659563" y="4373563"/>
            <a:ext cx="2484437" cy="248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3779838" y="2924175"/>
            <a:ext cx="358687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Vittina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coromandeliana</a:t>
            </a:r>
            <a:endParaRPr lang="es-E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Janthina exigu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8413"/>
            <a:ext cx="4286250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7"/>
          <p:cNvSpPr>
            <a:spLocks noChangeArrowheads="1"/>
          </p:cNvSpPr>
          <p:nvPr/>
        </p:nvSpPr>
        <p:spPr bwMode="auto">
          <a:xfrm>
            <a:off x="179388" y="5734050"/>
            <a:ext cx="242810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Janthina</a:t>
            </a:r>
            <a:r>
              <a:rPr lang="es-ES" sz="2800" dirty="0">
                <a:solidFill>
                  <a:srgbClr val="FFFF00"/>
                </a:solidFill>
              </a:rPr>
              <a:t> exigua</a:t>
            </a:r>
          </a:p>
        </p:txBody>
      </p:sp>
      <p:pic>
        <p:nvPicPr>
          <p:cNvPr id="4" name="Picture 4" descr="Jujubinus polychromu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537" y="908720"/>
            <a:ext cx="4716463" cy="4716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4139952" y="5373216"/>
            <a:ext cx="3519810" cy="52322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Jujubinus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polychromus</a:t>
            </a:r>
            <a:endParaRPr lang="es-E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Latirus lautu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12775" y="981075"/>
            <a:ext cx="4751388" cy="4751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6" descr="Littorina maria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88913"/>
            <a:ext cx="4286250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8" descr="Littorina nigrolineat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113" y="3905250"/>
            <a:ext cx="2952750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0" descr="Littorina scabr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40425" y="4138613"/>
            <a:ext cx="3006725" cy="2719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2987675" y="765175"/>
            <a:ext cx="2502032" cy="52322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Littorina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mariae</a:t>
            </a:r>
            <a:endParaRPr lang="es-ES" sz="2800" dirty="0">
              <a:solidFill>
                <a:srgbClr val="FFFF00"/>
              </a:solidFill>
            </a:endParaRP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5661025"/>
            <a:ext cx="2135393" cy="52322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Latirus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lautus</a:t>
            </a:r>
            <a:endParaRPr lang="es-ES" sz="2800" dirty="0">
              <a:solidFill>
                <a:srgbClr val="FFFF00"/>
              </a:solidFill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827584" y="6334780"/>
            <a:ext cx="3221138" cy="52322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Littorina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nigrolineata</a:t>
            </a:r>
            <a:endParaRPr lang="es-ES" sz="2800" dirty="0">
              <a:solidFill>
                <a:srgbClr val="FFFF00"/>
              </a:solidFill>
            </a:endParaRPr>
          </a:p>
        </p:txBody>
      </p:sp>
      <p:sp>
        <p:nvSpPr>
          <p:cNvPr id="10" name="Rectangle 11"/>
          <p:cNvSpPr>
            <a:spLocks noChangeArrowheads="1"/>
          </p:cNvSpPr>
          <p:nvPr/>
        </p:nvSpPr>
        <p:spPr bwMode="auto">
          <a:xfrm>
            <a:off x="4860032" y="6380946"/>
            <a:ext cx="2592288" cy="523220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Littorina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scabra</a:t>
            </a:r>
            <a:endParaRPr lang="es-E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Mastonia rubr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84213" y="765175"/>
            <a:ext cx="4895851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6" descr="Mathilda cere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313" y="692150"/>
            <a:ext cx="4968875" cy="496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8" descr="Mitra mit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7400" y="1341438"/>
            <a:ext cx="4286250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755650" y="5876925"/>
            <a:ext cx="242354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Mastonia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rubra</a:t>
            </a:r>
            <a:endParaRPr lang="es-ES" sz="2800" dirty="0">
              <a:solidFill>
                <a:srgbClr val="FFFF00"/>
              </a:solidFill>
            </a:endParaRPr>
          </a:p>
        </p:txBody>
      </p:sp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4140200" y="5876925"/>
            <a:ext cx="237590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Mathilda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cerea</a:t>
            </a:r>
            <a:endParaRPr lang="es-ES" sz="2800" dirty="0">
              <a:solidFill>
                <a:srgbClr val="FFFF00"/>
              </a:solidFill>
            </a:endParaRPr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7164388" y="5949950"/>
            <a:ext cx="184345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dirty="0">
                <a:solidFill>
                  <a:srgbClr val="FFFF00"/>
                </a:solidFill>
              </a:rPr>
              <a:t>Mitra </a:t>
            </a:r>
            <a:r>
              <a:rPr lang="es-ES" sz="2800" dirty="0" err="1">
                <a:solidFill>
                  <a:srgbClr val="FFFF00"/>
                </a:solidFill>
              </a:rPr>
              <a:t>mitra</a:t>
            </a:r>
            <a:endParaRPr lang="es-E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Mirapecten mirificu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0"/>
            <a:ext cx="3563937" cy="364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9"/>
          <p:cNvSpPr>
            <a:spLocks noChangeArrowheads="1"/>
          </p:cNvSpPr>
          <p:nvPr/>
        </p:nvSpPr>
        <p:spPr bwMode="auto">
          <a:xfrm>
            <a:off x="0" y="3357563"/>
            <a:ext cx="2441575" cy="39687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dirty="0" err="1"/>
              <a:t>Mirapecten</a:t>
            </a:r>
            <a:r>
              <a:rPr lang="es-ES" dirty="0"/>
              <a:t> </a:t>
            </a:r>
            <a:r>
              <a:rPr lang="es-ES" dirty="0" err="1"/>
              <a:t>mirificus</a:t>
            </a:r>
            <a:endParaRPr lang="es-ES" dirty="0"/>
          </a:p>
        </p:txBody>
      </p:sp>
      <p:pic>
        <p:nvPicPr>
          <p:cNvPr id="4" name="Picture 6" descr="Mimachlamys sanguinea CHOCOLATE ISLAND PURPL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7900" y="0"/>
            <a:ext cx="3779838" cy="3779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8" descr="Mimachlamys sanguine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4509120"/>
            <a:ext cx="360045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152400" y="3509963"/>
            <a:ext cx="3196709" cy="52322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Mirapecten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mirificus</a:t>
            </a:r>
            <a:endParaRPr lang="es-ES" sz="2800" dirty="0">
              <a:solidFill>
                <a:srgbClr val="FFFF00"/>
              </a:solidFill>
            </a:endParaRPr>
          </a:p>
        </p:txBody>
      </p:sp>
      <p:pic>
        <p:nvPicPr>
          <p:cNvPr id="8" name="Picture 12" descr="Mimachlamys asperrim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8263" y="3789363"/>
            <a:ext cx="3382962" cy="3382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10"/>
          <p:cNvSpPr>
            <a:spLocks noChangeArrowheads="1"/>
          </p:cNvSpPr>
          <p:nvPr/>
        </p:nvSpPr>
        <p:spPr bwMode="auto">
          <a:xfrm>
            <a:off x="4716016" y="4293096"/>
            <a:ext cx="3768596" cy="52322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Mimachlamys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sanguinea</a:t>
            </a:r>
            <a:endParaRPr lang="es-ES" sz="2800" dirty="0">
              <a:solidFill>
                <a:srgbClr val="FFFF00"/>
              </a:solidFill>
            </a:endParaRPr>
          </a:p>
        </p:txBody>
      </p:sp>
      <p:sp>
        <p:nvSpPr>
          <p:cNvPr id="10" name="Rectangle 13"/>
          <p:cNvSpPr>
            <a:spLocks noChangeArrowheads="1"/>
          </p:cNvSpPr>
          <p:nvPr/>
        </p:nvSpPr>
        <p:spPr bwMode="auto">
          <a:xfrm>
            <a:off x="3348038" y="6461125"/>
            <a:ext cx="375897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Mimachlamys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asperrima</a:t>
            </a:r>
            <a:endParaRPr lang="es-E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Vittina waigiensi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-171450"/>
            <a:ext cx="3851275" cy="385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3" descr="Vittina waigiensis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088" y="3500438"/>
            <a:ext cx="3582987" cy="3582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6" descr="Monodonta canalife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1500" y="0"/>
            <a:ext cx="3492500" cy="349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8" descr="Nassarius euglyptu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64163" y="3284538"/>
            <a:ext cx="3779837" cy="3779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 Box 17"/>
          <p:cNvSpPr txBox="1">
            <a:spLocks noChangeArrowheads="1"/>
          </p:cNvSpPr>
          <p:nvPr/>
        </p:nvSpPr>
        <p:spPr bwMode="auto">
          <a:xfrm>
            <a:off x="323850" y="3213100"/>
            <a:ext cx="2631618" cy="52322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Vittina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waigensis</a:t>
            </a:r>
            <a:endParaRPr lang="es-ES" sz="2800" dirty="0">
              <a:solidFill>
                <a:srgbClr val="FFFF00"/>
              </a:solidFill>
            </a:endParaRPr>
          </a:p>
        </p:txBody>
      </p:sp>
      <p:sp>
        <p:nvSpPr>
          <p:cNvPr id="7" name="Rectangle 14"/>
          <p:cNvSpPr>
            <a:spLocks noChangeArrowheads="1"/>
          </p:cNvSpPr>
          <p:nvPr/>
        </p:nvSpPr>
        <p:spPr bwMode="auto">
          <a:xfrm>
            <a:off x="4211638" y="3141663"/>
            <a:ext cx="3405419" cy="52322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Monodonta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canalifera</a:t>
            </a:r>
            <a:endParaRPr lang="es-ES" sz="2800" dirty="0">
              <a:solidFill>
                <a:srgbClr val="FFFF00"/>
              </a:solidFill>
            </a:endParaRPr>
          </a:p>
        </p:txBody>
      </p:sp>
      <p:sp>
        <p:nvSpPr>
          <p:cNvPr id="8" name="Rectangle 9"/>
          <p:cNvSpPr>
            <a:spLocks noChangeArrowheads="1"/>
          </p:cNvSpPr>
          <p:nvPr/>
        </p:nvSpPr>
        <p:spPr bwMode="auto">
          <a:xfrm>
            <a:off x="5003800" y="6461125"/>
            <a:ext cx="3078087" cy="52322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Nassarius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euglyptus</a:t>
            </a:r>
            <a:endParaRPr lang="es-E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Smaragdia rangian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140200" cy="414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0" y="4076700"/>
            <a:ext cx="3047181" cy="52322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Smaragdia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rangiana</a:t>
            </a:r>
            <a:endParaRPr lang="es-ES" sz="2800" dirty="0">
              <a:solidFill>
                <a:srgbClr val="FFFF00"/>
              </a:solidFill>
            </a:endParaRPr>
          </a:p>
        </p:txBody>
      </p:sp>
      <p:pic>
        <p:nvPicPr>
          <p:cNvPr id="4" name="Picture 6" descr="Strigatella paupercul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3363416"/>
            <a:ext cx="3494584" cy="3494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1259632" y="6093296"/>
            <a:ext cx="3349122" cy="52322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Strigatella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paupercula</a:t>
            </a:r>
            <a:endParaRPr lang="es-ES" sz="2800" dirty="0">
              <a:solidFill>
                <a:srgbClr val="FFFF00"/>
              </a:solidFill>
            </a:endParaRPr>
          </a:p>
        </p:txBody>
      </p:sp>
      <p:pic>
        <p:nvPicPr>
          <p:cNvPr id="6" name="Picture 11" descr="Tucetona auriflu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825" y="0"/>
            <a:ext cx="2862263" cy="286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12"/>
          <p:cNvSpPr>
            <a:spLocks noChangeArrowheads="1"/>
          </p:cNvSpPr>
          <p:nvPr/>
        </p:nvSpPr>
        <p:spPr bwMode="auto">
          <a:xfrm>
            <a:off x="3995936" y="2852936"/>
            <a:ext cx="2721771" cy="52322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Tucetona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auriflua</a:t>
            </a:r>
            <a:endParaRPr lang="es-ES" sz="2800" dirty="0">
              <a:solidFill>
                <a:srgbClr val="FFFF00"/>
              </a:solidFill>
            </a:endParaRPr>
          </a:p>
        </p:txBody>
      </p:sp>
      <p:pic>
        <p:nvPicPr>
          <p:cNvPr id="8" name="Picture 9" descr="Turritella terebr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88224" y="3140968"/>
            <a:ext cx="3133825" cy="313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10"/>
          <p:cNvSpPr>
            <a:spLocks noChangeArrowheads="1"/>
          </p:cNvSpPr>
          <p:nvPr/>
        </p:nvSpPr>
        <p:spPr bwMode="auto">
          <a:xfrm>
            <a:off x="6156177" y="6309320"/>
            <a:ext cx="2016224" cy="954107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Turritella</a:t>
            </a:r>
            <a:r>
              <a:rPr lang="es-ES" sz="2800" dirty="0">
                <a:solidFill>
                  <a:srgbClr val="FFFF00"/>
                </a:solidFill>
              </a:rPr>
              <a:t> terebra</a:t>
            </a:r>
          </a:p>
        </p:txBody>
      </p:sp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Spondylus barbatus ORAN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-242888"/>
            <a:ext cx="3995737" cy="3995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6" descr="Spondylus linguafelis ORAN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7900" y="-315913"/>
            <a:ext cx="3924300" cy="39243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5" descr="Spondylus barbatus ORANGE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188" y="3500438"/>
            <a:ext cx="3708400" cy="370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7" descr="Spondylus regiu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3213100"/>
            <a:ext cx="4286250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3357563" y="3230563"/>
            <a:ext cx="305551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Spondylus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barbatus</a:t>
            </a:r>
            <a:endParaRPr lang="es-E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Lioconcha fastigiat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-171450"/>
            <a:ext cx="4067175" cy="406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6" descr="Lioconcha fastigiata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5" y="-315913"/>
            <a:ext cx="4143375" cy="4143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7" descr="Lioconcha tigrin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6238" y="3284538"/>
            <a:ext cx="3887787" cy="3887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0" y="3644900"/>
            <a:ext cx="3046796" cy="52322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dirty="0" err="1">
                <a:solidFill>
                  <a:srgbClr val="FFFF00"/>
                </a:solidFill>
              </a:rPr>
              <a:t>Lioconcha</a:t>
            </a:r>
            <a:r>
              <a:rPr lang="es-ES" sz="2800" dirty="0">
                <a:solidFill>
                  <a:srgbClr val="FFFF00"/>
                </a:solidFill>
              </a:rPr>
              <a:t> </a:t>
            </a:r>
            <a:r>
              <a:rPr lang="es-ES" sz="2800" dirty="0" err="1">
                <a:solidFill>
                  <a:srgbClr val="FFFF00"/>
                </a:solidFill>
              </a:rPr>
              <a:t>fastigiata</a:t>
            </a:r>
            <a:endParaRPr lang="es-E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Epidendrium aure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49400" y="-387350"/>
            <a:ext cx="7667625" cy="766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5" descr="Haliotis asinina YOU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4663" y="-674688"/>
            <a:ext cx="4859337" cy="4859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2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4581128"/>
            <a:ext cx="2649250" cy="122413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33000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</TotalTime>
  <Words>344</Words>
  <Application>Microsoft Office PowerPoint</Application>
  <PresentationFormat>Presentación en pantalla (4:3)</PresentationFormat>
  <Paragraphs>157</Paragraphs>
  <Slides>63</Slides>
  <Notes>5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63</vt:i4>
      </vt:variant>
    </vt:vector>
  </HeadingPairs>
  <TitlesOfParts>
    <vt:vector size="6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21</cp:revision>
  <dcterms:created xsi:type="dcterms:W3CDTF">2013-04-01T13:44:14Z</dcterms:created>
  <dcterms:modified xsi:type="dcterms:W3CDTF">2013-04-04T13:07:43Z</dcterms:modified>
</cp:coreProperties>
</file>