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sldIdLst>
    <p:sldId id="339" r:id="rId2"/>
    <p:sldId id="340" r:id="rId3"/>
    <p:sldId id="341" r:id="rId4"/>
    <p:sldId id="342" r:id="rId5"/>
    <p:sldId id="343" r:id="rId6"/>
    <p:sldId id="344" r:id="rId7"/>
    <p:sldId id="345" r:id="rId8"/>
    <p:sldId id="346" r:id="rId9"/>
    <p:sldId id="347" r:id="rId10"/>
    <p:sldId id="348" r:id="rId11"/>
    <p:sldId id="349" r:id="rId12"/>
    <p:sldId id="350" r:id="rId13"/>
    <p:sldId id="351" r:id="rId14"/>
    <p:sldId id="352" r:id="rId15"/>
    <p:sldId id="353" r:id="rId16"/>
    <p:sldId id="354" r:id="rId17"/>
    <p:sldId id="355" r:id="rId18"/>
    <p:sldId id="356" r:id="rId19"/>
    <p:sldId id="357" r:id="rId20"/>
    <p:sldId id="358" r:id="rId21"/>
    <p:sldId id="359" r:id="rId22"/>
    <p:sldId id="360" r:id="rId23"/>
    <p:sldId id="361" r:id="rId24"/>
    <p:sldId id="362" r:id="rId25"/>
    <p:sldId id="363" r:id="rId26"/>
    <p:sldId id="364" r:id="rId27"/>
    <p:sldId id="365" r:id="rId28"/>
    <p:sldId id="366" r:id="rId29"/>
    <p:sldId id="367" r:id="rId30"/>
    <p:sldId id="368" r:id="rId31"/>
    <p:sldId id="369" r:id="rId32"/>
    <p:sldId id="370" r:id="rId33"/>
    <p:sldId id="371" r:id="rId34"/>
    <p:sldId id="372" r:id="rId35"/>
    <p:sldId id="373" r:id="rId36"/>
    <p:sldId id="374" r:id="rId37"/>
    <p:sldId id="375" r:id="rId38"/>
    <p:sldId id="376" r:id="rId39"/>
    <p:sldId id="377" r:id="rId40"/>
    <p:sldId id="378" r:id="rId41"/>
    <p:sldId id="379" r:id="rId42"/>
    <p:sldId id="380" r:id="rId43"/>
    <p:sldId id="381" r:id="rId44"/>
    <p:sldId id="382" r:id="rId45"/>
    <p:sldId id="383" r:id="rId46"/>
    <p:sldId id="384" r:id="rId47"/>
    <p:sldId id="385" r:id="rId48"/>
    <p:sldId id="386" r:id="rId49"/>
    <p:sldId id="387" r:id="rId50"/>
    <p:sldId id="388" r:id="rId51"/>
    <p:sldId id="389" r:id="rId52"/>
    <p:sldId id="390" r:id="rId53"/>
    <p:sldId id="391" r:id="rId54"/>
    <p:sldId id="338" r:id="rId55"/>
    <p:sldId id="315" r:id="rId56"/>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bTe1PWDuiBsyigf3sAJcOA" hashData="jj/J3AejWvjylZ0byc5HJgumxb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30.jpeg"/></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0.gif"/><Relationship Id="rId2" Type="http://schemas.openxmlformats.org/officeDocument/2006/relationships/image" Target="../media/image28.jpeg"/><Relationship Id="rId1" Type="http://schemas.openxmlformats.org/officeDocument/2006/relationships/slideLayout" Target="../slideLayouts/slideLayout7.xml"/><Relationship Id="rId5" Type="http://schemas.openxmlformats.org/officeDocument/2006/relationships/image" Target="../media/image2.gif"/><Relationship Id="rId4" Type="http://schemas.openxmlformats.org/officeDocument/2006/relationships/image" Target="../media/image5.jpeg"/></Relationships>
</file>

<file path=ppt/slides/_rels/slide5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1.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2.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 4" descr="LUMINEUX.gif"/>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3083" name="Rectangle 11"/>
          <p:cNvSpPr>
            <a:spLocks noChangeArrowheads="1"/>
          </p:cNvSpPr>
          <p:nvPr/>
        </p:nvSpPr>
        <p:spPr bwMode="auto">
          <a:xfrm>
            <a:off x="500034" y="500042"/>
            <a:ext cx="8064501" cy="5903913"/>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lin ang="8100000" scaled="1"/>
            <a:tileRect/>
          </a:gradFill>
          <a:ln w="9525">
            <a:solidFill>
              <a:schemeClr val="tx1"/>
            </a:solidFill>
            <a:miter lim="800000"/>
            <a:headEnd/>
            <a:tailEnd/>
          </a:ln>
          <a:effectLst/>
        </p:spPr>
        <p:txBody>
          <a:bodyPr wrap="none" anchor="ctr"/>
          <a:lstStyle/>
          <a:p>
            <a:endParaRPr lang="es-ES"/>
          </a:p>
        </p:txBody>
      </p:sp>
      <p:sp>
        <p:nvSpPr>
          <p:cNvPr id="3076" name="WordArt 4" descr="rainbow"/>
          <p:cNvSpPr>
            <a:spLocks noChangeArrowheads="1" noChangeShapeType="1" noTextEdit="1"/>
          </p:cNvSpPr>
          <p:nvPr/>
        </p:nvSpPr>
        <p:spPr bwMode="auto">
          <a:xfrm>
            <a:off x="4857752" y="5500702"/>
            <a:ext cx="2520950" cy="592123"/>
          </a:xfrm>
          <a:prstGeom prst="rect">
            <a:avLst/>
          </a:prstGeom>
        </p:spPr>
        <p:txBody>
          <a:bodyPr wrap="none" fromWordArt="1">
            <a:prstTxWarp prst="textPlain">
              <a:avLst>
                <a:gd name="adj" fmla="val 50000"/>
              </a:avLst>
            </a:prstTxWarp>
          </a:bodyPr>
          <a:lstStyle/>
          <a:p>
            <a:pPr algn="ctr"/>
            <a:r>
              <a:rPr lang="es-ES" sz="3600" b="1" i="1" kern="10" dirty="0">
                <a:ln w="9525">
                  <a:solidFill>
                    <a:srgbClr val="000000"/>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Niagara Solid"/>
              </a:rPr>
              <a:t>JOSE LUIS</a:t>
            </a:r>
          </a:p>
        </p:txBody>
      </p:sp>
      <p:sp>
        <p:nvSpPr>
          <p:cNvPr id="3077" name="WordArt 5" descr="rainbow"/>
          <p:cNvSpPr>
            <a:spLocks noChangeArrowheads="1" noChangeShapeType="1" noTextEdit="1"/>
          </p:cNvSpPr>
          <p:nvPr/>
        </p:nvSpPr>
        <p:spPr bwMode="auto">
          <a:xfrm>
            <a:off x="6084888" y="981075"/>
            <a:ext cx="2014537" cy="431800"/>
          </a:xfrm>
          <a:prstGeom prst="rect">
            <a:avLst/>
          </a:prstGeom>
        </p:spPr>
        <p:txBody>
          <a:bodyPr wrap="none" fromWordArt="1">
            <a:prstTxWarp prst="textPlain">
              <a:avLst>
                <a:gd name="adj" fmla="val 50000"/>
              </a:avLst>
            </a:prstTxWarp>
          </a:bodyPr>
          <a:lstStyle/>
          <a:p>
            <a:pPr algn="ctr"/>
            <a:r>
              <a:rPr lang="es-ES" sz="3600" b="1" kern="10" dirty="0">
                <a:ln w="9525">
                  <a:solidFill>
                    <a:srgbClr val="000000"/>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Niagara Engraved"/>
              </a:rPr>
              <a:t>FAUNA</a:t>
            </a:r>
          </a:p>
        </p:txBody>
      </p:sp>
      <p:pic>
        <p:nvPicPr>
          <p:cNvPr id="3080" name="Picture 8" descr="ANd9GcStIs-MYzJgGbUp5Z_CjaQETfpJdlP-PMPnH3ZmsZ0dFIHrXKx1vXA6VckM"/>
          <p:cNvPicPr>
            <a:picLocks noChangeAspect="1" noChangeArrowheads="1"/>
          </p:cNvPicPr>
          <p:nvPr/>
        </p:nvPicPr>
        <p:blipFill>
          <a:blip r:embed="rId5"/>
          <a:srcRect/>
          <a:stretch>
            <a:fillRect/>
          </a:stretch>
        </p:blipFill>
        <p:spPr bwMode="auto">
          <a:xfrm>
            <a:off x="500034" y="428604"/>
            <a:ext cx="1928826" cy="2000250"/>
          </a:xfrm>
          <a:prstGeom prst="rect">
            <a:avLst/>
          </a:prstGeom>
          <a:noFill/>
        </p:spPr>
      </p:pic>
      <p:pic>
        <p:nvPicPr>
          <p:cNvPr id="3079" name="Picture 7" descr="cocodrilo_para_colorear-af116"/>
          <p:cNvPicPr>
            <a:picLocks noChangeAspect="1" noChangeArrowheads="1"/>
          </p:cNvPicPr>
          <p:nvPr/>
        </p:nvPicPr>
        <p:blipFill>
          <a:blip r:embed="rId6"/>
          <a:srcRect/>
          <a:stretch>
            <a:fillRect/>
          </a:stretch>
        </p:blipFill>
        <p:spPr bwMode="auto">
          <a:xfrm>
            <a:off x="500034" y="428604"/>
            <a:ext cx="1928826" cy="1988514"/>
          </a:xfrm>
          <a:prstGeom prst="rect">
            <a:avLst/>
          </a:prstGeom>
          <a:noFill/>
        </p:spPr>
      </p:pic>
      <p:sp>
        <p:nvSpPr>
          <p:cNvPr id="3078" name="WordArt 6" descr="rainbow"/>
          <p:cNvSpPr>
            <a:spLocks noChangeArrowheads="1" noChangeShapeType="1" noTextEdit="1"/>
          </p:cNvSpPr>
          <p:nvPr/>
        </p:nvSpPr>
        <p:spPr bwMode="auto">
          <a:xfrm>
            <a:off x="971550" y="2565400"/>
            <a:ext cx="7272338" cy="2016125"/>
          </a:xfrm>
          <a:prstGeom prst="rect">
            <a:avLst/>
          </a:prstGeom>
        </p:spPr>
        <p:txBody>
          <a:bodyPr wrap="none" fromWordArt="1">
            <a:prstTxWarp prst="textPlain">
              <a:avLst>
                <a:gd name="adj" fmla="val 50000"/>
              </a:avLst>
            </a:prstTxWarp>
          </a:bodyPr>
          <a:lstStyle/>
          <a:p>
            <a:pPr algn="ctr"/>
            <a:r>
              <a:rPr lang="es-ES" sz="3600" b="1" i="1" kern="10">
                <a:ln w="9525">
                  <a:solidFill>
                    <a:srgbClr val="000000"/>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Niagara Solid"/>
              </a:rPr>
              <a:t>COCODRILOS</a:t>
            </a:r>
          </a:p>
        </p:txBody>
      </p:sp>
      <p:sp>
        <p:nvSpPr>
          <p:cNvPr id="3082" name="WordArt 10" descr="rainbow"/>
          <p:cNvSpPr>
            <a:spLocks noChangeArrowheads="1" noChangeShapeType="1" noTextEdit="1"/>
          </p:cNvSpPr>
          <p:nvPr/>
        </p:nvSpPr>
        <p:spPr bwMode="auto">
          <a:xfrm>
            <a:off x="971550" y="2565400"/>
            <a:ext cx="7272338" cy="2016125"/>
          </a:xfrm>
          <a:prstGeom prst="rect">
            <a:avLst/>
          </a:prstGeom>
        </p:spPr>
        <p:txBody>
          <a:bodyPr wrap="none" fromWordArt="1">
            <a:prstTxWarp prst="textPlain">
              <a:avLst>
                <a:gd name="adj" fmla="val 50000"/>
              </a:avLst>
            </a:prstTxWarp>
          </a:bodyPr>
          <a:lstStyle/>
          <a:p>
            <a:pPr algn="ctr"/>
            <a:r>
              <a:rPr lang="es-ES" sz="3600" b="1" i="1" kern="10">
                <a:ln w="9525">
                  <a:solidFill>
                    <a:srgbClr val="000000"/>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Niagara Solid"/>
              </a:rPr>
              <a:t>COCODRILOS</a:t>
            </a:r>
          </a:p>
        </p:txBody>
      </p:sp>
      <p:pic>
        <p:nvPicPr>
          <p:cNvPr id="10" name="Picture 2" descr="CARA"/>
          <p:cNvPicPr>
            <a:picLocks noChangeAspect="1" noChangeArrowheads="1"/>
          </p:cNvPicPr>
          <p:nvPr/>
        </p:nvPicPr>
        <p:blipFill>
          <a:blip r:embed="rId7" cstate="print"/>
          <a:srcRect/>
          <a:stretch>
            <a:fillRect/>
          </a:stretch>
        </p:blipFill>
        <p:spPr bwMode="auto">
          <a:xfrm>
            <a:off x="7358082" y="5072074"/>
            <a:ext cx="1000132" cy="1052513"/>
          </a:xfrm>
          <a:prstGeom prst="rect">
            <a:avLst/>
          </a:prstGeom>
          <a:noFill/>
          <a:ln w="38100">
            <a:solidFill>
              <a:srgbClr val="1CDEF8"/>
            </a:solidFill>
            <a:miter lim="800000"/>
            <a:headEnd/>
            <a:tailEnd/>
          </a:ln>
        </p:spPr>
      </p:pic>
    </p:spTree>
  </p:cSld>
  <p:clrMapOvr>
    <a:masterClrMapping/>
  </p:clrMapOvr>
  <p:transition advTm="7000">
    <p:sndAc>
      <p:stSnd>
        <p:snd r:embed="rId2" name="[accordeon][musette]_aimable_accordéon_11 - petite fleur (slow).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079"/>
                                        </p:tgtEl>
                                      </p:cBhvr>
                                    </p:animEffect>
                                    <p:set>
                                      <p:cBhvr>
                                        <p:cTn id="7" dur="1" fill="hold">
                                          <p:stCondLst>
                                            <p:cond delay="4999"/>
                                          </p:stCondLst>
                                        </p:cTn>
                                        <p:tgtEl>
                                          <p:spTgt spid="3079"/>
                                        </p:tgtEl>
                                        <p:attrNameLst>
                                          <p:attrName>style.visibility</p:attrName>
                                        </p:attrNameLst>
                                      </p:cBhvr>
                                      <p:to>
                                        <p:strVal val="hidden"/>
                                      </p:to>
                                    </p:set>
                                  </p:childTnLst>
                                </p:cTn>
                              </p:par>
                            </p:childTnLst>
                          </p:cTn>
                        </p:par>
                        <p:par>
                          <p:cTn id="8" fill="hold">
                            <p:stCondLst>
                              <p:cond delay="5000"/>
                            </p:stCondLst>
                            <p:childTnLst>
                              <p:par>
                                <p:cTn id="9" presetID="2" presetClass="entr" presetSubtype="1" fill="hold" grpId="0" nodeType="afterEffect">
                                  <p:stCondLst>
                                    <p:cond delay="0"/>
                                  </p:stCondLst>
                                  <p:childTnLst>
                                    <p:set>
                                      <p:cBhvr>
                                        <p:cTn id="10" dur="1" fill="hold">
                                          <p:stCondLst>
                                            <p:cond delay="0"/>
                                          </p:stCondLst>
                                        </p:cTn>
                                        <p:tgtEl>
                                          <p:spTgt spid="3076"/>
                                        </p:tgtEl>
                                        <p:attrNameLst>
                                          <p:attrName>style.visibility</p:attrName>
                                        </p:attrNameLst>
                                      </p:cBhvr>
                                      <p:to>
                                        <p:strVal val="visible"/>
                                      </p:to>
                                    </p:set>
                                    <p:anim calcmode="lin" valueType="num">
                                      <p:cBhvr additive="base">
                                        <p:cTn id="11" dur="5000" fill="hold"/>
                                        <p:tgtEl>
                                          <p:spTgt spid="3076"/>
                                        </p:tgtEl>
                                        <p:attrNameLst>
                                          <p:attrName>ppt_x</p:attrName>
                                        </p:attrNameLst>
                                      </p:cBhvr>
                                      <p:tavLst>
                                        <p:tav tm="0">
                                          <p:val>
                                            <p:strVal val="#ppt_x"/>
                                          </p:val>
                                        </p:tav>
                                        <p:tav tm="100000">
                                          <p:val>
                                            <p:strVal val="#ppt_x"/>
                                          </p:val>
                                        </p:tav>
                                      </p:tavLst>
                                    </p:anim>
                                    <p:anim calcmode="lin" valueType="num">
                                      <p:cBhvr additive="base">
                                        <p:cTn id="12" dur="5000" fill="hold"/>
                                        <p:tgtEl>
                                          <p:spTgt spid="3076"/>
                                        </p:tgtEl>
                                        <p:attrNameLst>
                                          <p:attrName>ppt_y</p:attrName>
                                        </p:attrNameLst>
                                      </p:cBhvr>
                                      <p:tavLst>
                                        <p:tav tm="0">
                                          <p:val>
                                            <p:strVal val="0-#ppt_h/2"/>
                                          </p:val>
                                        </p:tav>
                                        <p:tav tm="100000">
                                          <p:val>
                                            <p:strVal val="#ppt_y"/>
                                          </p:val>
                                        </p:tav>
                                      </p:tavLst>
                                    </p:anim>
                                  </p:childTnLst>
                                </p:cTn>
                              </p:par>
                            </p:childTnLst>
                          </p:cTn>
                        </p:par>
                        <p:par>
                          <p:cTn id="13" fill="hold">
                            <p:stCondLst>
                              <p:cond delay="10000"/>
                            </p:stCondLst>
                            <p:childTnLst>
                              <p:par>
                                <p:cTn id="14" presetID="2" presetClass="entr" presetSubtype="4" fill="hold" grpId="0" nodeType="afterEffect">
                                  <p:stCondLst>
                                    <p:cond delay="0"/>
                                  </p:stCondLst>
                                  <p:childTnLst>
                                    <p:set>
                                      <p:cBhvr>
                                        <p:cTn id="15" dur="1" fill="hold">
                                          <p:stCondLst>
                                            <p:cond delay="0"/>
                                          </p:stCondLst>
                                        </p:cTn>
                                        <p:tgtEl>
                                          <p:spTgt spid="3077"/>
                                        </p:tgtEl>
                                        <p:attrNameLst>
                                          <p:attrName>style.visibility</p:attrName>
                                        </p:attrNameLst>
                                      </p:cBhvr>
                                      <p:to>
                                        <p:strVal val="visible"/>
                                      </p:to>
                                    </p:set>
                                    <p:anim calcmode="lin" valueType="num">
                                      <p:cBhvr additive="base">
                                        <p:cTn id="16" dur="5000" fill="hold"/>
                                        <p:tgtEl>
                                          <p:spTgt spid="3077"/>
                                        </p:tgtEl>
                                        <p:attrNameLst>
                                          <p:attrName>ppt_x</p:attrName>
                                        </p:attrNameLst>
                                      </p:cBhvr>
                                      <p:tavLst>
                                        <p:tav tm="0">
                                          <p:val>
                                            <p:strVal val="#ppt_x"/>
                                          </p:val>
                                        </p:tav>
                                        <p:tav tm="100000">
                                          <p:val>
                                            <p:strVal val="#ppt_x"/>
                                          </p:val>
                                        </p:tav>
                                      </p:tavLst>
                                    </p:anim>
                                    <p:anim calcmode="lin" valueType="num">
                                      <p:cBhvr additive="base">
                                        <p:cTn id="17" dur="5000" fill="hold"/>
                                        <p:tgtEl>
                                          <p:spTgt spid="3077"/>
                                        </p:tgtEl>
                                        <p:attrNameLst>
                                          <p:attrName>ppt_y</p:attrName>
                                        </p:attrNameLst>
                                      </p:cBhvr>
                                      <p:tavLst>
                                        <p:tav tm="0">
                                          <p:val>
                                            <p:strVal val="1+#ppt_h/2"/>
                                          </p:val>
                                        </p:tav>
                                        <p:tav tm="100000">
                                          <p:val>
                                            <p:strVal val="#ppt_y"/>
                                          </p:val>
                                        </p:tav>
                                      </p:tavLst>
                                    </p:anim>
                                  </p:childTnLst>
                                </p:cTn>
                              </p:par>
                            </p:childTnLst>
                          </p:cTn>
                        </p:par>
                        <p:par>
                          <p:cTn id="18" fill="hold">
                            <p:stCondLst>
                              <p:cond delay="15000"/>
                            </p:stCondLst>
                            <p:childTnLst>
                              <p:par>
                                <p:cTn id="19" presetID="2" presetClass="entr" presetSubtype="1" fill="hold" grpId="0" nodeType="afterEffect">
                                  <p:stCondLst>
                                    <p:cond delay="0"/>
                                  </p:stCondLst>
                                  <p:childTnLst>
                                    <p:set>
                                      <p:cBhvr>
                                        <p:cTn id="20" dur="1" fill="hold">
                                          <p:stCondLst>
                                            <p:cond delay="0"/>
                                          </p:stCondLst>
                                        </p:cTn>
                                        <p:tgtEl>
                                          <p:spTgt spid="3078"/>
                                        </p:tgtEl>
                                        <p:attrNameLst>
                                          <p:attrName>style.visibility</p:attrName>
                                        </p:attrNameLst>
                                      </p:cBhvr>
                                      <p:to>
                                        <p:strVal val="visible"/>
                                      </p:to>
                                    </p:set>
                                    <p:anim calcmode="lin" valueType="num">
                                      <p:cBhvr additive="base">
                                        <p:cTn id="21" dur="5000" fill="hold"/>
                                        <p:tgtEl>
                                          <p:spTgt spid="3078"/>
                                        </p:tgtEl>
                                        <p:attrNameLst>
                                          <p:attrName>ppt_x</p:attrName>
                                        </p:attrNameLst>
                                      </p:cBhvr>
                                      <p:tavLst>
                                        <p:tav tm="0">
                                          <p:val>
                                            <p:strVal val="#ppt_x"/>
                                          </p:val>
                                        </p:tav>
                                        <p:tav tm="100000">
                                          <p:val>
                                            <p:strVal val="#ppt_x"/>
                                          </p:val>
                                        </p:tav>
                                      </p:tavLst>
                                    </p:anim>
                                    <p:anim calcmode="lin" valueType="num">
                                      <p:cBhvr additive="base">
                                        <p:cTn id="22" dur="5000" fill="hold"/>
                                        <p:tgtEl>
                                          <p:spTgt spid="3078"/>
                                        </p:tgtEl>
                                        <p:attrNameLst>
                                          <p:attrName>ppt_y</p:attrName>
                                        </p:attrNameLst>
                                      </p:cBhvr>
                                      <p:tavLst>
                                        <p:tav tm="0">
                                          <p:val>
                                            <p:strVal val="0-#ppt_h/2"/>
                                          </p:val>
                                        </p:tav>
                                        <p:tav tm="100000">
                                          <p:val>
                                            <p:strVal val="#ppt_y"/>
                                          </p:val>
                                        </p:tav>
                                      </p:tavLst>
                                    </p:anim>
                                  </p:childTnLst>
                                </p:cTn>
                              </p:par>
                            </p:childTnLst>
                          </p:cTn>
                        </p:par>
                        <p:par>
                          <p:cTn id="23" fill="hold">
                            <p:stCondLst>
                              <p:cond delay="20000"/>
                            </p:stCondLst>
                            <p:childTnLst>
                              <p:par>
                                <p:cTn id="24" presetID="2" presetClass="entr" presetSubtype="1" fill="hold" grpId="0" nodeType="afterEffect">
                                  <p:stCondLst>
                                    <p:cond delay="0"/>
                                  </p:stCondLst>
                                  <p:childTnLst>
                                    <p:set>
                                      <p:cBhvr>
                                        <p:cTn id="25" dur="1" fill="hold">
                                          <p:stCondLst>
                                            <p:cond delay="0"/>
                                          </p:stCondLst>
                                        </p:cTn>
                                        <p:tgtEl>
                                          <p:spTgt spid="3082"/>
                                        </p:tgtEl>
                                        <p:attrNameLst>
                                          <p:attrName>style.visibility</p:attrName>
                                        </p:attrNameLst>
                                      </p:cBhvr>
                                      <p:to>
                                        <p:strVal val="visible"/>
                                      </p:to>
                                    </p:set>
                                    <p:anim calcmode="lin" valueType="num">
                                      <p:cBhvr additive="base">
                                        <p:cTn id="26" dur="5000" fill="hold"/>
                                        <p:tgtEl>
                                          <p:spTgt spid="3082"/>
                                        </p:tgtEl>
                                        <p:attrNameLst>
                                          <p:attrName>ppt_x</p:attrName>
                                        </p:attrNameLst>
                                      </p:cBhvr>
                                      <p:tavLst>
                                        <p:tav tm="0">
                                          <p:val>
                                            <p:strVal val="#ppt_x"/>
                                          </p:val>
                                        </p:tav>
                                        <p:tav tm="100000">
                                          <p:val>
                                            <p:strVal val="#ppt_x"/>
                                          </p:val>
                                        </p:tav>
                                      </p:tavLst>
                                    </p:anim>
                                    <p:anim calcmode="lin" valueType="num">
                                      <p:cBhvr additive="base">
                                        <p:cTn id="27" dur="5000" fill="hold"/>
                                        <p:tgtEl>
                                          <p:spTgt spid="3082"/>
                                        </p:tgtEl>
                                        <p:attrNameLst>
                                          <p:attrName>ppt_y</p:attrName>
                                        </p:attrNameLst>
                                      </p:cBhvr>
                                      <p:tavLst>
                                        <p:tav tm="0">
                                          <p:val>
                                            <p:strVal val="0-#ppt_h/2"/>
                                          </p:val>
                                        </p:tav>
                                        <p:tav tm="100000">
                                          <p:val>
                                            <p:strVal val="#ppt_y"/>
                                          </p:val>
                                        </p:tav>
                                      </p:tavLst>
                                    </p:anim>
                                  </p:childTnLst>
                                </p:cTn>
                              </p:par>
                            </p:childTnLst>
                          </p:cTn>
                        </p:par>
                        <p:par>
                          <p:cTn id="28" fill="hold">
                            <p:stCondLst>
                              <p:cond delay="25000"/>
                            </p:stCondLst>
                            <p:childTnLst>
                              <p:par>
                                <p:cTn id="29" presetID="7" presetClass="emph" presetSubtype="2" fill="hold" nodeType="afterEffect">
                                  <p:stCondLst>
                                    <p:cond delay="0"/>
                                  </p:stCondLst>
                                  <p:childTnLst>
                                    <p:animClr clrSpc="rgb" dir="cw">
                                      <p:cBhvr>
                                        <p:cTn id="30" dur="2000" fill="hold"/>
                                        <p:tgtEl>
                                          <p:spTgt spid="3082"/>
                                        </p:tgtEl>
                                        <p:attrNameLst>
                                          <p:attrName>stroke.color</p:attrName>
                                        </p:attrNameLst>
                                      </p:cBhvr>
                                      <p:to>
                                        <a:schemeClr val="accent2"/>
                                      </p:to>
                                    </p:animClr>
                                    <p:set>
                                      <p:cBhvr>
                                        <p:cTn id="31" dur="2000" fill="hold"/>
                                        <p:tgtEl>
                                          <p:spTgt spid="3082"/>
                                        </p:tgtEl>
                                        <p:attrNameLst>
                                          <p:attrName>stroke.on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animBg="1"/>
      <p:bldP spid="3077" grpId="0" animBg="1"/>
      <p:bldP spid="3078" grpId="0" animBg="1"/>
      <p:bldP spid="308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descr="C:\Documents and Settings\Dell\Escritorio\Imagen1.jpg"/>
          <p:cNvPicPr>
            <a:picLocks noChangeAspect="1" noChangeArrowheads="1"/>
          </p:cNvPicPr>
          <p:nvPr/>
        </p:nvPicPr>
        <p:blipFill>
          <a:blip r:embed="rId2"/>
          <a:srcRect/>
          <a:stretch>
            <a:fillRect/>
          </a:stretch>
        </p:blipFill>
        <p:spPr bwMode="auto">
          <a:xfrm>
            <a:off x="0" y="0"/>
            <a:ext cx="9209724" cy="6858000"/>
          </a:xfrm>
          <a:prstGeom prst="rect">
            <a:avLst/>
          </a:prstGeom>
          <a:noFill/>
        </p:spPr>
      </p:pic>
    </p:spTree>
  </p:cSld>
  <p:clrMapOvr>
    <a:masterClrMapping/>
  </p:clrMapOvr>
  <p:transition advTm="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8100000" scaled="1"/>
        </a:gradFill>
        <a:effectLst/>
      </p:bgPr>
    </p:bg>
    <p:spTree>
      <p:nvGrpSpPr>
        <p:cNvPr id="1" name=""/>
        <p:cNvGrpSpPr/>
        <p:nvPr/>
      </p:nvGrpSpPr>
      <p:grpSpPr>
        <a:xfrm>
          <a:off x="0" y="0"/>
          <a:ext cx="0" cy="0"/>
          <a:chOff x="0" y="0"/>
          <a:chExt cx="0" cy="0"/>
        </a:xfrm>
      </p:grpSpPr>
      <p:sp>
        <p:nvSpPr>
          <p:cNvPr id="7170" name="Rectangle 2"/>
          <p:cNvSpPr>
            <a:spLocks noChangeArrowheads="1"/>
          </p:cNvSpPr>
          <p:nvPr/>
        </p:nvSpPr>
        <p:spPr bwMode="auto">
          <a:xfrm>
            <a:off x="500034" y="428604"/>
            <a:ext cx="7921625" cy="6001643"/>
          </a:xfrm>
          <a:prstGeom prst="rect">
            <a:avLst/>
          </a:prstGeom>
          <a:solidFill>
            <a:srgbClr val="FFFF99"/>
          </a:solidFill>
          <a:ln w="76200">
            <a:solidFill>
              <a:srgbClr val="FF0000"/>
            </a:solidFill>
            <a:miter lim="800000"/>
            <a:headEnd/>
            <a:tailEnd/>
          </a:ln>
          <a:effectLst/>
        </p:spPr>
        <p:txBody>
          <a:bodyPr anchor="ctr">
            <a:spAutoFit/>
          </a:bodyPr>
          <a:lstStyle/>
          <a:p>
            <a:pPr algn="ctr"/>
            <a:endParaRPr lang="es-ES" sz="2400" dirty="0" smtClean="0">
              <a:latin typeface="Showcard Gothic" pitchFamily="82" charset="0"/>
            </a:endParaRPr>
          </a:p>
          <a:p>
            <a:pPr algn="ctr"/>
            <a:r>
              <a:rPr lang="es-ES" sz="2400" dirty="0" smtClean="0">
                <a:latin typeface="Showcard Gothic" pitchFamily="82" charset="0"/>
              </a:rPr>
              <a:t>Los </a:t>
            </a:r>
            <a:r>
              <a:rPr lang="es-ES" sz="2400" dirty="0">
                <a:latin typeface="Showcard Gothic" pitchFamily="82" charset="0"/>
              </a:rPr>
              <a:t>cocodrilos jóvenes se alimentan de cangrejos, insectos y ranas. Los más grandes cazan peces, se alimentan de animales muertos o permanecen en espera durante horas, listos para engullir presas como mamíferos y aves acuáticas. Aferran a la presa con mandíbulas poderosas y dientes filosos, arrastrándola debajo del agua hasta ahogarla. Los cocodrilos no pueden masticar, de modo que cortan a la presa, sacudiéndola y despedazándola con sus dientes. Nuevos dientes crecen para reemplazar los que se rompen o se pierden. Su mordedura es la más poderosa de todo el Reino Animal, de unos 1.800 kilos de fuerza.</a:t>
            </a:r>
            <a:r>
              <a:rPr lang="es-ES" dirty="0"/>
              <a:t> </a:t>
            </a:r>
          </a:p>
        </p:txBody>
      </p:sp>
    </p:spTree>
  </p:cSld>
  <p:clrMapOvr>
    <a:masterClrMapping/>
  </p:clrMapOvr>
  <p:transition advTm="39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effectLst/>
      </p:bgPr>
    </p:bg>
    <p:spTree>
      <p:nvGrpSpPr>
        <p:cNvPr id="1" name=""/>
        <p:cNvGrpSpPr/>
        <p:nvPr/>
      </p:nvGrpSpPr>
      <p:grpSpPr>
        <a:xfrm>
          <a:off x="0" y="0"/>
          <a:ext cx="0" cy="0"/>
          <a:chOff x="0" y="0"/>
          <a:chExt cx="0" cy="0"/>
        </a:xfrm>
      </p:grpSpPr>
      <p:pic>
        <p:nvPicPr>
          <p:cNvPr id="27651" name="Picture 3" descr="cocodrilos"/>
          <p:cNvPicPr>
            <a:picLocks noChangeAspect="1" noChangeArrowheads="1"/>
          </p:cNvPicPr>
          <p:nvPr/>
        </p:nvPicPr>
        <p:blipFill>
          <a:blip r:embed="rId2"/>
          <a:srcRect/>
          <a:stretch>
            <a:fillRect/>
          </a:stretch>
        </p:blipFill>
        <p:spPr bwMode="auto">
          <a:xfrm>
            <a:off x="0" y="-136525"/>
            <a:ext cx="9144000" cy="6994525"/>
          </a:xfrm>
          <a:prstGeom prst="rect">
            <a:avLst/>
          </a:prstGeom>
          <a:noFill/>
        </p:spPr>
      </p:pic>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2" fill="hold" nodeType="clickEffect">
                                  <p:stCondLst>
                                    <p:cond delay="0"/>
                                  </p:stCondLst>
                                  <p:childTnLst>
                                    <p:set>
                                      <p:cBhvr>
                                        <p:cTn id="6" dur="1" fill="hold">
                                          <p:stCondLst>
                                            <p:cond delay="0"/>
                                          </p:stCondLst>
                                        </p:cTn>
                                        <p:tgtEl>
                                          <p:spTgt spid="27651"/>
                                        </p:tgtEl>
                                        <p:attrNameLst>
                                          <p:attrName>style.visibility</p:attrName>
                                        </p:attrNameLst>
                                      </p:cBhvr>
                                      <p:to>
                                        <p:strVal val="visible"/>
                                      </p:to>
                                    </p:set>
                                    <p:anim calcmode="lin" valueType="num">
                                      <p:cBhvr>
                                        <p:cTn id="7" dur="5000" fill="hold"/>
                                        <p:tgtEl>
                                          <p:spTgt spid="27651"/>
                                        </p:tgtEl>
                                        <p:attrNameLst>
                                          <p:attrName>ppt_x</p:attrName>
                                        </p:attrNameLst>
                                      </p:cBhvr>
                                      <p:tavLst>
                                        <p:tav tm="0">
                                          <p:val>
                                            <p:strVal val="#ppt_x+#ppt_w/2"/>
                                          </p:val>
                                        </p:tav>
                                        <p:tav tm="100000">
                                          <p:val>
                                            <p:strVal val="#ppt_x"/>
                                          </p:val>
                                        </p:tav>
                                      </p:tavLst>
                                    </p:anim>
                                    <p:anim calcmode="lin" valueType="num">
                                      <p:cBhvr>
                                        <p:cTn id="8" dur="5000" fill="hold"/>
                                        <p:tgtEl>
                                          <p:spTgt spid="27651"/>
                                        </p:tgtEl>
                                        <p:attrNameLst>
                                          <p:attrName>ppt_y</p:attrName>
                                        </p:attrNameLst>
                                      </p:cBhvr>
                                      <p:tavLst>
                                        <p:tav tm="0">
                                          <p:val>
                                            <p:strVal val="#ppt_y"/>
                                          </p:val>
                                        </p:tav>
                                        <p:tav tm="100000">
                                          <p:val>
                                            <p:strVal val="#ppt_y"/>
                                          </p:val>
                                        </p:tav>
                                      </p:tavLst>
                                    </p:anim>
                                    <p:anim calcmode="lin" valueType="num">
                                      <p:cBhvr>
                                        <p:cTn id="9" dur="5000" fill="hold"/>
                                        <p:tgtEl>
                                          <p:spTgt spid="27651"/>
                                        </p:tgtEl>
                                        <p:attrNameLst>
                                          <p:attrName>ppt_w</p:attrName>
                                        </p:attrNameLst>
                                      </p:cBhvr>
                                      <p:tavLst>
                                        <p:tav tm="0">
                                          <p:val>
                                            <p:fltVal val="0"/>
                                          </p:val>
                                        </p:tav>
                                        <p:tav tm="100000">
                                          <p:val>
                                            <p:strVal val="#ppt_w"/>
                                          </p:val>
                                        </p:tav>
                                      </p:tavLst>
                                    </p:anim>
                                    <p:anim calcmode="lin" valueType="num">
                                      <p:cBhvr>
                                        <p:cTn id="10" dur="5000" fill="hold"/>
                                        <p:tgtEl>
                                          <p:spTgt spid="2765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7" name="Picture 3" descr="cocodrilo"/>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descr="C:\Documents and Settings\Dell\Escritorio\Imagen2.jpg"/>
          <p:cNvPicPr>
            <a:picLocks noChangeAspect="1" noChangeArrowheads="1"/>
          </p:cNvPicPr>
          <p:nvPr/>
        </p:nvPicPr>
        <p:blipFill>
          <a:blip r:embed="rId2"/>
          <a:srcRect/>
          <a:stretch>
            <a:fillRect/>
          </a:stretch>
        </p:blipFill>
        <p:spPr bwMode="auto">
          <a:xfrm>
            <a:off x="0" y="-1"/>
            <a:ext cx="9144000" cy="6863701"/>
          </a:xfrm>
          <a:prstGeom prst="rect">
            <a:avLst/>
          </a:prstGeom>
          <a:noFill/>
        </p:spPr>
      </p:pic>
    </p:spTree>
  </p:cSld>
  <p:clrMapOvr>
    <a:masterClrMapping/>
  </p:clrMapOvr>
  <p:transition advTm="5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9" name="Picture 3" descr="cocodrilo-cangrejo-foto"/>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8100000" scaled="1"/>
        </a:gradFill>
        <a:effectLst/>
      </p:bgPr>
    </p:bg>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071538" y="928670"/>
            <a:ext cx="7343775" cy="4893647"/>
          </a:xfrm>
          <a:prstGeom prst="rect">
            <a:avLst/>
          </a:prstGeom>
          <a:solidFill>
            <a:srgbClr val="FFFF99"/>
          </a:solidFill>
          <a:ln w="76200">
            <a:solidFill>
              <a:srgbClr val="FF0000"/>
            </a:solidFill>
            <a:miter lim="800000"/>
            <a:headEnd/>
            <a:tailEnd/>
          </a:ln>
          <a:effectLst/>
        </p:spPr>
        <p:txBody>
          <a:bodyPr anchor="ctr">
            <a:spAutoFit/>
          </a:bodyPr>
          <a:lstStyle/>
          <a:p>
            <a:pPr algn="ctr"/>
            <a:endParaRPr lang="es-ES" sz="2400" dirty="0" smtClean="0">
              <a:latin typeface="Showcard Gothic" pitchFamily="82" charset="0"/>
              <a:ea typeface="Arial Unicode MS" pitchFamily="34" charset="-128"/>
              <a:cs typeface="Arial Unicode MS" pitchFamily="34" charset="-128"/>
            </a:endParaRPr>
          </a:p>
          <a:p>
            <a:pPr algn="ctr"/>
            <a:r>
              <a:rPr lang="es-ES" sz="2400" dirty="0" smtClean="0">
                <a:latin typeface="Showcard Gothic" pitchFamily="82" charset="0"/>
                <a:ea typeface="Arial Unicode MS" pitchFamily="34" charset="-128"/>
                <a:cs typeface="Arial Unicode MS" pitchFamily="34" charset="-128"/>
              </a:rPr>
              <a:t>Los </a:t>
            </a:r>
            <a:r>
              <a:rPr lang="es-ES" sz="2400" dirty="0" err="1">
                <a:latin typeface="Showcard Gothic" pitchFamily="82" charset="0"/>
                <a:ea typeface="Arial Unicode MS" pitchFamily="34" charset="-128"/>
                <a:cs typeface="Arial Unicode MS" pitchFamily="34" charset="-128"/>
              </a:rPr>
              <a:t>crocodílidos</a:t>
            </a:r>
            <a:r>
              <a:rPr lang="es-ES" sz="2400" dirty="0">
                <a:latin typeface="Showcard Gothic" pitchFamily="82" charset="0"/>
                <a:ea typeface="Arial Unicode MS" pitchFamily="34" charset="-128"/>
                <a:cs typeface="Arial Unicode MS" pitchFamily="34" charset="-128"/>
              </a:rPr>
              <a:t> (</a:t>
            </a:r>
            <a:r>
              <a:rPr lang="es-ES" sz="2400" dirty="0" err="1">
                <a:latin typeface="Showcard Gothic" pitchFamily="82" charset="0"/>
                <a:ea typeface="Arial Unicode MS" pitchFamily="34" charset="-128"/>
                <a:cs typeface="Arial Unicode MS" pitchFamily="34" charset="-128"/>
              </a:rPr>
              <a:t>Crocodylidae</a:t>
            </a:r>
            <a:r>
              <a:rPr lang="es-ES" sz="2400" dirty="0">
                <a:latin typeface="Showcard Gothic" pitchFamily="82" charset="0"/>
                <a:ea typeface="Arial Unicode MS" pitchFamily="34" charset="-128"/>
                <a:cs typeface="Arial Unicode MS" pitchFamily="34" charset="-128"/>
              </a:rPr>
              <a:t>) son una familia de </a:t>
            </a:r>
            <a:r>
              <a:rPr lang="es-ES" sz="2400" dirty="0" err="1">
                <a:latin typeface="Showcard Gothic" pitchFamily="82" charset="0"/>
                <a:ea typeface="Arial Unicode MS" pitchFamily="34" charset="-128"/>
                <a:cs typeface="Arial Unicode MS" pitchFamily="34" charset="-128"/>
              </a:rPr>
              <a:t>saurópsidos</a:t>
            </a:r>
            <a:r>
              <a:rPr lang="es-ES" sz="2400" dirty="0">
                <a:latin typeface="Showcard Gothic" pitchFamily="82" charset="0"/>
                <a:ea typeface="Arial Unicode MS" pitchFamily="34" charset="-128"/>
                <a:cs typeface="Arial Unicode MS" pitchFamily="34" charset="-128"/>
              </a:rPr>
              <a:t> (reptiles) </a:t>
            </a:r>
            <a:r>
              <a:rPr lang="es-ES" sz="2400" dirty="0" err="1">
                <a:latin typeface="Showcard Gothic" pitchFamily="82" charset="0"/>
                <a:ea typeface="Arial Unicode MS" pitchFamily="34" charset="-128"/>
                <a:cs typeface="Arial Unicode MS" pitchFamily="34" charset="-128"/>
              </a:rPr>
              <a:t>arcosaurios</a:t>
            </a:r>
            <a:r>
              <a:rPr lang="es-ES" sz="2400" dirty="0">
                <a:latin typeface="Showcard Gothic" pitchFamily="82" charset="0"/>
                <a:ea typeface="Arial Unicode MS" pitchFamily="34" charset="-128"/>
                <a:cs typeface="Arial Unicode MS" pitchFamily="34" charset="-128"/>
              </a:rPr>
              <a:t> comúnmente conocidos como cocodrilos. Incluye a 14 especies actuales de grandes reptiles </a:t>
            </a:r>
            <a:r>
              <a:rPr lang="es-ES" sz="2400" dirty="0" err="1">
                <a:latin typeface="Showcard Gothic" pitchFamily="82" charset="0"/>
                <a:ea typeface="Arial Unicode MS" pitchFamily="34" charset="-128"/>
                <a:cs typeface="Arial Unicode MS" pitchFamily="34" charset="-128"/>
              </a:rPr>
              <a:t>semiacuáticos</a:t>
            </a:r>
            <a:r>
              <a:rPr lang="es-ES" sz="2400" dirty="0">
                <a:latin typeface="Showcard Gothic" pitchFamily="82" charset="0"/>
                <a:ea typeface="Arial Unicode MS" pitchFamily="34" charset="-128"/>
                <a:cs typeface="Arial Unicode MS" pitchFamily="34" charset="-128"/>
              </a:rPr>
              <a:t>. El término "cocodrilo" también es utilizado incorrectamente para denominar a todos los miembros del orden </a:t>
            </a:r>
            <a:r>
              <a:rPr lang="es-ES" sz="2400" dirty="0" err="1">
                <a:latin typeface="Showcard Gothic" pitchFamily="82" charset="0"/>
                <a:ea typeface="Arial Unicode MS" pitchFamily="34" charset="-128"/>
                <a:cs typeface="Arial Unicode MS" pitchFamily="34" charset="-128"/>
              </a:rPr>
              <a:t>Crocodylia</a:t>
            </a:r>
            <a:r>
              <a:rPr lang="es-ES" sz="2400" dirty="0">
                <a:latin typeface="Showcard Gothic" pitchFamily="82" charset="0"/>
                <a:ea typeface="Arial Unicode MS" pitchFamily="34" charset="-128"/>
                <a:cs typeface="Arial Unicode MS" pitchFamily="34" charset="-128"/>
              </a:rPr>
              <a:t>, el cual incluye a todos los cocodrilos, aligátores y caimanes (familia </a:t>
            </a:r>
            <a:r>
              <a:rPr lang="es-ES" sz="2400" dirty="0" err="1">
                <a:latin typeface="Showcard Gothic" pitchFamily="82" charset="0"/>
                <a:ea typeface="Arial Unicode MS" pitchFamily="34" charset="-128"/>
                <a:cs typeface="Arial Unicode MS" pitchFamily="34" charset="-128"/>
              </a:rPr>
              <a:t>Alligatoridae</a:t>
            </a:r>
            <a:r>
              <a:rPr lang="es-ES" sz="2400" dirty="0">
                <a:latin typeface="Showcard Gothic" pitchFamily="82" charset="0"/>
                <a:ea typeface="Arial Unicode MS" pitchFamily="34" charset="-128"/>
                <a:cs typeface="Arial Unicode MS" pitchFamily="34" charset="-128"/>
              </a:rPr>
              <a:t>), así como a los gaviales (familia </a:t>
            </a:r>
            <a:r>
              <a:rPr lang="es-ES" sz="2400" dirty="0" err="1">
                <a:latin typeface="Showcard Gothic" pitchFamily="82" charset="0"/>
                <a:ea typeface="Arial Unicode MS" pitchFamily="34" charset="-128"/>
                <a:cs typeface="Arial Unicode MS" pitchFamily="34" charset="-128"/>
              </a:rPr>
              <a:t>Gavialidae</a:t>
            </a:r>
            <a:r>
              <a:rPr lang="es-ES" sz="2400" dirty="0" smtClean="0">
                <a:latin typeface="Showcard Gothic" pitchFamily="82" charset="0"/>
                <a:ea typeface="Arial Unicode MS" pitchFamily="34" charset="-128"/>
                <a:cs typeface="Arial Unicode MS" pitchFamily="34" charset="-128"/>
              </a:rPr>
              <a:t>).</a:t>
            </a:r>
          </a:p>
          <a:p>
            <a:pPr algn="ctr"/>
            <a:endParaRPr lang="es-ES" sz="2400" dirty="0">
              <a:latin typeface="Showcard Gothic" pitchFamily="82" charset="0"/>
              <a:ea typeface="Arial Unicode MS" pitchFamily="34" charset="-128"/>
              <a:cs typeface="Arial Unicode MS" pitchFamily="34" charset="-128"/>
            </a:endParaRPr>
          </a:p>
        </p:txBody>
      </p:sp>
    </p:spTree>
  </p:cSld>
  <p:clrMapOvr>
    <a:masterClrMapping/>
  </p:clrMapOvr>
  <p:transition advTm="32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1" name="Picture 5" descr="1412080145_cocodrilo_cubano_15"/>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4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1" name="Picture 3" descr="cocodrilo"/>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8100000" scaled="1"/>
        </a:gradFill>
        <a:effectLst/>
      </p:bgPr>
    </p:bg>
    <p:spTree>
      <p:nvGrpSpPr>
        <p:cNvPr id="1" name=""/>
        <p:cNvGrpSpPr/>
        <p:nvPr/>
      </p:nvGrpSpPr>
      <p:grpSpPr>
        <a:xfrm>
          <a:off x="0" y="0"/>
          <a:ext cx="0" cy="0"/>
          <a:chOff x="0" y="0"/>
          <a:chExt cx="0" cy="0"/>
        </a:xfrm>
      </p:grpSpPr>
      <p:sp>
        <p:nvSpPr>
          <p:cNvPr id="9218" name="Rectangle 2"/>
          <p:cNvSpPr>
            <a:spLocks noChangeArrowheads="1"/>
          </p:cNvSpPr>
          <p:nvPr/>
        </p:nvSpPr>
        <p:spPr bwMode="auto">
          <a:xfrm>
            <a:off x="395288" y="1060450"/>
            <a:ext cx="8424862" cy="5016758"/>
          </a:xfrm>
          <a:prstGeom prst="rect">
            <a:avLst/>
          </a:prstGeom>
          <a:solidFill>
            <a:srgbClr val="FFFF99"/>
          </a:solidFill>
          <a:ln w="76200">
            <a:solidFill>
              <a:srgbClr val="FF0000"/>
            </a:solidFill>
            <a:miter lim="800000"/>
            <a:headEnd/>
            <a:tailEnd/>
          </a:ln>
          <a:effectLst/>
        </p:spPr>
        <p:txBody>
          <a:bodyPr anchor="ctr">
            <a:spAutoFit/>
          </a:bodyPr>
          <a:lstStyle/>
          <a:p>
            <a:pPr algn="ctr"/>
            <a:endParaRPr lang="es-ES" sz="2000" dirty="0" smtClean="0">
              <a:latin typeface="Showcard Gothic" pitchFamily="82" charset="0"/>
            </a:endParaRPr>
          </a:p>
          <a:p>
            <a:pPr algn="ctr"/>
            <a:r>
              <a:rPr lang="es-ES" sz="2000" dirty="0" smtClean="0">
                <a:latin typeface="Showcard Gothic" pitchFamily="82" charset="0"/>
              </a:rPr>
              <a:t>Los </a:t>
            </a:r>
            <a:r>
              <a:rPr lang="es-ES" sz="2000" dirty="0">
                <a:latin typeface="Showcard Gothic" pitchFamily="82" charset="0"/>
              </a:rPr>
              <a:t>cocodrilos tienen cuerpos pesados y metabolismos generalmente lentos, aunque pueden controlar la velocidad de su digestión según la abundancia de presas y de la temperatura ambiente; así, con una temperatura óptima (40-50 ºC) pueden hacer una digestión rápida si abundan las presas o lenta si éstas escasean (estos últimos datos fueron probados científicamente hace muy poco). Están bien adaptados a la vida acuática y solo de vez en cuando salen de ella, como el gavial del Ganges (</a:t>
            </a:r>
            <a:r>
              <a:rPr lang="es-ES" sz="2000" i="1" dirty="0" err="1">
                <a:latin typeface="Showcard Gothic" pitchFamily="82" charset="0"/>
              </a:rPr>
              <a:t>Gavialis</a:t>
            </a:r>
            <a:r>
              <a:rPr lang="es-ES" sz="2000" i="1" dirty="0">
                <a:latin typeface="Showcard Gothic" pitchFamily="82" charset="0"/>
              </a:rPr>
              <a:t> </a:t>
            </a:r>
            <a:r>
              <a:rPr lang="es-ES" sz="2000" i="1" dirty="0" err="1">
                <a:latin typeface="Showcard Gothic" pitchFamily="82" charset="0"/>
              </a:rPr>
              <a:t>gangeticus</a:t>
            </a:r>
            <a:r>
              <a:rPr lang="es-ES" sz="2000" dirty="0">
                <a:latin typeface="Showcard Gothic" pitchFamily="82" charset="0"/>
              </a:rPr>
              <a:t>). Sobre la tierra, los cocodrilos se deslizan arrastrando su estómago y empujándose con los pies. Para recorrer distancias grandes, adoptan un "paso alto", levantando el cuerpo del suelo y arrastrando la cola. Los cocodrilos, además, pueden "galopar" a velocidades de hasta 60 </a:t>
            </a:r>
            <a:r>
              <a:rPr lang="es-ES" sz="2000" dirty="0" smtClean="0">
                <a:latin typeface="Showcard Gothic" pitchFamily="82" charset="0"/>
              </a:rPr>
              <a:t>km/h. </a:t>
            </a:r>
          </a:p>
          <a:p>
            <a:pPr algn="ctr"/>
            <a:endParaRPr lang="es-ES" sz="2000" dirty="0">
              <a:latin typeface="Showcard Gothic" pitchFamily="82" charset="0"/>
            </a:endParaRPr>
          </a:p>
        </p:txBody>
      </p:sp>
    </p:spTree>
  </p:cSld>
  <p:clrMapOvr>
    <a:masterClrMapping/>
  </p:clrMapOvr>
  <p:transition advTm="41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3" name="Picture 3" descr="cocodrilo-lloron"/>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8100000" scaled="1"/>
        </a:gradFill>
        <a:effectLst/>
      </p:bgPr>
    </p:bg>
    <p:spTree>
      <p:nvGrpSpPr>
        <p:cNvPr id="1" name=""/>
        <p:cNvGrpSpPr/>
        <p:nvPr/>
      </p:nvGrpSpPr>
      <p:grpSpPr>
        <a:xfrm>
          <a:off x="0" y="0"/>
          <a:ext cx="0" cy="0"/>
          <a:chOff x="0" y="0"/>
          <a:chExt cx="0" cy="0"/>
        </a:xfrm>
      </p:grpSpPr>
      <p:pic>
        <p:nvPicPr>
          <p:cNvPr id="33795" name="Picture 3" descr="cocodrilo"/>
          <p:cNvPicPr>
            <a:picLocks noChangeAspect="1" noChangeArrowheads="1"/>
          </p:cNvPicPr>
          <p:nvPr/>
        </p:nvPicPr>
        <p:blipFill>
          <a:blip r:embed="rId2"/>
          <a:srcRect/>
          <a:stretch>
            <a:fillRect/>
          </a:stretch>
        </p:blipFill>
        <p:spPr bwMode="auto">
          <a:xfrm>
            <a:off x="539750" y="333375"/>
            <a:ext cx="8208963" cy="6129338"/>
          </a:xfrm>
          <a:prstGeom prst="rect">
            <a:avLst/>
          </a:prstGeom>
          <a:noFill/>
        </p:spPr>
      </p:pic>
    </p:spTree>
  </p:cSld>
  <p:clrMapOvr>
    <a:masterClrMapping/>
  </p:clrMapOvr>
  <p:transition advTm="4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7" name="Picture 3" descr="Cocodrilo"/>
          <p:cNvPicPr>
            <a:picLocks noChangeAspect="1" noChangeArrowheads="1"/>
          </p:cNvPicPr>
          <p:nvPr/>
        </p:nvPicPr>
        <p:blipFill>
          <a:blip r:embed="rId2"/>
          <a:srcRect/>
          <a:stretch>
            <a:fillRect/>
          </a:stretch>
        </p:blipFill>
        <p:spPr bwMode="auto">
          <a:xfrm>
            <a:off x="0" y="0"/>
            <a:ext cx="9144000" cy="7029450"/>
          </a:xfrm>
          <a:prstGeom prst="rect">
            <a:avLst/>
          </a:prstGeom>
          <a:noFill/>
        </p:spPr>
      </p:pic>
    </p:spTree>
  </p:cSld>
  <p:clrMapOvr>
    <a:masterClrMapping/>
  </p:clrMapOvr>
  <p:transition advTm="4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8100000" scaled="1"/>
        </a:gradFill>
        <a:effectLst/>
      </p:bgPr>
    </p:bg>
    <p:spTree>
      <p:nvGrpSpPr>
        <p:cNvPr id="1" name=""/>
        <p:cNvGrpSpPr/>
        <p:nvPr/>
      </p:nvGrpSpPr>
      <p:grpSpPr>
        <a:xfrm>
          <a:off x="0" y="0"/>
          <a:ext cx="0" cy="0"/>
          <a:chOff x="0" y="0"/>
          <a:chExt cx="0" cy="0"/>
        </a:xfrm>
      </p:grpSpPr>
      <p:pic>
        <p:nvPicPr>
          <p:cNvPr id="34819" name="Picture 3" descr="DSC09610"/>
          <p:cNvPicPr>
            <a:picLocks noChangeAspect="1" noChangeArrowheads="1"/>
          </p:cNvPicPr>
          <p:nvPr/>
        </p:nvPicPr>
        <p:blipFill>
          <a:blip r:embed="rId2"/>
          <a:srcRect/>
          <a:stretch>
            <a:fillRect/>
          </a:stretch>
        </p:blipFill>
        <p:spPr bwMode="auto">
          <a:xfrm>
            <a:off x="357158" y="476250"/>
            <a:ext cx="8391555" cy="6024584"/>
          </a:xfrm>
          <a:prstGeom prst="rect">
            <a:avLst/>
          </a:prstGeom>
          <a:noFill/>
        </p:spPr>
      </p:pic>
    </p:spTree>
  </p:cSld>
  <p:clrMapOvr>
    <a:masterClrMapping/>
  </p:clrMapOvr>
  <p:transition advTm="4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3" name="Picture 3" descr="Imagen 1: Cocodrilo comiendo una tortug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5844" name="WordArt 4"/>
          <p:cNvSpPr>
            <a:spLocks noChangeArrowheads="1" noChangeShapeType="1" noTextEdit="1"/>
          </p:cNvSpPr>
          <p:nvPr/>
        </p:nvSpPr>
        <p:spPr bwMode="auto">
          <a:xfrm>
            <a:off x="250825" y="6092825"/>
            <a:ext cx="5924550" cy="336550"/>
          </a:xfrm>
          <a:prstGeom prst="rect">
            <a:avLst/>
          </a:prstGeom>
        </p:spPr>
        <p:txBody>
          <a:bodyPr wrap="none" fromWordArt="1">
            <a:prstTxWarp prst="textPlain">
              <a:avLst>
                <a:gd name="adj" fmla="val 50000"/>
              </a:avLst>
            </a:prstTxWarp>
          </a:bodyPr>
          <a:lstStyle/>
          <a:p>
            <a:pPr algn="ctr"/>
            <a:r>
              <a:rPr lang="es-ES" sz="3600" b="1" kern="10">
                <a:ln w="9525">
                  <a:solidFill>
                    <a:srgbClr val="FF0000"/>
                  </a:solidFill>
                  <a:round/>
                  <a:headEnd/>
                  <a:tailEnd/>
                </a:ln>
                <a:solidFill>
                  <a:srgbClr val="00FF99"/>
                </a:solidFill>
                <a:latin typeface="Arial"/>
                <a:cs typeface="Arial"/>
              </a:rPr>
              <a:t>COMIENDO UNA TORTUGA</a:t>
            </a:r>
          </a:p>
        </p:txBody>
      </p:sp>
    </p:spTree>
  </p:cSld>
  <p:clrMapOvr>
    <a:masterClrMapping/>
  </p:clrMapOvr>
  <p:transition advTm="10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7" name="Picture 3" descr="Imagen 2: Cocodrilo comiendo una tortug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4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1" name="Picture 5" descr="cocodrilo"/>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4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3" name="Picture 3" descr="cocodrilo-nu"/>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advTm="4000">
    <p:sndAc>
      <p:stSnd>
        <p:snd r:embed="rId2" name="[accordeon][musette]_aimable_accordéon_03 - amor amor (bolero).wav"/>
      </p:stSnd>
    </p:sndAc>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7" name="Picture 5" descr="cocodrilo-cominedo1"/>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4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8100000" scaled="1"/>
        </a:gradFill>
        <a:effectLst/>
      </p:bgPr>
    </p:bg>
    <p:spTree>
      <p:nvGrpSpPr>
        <p:cNvPr id="1" name=""/>
        <p:cNvGrpSpPr/>
        <p:nvPr/>
      </p:nvGrpSpPr>
      <p:grpSpPr>
        <a:xfrm>
          <a:off x="0" y="0"/>
          <a:ext cx="0" cy="0"/>
          <a:chOff x="0" y="0"/>
          <a:chExt cx="0" cy="0"/>
        </a:xfrm>
      </p:grpSpPr>
      <p:sp>
        <p:nvSpPr>
          <p:cNvPr id="10244" name="Rectangle 4"/>
          <p:cNvSpPr>
            <a:spLocks noChangeArrowheads="1"/>
          </p:cNvSpPr>
          <p:nvPr/>
        </p:nvSpPr>
        <p:spPr bwMode="auto">
          <a:xfrm>
            <a:off x="714348" y="428604"/>
            <a:ext cx="7704137" cy="6001643"/>
          </a:xfrm>
          <a:prstGeom prst="rect">
            <a:avLst/>
          </a:prstGeom>
          <a:solidFill>
            <a:srgbClr val="FFFF99"/>
          </a:solidFill>
          <a:ln w="76200">
            <a:solidFill>
              <a:srgbClr val="FF0000"/>
            </a:solidFill>
            <a:miter lim="800000"/>
            <a:headEnd/>
            <a:tailEnd/>
          </a:ln>
          <a:effectLst/>
        </p:spPr>
        <p:txBody>
          <a:bodyPr anchor="ctr">
            <a:spAutoFit/>
          </a:bodyPr>
          <a:lstStyle/>
          <a:p>
            <a:pPr algn="ctr"/>
            <a:endParaRPr lang="es-ES" sz="2400" dirty="0" smtClean="0">
              <a:latin typeface="Showcard Gothic" pitchFamily="82" charset="0"/>
            </a:endParaRPr>
          </a:p>
          <a:p>
            <a:pPr algn="ctr"/>
            <a:r>
              <a:rPr lang="es-ES" sz="2400" dirty="0" smtClean="0">
                <a:latin typeface="Showcard Gothic" pitchFamily="82" charset="0"/>
              </a:rPr>
              <a:t>Los </a:t>
            </a:r>
            <a:r>
              <a:rPr lang="es-ES" sz="2400" dirty="0">
                <a:latin typeface="Showcard Gothic" pitchFamily="82" charset="0"/>
              </a:rPr>
              <a:t>cocodrilos llevan vidas bastante inactivas, ya que yacen inmóviles la mayor parte del día. Por la mañana los ríos se calientan lentamente y los cocodrilos a menudo buscan el calor del sol en la orilla del río. Por la noche el agua se enfría lentamente, de modo que los cocodrilos pasan estas horas dentro del río para mantenerse en calor. Abrir ampliamente sus bocas los ayuda a calentarse por las mañanas o refrescarse al mediodía: en la boca los vasos sanguíneos están cerca de la superficie de la piel, permitiendo que el calor pase rápidamente hacia o desde la sangre al ambiente </a:t>
            </a:r>
          </a:p>
        </p:txBody>
      </p:sp>
    </p:spTree>
  </p:cSld>
  <p:clrMapOvr>
    <a:masterClrMapping/>
  </p:clrMapOvr>
  <p:transition advTm="59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8100000" scaled="1"/>
        </a:gradFill>
        <a:effectLst/>
      </p:bgPr>
    </p:bg>
    <p:spTree>
      <p:nvGrpSpPr>
        <p:cNvPr id="1" name=""/>
        <p:cNvGrpSpPr/>
        <p:nvPr/>
      </p:nvGrpSpPr>
      <p:grpSpPr>
        <a:xfrm>
          <a:off x="0" y="0"/>
          <a:ext cx="0" cy="0"/>
          <a:chOff x="0" y="0"/>
          <a:chExt cx="0" cy="0"/>
        </a:xfrm>
      </p:grpSpPr>
      <p:pic>
        <p:nvPicPr>
          <p:cNvPr id="11268" name="Picture 4" descr="C:\Documents and Settings\Dell\Escritorio\Imagen3.jpg"/>
          <p:cNvPicPr>
            <a:picLocks noChangeAspect="1" noChangeArrowheads="1"/>
          </p:cNvPicPr>
          <p:nvPr/>
        </p:nvPicPr>
        <p:blipFill>
          <a:blip r:embed="rId2"/>
          <a:srcRect/>
          <a:stretch>
            <a:fillRect/>
          </a:stretch>
        </p:blipFill>
        <p:spPr bwMode="auto">
          <a:xfrm>
            <a:off x="1571604" y="0"/>
            <a:ext cx="5500726" cy="6870201"/>
          </a:xfrm>
          <a:prstGeom prst="rect">
            <a:avLst/>
          </a:prstGeom>
          <a:noFill/>
        </p:spPr>
      </p:pic>
    </p:spTree>
  </p:cSld>
  <p:clrMapOvr>
    <a:masterClrMapping/>
  </p:clrMapOvr>
  <p:transition advTm="4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11268"/>
                                        </p:tgtEl>
                                        <p:attrNameLst>
                                          <p:attrName>style.visibility</p:attrName>
                                        </p:attrNameLst>
                                      </p:cBhvr>
                                      <p:to>
                                        <p:strVal val="visible"/>
                                      </p:to>
                                    </p:set>
                                    <p:animEffect transition="in" filter="fade">
                                      <p:cBhvr>
                                        <p:cTn id="7" dur="2400" decel="100000"/>
                                        <p:tgtEl>
                                          <p:spTgt spid="11268"/>
                                        </p:tgtEl>
                                      </p:cBhvr>
                                    </p:animEffect>
                                    <p:anim calcmode="lin" valueType="num">
                                      <p:cBhvr>
                                        <p:cTn id="8" dur="2400" decel="100000" fill="hold"/>
                                        <p:tgtEl>
                                          <p:spTgt spid="11268"/>
                                        </p:tgtEl>
                                        <p:attrNameLst>
                                          <p:attrName>style.rotation</p:attrName>
                                        </p:attrNameLst>
                                      </p:cBhvr>
                                      <p:tavLst>
                                        <p:tav tm="0">
                                          <p:val>
                                            <p:fltVal val="-90"/>
                                          </p:val>
                                        </p:tav>
                                        <p:tav tm="100000">
                                          <p:val>
                                            <p:fltVal val="0"/>
                                          </p:val>
                                        </p:tav>
                                      </p:tavLst>
                                    </p:anim>
                                    <p:anim calcmode="lin" valueType="num">
                                      <p:cBhvr>
                                        <p:cTn id="9" dur="2400" decel="100000" fill="hold"/>
                                        <p:tgtEl>
                                          <p:spTgt spid="11268"/>
                                        </p:tgtEl>
                                        <p:attrNameLst>
                                          <p:attrName>ppt_x</p:attrName>
                                        </p:attrNameLst>
                                      </p:cBhvr>
                                      <p:tavLst>
                                        <p:tav tm="0">
                                          <p:val>
                                            <p:strVal val="#ppt_x+0.4"/>
                                          </p:val>
                                        </p:tav>
                                        <p:tav tm="100000">
                                          <p:val>
                                            <p:strVal val="#ppt_x-0.05"/>
                                          </p:val>
                                        </p:tav>
                                      </p:tavLst>
                                    </p:anim>
                                    <p:anim calcmode="lin" valueType="num">
                                      <p:cBhvr>
                                        <p:cTn id="10" dur="2400" decel="100000" fill="hold"/>
                                        <p:tgtEl>
                                          <p:spTgt spid="11268"/>
                                        </p:tgtEl>
                                        <p:attrNameLst>
                                          <p:attrName>ppt_y</p:attrName>
                                        </p:attrNameLst>
                                      </p:cBhvr>
                                      <p:tavLst>
                                        <p:tav tm="0">
                                          <p:val>
                                            <p:strVal val="#ppt_y-0.4"/>
                                          </p:val>
                                        </p:tav>
                                        <p:tav tm="100000">
                                          <p:val>
                                            <p:strVal val="#ppt_y+0.1"/>
                                          </p:val>
                                        </p:tav>
                                      </p:tavLst>
                                    </p:anim>
                                    <p:anim calcmode="lin" valueType="num">
                                      <p:cBhvr>
                                        <p:cTn id="11" dur="600" accel="100000" fill="hold">
                                          <p:stCondLst>
                                            <p:cond delay="2400"/>
                                          </p:stCondLst>
                                        </p:cTn>
                                        <p:tgtEl>
                                          <p:spTgt spid="11268"/>
                                        </p:tgtEl>
                                        <p:attrNameLst>
                                          <p:attrName>ppt_x</p:attrName>
                                        </p:attrNameLst>
                                      </p:cBhvr>
                                      <p:tavLst>
                                        <p:tav tm="0">
                                          <p:val>
                                            <p:strVal val="#ppt_x-0.05"/>
                                          </p:val>
                                        </p:tav>
                                        <p:tav tm="100000">
                                          <p:val>
                                            <p:strVal val="#ppt_x"/>
                                          </p:val>
                                        </p:tav>
                                      </p:tavLst>
                                    </p:anim>
                                    <p:anim calcmode="lin" valueType="num">
                                      <p:cBhvr>
                                        <p:cTn id="12" dur="600" accel="100000" fill="hold">
                                          <p:stCondLst>
                                            <p:cond delay="2400"/>
                                          </p:stCondLst>
                                        </p:cTn>
                                        <p:tgtEl>
                                          <p:spTgt spid="1126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effectLst/>
      </p:bgPr>
    </p:bg>
    <p:spTree>
      <p:nvGrpSpPr>
        <p:cNvPr id="1" name=""/>
        <p:cNvGrpSpPr/>
        <p:nvPr/>
      </p:nvGrpSpPr>
      <p:grpSpPr>
        <a:xfrm>
          <a:off x="0" y="0"/>
          <a:ext cx="0" cy="0"/>
          <a:chOff x="0" y="0"/>
          <a:chExt cx="0" cy="0"/>
        </a:xfrm>
      </p:grpSpPr>
      <p:pic>
        <p:nvPicPr>
          <p:cNvPr id="40963" name="Picture 3" descr="COCODRILO-NILO"/>
          <p:cNvPicPr>
            <a:picLocks noChangeAspect="1" noChangeArrowheads="1"/>
          </p:cNvPicPr>
          <p:nvPr/>
        </p:nvPicPr>
        <p:blipFill>
          <a:blip r:embed="rId2"/>
          <a:srcRect/>
          <a:stretch>
            <a:fillRect/>
          </a:stretch>
        </p:blipFill>
        <p:spPr bwMode="auto">
          <a:xfrm flipH="1">
            <a:off x="0" y="0"/>
            <a:ext cx="9144000" cy="6858000"/>
          </a:xfrm>
          <a:prstGeom prst="rect">
            <a:avLst/>
          </a:prstGeom>
          <a:noFill/>
        </p:spPr>
      </p:pic>
    </p:spTree>
  </p:cSld>
  <p:clrMapOvr>
    <a:masterClrMapping/>
  </p:clrMapOvr>
  <p:transition advTm="4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40963"/>
                                        </p:tgtEl>
                                        <p:attrNameLst>
                                          <p:attrName>style.visibility</p:attrName>
                                        </p:attrNameLst>
                                      </p:cBhvr>
                                      <p:to>
                                        <p:strVal val="visible"/>
                                      </p:to>
                                    </p:set>
                                    <p:anim calcmode="lin" valueType="num">
                                      <p:cBhvr>
                                        <p:cTn id="7" dur="3000" fill="hold"/>
                                        <p:tgtEl>
                                          <p:spTgt spid="40963"/>
                                        </p:tgtEl>
                                        <p:attrNameLst>
                                          <p:attrName>ppt_x</p:attrName>
                                        </p:attrNameLst>
                                      </p:cBhvr>
                                      <p:tavLst>
                                        <p:tav tm="0">
                                          <p:val>
                                            <p:strVal val="#ppt_x-.2"/>
                                          </p:val>
                                        </p:tav>
                                        <p:tav tm="100000">
                                          <p:val>
                                            <p:strVal val="#ppt_x"/>
                                          </p:val>
                                        </p:tav>
                                      </p:tavLst>
                                    </p:anim>
                                    <p:anim calcmode="lin" valueType="num">
                                      <p:cBhvr>
                                        <p:cTn id="8" dur="3000" fill="hold"/>
                                        <p:tgtEl>
                                          <p:spTgt spid="40963"/>
                                        </p:tgtEl>
                                        <p:attrNameLst>
                                          <p:attrName>ppt_y</p:attrName>
                                        </p:attrNameLst>
                                      </p:cBhvr>
                                      <p:tavLst>
                                        <p:tav tm="0">
                                          <p:val>
                                            <p:strVal val="#ppt_y"/>
                                          </p:val>
                                        </p:tav>
                                        <p:tav tm="100000">
                                          <p:val>
                                            <p:strVal val="#ppt_y"/>
                                          </p:val>
                                        </p:tav>
                                      </p:tavLst>
                                    </p:anim>
                                    <p:animEffect transition="in" filter="wipe(right)" prLst="gradientSize: 0.1">
                                      <p:cBhvr>
                                        <p:cTn id="9" dur="3000"/>
                                        <p:tgtEl>
                                          <p:spTgt spid="409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effectLst/>
      </p:bgPr>
    </p:bg>
    <p:spTree>
      <p:nvGrpSpPr>
        <p:cNvPr id="1" name=""/>
        <p:cNvGrpSpPr/>
        <p:nvPr/>
      </p:nvGrpSpPr>
      <p:grpSpPr>
        <a:xfrm>
          <a:off x="0" y="0"/>
          <a:ext cx="0" cy="0"/>
          <a:chOff x="0" y="0"/>
          <a:chExt cx="0" cy="0"/>
        </a:xfrm>
      </p:grpSpPr>
      <p:pic>
        <p:nvPicPr>
          <p:cNvPr id="14340" name="Picture 4" descr="C:\Documents and Settings\Dell\Escritorio\Imagen4.jpg"/>
          <p:cNvPicPr>
            <a:picLocks noChangeAspect="1" noChangeArrowheads="1"/>
          </p:cNvPicPr>
          <p:nvPr/>
        </p:nvPicPr>
        <p:blipFill>
          <a:blip r:embed="rId2"/>
          <a:srcRect/>
          <a:stretch>
            <a:fillRect/>
          </a:stretch>
        </p:blipFill>
        <p:spPr bwMode="auto">
          <a:xfrm>
            <a:off x="-462342" y="0"/>
            <a:ext cx="9606342" cy="7000900"/>
          </a:xfrm>
          <a:prstGeom prst="rect">
            <a:avLst/>
          </a:prstGeom>
          <a:noFill/>
        </p:spPr>
      </p:pic>
    </p:spTree>
  </p:cSld>
  <p:clrMapOvr>
    <a:masterClrMapping/>
  </p:clrMapOvr>
  <p:transition advTm="4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8100000" scaled="1"/>
        </a:gradFill>
        <a:effectLst/>
      </p:bgPr>
    </p:bg>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642910" y="857232"/>
            <a:ext cx="7920038" cy="5355312"/>
          </a:xfrm>
          <a:prstGeom prst="rect">
            <a:avLst/>
          </a:prstGeom>
          <a:solidFill>
            <a:srgbClr val="FFFF99"/>
          </a:solidFill>
          <a:ln w="76200">
            <a:solidFill>
              <a:srgbClr val="FF0000"/>
            </a:solidFill>
            <a:miter lim="800000"/>
            <a:headEnd/>
            <a:tailEnd/>
          </a:ln>
          <a:effectLst/>
        </p:spPr>
        <p:txBody>
          <a:bodyPr anchor="ctr">
            <a:spAutoFit/>
          </a:bodyPr>
          <a:lstStyle/>
          <a:p>
            <a:pPr algn="ctr"/>
            <a:endParaRPr lang="es-ES" dirty="0" smtClean="0">
              <a:latin typeface="Showcard Gothic" pitchFamily="82" charset="0"/>
            </a:endParaRPr>
          </a:p>
          <a:p>
            <a:pPr algn="ctr"/>
            <a:r>
              <a:rPr lang="es-ES" dirty="0" smtClean="0">
                <a:latin typeface="Showcard Gothic" pitchFamily="82" charset="0"/>
              </a:rPr>
              <a:t>La </a:t>
            </a:r>
            <a:r>
              <a:rPr lang="es-ES" dirty="0">
                <a:latin typeface="Showcard Gothic" pitchFamily="82" charset="0"/>
              </a:rPr>
              <a:t>fecundación es interna. Son ovíparos; es decir, ponen huevos, en nidos que construyen con palos y ramas. Mas ésta es solo la parte superior. Los huevos en cuestión están enterrados. A veces, las tortugas aprovechan los nidos de los cocodrilos, que protegen su nido e incuban sus huevos.</a:t>
            </a:r>
          </a:p>
          <a:p>
            <a:pPr algn="ctr"/>
            <a:r>
              <a:rPr lang="es-ES" dirty="0">
                <a:latin typeface="Showcard Gothic" pitchFamily="82" charset="0"/>
              </a:rPr>
              <a:t>Poseen además un corazón formado por cuatro cavidades (dos aurículas y dos ventrículos). Son poiquilotermos y </a:t>
            </a:r>
            <a:r>
              <a:rPr lang="es-ES" dirty="0" err="1">
                <a:latin typeface="Showcard Gothic" pitchFamily="82" charset="0"/>
              </a:rPr>
              <a:t>ectotermos</a:t>
            </a:r>
            <a:r>
              <a:rPr lang="es-ES" dirty="0">
                <a:latin typeface="Showcard Gothic" pitchFamily="82" charset="0"/>
              </a:rPr>
              <a:t>; es decir, que su temperatura corporal varía con la ambiental.</a:t>
            </a:r>
          </a:p>
          <a:p>
            <a:pPr algn="ctr"/>
            <a:r>
              <a:rPr lang="es-ES" dirty="0">
                <a:latin typeface="Showcard Gothic" pitchFamily="82" charset="0"/>
              </a:rPr>
              <a:t>Respiran mediante los pulmones. Son los animales de respiración pulmonar que más tiempo pueden aguantar bajo el agua; sus pulmones son tan grandes que puede llegar a estar seis horas bajo el agua si está en continuo movimiento; si se mantiene quieto, es decir, consumiendo la cantidad mínima de oxígeno por minuto, es capaz de permanecer dos días seguidos bajo el agua. El abdomen y el tórax están separados por un diafragma muscular que también es usado en la </a:t>
            </a:r>
            <a:r>
              <a:rPr lang="es-ES" dirty="0" smtClean="0">
                <a:latin typeface="Showcard Gothic" pitchFamily="82" charset="0"/>
              </a:rPr>
              <a:t>respiración.</a:t>
            </a:r>
          </a:p>
          <a:p>
            <a:pPr algn="ctr"/>
            <a:endParaRPr lang="es-ES" dirty="0">
              <a:latin typeface="Showcard Gothic" pitchFamily="82" charset="0"/>
            </a:endParaRPr>
          </a:p>
        </p:txBody>
      </p:sp>
    </p:spTree>
  </p:cSld>
  <p:clrMapOvr>
    <a:masterClrMapping/>
  </p:clrMapOvr>
  <p:transition advTm="53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8100000" scaled="1"/>
        </a:gradFill>
        <a:effectLst/>
      </p:bgPr>
    </p:bg>
    <p:spTree>
      <p:nvGrpSpPr>
        <p:cNvPr id="1" name=""/>
        <p:cNvGrpSpPr/>
        <p:nvPr/>
      </p:nvGrpSpPr>
      <p:grpSpPr>
        <a:xfrm>
          <a:off x="0" y="0"/>
          <a:ext cx="0" cy="0"/>
          <a:chOff x="0" y="0"/>
          <a:chExt cx="0" cy="0"/>
        </a:xfrm>
      </p:grpSpPr>
      <p:pic>
        <p:nvPicPr>
          <p:cNvPr id="17414" name="Picture 6" descr="C:\Documents and Settings\Dell\Escritorio\Imagen5.jpg"/>
          <p:cNvPicPr>
            <a:picLocks noChangeAspect="1" noChangeArrowheads="1"/>
          </p:cNvPicPr>
          <p:nvPr/>
        </p:nvPicPr>
        <p:blipFill>
          <a:blip r:embed="rId2"/>
          <a:srcRect/>
          <a:stretch>
            <a:fillRect/>
          </a:stretch>
        </p:blipFill>
        <p:spPr bwMode="auto">
          <a:xfrm>
            <a:off x="785786" y="306059"/>
            <a:ext cx="7724778" cy="6070909"/>
          </a:xfrm>
          <a:prstGeom prst="rect">
            <a:avLst/>
          </a:prstGeom>
          <a:noFill/>
        </p:spPr>
      </p:pic>
      <p:sp>
        <p:nvSpPr>
          <p:cNvPr id="17413" name="Rectangle 5"/>
          <p:cNvSpPr>
            <a:spLocks noChangeArrowheads="1"/>
          </p:cNvSpPr>
          <p:nvPr/>
        </p:nvSpPr>
        <p:spPr bwMode="auto">
          <a:xfrm>
            <a:off x="250825" y="6092825"/>
            <a:ext cx="3021013" cy="457200"/>
          </a:xfrm>
          <a:prstGeom prst="rect">
            <a:avLst/>
          </a:prstGeom>
          <a:solidFill>
            <a:srgbClr val="FFFF99"/>
          </a:solidFill>
          <a:ln w="9525">
            <a:noFill/>
            <a:miter lim="800000"/>
            <a:headEnd/>
            <a:tailEnd/>
          </a:ln>
          <a:effectLst/>
        </p:spPr>
        <p:txBody>
          <a:bodyPr wrap="none">
            <a:spAutoFit/>
          </a:bodyPr>
          <a:lstStyle/>
          <a:p>
            <a:r>
              <a:rPr lang="es-ES" sz="2400" b="1"/>
              <a:t>Cocodrilos del Nilo</a:t>
            </a:r>
            <a:r>
              <a:rPr lang="es-ES"/>
              <a:t> </a:t>
            </a:r>
          </a:p>
        </p:txBody>
      </p:sp>
    </p:spTree>
  </p:cSld>
  <p:clrMapOvr>
    <a:masterClrMapping/>
  </p:clrMapOvr>
  <p:transition advTm="4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5" name="Picture 3" descr="Uganda_0142"/>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4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3" name="Picture 3" descr="cocodrilo4"/>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4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8100000" scaled="1"/>
        </a:gradFill>
        <a:effectLst/>
      </p:bgPr>
    </p:bg>
    <p:spTree>
      <p:nvGrpSpPr>
        <p:cNvPr id="1" name=""/>
        <p:cNvGrpSpPr/>
        <p:nvPr/>
      </p:nvGrpSpPr>
      <p:grpSpPr>
        <a:xfrm>
          <a:off x="0" y="0"/>
          <a:ext cx="0" cy="0"/>
          <a:chOff x="0" y="0"/>
          <a:chExt cx="0" cy="0"/>
        </a:xfrm>
      </p:grpSpPr>
      <p:sp>
        <p:nvSpPr>
          <p:cNvPr id="12290" name="Rectangle 2"/>
          <p:cNvSpPr>
            <a:spLocks noChangeArrowheads="1"/>
          </p:cNvSpPr>
          <p:nvPr/>
        </p:nvSpPr>
        <p:spPr bwMode="auto">
          <a:xfrm>
            <a:off x="1071538" y="928670"/>
            <a:ext cx="6985000" cy="4708981"/>
          </a:xfrm>
          <a:prstGeom prst="rect">
            <a:avLst/>
          </a:prstGeom>
          <a:solidFill>
            <a:srgbClr val="FFFF99"/>
          </a:solidFill>
          <a:ln w="76200">
            <a:solidFill>
              <a:srgbClr val="FF0000"/>
            </a:solidFill>
            <a:miter lim="800000"/>
            <a:headEnd/>
            <a:tailEnd/>
          </a:ln>
          <a:effectLst/>
        </p:spPr>
        <p:txBody>
          <a:bodyPr anchor="ctr">
            <a:spAutoFit/>
          </a:bodyPr>
          <a:lstStyle/>
          <a:p>
            <a:pPr algn="ctr"/>
            <a:endParaRPr lang="es-ES" sz="2000" dirty="0" smtClean="0">
              <a:latin typeface="Showcard Gothic" pitchFamily="82" charset="0"/>
            </a:endParaRPr>
          </a:p>
          <a:p>
            <a:pPr algn="ctr"/>
            <a:r>
              <a:rPr lang="es-ES" sz="2000" dirty="0" smtClean="0">
                <a:latin typeface="Showcard Gothic" pitchFamily="82" charset="0"/>
              </a:rPr>
              <a:t>Una </a:t>
            </a:r>
            <a:r>
              <a:rPr lang="es-ES" sz="2000" dirty="0">
                <a:latin typeface="Showcard Gothic" pitchFamily="82" charset="0"/>
              </a:rPr>
              <a:t>especie, el cocodrilo marino (</a:t>
            </a:r>
            <a:r>
              <a:rPr lang="es-ES" sz="2000" dirty="0" err="1">
                <a:latin typeface="Showcard Gothic" pitchFamily="82" charset="0"/>
              </a:rPr>
              <a:t>Crocodylus</a:t>
            </a:r>
            <a:r>
              <a:rPr lang="es-ES" sz="2000" dirty="0">
                <a:latin typeface="Showcard Gothic" pitchFamily="82" charset="0"/>
              </a:rPr>
              <a:t> </a:t>
            </a:r>
            <a:r>
              <a:rPr lang="es-ES" sz="2000" dirty="0" err="1">
                <a:latin typeface="Showcard Gothic" pitchFamily="82" charset="0"/>
              </a:rPr>
              <a:t>porosus</a:t>
            </a:r>
            <a:r>
              <a:rPr lang="es-ES" sz="2000" dirty="0">
                <a:latin typeface="Showcard Gothic" pitchFamily="82" charset="0"/>
              </a:rPr>
              <a:t>) que es el mayor de los cocodrilos de la actualidad (el más grande del que se tiene noticia es de 8,5 metros de longitud y 1.700 kilos de peso, y fue capturado en Queensland (Australia) en el año 1957), vive tanto en agua dulce como en estuarios salados y se adentra con frecuencia en el mar, lo que le ha permitido colonizar muchas islas de Australia y todas las costas desde la India hasta Australia, e incluso, en muchas ocasiones llega a cruzar el Océano Índico y llega hasta África Oriental, desde Somalia hasta Madagascar y </a:t>
            </a:r>
            <a:r>
              <a:rPr lang="es-ES" sz="2000" dirty="0" smtClean="0">
                <a:latin typeface="Showcard Gothic" pitchFamily="82" charset="0"/>
              </a:rPr>
              <a:t>Sudáfrica.</a:t>
            </a:r>
          </a:p>
          <a:p>
            <a:pPr algn="ctr"/>
            <a:endParaRPr lang="es-ES" sz="2000" dirty="0">
              <a:latin typeface="Showcard Gothic" pitchFamily="82" charset="0"/>
            </a:endParaRPr>
          </a:p>
        </p:txBody>
      </p:sp>
    </p:spTree>
  </p:cSld>
  <p:clrMapOvr>
    <a:masterClrMapping/>
  </p:clrMapOvr>
  <p:transition advTm="47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500px-Cocodrilo"/>
          <p:cNvPicPr>
            <a:picLocks noChangeAspect="1" noChangeArrowheads="1"/>
          </p:cNvPicPr>
          <p:nvPr/>
        </p:nvPicPr>
        <p:blipFill>
          <a:blip r:embed="rId3"/>
          <a:srcRect/>
          <a:stretch>
            <a:fillRect/>
          </a:stretch>
        </p:blipFill>
        <p:spPr bwMode="auto">
          <a:xfrm>
            <a:off x="0" y="-171450"/>
            <a:ext cx="9144000" cy="7029450"/>
          </a:xfrm>
          <a:prstGeom prst="rect">
            <a:avLst/>
          </a:prstGeom>
          <a:noFill/>
        </p:spPr>
      </p:pic>
    </p:spTree>
  </p:cSld>
  <p:clrMapOvr>
    <a:masterClrMapping/>
  </p:clrMapOvr>
  <p:transition advTm="4000">
    <p:sndAc>
      <p:stSnd>
        <p:snd r:embed="rId2" name="[accordeon][musette]_aimable_accordéon_08 - poema (tango)420.wav"/>
      </p:stSnd>
    </p:sndAc>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3" name="Picture 3" descr="500px-Cocodrilo"/>
          <p:cNvPicPr>
            <a:picLocks noChangeAspect="1" noChangeArrowheads="1"/>
          </p:cNvPicPr>
          <p:nvPr/>
        </p:nvPicPr>
        <p:blipFill>
          <a:blip r:embed="rId2"/>
          <a:srcRect/>
          <a:stretch>
            <a:fillRect/>
          </a:stretch>
        </p:blipFill>
        <p:spPr bwMode="auto">
          <a:xfrm>
            <a:off x="0" y="0"/>
            <a:ext cx="4356100" cy="3051175"/>
          </a:xfrm>
          <a:prstGeom prst="rect">
            <a:avLst/>
          </a:prstGeom>
          <a:noFill/>
        </p:spPr>
      </p:pic>
      <p:pic>
        <p:nvPicPr>
          <p:cNvPr id="20484" name="Picture 4" descr="croconile3"/>
          <p:cNvPicPr>
            <a:picLocks noChangeAspect="1" noChangeArrowheads="1"/>
          </p:cNvPicPr>
          <p:nvPr/>
        </p:nvPicPr>
        <p:blipFill>
          <a:blip r:embed="rId3"/>
          <a:srcRect/>
          <a:stretch>
            <a:fillRect/>
          </a:stretch>
        </p:blipFill>
        <p:spPr bwMode="auto">
          <a:xfrm>
            <a:off x="0" y="3041650"/>
            <a:ext cx="9144000" cy="3816350"/>
          </a:xfrm>
          <a:prstGeom prst="rect">
            <a:avLst/>
          </a:prstGeom>
          <a:noFill/>
        </p:spPr>
      </p:pic>
      <p:pic>
        <p:nvPicPr>
          <p:cNvPr id="20485" name="Picture 5" descr="cocodrilo_boca"/>
          <p:cNvPicPr>
            <a:picLocks noChangeAspect="1" noChangeArrowheads="1"/>
          </p:cNvPicPr>
          <p:nvPr/>
        </p:nvPicPr>
        <p:blipFill>
          <a:blip r:embed="rId4"/>
          <a:srcRect b="6465"/>
          <a:stretch>
            <a:fillRect/>
          </a:stretch>
        </p:blipFill>
        <p:spPr bwMode="auto">
          <a:xfrm>
            <a:off x="4356100" y="0"/>
            <a:ext cx="4787900" cy="3141663"/>
          </a:xfrm>
          <a:prstGeom prst="rect">
            <a:avLst/>
          </a:prstGeom>
          <a:noFill/>
        </p:spPr>
      </p:pic>
    </p:spTree>
  </p:cSld>
  <p:clrMapOvr>
    <a:masterClrMapping/>
  </p:clrMapOvr>
  <p:transition advTm="4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1" name="Picture 3" descr="cocodrilo_boca"/>
          <p:cNvPicPr>
            <a:picLocks noChangeAspect="1" noChangeArrowheads="1"/>
          </p:cNvPicPr>
          <p:nvPr/>
        </p:nvPicPr>
        <p:blipFill>
          <a:blip r:embed="rId2"/>
          <a:srcRect b="6465"/>
          <a:stretch>
            <a:fillRect/>
          </a:stretch>
        </p:blipFill>
        <p:spPr bwMode="auto">
          <a:xfrm>
            <a:off x="0" y="0"/>
            <a:ext cx="9144000" cy="7056438"/>
          </a:xfrm>
          <a:prstGeom prst="rect">
            <a:avLst/>
          </a:prstGeom>
          <a:noFill/>
        </p:spPr>
      </p:pic>
    </p:spTree>
  </p:cSld>
  <p:clrMapOvr>
    <a:masterClrMapping/>
  </p:clrMapOvr>
  <p:transition advTm="4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1" name="Picture 3" descr="PN27042011175436"/>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48131"/>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effectLst/>
      </p:bgPr>
    </p:bg>
    <p:spTree>
      <p:nvGrpSpPr>
        <p:cNvPr id="1" name=""/>
        <p:cNvGrpSpPr/>
        <p:nvPr/>
      </p:nvGrpSpPr>
      <p:grpSpPr>
        <a:xfrm>
          <a:off x="0" y="0"/>
          <a:ext cx="0" cy="0"/>
          <a:chOff x="0" y="0"/>
          <a:chExt cx="0" cy="0"/>
        </a:xfrm>
      </p:grpSpPr>
      <p:pic>
        <p:nvPicPr>
          <p:cNvPr id="3" name="Picture 3" descr="cocodrilo1"/>
          <p:cNvPicPr>
            <a:picLocks noChangeAspect="1" noChangeArrowheads="1"/>
          </p:cNvPicPr>
          <p:nvPr/>
        </p:nvPicPr>
        <p:blipFill>
          <a:blip r:embed="rId2"/>
          <a:srcRect/>
          <a:stretch>
            <a:fillRect/>
          </a:stretch>
        </p:blipFill>
        <p:spPr bwMode="auto">
          <a:xfrm>
            <a:off x="-1166885" y="0"/>
            <a:ext cx="10310885" cy="7733164"/>
          </a:xfrm>
          <a:prstGeom prst="rect">
            <a:avLst/>
          </a:prstGeom>
          <a:noFill/>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8100000" scaled="1"/>
        </a:gradFill>
        <a:effectLst/>
      </p:bgPr>
    </p:bg>
    <p:spTree>
      <p:nvGrpSpPr>
        <p:cNvPr id="1" name=""/>
        <p:cNvGrpSpPr/>
        <p:nvPr/>
      </p:nvGrpSpPr>
      <p:grpSpPr>
        <a:xfrm>
          <a:off x="0" y="0"/>
          <a:ext cx="0" cy="0"/>
          <a:chOff x="0" y="0"/>
          <a:chExt cx="0" cy="0"/>
        </a:xfrm>
      </p:grpSpPr>
      <p:pic>
        <p:nvPicPr>
          <p:cNvPr id="44035" name="Picture 3" descr="everglades-cocodrilo"/>
          <p:cNvPicPr>
            <a:picLocks noChangeAspect="1" noChangeArrowheads="1"/>
          </p:cNvPicPr>
          <p:nvPr/>
        </p:nvPicPr>
        <p:blipFill>
          <a:blip r:embed="rId2"/>
          <a:srcRect/>
          <a:stretch>
            <a:fillRect/>
          </a:stretch>
        </p:blipFill>
        <p:spPr bwMode="auto">
          <a:xfrm>
            <a:off x="468313" y="260350"/>
            <a:ext cx="8172450" cy="6129338"/>
          </a:xfrm>
          <a:prstGeom prst="rect">
            <a:avLst/>
          </a:prstGeom>
          <a:noFill/>
        </p:spPr>
      </p:pic>
    </p:spTree>
  </p:cSld>
  <p:clrMapOvr>
    <a:masterClrMapping/>
  </p:clrMapOvr>
  <p:transition advTm="4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5" name="Picture 3" descr="cocodrilo3"/>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4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3" name="Picture 3" descr="image31"/>
          <p:cNvPicPr>
            <a:picLocks noChangeAspect="1" noChangeArrowheads="1"/>
          </p:cNvPicPr>
          <p:nvPr/>
        </p:nvPicPr>
        <p:blipFill>
          <a:blip r:embed="rId2"/>
          <a:srcRect/>
          <a:stretch>
            <a:fillRect/>
          </a:stretch>
        </p:blipFill>
        <p:spPr bwMode="auto">
          <a:xfrm>
            <a:off x="0" y="0"/>
            <a:ext cx="9144000" cy="6848475"/>
          </a:xfrm>
          <a:prstGeom prst="rect">
            <a:avLst/>
          </a:prstGeom>
          <a:noFill/>
        </p:spPr>
      </p:pic>
    </p:spTree>
  </p:cSld>
  <p:clrMapOvr>
    <a:masterClrMapping/>
  </p:clrMapOvr>
  <p:transition advTm="4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5" name="Picture 3" descr="image5"/>
          <p:cNvPicPr>
            <a:picLocks noChangeAspect="1" noChangeArrowheads="1"/>
          </p:cNvPicPr>
          <p:nvPr/>
        </p:nvPicPr>
        <p:blipFill>
          <a:blip r:embed="rId2"/>
          <a:srcRect/>
          <a:stretch>
            <a:fillRect/>
          </a:stretch>
        </p:blipFill>
        <p:spPr bwMode="auto">
          <a:xfrm>
            <a:off x="0" y="0"/>
            <a:ext cx="9144000" cy="6848475"/>
          </a:xfrm>
          <a:prstGeom prst="rect">
            <a:avLst/>
          </a:prstGeom>
          <a:noFill/>
        </p:spPr>
      </p:pic>
    </p:spTree>
  </p:cSld>
  <p:clrMapOvr>
    <a:masterClrMapping/>
  </p:clrMapOvr>
  <p:transition advTm="4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8100000" scaled="1"/>
        </a:gradFill>
        <a:effectLst/>
      </p:bgPr>
    </p:bg>
    <p:spTree>
      <p:nvGrpSpPr>
        <p:cNvPr id="1" name=""/>
        <p:cNvGrpSpPr/>
        <p:nvPr/>
      </p:nvGrpSpPr>
      <p:grpSpPr>
        <a:xfrm>
          <a:off x="0" y="0"/>
          <a:ext cx="0" cy="0"/>
          <a:chOff x="0" y="0"/>
          <a:chExt cx="0" cy="0"/>
        </a:xfrm>
      </p:grpSpPr>
      <p:pic>
        <p:nvPicPr>
          <p:cNvPr id="45059" name="Picture 3" descr="cocodrilo_comida"/>
          <p:cNvPicPr>
            <a:picLocks noChangeAspect="1" noChangeArrowheads="1"/>
          </p:cNvPicPr>
          <p:nvPr/>
        </p:nvPicPr>
        <p:blipFill>
          <a:blip r:embed="rId2"/>
          <a:srcRect/>
          <a:stretch>
            <a:fillRect/>
          </a:stretch>
        </p:blipFill>
        <p:spPr bwMode="auto">
          <a:xfrm>
            <a:off x="323850" y="692150"/>
            <a:ext cx="8497888" cy="5473700"/>
          </a:xfrm>
          <a:prstGeom prst="rect">
            <a:avLst/>
          </a:prstGeom>
          <a:noFill/>
        </p:spPr>
      </p:pic>
    </p:spTree>
  </p:cSld>
  <p:clrMapOvr>
    <a:masterClrMapping/>
  </p:clrMapOvr>
  <p:transition advTm="4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8100000" scaled="1"/>
        </a:gradFill>
        <a:effectLst/>
      </p:bgPr>
    </p:bg>
    <p:spTree>
      <p:nvGrpSpPr>
        <p:cNvPr id="1" name=""/>
        <p:cNvGrpSpPr/>
        <p:nvPr/>
      </p:nvGrpSpPr>
      <p:grpSpPr>
        <a:xfrm>
          <a:off x="0" y="0"/>
          <a:ext cx="0" cy="0"/>
          <a:chOff x="0" y="0"/>
          <a:chExt cx="0" cy="0"/>
        </a:xfrm>
      </p:grpSpPr>
      <p:pic>
        <p:nvPicPr>
          <p:cNvPr id="39939" name="Picture 3" descr="cocodrilo-lago"/>
          <p:cNvPicPr>
            <a:picLocks noChangeAspect="1" noChangeArrowheads="1"/>
          </p:cNvPicPr>
          <p:nvPr/>
        </p:nvPicPr>
        <p:blipFill>
          <a:blip r:embed="rId2"/>
          <a:srcRect l="2771" t="5011" r="3319" b="3294"/>
          <a:stretch>
            <a:fillRect/>
          </a:stretch>
        </p:blipFill>
        <p:spPr bwMode="auto">
          <a:xfrm>
            <a:off x="1258888" y="0"/>
            <a:ext cx="6386512" cy="6858000"/>
          </a:xfrm>
          <a:prstGeom prst="rect">
            <a:avLst/>
          </a:prstGeom>
          <a:noFill/>
        </p:spPr>
      </p:pic>
    </p:spTree>
  </p:cSld>
  <p:clrMapOvr>
    <a:masterClrMapping/>
  </p:clrMapOvr>
  <p:transition advTm="400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9" name="Picture 3" descr="cocodrilo_comiendo_mano"/>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400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1" name="Picture 3" descr="F901799_coco"/>
          <p:cNvPicPr>
            <a:picLocks noChangeAspect="1" noChangeArrowheads="1"/>
          </p:cNvPicPr>
          <p:nvPr/>
        </p:nvPicPr>
        <p:blipFill>
          <a:blip r:embed="rId2"/>
          <a:srcRect/>
          <a:stretch>
            <a:fillRect/>
          </a:stretch>
        </p:blipFill>
        <p:spPr bwMode="auto">
          <a:xfrm>
            <a:off x="0" y="0"/>
            <a:ext cx="9324975" cy="6989763"/>
          </a:xfrm>
          <a:prstGeom prst="rect">
            <a:avLst/>
          </a:prstGeom>
          <a:noFill/>
        </p:spPr>
      </p:pic>
    </p:spTree>
  </p:cSld>
  <p:clrMapOvr>
    <a:masterClrMapping/>
  </p:clrMapOvr>
  <p:transition advTm="400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7" name="Picture 5" descr="leopardo-vs-cocodrilo-1_500x313"/>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3558" name="WordArt 6"/>
          <p:cNvSpPr>
            <a:spLocks noChangeArrowheads="1" noChangeShapeType="1" noTextEdit="1"/>
          </p:cNvSpPr>
          <p:nvPr/>
        </p:nvSpPr>
        <p:spPr bwMode="auto">
          <a:xfrm>
            <a:off x="611188" y="6021388"/>
            <a:ext cx="7620000" cy="336550"/>
          </a:xfrm>
          <a:prstGeom prst="rect">
            <a:avLst/>
          </a:prstGeom>
        </p:spPr>
        <p:txBody>
          <a:bodyPr wrap="none" fromWordArt="1">
            <a:prstTxWarp prst="textPlain">
              <a:avLst>
                <a:gd name="adj" fmla="val 50000"/>
              </a:avLst>
            </a:prstTxWarp>
          </a:bodyPr>
          <a:lstStyle/>
          <a:p>
            <a:pPr algn="ctr"/>
            <a:r>
              <a:rPr lang="es-ES" sz="3600" b="1" kern="10">
                <a:ln w="9525">
                  <a:solidFill>
                    <a:srgbClr val="FF0000"/>
                  </a:solidFill>
                  <a:round/>
                  <a:headEnd/>
                  <a:tailEnd/>
                </a:ln>
                <a:solidFill>
                  <a:srgbClr val="00FF99"/>
                </a:solidFill>
                <a:latin typeface="Arial Black"/>
              </a:rPr>
              <a:t>TAMBIEN A ELLOS SE LOS COMEN</a:t>
            </a:r>
          </a:p>
        </p:txBody>
      </p:sp>
    </p:spTree>
  </p:cSld>
  <p:clrMapOvr>
    <a:masterClrMapping/>
  </p:clrMapOvr>
  <p:transition advTm="400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7" name="Picture 3" descr="COCODRILO%20SIAMES"/>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7108" name="Rectangle 4"/>
          <p:cNvSpPr>
            <a:spLocks noChangeArrowheads="1"/>
          </p:cNvSpPr>
          <p:nvPr/>
        </p:nvSpPr>
        <p:spPr bwMode="auto">
          <a:xfrm>
            <a:off x="395288" y="836613"/>
            <a:ext cx="8424862" cy="1190625"/>
          </a:xfrm>
          <a:prstGeom prst="rect">
            <a:avLst/>
          </a:prstGeom>
          <a:solidFill>
            <a:srgbClr val="00FF99"/>
          </a:solidFill>
          <a:ln w="9525">
            <a:noFill/>
            <a:miter lim="800000"/>
            <a:headEnd/>
            <a:tailEnd/>
          </a:ln>
          <a:effectLst/>
        </p:spPr>
        <p:txBody>
          <a:bodyPr anchor="ctr">
            <a:spAutoFit/>
          </a:bodyPr>
          <a:lstStyle/>
          <a:p>
            <a:pPr algn="ctr"/>
            <a:r>
              <a:rPr lang="es-ES" b="1"/>
              <a:t>Debido a la cacería sin cuotas, este cocodrilo está prácticamente extinguido en la naturaleza. Era común en casi toda Indonesia y las islas próximas. Ya sólo se le puede ver en ciertas zonas muy limitadas de esta región. La mayoría habitando dentro de reservas naturales.</a:t>
            </a:r>
          </a:p>
        </p:txBody>
      </p:sp>
      <p:sp>
        <p:nvSpPr>
          <p:cNvPr id="47109" name="Rectangle 5"/>
          <p:cNvSpPr>
            <a:spLocks noChangeArrowheads="1"/>
          </p:cNvSpPr>
          <p:nvPr/>
        </p:nvSpPr>
        <p:spPr bwMode="auto">
          <a:xfrm>
            <a:off x="2700338" y="260350"/>
            <a:ext cx="3460750" cy="366713"/>
          </a:xfrm>
          <a:prstGeom prst="rect">
            <a:avLst/>
          </a:prstGeom>
          <a:solidFill>
            <a:srgbClr val="00FF99"/>
          </a:solidFill>
          <a:ln w="9525">
            <a:noFill/>
            <a:miter lim="800000"/>
            <a:headEnd/>
            <a:tailEnd/>
          </a:ln>
          <a:effectLst/>
        </p:spPr>
        <p:txBody>
          <a:bodyPr wrap="none" anchor="ctr">
            <a:spAutoFit/>
          </a:bodyPr>
          <a:lstStyle/>
          <a:p>
            <a:pPr algn="ctr"/>
            <a:r>
              <a:rPr lang="es-ES" b="1"/>
              <a:t>COCODRILO ALBINO SIAMÉS</a:t>
            </a:r>
          </a:p>
        </p:txBody>
      </p:sp>
    </p:spTree>
  </p:cSld>
  <p:clrMapOvr>
    <a:masterClrMapping/>
  </p:clrMapOvr>
  <p:transition advTm="2900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8100000" scaled="1"/>
        </a:gradFill>
        <a:effectLst/>
      </p:bgPr>
    </p:bg>
    <p:spTree>
      <p:nvGrpSpPr>
        <p:cNvPr id="1" name=""/>
        <p:cNvGrpSpPr/>
        <p:nvPr/>
      </p:nvGrpSpPr>
      <p:grpSpPr>
        <a:xfrm>
          <a:off x="0" y="0"/>
          <a:ext cx="0" cy="0"/>
          <a:chOff x="0" y="0"/>
          <a:chExt cx="0" cy="0"/>
        </a:xfrm>
      </p:grpSpPr>
      <p:pic>
        <p:nvPicPr>
          <p:cNvPr id="21507" name="Picture 3" descr="@cocodrilo"/>
          <p:cNvPicPr>
            <a:picLocks noChangeAspect="1" noChangeArrowheads="1"/>
          </p:cNvPicPr>
          <p:nvPr/>
        </p:nvPicPr>
        <p:blipFill>
          <a:blip r:embed="rId2"/>
          <a:srcRect/>
          <a:stretch>
            <a:fillRect/>
          </a:stretch>
        </p:blipFill>
        <p:spPr bwMode="auto">
          <a:xfrm flipH="1">
            <a:off x="1928794" y="0"/>
            <a:ext cx="5857916" cy="6858000"/>
          </a:xfrm>
          <a:prstGeom prst="rect">
            <a:avLst/>
          </a:prstGeom>
          <a:noFill/>
        </p:spPr>
      </p:pic>
    </p:spTree>
  </p:cSld>
  <p:clrMapOvr>
    <a:masterClrMapping/>
  </p:clrMapOvr>
  <p:transition advTm="4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1507"/>
                                        </p:tgtEl>
                                        <p:attrNameLst>
                                          <p:attrName>style.visibility</p:attrName>
                                        </p:attrNameLst>
                                      </p:cBhvr>
                                      <p:to>
                                        <p:strVal val="visible"/>
                                      </p:to>
                                    </p:set>
                                    <p:animEffect transition="in" filter="wipe(down)">
                                      <p:cBhvr>
                                        <p:cTn id="7" dur="580">
                                          <p:stCondLst>
                                            <p:cond delay="0"/>
                                          </p:stCondLst>
                                        </p:cTn>
                                        <p:tgtEl>
                                          <p:spTgt spid="21507"/>
                                        </p:tgtEl>
                                      </p:cBhvr>
                                    </p:animEffect>
                                    <p:anim calcmode="lin" valueType="num">
                                      <p:cBhvr>
                                        <p:cTn id="8" dur="1822" tmFilter="0,0; 0.14,0.36; 0.43,0.73; 0.71,0.91; 1.0,1.0">
                                          <p:stCondLst>
                                            <p:cond delay="0"/>
                                          </p:stCondLst>
                                        </p:cTn>
                                        <p:tgtEl>
                                          <p:spTgt spid="2150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150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150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150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1507"/>
                                        </p:tgtEl>
                                        <p:attrNameLst>
                                          <p:attrName>ppt_y</p:attrName>
                                        </p:attrNameLst>
                                      </p:cBhvr>
                                      <p:tavLst>
                                        <p:tav tm="0" fmla="#ppt_y-sin(pi*$)/81">
                                          <p:val>
                                            <p:fltVal val="0"/>
                                          </p:val>
                                        </p:tav>
                                        <p:tav tm="100000">
                                          <p:val>
                                            <p:fltVal val="1"/>
                                          </p:val>
                                        </p:tav>
                                      </p:tavLst>
                                    </p:anim>
                                    <p:animScale>
                                      <p:cBhvr>
                                        <p:cTn id="13" dur="26">
                                          <p:stCondLst>
                                            <p:cond delay="650"/>
                                          </p:stCondLst>
                                        </p:cTn>
                                        <p:tgtEl>
                                          <p:spTgt spid="21507"/>
                                        </p:tgtEl>
                                      </p:cBhvr>
                                      <p:to x="100000" y="60000"/>
                                    </p:animScale>
                                    <p:animScale>
                                      <p:cBhvr>
                                        <p:cTn id="14" dur="166" decel="50000">
                                          <p:stCondLst>
                                            <p:cond delay="676"/>
                                          </p:stCondLst>
                                        </p:cTn>
                                        <p:tgtEl>
                                          <p:spTgt spid="21507"/>
                                        </p:tgtEl>
                                      </p:cBhvr>
                                      <p:to x="100000" y="100000"/>
                                    </p:animScale>
                                    <p:animScale>
                                      <p:cBhvr>
                                        <p:cTn id="15" dur="26">
                                          <p:stCondLst>
                                            <p:cond delay="1312"/>
                                          </p:stCondLst>
                                        </p:cTn>
                                        <p:tgtEl>
                                          <p:spTgt spid="21507"/>
                                        </p:tgtEl>
                                      </p:cBhvr>
                                      <p:to x="100000" y="80000"/>
                                    </p:animScale>
                                    <p:animScale>
                                      <p:cBhvr>
                                        <p:cTn id="16" dur="166" decel="50000">
                                          <p:stCondLst>
                                            <p:cond delay="1338"/>
                                          </p:stCondLst>
                                        </p:cTn>
                                        <p:tgtEl>
                                          <p:spTgt spid="21507"/>
                                        </p:tgtEl>
                                      </p:cBhvr>
                                      <p:to x="100000" y="100000"/>
                                    </p:animScale>
                                    <p:animScale>
                                      <p:cBhvr>
                                        <p:cTn id="17" dur="26">
                                          <p:stCondLst>
                                            <p:cond delay="1642"/>
                                          </p:stCondLst>
                                        </p:cTn>
                                        <p:tgtEl>
                                          <p:spTgt spid="21507"/>
                                        </p:tgtEl>
                                      </p:cBhvr>
                                      <p:to x="100000" y="90000"/>
                                    </p:animScale>
                                    <p:animScale>
                                      <p:cBhvr>
                                        <p:cTn id="18" dur="166" decel="50000">
                                          <p:stCondLst>
                                            <p:cond delay="1668"/>
                                          </p:stCondLst>
                                        </p:cTn>
                                        <p:tgtEl>
                                          <p:spTgt spid="21507"/>
                                        </p:tgtEl>
                                      </p:cBhvr>
                                      <p:to x="100000" y="100000"/>
                                    </p:animScale>
                                    <p:animScale>
                                      <p:cBhvr>
                                        <p:cTn id="19" dur="26">
                                          <p:stCondLst>
                                            <p:cond delay="1808"/>
                                          </p:stCondLst>
                                        </p:cTn>
                                        <p:tgtEl>
                                          <p:spTgt spid="21507"/>
                                        </p:tgtEl>
                                      </p:cBhvr>
                                      <p:to x="100000" y="95000"/>
                                    </p:animScale>
                                    <p:animScale>
                                      <p:cBhvr>
                                        <p:cTn id="20" dur="166" decel="50000">
                                          <p:stCondLst>
                                            <p:cond delay="1834"/>
                                          </p:stCondLst>
                                        </p:cTn>
                                        <p:tgtEl>
                                          <p:spTgt spid="2150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8100000" scaled="1"/>
        </a:gradFill>
        <a:effectLst/>
      </p:bgPr>
    </p:bg>
    <p:spTree>
      <p:nvGrpSpPr>
        <p:cNvPr id="1" name=""/>
        <p:cNvGrpSpPr/>
        <p:nvPr/>
      </p:nvGrpSpPr>
      <p:grpSpPr>
        <a:xfrm>
          <a:off x="0" y="0"/>
          <a:ext cx="0" cy="0"/>
          <a:chOff x="0" y="0"/>
          <a:chExt cx="0" cy="0"/>
        </a:xfrm>
      </p:grpSpPr>
      <p:sp>
        <p:nvSpPr>
          <p:cNvPr id="6146" name="Rectangle 2"/>
          <p:cNvSpPr>
            <a:spLocks noChangeArrowheads="1"/>
          </p:cNvSpPr>
          <p:nvPr/>
        </p:nvSpPr>
        <p:spPr bwMode="auto">
          <a:xfrm>
            <a:off x="900113" y="1885950"/>
            <a:ext cx="7704137" cy="3785652"/>
          </a:xfrm>
          <a:prstGeom prst="rect">
            <a:avLst/>
          </a:prstGeom>
          <a:solidFill>
            <a:srgbClr val="FFFF99"/>
          </a:solidFill>
          <a:ln w="76200">
            <a:solidFill>
              <a:srgbClr val="FF0000"/>
            </a:solidFill>
            <a:miter lim="800000"/>
            <a:headEnd/>
            <a:tailEnd/>
          </a:ln>
          <a:effectLst/>
        </p:spPr>
        <p:txBody>
          <a:bodyPr anchor="ctr">
            <a:spAutoFit/>
          </a:bodyPr>
          <a:lstStyle/>
          <a:p>
            <a:pPr algn="ctr"/>
            <a:endParaRPr lang="es-ES" sz="2400" dirty="0" smtClean="0">
              <a:latin typeface="Showcard Gothic" pitchFamily="82" charset="0"/>
            </a:endParaRPr>
          </a:p>
          <a:p>
            <a:pPr algn="ctr"/>
            <a:r>
              <a:rPr lang="es-ES" sz="2400" dirty="0" smtClean="0">
                <a:latin typeface="Showcard Gothic" pitchFamily="82" charset="0"/>
              </a:rPr>
              <a:t>Su </a:t>
            </a:r>
            <a:r>
              <a:rPr lang="es-ES" sz="2400" dirty="0">
                <a:latin typeface="Showcard Gothic" pitchFamily="82" charset="0"/>
              </a:rPr>
              <a:t>piel es escamosa, dura y seca. Llegan a vivir unos 100-150 años.</a:t>
            </a:r>
          </a:p>
          <a:p>
            <a:pPr algn="ctr"/>
            <a:r>
              <a:rPr lang="es-ES" sz="2400" dirty="0">
                <a:latin typeface="Showcard Gothic" pitchFamily="82" charset="0"/>
              </a:rPr>
              <a:t>Son reptiles que viven en las áreas tropicales de África, Asia, América y Australia. Son excelentes nadadores. Tienden a vivir en ríos de corriente lenta y se alimentan de una amplia variedad de animales, preferentemente </a:t>
            </a:r>
            <a:r>
              <a:rPr lang="es-ES" sz="2400" dirty="0" smtClean="0">
                <a:latin typeface="Showcard Gothic" pitchFamily="82" charset="0"/>
              </a:rPr>
              <a:t>vivos.</a:t>
            </a:r>
          </a:p>
          <a:p>
            <a:pPr algn="ctr"/>
            <a:endParaRPr lang="es-ES" sz="2400" dirty="0">
              <a:latin typeface="Showcard Gothic" pitchFamily="82" charset="0"/>
            </a:endParaRPr>
          </a:p>
        </p:txBody>
      </p:sp>
    </p:spTree>
  </p:cSld>
  <p:clrMapOvr>
    <a:masterClrMapping/>
  </p:clrMapOvr>
  <p:transition advTm="29000"/>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8100000" scaled="0"/>
        </a:gradFill>
        <a:effectLst/>
      </p:bgPr>
    </p:bg>
    <p:spTree>
      <p:nvGrpSpPr>
        <p:cNvPr id="1" name=""/>
        <p:cNvGrpSpPr/>
        <p:nvPr/>
      </p:nvGrpSpPr>
      <p:grpSpPr>
        <a:xfrm>
          <a:off x="0" y="0"/>
          <a:ext cx="0" cy="0"/>
          <a:chOff x="0" y="0"/>
          <a:chExt cx="0" cy="0"/>
        </a:xfrm>
      </p:grpSpPr>
      <p:pic>
        <p:nvPicPr>
          <p:cNvPr id="5122" name="Image 4" descr="LUMINEUX.gif"/>
          <p:cNvPicPr>
            <a:picLocks noChangeAspect="1"/>
          </p:cNvPicPr>
          <p:nvPr/>
        </p:nvPicPr>
        <p:blipFill>
          <a:blip r:embed="rId2"/>
          <a:srcRect/>
          <a:stretch>
            <a:fillRect/>
          </a:stretch>
        </p:blipFill>
        <p:spPr bwMode="auto">
          <a:xfrm>
            <a:off x="0" y="0"/>
            <a:ext cx="9144000" cy="6858000"/>
          </a:xfrm>
          <a:prstGeom prst="rect">
            <a:avLst/>
          </a:prstGeom>
          <a:noFill/>
          <a:ln w="9525">
            <a:gradFill flip="none" rotWithShape="1">
              <a:gsLst>
                <a:gs pos="0">
                  <a:srgbClr val="3399FF"/>
                </a:gs>
                <a:gs pos="0">
                  <a:srgbClr val="3399FF"/>
                </a:gs>
                <a:gs pos="16000">
                  <a:srgbClr val="00CCCC"/>
                </a:gs>
                <a:gs pos="47000">
                  <a:srgbClr val="9999FF"/>
                </a:gs>
                <a:gs pos="60001">
                  <a:srgbClr val="2E6792"/>
                </a:gs>
                <a:gs pos="71001">
                  <a:srgbClr val="3333CC"/>
                </a:gs>
                <a:gs pos="81000">
                  <a:srgbClr val="1170FF"/>
                </a:gs>
                <a:gs pos="100000">
                  <a:srgbClr val="006699"/>
                </a:gs>
              </a:gsLst>
              <a:lin ang="13500000" scaled="1"/>
              <a:tileRect/>
            </a:gradFill>
            <a:miter lim="800000"/>
            <a:headEnd/>
            <a:tailEnd/>
          </a:ln>
        </p:spPr>
      </p:pic>
      <p:sp>
        <p:nvSpPr>
          <p:cNvPr id="5128" name="WordArt 8"/>
          <p:cNvSpPr>
            <a:spLocks noChangeArrowheads="1" noChangeShapeType="1" noTextEdit="1"/>
          </p:cNvSpPr>
          <p:nvPr/>
        </p:nvSpPr>
        <p:spPr bwMode="auto">
          <a:xfrm>
            <a:off x="684213" y="908050"/>
            <a:ext cx="2305050" cy="3168650"/>
          </a:xfrm>
          <a:prstGeom prst="rect">
            <a:avLst/>
          </a:prstGeom>
        </p:spPr>
        <p:txBody>
          <a:bodyPr wrap="none" fromWordArt="1">
            <a:prstTxWarp prst="textPlain">
              <a:avLst>
                <a:gd name="adj" fmla="val 50000"/>
              </a:avLst>
            </a:prstTxWarp>
          </a:bodyPr>
          <a:lstStyle/>
          <a:p>
            <a:pPr algn="ctr"/>
            <a:r>
              <a:rPr lang="es-ES" sz="3600" b="1" kern="10">
                <a:ln w="9525">
                  <a:solidFill>
                    <a:srgbClr val="FF0000"/>
                  </a:solidFill>
                  <a:round/>
                  <a:headEnd/>
                  <a:tailEnd/>
                </a:ln>
                <a:solidFill>
                  <a:srgbClr val="00FF99"/>
                </a:solidFill>
                <a:latin typeface="Arial Black"/>
              </a:rPr>
              <a:t>SU PIEL </a:t>
            </a:r>
          </a:p>
          <a:p>
            <a:pPr algn="ctr"/>
            <a:r>
              <a:rPr lang="es-ES" sz="3600" b="1" kern="10">
                <a:ln w="9525">
                  <a:solidFill>
                    <a:srgbClr val="FF0000"/>
                  </a:solidFill>
                  <a:round/>
                  <a:headEnd/>
                  <a:tailEnd/>
                </a:ln>
                <a:solidFill>
                  <a:srgbClr val="00FF99"/>
                </a:solidFill>
                <a:latin typeface="Arial Black"/>
              </a:rPr>
              <a:t>ES MUY</a:t>
            </a:r>
          </a:p>
          <a:p>
            <a:pPr algn="ctr"/>
            <a:r>
              <a:rPr lang="es-ES" sz="3600" b="1" kern="10">
                <a:ln w="9525">
                  <a:solidFill>
                    <a:srgbClr val="FF0000"/>
                  </a:solidFill>
                  <a:round/>
                  <a:headEnd/>
                  <a:tailEnd/>
                </a:ln>
                <a:solidFill>
                  <a:srgbClr val="00FF99"/>
                </a:solidFill>
                <a:latin typeface="Arial Black"/>
              </a:rPr>
              <a:t>APRECIADA </a:t>
            </a:r>
          </a:p>
        </p:txBody>
      </p:sp>
      <p:pic>
        <p:nvPicPr>
          <p:cNvPr id="5" name="Picture 8" descr="ANd9GcStIs-MYzJgGbUp5Z_CjaQETfpJdlP-PMPnH3ZmsZ0dFIHrXKx1vXA6VckM"/>
          <p:cNvPicPr>
            <a:picLocks noChangeAspect="1" noChangeArrowheads="1"/>
          </p:cNvPicPr>
          <p:nvPr/>
        </p:nvPicPr>
        <p:blipFill>
          <a:blip r:embed="rId3"/>
          <a:srcRect/>
          <a:stretch>
            <a:fillRect/>
          </a:stretch>
        </p:blipFill>
        <p:spPr bwMode="auto">
          <a:xfrm>
            <a:off x="2928926" y="928670"/>
            <a:ext cx="5572164" cy="5148962"/>
          </a:xfrm>
          <a:prstGeom prst="rect">
            <a:avLst/>
          </a:prstGeom>
          <a:noFill/>
        </p:spPr>
      </p:pic>
    </p:spTree>
  </p:cSld>
  <p:clrMapOvr>
    <a:masterClrMapping/>
  </p:clrMapOvr>
  <p:transition advTm="7000"/>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0">
              <a:srgbClr val="3399FF"/>
            </a:gs>
            <a:gs pos="16000">
              <a:srgbClr val="00CCCC"/>
            </a:gs>
            <a:gs pos="47000">
              <a:srgbClr val="9999FF"/>
            </a:gs>
            <a:gs pos="60001">
              <a:srgbClr val="2E6792"/>
            </a:gs>
            <a:gs pos="71001">
              <a:srgbClr val="3333CC"/>
            </a:gs>
            <a:gs pos="81000">
              <a:srgbClr val="1170FF"/>
            </a:gs>
            <a:gs pos="100000">
              <a:srgbClr val="006699"/>
            </a:gs>
          </a:gsLst>
          <a:lin ang="13500000" scaled="1"/>
        </a:gradFill>
        <a:effectLst/>
      </p:bgPr>
    </p:bg>
    <p:spTree>
      <p:nvGrpSpPr>
        <p:cNvPr id="1" name=""/>
        <p:cNvGrpSpPr/>
        <p:nvPr/>
      </p:nvGrpSpPr>
      <p:grpSpPr>
        <a:xfrm>
          <a:off x="0" y="0"/>
          <a:ext cx="0" cy="0"/>
          <a:chOff x="0" y="0"/>
          <a:chExt cx="0" cy="0"/>
        </a:xfrm>
      </p:grpSpPr>
      <p:pic>
        <p:nvPicPr>
          <p:cNvPr id="57347" name="Picture 3" descr="bolso-vintage-en-genuina-piel-cocodrilo_vip"/>
          <p:cNvPicPr>
            <a:picLocks noChangeAspect="1" noChangeArrowheads="1"/>
          </p:cNvPicPr>
          <p:nvPr/>
        </p:nvPicPr>
        <p:blipFill>
          <a:blip r:embed="rId2"/>
          <a:srcRect/>
          <a:stretch>
            <a:fillRect/>
          </a:stretch>
        </p:blipFill>
        <p:spPr bwMode="auto">
          <a:xfrm>
            <a:off x="1547813" y="836613"/>
            <a:ext cx="6121400" cy="4859337"/>
          </a:xfrm>
          <a:prstGeom prst="rect">
            <a:avLst/>
          </a:prstGeom>
          <a:noFill/>
          <a:ln w="76200">
            <a:solidFill>
              <a:srgbClr val="FF0000"/>
            </a:solidFill>
            <a:miter lim="800000"/>
            <a:headEnd/>
            <a:tailEnd/>
          </a:ln>
        </p:spPr>
      </p:pic>
    </p:spTree>
  </p:cSld>
  <p:clrMapOvr>
    <a:masterClrMapping/>
  </p:clrMapOvr>
  <p:transition advTm="4000"/>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0">
              <a:srgbClr val="3399FF"/>
            </a:gs>
            <a:gs pos="16000">
              <a:srgbClr val="00CCCC"/>
            </a:gs>
            <a:gs pos="47000">
              <a:srgbClr val="9999FF"/>
            </a:gs>
            <a:gs pos="60001">
              <a:srgbClr val="2E6792"/>
            </a:gs>
            <a:gs pos="71001">
              <a:srgbClr val="3333CC"/>
            </a:gs>
            <a:gs pos="81000">
              <a:srgbClr val="1170FF"/>
            </a:gs>
            <a:gs pos="100000">
              <a:srgbClr val="006699"/>
            </a:gs>
          </a:gsLst>
          <a:lin ang="13500000" scaled="1"/>
        </a:gradFill>
        <a:effectLst/>
      </p:bgPr>
    </p:bg>
    <p:spTree>
      <p:nvGrpSpPr>
        <p:cNvPr id="1" name=""/>
        <p:cNvGrpSpPr/>
        <p:nvPr/>
      </p:nvGrpSpPr>
      <p:grpSpPr>
        <a:xfrm>
          <a:off x="0" y="0"/>
          <a:ext cx="0" cy="0"/>
          <a:chOff x="0" y="0"/>
          <a:chExt cx="0" cy="0"/>
        </a:xfrm>
      </p:grpSpPr>
      <p:pic>
        <p:nvPicPr>
          <p:cNvPr id="52227" name="Picture 3" descr="vaio-type-crocodile-detail-20090407-600"/>
          <p:cNvPicPr>
            <a:picLocks noChangeAspect="1" noChangeArrowheads="1"/>
          </p:cNvPicPr>
          <p:nvPr/>
        </p:nvPicPr>
        <p:blipFill>
          <a:blip r:embed="rId2"/>
          <a:srcRect/>
          <a:stretch>
            <a:fillRect/>
          </a:stretch>
        </p:blipFill>
        <p:spPr bwMode="auto">
          <a:xfrm>
            <a:off x="971550" y="692150"/>
            <a:ext cx="7272338" cy="5454650"/>
          </a:xfrm>
          <a:prstGeom prst="rect">
            <a:avLst/>
          </a:prstGeom>
          <a:noFill/>
          <a:ln w="76200">
            <a:solidFill>
              <a:srgbClr val="FF0000"/>
            </a:solidFill>
            <a:miter lim="800000"/>
            <a:headEnd/>
            <a:tailEnd/>
          </a:ln>
        </p:spPr>
      </p:pic>
    </p:spTree>
  </p:cSld>
  <p:clrMapOvr>
    <a:masterClrMapping/>
  </p:clrMapOvr>
  <p:transition advTm="4000"/>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0">
              <a:srgbClr val="3399FF"/>
            </a:gs>
            <a:gs pos="16000">
              <a:srgbClr val="00CCCC"/>
            </a:gs>
            <a:gs pos="47000">
              <a:srgbClr val="9999FF"/>
            </a:gs>
            <a:gs pos="60001">
              <a:srgbClr val="2E6792"/>
            </a:gs>
            <a:gs pos="71001">
              <a:srgbClr val="3333CC"/>
            </a:gs>
            <a:gs pos="81000">
              <a:srgbClr val="1170FF"/>
            </a:gs>
            <a:gs pos="100000">
              <a:srgbClr val="006699"/>
            </a:gs>
          </a:gsLst>
          <a:lin ang="13500000" scaled="1"/>
        </a:gradFill>
        <a:effectLst/>
      </p:bgPr>
    </p:bg>
    <p:spTree>
      <p:nvGrpSpPr>
        <p:cNvPr id="1" name=""/>
        <p:cNvGrpSpPr/>
        <p:nvPr/>
      </p:nvGrpSpPr>
      <p:grpSpPr>
        <a:xfrm>
          <a:off x="0" y="0"/>
          <a:ext cx="0" cy="0"/>
          <a:chOff x="0" y="0"/>
          <a:chExt cx="0" cy="0"/>
        </a:xfrm>
      </p:grpSpPr>
      <p:pic>
        <p:nvPicPr>
          <p:cNvPr id="53251" name="Picture 3" descr="1279134094_105240128_1-Fotos-de--Cartera-piel-de-cocodrilo-1279134094"/>
          <p:cNvPicPr>
            <a:picLocks noChangeAspect="1" noChangeArrowheads="1"/>
          </p:cNvPicPr>
          <p:nvPr/>
        </p:nvPicPr>
        <p:blipFill>
          <a:blip r:embed="rId2"/>
          <a:srcRect/>
          <a:stretch>
            <a:fillRect/>
          </a:stretch>
        </p:blipFill>
        <p:spPr bwMode="auto">
          <a:xfrm>
            <a:off x="468313" y="333375"/>
            <a:ext cx="8064500" cy="6159500"/>
          </a:xfrm>
          <a:prstGeom prst="rect">
            <a:avLst/>
          </a:prstGeom>
          <a:noFill/>
          <a:ln w="76200">
            <a:solidFill>
              <a:srgbClr val="FF0000"/>
            </a:solidFill>
            <a:miter lim="800000"/>
            <a:headEnd/>
            <a:tailEnd/>
          </a:ln>
        </p:spPr>
      </p:pic>
    </p:spTree>
  </p:cSld>
  <p:clrMapOvr>
    <a:masterClrMapping/>
  </p:clrMapOvr>
  <p:transition advTm="4000"/>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0">
              <a:srgbClr val="3399FF"/>
            </a:gs>
            <a:gs pos="16000">
              <a:srgbClr val="00CCCC"/>
            </a:gs>
            <a:gs pos="47000">
              <a:srgbClr val="9999FF"/>
            </a:gs>
            <a:gs pos="60001">
              <a:srgbClr val="2E6792"/>
            </a:gs>
            <a:gs pos="71001">
              <a:srgbClr val="3333CC"/>
            </a:gs>
            <a:gs pos="81000">
              <a:srgbClr val="1170FF"/>
            </a:gs>
            <a:gs pos="100000">
              <a:srgbClr val="006699"/>
            </a:gs>
          </a:gsLst>
          <a:lin ang="13500000" scaled="1"/>
        </a:gradFill>
        <a:effectLst/>
      </p:bgPr>
    </p:bg>
    <p:spTree>
      <p:nvGrpSpPr>
        <p:cNvPr id="1" name=""/>
        <p:cNvGrpSpPr/>
        <p:nvPr/>
      </p:nvGrpSpPr>
      <p:grpSpPr>
        <a:xfrm>
          <a:off x="0" y="0"/>
          <a:ext cx="0" cy="0"/>
          <a:chOff x="0" y="0"/>
          <a:chExt cx="0" cy="0"/>
        </a:xfrm>
      </p:grpSpPr>
      <p:pic>
        <p:nvPicPr>
          <p:cNvPr id="55299" name="Picture 3" descr="cocodrilo2"/>
          <p:cNvPicPr>
            <a:picLocks noChangeAspect="1" noChangeArrowheads="1"/>
          </p:cNvPicPr>
          <p:nvPr/>
        </p:nvPicPr>
        <p:blipFill>
          <a:blip r:embed="rId2"/>
          <a:srcRect/>
          <a:stretch>
            <a:fillRect/>
          </a:stretch>
        </p:blipFill>
        <p:spPr bwMode="auto">
          <a:xfrm>
            <a:off x="684213" y="476250"/>
            <a:ext cx="7704137" cy="5921375"/>
          </a:xfrm>
          <a:prstGeom prst="rect">
            <a:avLst/>
          </a:prstGeom>
          <a:noFill/>
          <a:ln w="76200">
            <a:solidFill>
              <a:srgbClr val="FF0000"/>
            </a:solidFill>
            <a:miter lim="800000"/>
            <a:headEnd/>
            <a:tailEnd/>
          </a:ln>
        </p:spPr>
      </p:pic>
    </p:spTree>
  </p:cSld>
  <p:clrMapOvr>
    <a:masterClrMapping/>
  </p:clrMapOvr>
  <p:transition advTm="4000"/>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0">
              <a:srgbClr val="3399FF"/>
            </a:gs>
            <a:gs pos="16000">
              <a:srgbClr val="00CCCC"/>
            </a:gs>
            <a:gs pos="47000">
              <a:srgbClr val="9999FF"/>
            </a:gs>
            <a:gs pos="60001">
              <a:srgbClr val="2E6792"/>
            </a:gs>
            <a:gs pos="71001">
              <a:srgbClr val="3333CC"/>
            </a:gs>
            <a:gs pos="81000">
              <a:srgbClr val="1170FF"/>
            </a:gs>
            <a:gs pos="100000">
              <a:srgbClr val="006699"/>
            </a:gs>
          </a:gsLst>
          <a:lin ang="13500000" scaled="1"/>
        </a:gradFill>
        <a:effectLst/>
      </p:bgPr>
    </p:bg>
    <p:spTree>
      <p:nvGrpSpPr>
        <p:cNvPr id="1" name=""/>
        <p:cNvGrpSpPr/>
        <p:nvPr/>
      </p:nvGrpSpPr>
      <p:grpSpPr>
        <a:xfrm>
          <a:off x="0" y="0"/>
          <a:ext cx="0" cy="0"/>
          <a:chOff x="0" y="0"/>
          <a:chExt cx="0" cy="0"/>
        </a:xfrm>
      </p:grpSpPr>
      <p:pic>
        <p:nvPicPr>
          <p:cNvPr id="54275" name="Picture 3" descr="cocodrilobrillante1"/>
          <p:cNvPicPr>
            <a:picLocks noChangeAspect="1" noChangeArrowheads="1"/>
          </p:cNvPicPr>
          <p:nvPr/>
        </p:nvPicPr>
        <p:blipFill>
          <a:blip r:embed="rId2"/>
          <a:srcRect/>
          <a:stretch>
            <a:fillRect/>
          </a:stretch>
        </p:blipFill>
        <p:spPr bwMode="auto">
          <a:xfrm>
            <a:off x="1042988" y="549275"/>
            <a:ext cx="6840537" cy="5870575"/>
          </a:xfrm>
          <a:prstGeom prst="rect">
            <a:avLst/>
          </a:prstGeom>
          <a:noFill/>
          <a:ln w="76200">
            <a:solidFill>
              <a:srgbClr val="FF0000"/>
            </a:solidFill>
            <a:miter lim="800000"/>
            <a:headEnd/>
            <a:tailEnd/>
          </a:ln>
        </p:spPr>
      </p:pic>
    </p:spTree>
  </p:cSld>
  <p:clrMapOvr>
    <a:masterClrMapping/>
  </p:clrMapOvr>
  <p:transition advTm="4000"/>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0">
              <a:srgbClr val="3399FF"/>
            </a:gs>
            <a:gs pos="16000">
              <a:srgbClr val="00CCCC"/>
            </a:gs>
            <a:gs pos="47000">
              <a:srgbClr val="9999FF"/>
            </a:gs>
            <a:gs pos="60001">
              <a:srgbClr val="2E6792"/>
            </a:gs>
            <a:gs pos="71001">
              <a:srgbClr val="3333CC"/>
            </a:gs>
            <a:gs pos="81000">
              <a:srgbClr val="1170FF"/>
            </a:gs>
            <a:gs pos="100000">
              <a:srgbClr val="006699"/>
            </a:gs>
          </a:gsLst>
          <a:lin ang="13500000" scaled="1"/>
        </a:gradFill>
        <a:effectLst/>
      </p:bgPr>
    </p:bg>
    <p:spTree>
      <p:nvGrpSpPr>
        <p:cNvPr id="1" name=""/>
        <p:cNvGrpSpPr/>
        <p:nvPr/>
      </p:nvGrpSpPr>
      <p:grpSpPr>
        <a:xfrm>
          <a:off x="0" y="0"/>
          <a:ext cx="0" cy="0"/>
          <a:chOff x="0" y="0"/>
          <a:chExt cx="0" cy="0"/>
        </a:xfrm>
      </p:grpSpPr>
      <p:pic>
        <p:nvPicPr>
          <p:cNvPr id="56323" name="Picture 3" descr="puma-xr-runner-jurassic-1"/>
          <p:cNvPicPr>
            <a:picLocks noChangeAspect="1" noChangeArrowheads="1"/>
          </p:cNvPicPr>
          <p:nvPr/>
        </p:nvPicPr>
        <p:blipFill>
          <a:blip r:embed="rId2"/>
          <a:srcRect/>
          <a:stretch>
            <a:fillRect/>
          </a:stretch>
        </p:blipFill>
        <p:spPr bwMode="auto">
          <a:xfrm>
            <a:off x="684213" y="549275"/>
            <a:ext cx="7632700" cy="5846763"/>
          </a:xfrm>
          <a:prstGeom prst="rect">
            <a:avLst/>
          </a:prstGeom>
          <a:noFill/>
          <a:ln w="76200">
            <a:solidFill>
              <a:srgbClr val="FF0000"/>
            </a:solidFill>
            <a:miter lim="800000"/>
            <a:headEnd/>
            <a:tailEnd/>
          </a:ln>
        </p:spPr>
      </p:pic>
    </p:spTree>
  </p:cSld>
  <p:clrMapOvr>
    <a:masterClrMapping/>
  </p:clrMapOvr>
  <p:transition advTm="4000"/>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7" descr="500px-Cocodrilo"/>
          <p:cNvPicPr>
            <a:picLocks noChangeAspect="1" noChangeArrowheads="1"/>
          </p:cNvPicPr>
          <p:nvPr/>
        </p:nvPicPr>
        <p:blipFill>
          <a:blip r:embed="rId2"/>
          <a:srcRect/>
          <a:stretch>
            <a:fillRect/>
          </a:stretch>
        </p:blipFill>
        <p:spPr bwMode="auto">
          <a:xfrm>
            <a:off x="0" y="0"/>
            <a:ext cx="9142778" cy="6858000"/>
          </a:xfrm>
          <a:prstGeom prst="rect">
            <a:avLst/>
          </a:prstGeom>
          <a:noFill/>
        </p:spPr>
      </p:pic>
      <p:sp>
        <p:nvSpPr>
          <p:cNvPr id="6" name="5 Rectángulo"/>
          <p:cNvSpPr/>
          <p:nvPr/>
        </p:nvSpPr>
        <p:spPr>
          <a:xfrm>
            <a:off x="0" y="428604"/>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13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66562"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66563"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66564"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66565" name="AutoShape 5"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66566" name="Picture 6"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66567" name="Text Box 7"/>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66568" name="Picture 8"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66569" name="Text Box 9"/>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66570" name="Group 10"/>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66592" name="Text Box 32"/>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66593" name="Text Box 33"/>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66594" name="Group 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66616" name="Picture 56"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66617" name="Text Box 5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COCODRILOS">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COCODRILOS</Template>
  <TotalTime>3</TotalTime>
  <Words>937</Words>
  <Application>Microsoft Office PowerPoint</Application>
  <PresentationFormat>Presentación en pantalla (4:3)</PresentationFormat>
  <Paragraphs>60</Paragraphs>
  <Slides>55</Slides>
  <Notes>0</Notes>
  <HiddenSlides>0</HiddenSlides>
  <MMClips>0</MMClips>
  <ScaleCrop>false</ScaleCrop>
  <HeadingPairs>
    <vt:vector size="4" baseType="variant">
      <vt:variant>
        <vt:lpstr>Tema</vt:lpstr>
      </vt:variant>
      <vt:variant>
        <vt:i4>1</vt:i4>
      </vt:variant>
      <vt:variant>
        <vt:lpstr>Títulos de diapositiva</vt:lpstr>
      </vt:variant>
      <vt:variant>
        <vt:i4>55</vt:i4>
      </vt:variant>
    </vt:vector>
  </HeadingPairs>
  <TitlesOfParts>
    <vt:vector size="56" baseType="lpstr">
      <vt:lpstr>COCODRILOS</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c:creator>
  <cp:lastModifiedBy>..</cp:lastModifiedBy>
  <cp:revision>1</cp:revision>
  <dcterms:created xsi:type="dcterms:W3CDTF">2013-08-01T16:48:33Z</dcterms:created>
  <dcterms:modified xsi:type="dcterms:W3CDTF">2013-08-01T16:52:14Z</dcterms:modified>
</cp:coreProperties>
</file>