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9" r:id="rId3"/>
    <p:sldId id="269" r:id="rId4"/>
    <p:sldId id="268" r:id="rId5"/>
    <p:sldId id="271" r:id="rId6"/>
    <p:sldId id="297" r:id="rId7"/>
    <p:sldId id="286" r:id="rId8"/>
    <p:sldId id="285" r:id="rId9"/>
    <p:sldId id="287" r:id="rId10"/>
    <p:sldId id="256" r:id="rId11"/>
    <p:sldId id="295" r:id="rId12"/>
    <p:sldId id="296" r:id="rId13"/>
    <p:sldId id="298" r:id="rId14"/>
    <p:sldId id="263" r:id="rId15"/>
    <p:sldId id="265" r:id="rId16"/>
    <p:sldId id="294" r:id="rId17"/>
    <p:sldId id="275" r:id="rId18"/>
    <p:sldId id="281" r:id="rId19"/>
    <p:sldId id="284" r:id="rId20"/>
    <p:sldId id="273" r:id="rId21"/>
    <p:sldId id="283" r:id="rId22"/>
    <p:sldId id="258" r:id="rId23"/>
    <p:sldId id="267" r:id="rId24"/>
    <p:sldId id="274" r:id="rId25"/>
    <p:sldId id="290" r:id="rId26"/>
    <p:sldId id="276" r:id="rId27"/>
    <p:sldId id="277" r:id="rId28"/>
    <p:sldId id="257" r:id="rId29"/>
    <p:sldId id="278" r:id="rId30"/>
    <p:sldId id="279" r:id="rId31"/>
    <p:sldId id="280" r:id="rId32"/>
    <p:sldId id="282" r:id="rId33"/>
    <p:sldId id="272" r:id="rId34"/>
    <p:sldId id="259" r:id="rId35"/>
    <p:sldId id="266" r:id="rId36"/>
    <p:sldId id="261" r:id="rId37"/>
    <p:sldId id="260" r:id="rId38"/>
    <p:sldId id="264" r:id="rId39"/>
    <p:sldId id="291" r:id="rId40"/>
    <p:sldId id="293" r:id="rId41"/>
    <p:sldId id="288" r:id="rId42"/>
    <p:sldId id="289" r:id="rId43"/>
    <p:sldId id="292" r:id="rId44"/>
    <p:sldId id="270" r:id="rId45"/>
    <p:sldId id="300" r:id="rId46"/>
    <p:sldId id="301" r:id="rId47"/>
  </p:sldIdLst>
  <p:sldSz cx="106934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QTYafdSUyw28LU0ZL4GHA" hashData="uT4GCbSmuXBP34clFMha1H6A5S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4" d="100"/>
          <a:sy n="84" d="100"/>
        </p:scale>
        <p:origin x="-540" y="-90"/>
      </p:cViewPr>
      <p:guideLst>
        <p:guide orient="horz" pos="2160"/>
        <p:guide pos="3368"/>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02005" y="2130426"/>
            <a:ext cx="908939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04010" y="3886200"/>
            <a:ext cx="748538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699EDA8-89F2-43F8-9F86-1E1EB690A368}" type="datetimeFigureOut">
              <a:rPr lang="es-ES" smtClean="0"/>
              <a:pPr/>
              <a:t>23/03/2016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94BDC9-97B3-4509-BF09-4C4C47672952}" type="slidenum">
              <a:rPr lang="es-ES" smtClean="0"/>
              <a:pPr/>
              <a:t>‹Nº›</a:t>
            </a:fld>
            <a:endParaRPr lang="es-ES"/>
          </a:p>
        </p:txBody>
      </p:sp>
    </p:spTree>
  </p:cSld>
  <p:clrMapOvr>
    <a:masterClrMapping/>
  </p:clrMapOvr>
  <p:transition spd="slow" advTm="6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699EDA8-89F2-43F8-9F86-1E1EB690A368}" type="datetimeFigureOut">
              <a:rPr lang="es-ES" smtClean="0"/>
              <a:pPr/>
              <a:t>23/03/2016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94BDC9-97B3-4509-BF09-4C4C47672952}" type="slidenum">
              <a:rPr lang="es-ES" smtClean="0"/>
              <a:pPr/>
              <a:t>‹Nº›</a:t>
            </a:fld>
            <a:endParaRPr lang="es-ES"/>
          </a:p>
        </p:txBody>
      </p:sp>
    </p:spTree>
  </p:cSld>
  <p:clrMapOvr>
    <a:masterClrMapping/>
  </p:clrMapOvr>
  <p:transition spd="slow" advTm="6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44705" y="4406901"/>
            <a:ext cx="908939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44705" y="2906713"/>
            <a:ext cx="908939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699EDA8-89F2-43F8-9F86-1E1EB690A368}" type="datetimeFigureOut">
              <a:rPr lang="es-ES" smtClean="0"/>
              <a:pPr/>
              <a:t>23/03/2016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94BDC9-97B3-4509-BF09-4C4C47672952}" type="slidenum">
              <a:rPr lang="es-ES" smtClean="0"/>
              <a:pPr/>
              <a:t>‹Nº›</a:t>
            </a:fld>
            <a:endParaRPr lang="es-ES"/>
          </a:p>
        </p:txBody>
      </p:sp>
    </p:spTree>
  </p:cSld>
  <p:clrMapOvr>
    <a:masterClrMapping/>
  </p:clrMapOvr>
  <p:transition spd="slow" advTm="6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34670" y="1600201"/>
            <a:ext cx="472291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35812" y="1600201"/>
            <a:ext cx="472291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699EDA8-89F2-43F8-9F86-1E1EB690A368}" type="datetimeFigureOut">
              <a:rPr lang="es-ES" smtClean="0"/>
              <a:pPr/>
              <a:t>23/03/2016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94BDC9-97B3-4509-BF09-4C4C47672952}" type="slidenum">
              <a:rPr lang="es-ES" smtClean="0"/>
              <a:pPr/>
              <a:t>‹Nº›</a:t>
            </a:fld>
            <a:endParaRPr lang="es-ES"/>
          </a:p>
        </p:txBody>
      </p:sp>
    </p:spTree>
  </p:cSld>
  <p:clrMapOvr>
    <a:masterClrMapping/>
  </p:clrMapOvr>
  <p:transition spd="slow" advTm="6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4670" y="1535113"/>
            <a:ext cx="4724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4670" y="2174875"/>
            <a:ext cx="4724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32099" y="1535113"/>
            <a:ext cx="47266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32099" y="2174875"/>
            <a:ext cx="47266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699EDA8-89F2-43F8-9F86-1E1EB690A368}" type="datetimeFigureOut">
              <a:rPr lang="es-ES" smtClean="0"/>
              <a:pPr/>
              <a:t>23/03/2016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D94BDC9-97B3-4509-BF09-4C4C47672952}" type="slidenum">
              <a:rPr lang="es-ES" smtClean="0"/>
              <a:pPr/>
              <a:t>‹Nº›</a:t>
            </a:fld>
            <a:endParaRPr lang="es-ES"/>
          </a:p>
        </p:txBody>
      </p:sp>
    </p:spTree>
  </p:cSld>
  <p:clrMapOvr>
    <a:masterClrMapping/>
  </p:clrMapOvr>
  <p:transition spd="slow" advTm="6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699EDA8-89F2-43F8-9F86-1E1EB690A368}" type="datetimeFigureOut">
              <a:rPr lang="es-ES" smtClean="0"/>
              <a:pPr/>
              <a:t>23/03/2016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D94BDC9-97B3-4509-BF09-4C4C47672952}" type="slidenum">
              <a:rPr lang="es-ES" smtClean="0"/>
              <a:pPr/>
              <a:t>‹Nº›</a:t>
            </a:fld>
            <a:endParaRPr lang="es-ES"/>
          </a:p>
        </p:txBody>
      </p:sp>
    </p:spTree>
  </p:cSld>
  <p:clrMapOvr>
    <a:masterClrMapping/>
  </p:clrMapOvr>
  <p:transition spd="slow" advTm="6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699EDA8-89F2-43F8-9F86-1E1EB690A368}" type="datetimeFigureOut">
              <a:rPr lang="es-ES" smtClean="0"/>
              <a:pPr/>
              <a:t>23/03/2016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D94BDC9-97B3-4509-BF09-4C4C47672952}" type="slidenum">
              <a:rPr lang="es-ES" smtClean="0"/>
              <a:pPr/>
              <a:t>‹Nº›</a:t>
            </a:fld>
            <a:endParaRPr lang="es-ES"/>
          </a:p>
        </p:txBody>
      </p:sp>
    </p:spTree>
  </p:cSld>
  <p:clrMapOvr>
    <a:masterClrMapping/>
  </p:clrMapOvr>
  <p:transition spd="slow" advTm="6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4671" y="273050"/>
            <a:ext cx="3518055"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80822" y="273051"/>
            <a:ext cx="597790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4671" y="1435101"/>
            <a:ext cx="351805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699EDA8-89F2-43F8-9F86-1E1EB690A368}" type="datetimeFigureOut">
              <a:rPr lang="es-ES" smtClean="0"/>
              <a:pPr/>
              <a:t>23/03/2016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94BDC9-97B3-4509-BF09-4C4C47672952}" type="slidenum">
              <a:rPr lang="es-ES" smtClean="0"/>
              <a:pPr/>
              <a:t>‹Nº›</a:t>
            </a:fld>
            <a:endParaRPr lang="es-ES"/>
          </a:p>
        </p:txBody>
      </p:sp>
    </p:spTree>
  </p:cSld>
  <p:clrMapOvr>
    <a:masterClrMapping/>
  </p:clrMapOvr>
  <p:transition spd="slow" advTm="6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95981" y="4800600"/>
            <a:ext cx="641604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95981" y="612775"/>
            <a:ext cx="641604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95981" y="5367338"/>
            <a:ext cx="641604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699EDA8-89F2-43F8-9F86-1E1EB690A368}" type="datetimeFigureOut">
              <a:rPr lang="es-ES" smtClean="0"/>
              <a:pPr/>
              <a:t>23/03/2016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94BDC9-97B3-4509-BF09-4C4C47672952}" type="slidenum">
              <a:rPr lang="es-ES" smtClean="0"/>
              <a:pPr/>
              <a:t>‹Nº›</a:t>
            </a:fld>
            <a:endParaRPr lang="es-ES"/>
          </a:p>
        </p:txBody>
      </p:sp>
    </p:spTree>
  </p:cSld>
  <p:clrMapOvr>
    <a:masterClrMapping/>
  </p:clrMapOvr>
  <p:transition spd="slow" advTm="6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699EDA8-89F2-43F8-9F86-1E1EB690A368}" type="datetimeFigureOut">
              <a:rPr lang="es-ES" smtClean="0"/>
              <a:pPr/>
              <a:t>23/03/2016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94BDC9-97B3-4509-BF09-4C4C47672952}" type="slidenum">
              <a:rPr lang="es-ES" smtClean="0"/>
              <a:pPr/>
              <a:t>‹Nº›</a:t>
            </a:fld>
            <a:endParaRPr lang="es-ES"/>
          </a:p>
        </p:txBody>
      </p:sp>
    </p:spTree>
  </p:cSld>
  <p:clrMapOvr>
    <a:masterClrMapping/>
  </p:clrMapOvr>
  <p:transition spd="slow" advTm="6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752715" y="274639"/>
            <a:ext cx="2406015"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34670" y="274639"/>
            <a:ext cx="703982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699EDA8-89F2-43F8-9F86-1E1EB690A368}" type="datetimeFigureOut">
              <a:rPr lang="es-ES" smtClean="0"/>
              <a:pPr/>
              <a:t>23/03/2016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94BDC9-97B3-4509-BF09-4C4C47672952}" type="slidenum">
              <a:rPr lang="es-ES" smtClean="0"/>
              <a:pPr/>
              <a:t>‹Nº›</a:t>
            </a:fld>
            <a:endParaRPr lang="es-ES"/>
          </a:p>
        </p:txBody>
      </p:sp>
    </p:spTree>
  </p:cSld>
  <p:clrMapOvr>
    <a:masterClrMapping/>
  </p:clrMapOvr>
  <p:transition spd="slow" advTm="6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02005" y="2130430"/>
            <a:ext cx="908939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04010" y="3886200"/>
            <a:ext cx="748538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34670" y="274638"/>
            <a:ext cx="962406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4670" y="1600201"/>
            <a:ext cx="962406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34670" y="6356351"/>
            <a:ext cx="2495127"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99EDA8-89F2-43F8-9F86-1E1EB690A368}" type="datetimeFigureOut">
              <a:rPr lang="es-ES" smtClean="0"/>
              <a:pPr/>
              <a:t>23/03/2016</a:t>
            </a:fld>
            <a:endParaRPr lang="es-ES"/>
          </a:p>
        </p:txBody>
      </p:sp>
      <p:sp>
        <p:nvSpPr>
          <p:cNvPr id="5" name="4 Marcador de pie de página"/>
          <p:cNvSpPr>
            <a:spLocks noGrp="1"/>
          </p:cNvSpPr>
          <p:nvPr>
            <p:ph type="ftr" sz="quarter" idx="3"/>
          </p:nvPr>
        </p:nvSpPr>
        <p:spPr>
          <a:xfrm>
            <a:off x="3653579" y="6356351"/>
            <a:ext cx="3386243"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663603" y="6356351"/>
            <a:ext cx="249512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94BDC9-97B3-4509-BF09-4C4C4767295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4670" y="6245225"/>
            <a:ext cx="2495127"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es/url?sa=i&amp;rct=j&amp;q=&amp;esrc=s&amp;source=images&amp;cd=&amp;cad=rja&amp;uact=8&amp;ved=0ahUKEwjF2tHcssjLAhVCuhoKHQ5cA9QQjRwIBw&amp;url=http://es.slideshare.net/JsolsolM/citarum-el-rio-mas-contaminado-del-mundo-ia&amp;psig=AFQjCNFfK3Q_xTB3rgEEkXS2flvoL4BkOA&amp;ust=1458327080969434"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google.es/url?sa=i&amp;rct=j&amp;q=&amp;esrc=s&amp;source=images&amp;cd=&amp;cad=rja&amp;uact=8&amp;ved=0ahUKEwjYoqKZs8jLAhWGVRoKHdcJDkgQjRwIBw&amp;url=http://desmotivaciones.es/u/Vale-Os&amp;psig=AFQjCNFfK3Q_xTB3rgEEkXS2flvoL4BkOA&amp;ust=1458327080969434"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google.es/url?sa=i&amp;rct=j&amp;q=&amp;esrc=s&amp;source=images&amp;cd=&amp;cad=rja&amp;uact=8&amp;ved=0ahUKEwig_9fas8jLAhVJLhoKHacTBzUQjRwIBw&amp;url=http://www.olapolitica.com/content/los-lugares-m%C3%A1s-contaminados-del-mundo-%C2%BFcolombia-en-alguno-de-ellos&amp;psig=AFQjCNFfK3Q_xTB3rgEEkXS2flvoL4BkOA&amp;ust=1458327080969434" TargetMode="Externa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s://www.google.es/url?sa=i&amp;rct=j&amp;q=&amp;esrc=s&amp;source=images&amp;cd=&amp;cad=rja&amp;uact=8&amp;ved=0ahUKEwjYoqKZs8jLAhWGVRoKHdcJDkgQjRwIBw&amp;url=https://www.youtube.com/watch?v=72jPVb9_Wbk&amp;psig=AFQjCNFfK3Q_xTB3rgEEkXS2flvoL4BkOA&amp;ust=1458327080969434" TargetMode="Externa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2.gif"/><Relationship Id="rId4" Type="http://schemas.openxmlformats.org/officeDocument/2006/relationships/image" Target="../media/image41.jpeg"/></Relationships>
</file>

<file path=ppt/slides/_rels/slide45.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 name="Picture 2" descr="G:\Documents and Settings\Carlos\My Documents\My Pictures\Religion\01 - Judios\SP32-20121226-181808.jpg"/>
          <p:cNvPicPr>
            <a:picLocks noChangeAspect="1" noChangeArrowheads="1"/>
          </p:cNvPicPr>
          <p:nvPr/>
        </p:nvPicPr>
        <p:blipFill>
          <a:blip r:embed="rId3">
            <a:duotone>
              <a:prstClr val="black"/>
              <a:schemeClr val="tx2">
                <a:tint val="45000"/>
                <a:satMod val="400000"/>
              </a:schemeClr>
            </a:duotone>
          </a:blip>
          <a:srcRect/>
          <a:stretch>
            <a:fillRect/>
          </a:stretch>
        </p:blipFill>
        <p:spPr bwMode="auto">
          <a:xfrm>
            <a:off x="584762" y="0"/>
            <a:ext cx="10860560" cy="6933704"/>
          </a:xfrm>
          <a:prstGeom prst="rect">
            <a:avLst/>
          </a:prstGeom>
          <a:noFill/>
          <a:ln w="9525">
            <a:noFill/>
            <a:miter lim="800000"/>
            <a:headEnd/>
            <a:tailEnd/>
          </a:ln>
        </p:spPr>
      </p:pic>
      <p:sp>
        <p:nvSpPr>
          <p:cNvPr id="6" name="5 Rectángulo"/>
          <p:cNvSpPr/>
          <p:nvPr/>
        </p:nvSpPr>
        <p:spPr>
          <a:xfrm>
            <a:off x="4093558" y="928670"/>
            <a:ext cx="3842968" cy="3908744"/>
          </a:xfrm>
          <a:prstGeom prst="rect">
            <a:avLst/>
          </a:prstGeom>
        </p:spPr>
        <p:txBody>
          <a:bodyPr wrap="square" lIns="91422" tIns="45711" rIns="91422" bIns="45711">
            <a:spAutoFit/>
          </a:bodyPr>
          <a:lstStyle/>
          <a:p>
            <a:pPr algn="ctr"/>
            <a:r>
              <a:rPr lang="es-ES" sz="72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Citarum</a:t>
            </a:r>
          </a:p>
          <a:p>
            <a:pPr algn="ctr"/>
            <a:endParaRPr lang="es-ES" sz="44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endParaRPr>
          </a:p>
          <a:p>
            <a:pPr algn="ctr"/>
            <a:r>
              <a:rPr lang="es-ES" sz="44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El rio más</a:t>
            </a:r>
          </a:p>
          <a:p>
            <a:pPr algn="ctr"/>
            <a:r>
              <a:rPr lang="es-ES" sz="44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contaminado</a:t>
            </a:r>
          </a:p>
          <a:p>
            <a:pPr algn="ctr"/>
            <a:r>
              <a:rPr lang="es-ES" sz="44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del Mundo</a:t>
            </a:r>
            <a:endParaRPr lang="es-ES" sz="4400" b="1" kern="10" dirty="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417677" y="357166"/>
            <a:ext cx="119929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106934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106934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88157" y="3388157"/>
            <a:ext cx="6858000" cy="81686"/>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7223557" y="3388157"/>
            <a:ext cx="6858000" cy="81686"/>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334134" y="5572141"/>
            <a:ext cx="931444" cy="838199"/>
          </a:xfrm>
          <a:prstGeom prst="rect">
            <a:avLst/>
          </a:prstGeom>
          <a:noFill/>
          <a:ln w="38100">
            <a:solidFill>
              <a:srgbClr val="FF0000"/>
            </a:solidFill>
            <a:miter lim="800000"/>
            <a:headEnd/>
            <a:tailEnd/>
          </a:ln>
        </p:spPr>
      </p:pic>
      <p:sp>
        <p:nvSpPr>
          <p:cNvPr id="15" name="14 Rectángulo"/>
          <p:cNvSpPr/>
          <p:nvPr/>
        </p:nvSpPr>
        <p:spPr>
          <a:xfrm>
            <a:off x="1169561" y="5929330"/>
            <a:ext cx="2589826" cy="400110"/>
          </a:xfrm>
          <a:prstGeom prst="rect">
            <a:avLst/>
          </a:prstGeom>
          <a:ln>
            <a:noFill/>
          </a:ln>
        </p:spPr>
        <p:txBody>
          <a:bodyPr wrap="square">
            <a:spAutoFit/>
          </a:bodyPr>
          <a:lstStyle/>
          <a:p>
            <a:pPr algn="ctr"/>
            <a:r>
              <a:rPr lang="es-ES" sz="2000" b="1" kern="10" dirty="0" smtClean="0">
                <a:ln w="9525">
                  <a:solidFill>
                    <a:srgbClr val="1CDEF8"/>
                  </a:solidFill>
                  <a:round/>
                  <a:headEnd/>
                  <a:tailEnd/>
                </a:ln>
                <a:solidFill>
                  <a:srgbClr val="C00000"/>
                </a:solidFill>
                <a:effectLst>
                  <a:outerShdw dist="35921" dir="2700000" algn="ctr" rotWithShape="0">
                    <a:schemeClr val="folHlink">
                      <a:alpha val="80000"/>
                    </a:schemeClr>
                  </a:outerShdw>
                </a:effectLst>
                <a:latin typeface="Snap ITC"/>
              </a:rPr>
              <a:t>JOSE LUIS</a:t>
            </a:r>
            <a:endParaRPr lang="es-ES" sz="2000" b="1" kern="10" dirty="0">
              <a:ln w="9525">
                <a:solidFill>
                  <a:srgbClr val="1CDEF8"/>
                </a:solidFill>
                <a:round/>
                <a:headEnd/>
                <a:tailEnd/>
              </a:ln>
              <a:solidFill>
                <a:srgbClr val="C00000"/>
              </a:solid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17677" y="1142985"/>
            <a:ext cx="1135247" cy="646331"/>
          </a:xfrm>
          <a:prstGeom prst="rect">
            <a:avLst/>
          </a:prstGeom>
          <a:noFill/>
        </p:spPr>
        <p:txBody>
          <a:bodyPr wrap="none" rtlCol="0">
            <a:spAutoFit/>
          </a:bodyPr>
          <a:lstStyle/>
          <a:p>
            <a:pPr algn="ctr"/>
            <a:r>
              <a:rPr lang="es-ES" b="1" dirty="0" smtClean="0">
                <a:solidFill>
                  <a:srgbClr val="FFFF00"/>
                </a:solidFill>
              </a:rPr>
              <a:t>MODERN </a:t>
            </a:r>
          </a:p>
          <a:p>
            <a:pPr algn="ctr"/>
            <a:r>
              <a:rPr lang="es-ES" b="1" dirty="0" smtClean="0">
                <a:solidFill>
                  <a:srgbClr val="FFFF00"/>
                </a:solidFill>
              </a:rPr>
              <a:t>TALKING</a:t>
            </a:r>
            <a:endParaRPr lang="es-ES" b="1" dirty="0">
              <a:solidFill>
                <a:srgbClr val="FFFF00"/>
              </a:solidFill>
            </a:endParaRPr>
          </a:p>
        </p:txBody>
      </p:sp>
    </p:spTree>
  </p:cSld>
  <p:clrMapOvr>
    <a:masterClrMapping/>
  </p:clrMapOvr>
  <p:transition spd="slow" advClick="0" advTm="11000">
    <p:plus/>
    <p:sndAc>
      <p:stSnd loop="1">
        <p:snd r:embed="rId2" name="modern talking - you're my heart, you're my soul(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4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2" end="2"/>
                                            </p:txEl>
                                          </p:spTgt>
                                        </p:tgtEl>
                                        <p:attrNameLst>
                                          <p:attrName>style.visibility</p:attrName>
                                        </p:attrNameLst>
                                      </p:cBhvr>
                                      <p:to>
                                        <p:strVal val="visible"/>
                                      </p:to>
                                    </p:set>
                                    <p:set>
                                      <p:cBhvr>
                                        <p:cTn id="15" dur="455" fill="hold">
                                          <p:stCondLst>
                                            <p:cond delay="0"/>
                                          </p:stCondLst>
                                        </p:cTn>
                                        <p:tgtEl>
                                          <p:spTgt spid="6">
                                            <p:txEl>
                                              <p:pRg st="2" end="2"/>
                                            </p:txEl>
                                          </p:spTgt>
                                        </p:tgtEl>
                                        <p:attrNameLst>
                                          <p:attrName>style.rotation</p:attrName>
                                        </p:attrNameLst>
                                      </p:cBhvr>
                                      <p:to>
                                        <p:strVal val="-45.0"/>
                                      </p:to>
                                    </p:set>
                                    <p:anim calcmode="lin" valueType="num">
                                      <p:cBhvr>
                                        <p:cTn id="16" dur="455" fill="hold">
                                          <p:stCondLst>
                                            <p:cond delay="455"/>
                                          </p:stCondLst>
                                        </p:cTn>
                                        <p:tgtEl>
                                          <p:spTgt spid="6">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2" end="2"/>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2" end="2"/>
                                            </p:txEl>
                                          </p:spTgt>
                                        </p:tgtEl>
                                        <p:attrNameLst>
                                          <p:attrName>ppt_y</p:attrName>
                                        </p:attrNameLst>
                                      </p:cBhvr>
                                      <p:tavLst>
                                        <p:tav tm="0">
                                          <p:val>
                                            <p:strVal val="#ppt_y-(0.354*#ppt_w-0.172*#ppt_h)"/>
                                          </p:val>
                                        </p:tav>
                                        <p:tav tm="100000">
                                          <p:val>
                                            <p:strVal val="#ppt_y"/>
                                          </p:val>
                                        </p:tav>
                                      </p:tavLst>
                                    </p:anim>
                                  </p:childTnLst>
                                </p:cTn>
                              </p:par>
                            </p:childTnLst>
                          </p:cTn>
                        </p:par>
                        <p:par>
                          <p:cTn id="20" fill="hold">
                            <p:stCondLst>
                              <p:cond delay="8500"/>
                            </p:stCondLst>
                            <p:childTnLst>
                              <p:par>
                                <p:cTn id="21" presetID="38" presetClass="entr" presetSubtype="0" accel="50000" fill="hold" nodeType="afterEffect">
                                  <p:stCondLst>
                                    <p:cond delay="0"/>
                                  </p:stCondLst>
                                  <p:iterate type="lt">
                                    <p:tmPct val="50000"/>
                                  </p:iterate>
                                  <p:childTnLst>
                                    <p:set>
                                      <p:cBhvr>
                                        <p:cTn id="22" dur="1" fill="hold">
                                          <p:stCondLst>
                                            <p:cond delay="0"/>
                                          </p:stCondLst>
                                        </p:cTn>
                                        <p:tgtEl>
                                          <p:spTgt spid="6">
                                            <p:txEl>
                                              <p:pRg st="3" end="3"/>
                                            </p:txEl>
                                          </p:spTgt>
                                        </p:tgtEl>
                                        <p:attrNameLst>
                                          <p:attrName>style.visibility</p:attrName>
                                        </p:attrNameLst>
                                      </p:cBhvr>
                                      <p:to>
                                        <p:strVal val="visible"/>
                                      </p:to>
                                    </p:set>
                                    <p:set>
                                      <p:cBhvr>
                                        <p:cTn id="23" dur="455" fill="hold">
                                          <p:stCondLst>
                                            <p:cond delay="0"/>
                                          </p:stCondLst>
                                        </p:cTn>
                                        <p:tgtEl>
                                          <p:spTgt spid="6">
                                            <p:txEl>
                                              <p:pRg st="3" end="3"/>
                                            </p:txEl>
                                          </p:spTgt>
                                        </p:tgtEl>
                                        <p:attrNameLst>
                                          <p:attrName>style.rotation</p:attrName>
                                        </p:attrNameLst>
                                      </p:cBhvr>
                                      <p:to>
                                        <p:strVal val="-45.0"/>
                                      </p:to>
                                    </p:set>
                                    <p:anim calcmode="lin" valueType="num">
                                      <p:cBhvr>
                                        <p:cTn id="24" dur="455" fill="hold">
                                          <p:stCondLst>
                                            <p:cond delay="455"/>
                                          </p:stCondLst>
                                        </p:cTn>
                                        <p:tgtEl>
                                          <p:spTgt spid="6">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6">
                                            <p:txEl>
                                              <p:pRg st="3" end="3"/>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6">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6">
                                            <p:txEl>
                                              <p:pRg st="3" end="3"/>
                                            </p:txEl>
                                          </p:spTgt>
                                        </p:tgtEl>
                                        <p:attrNameLst>
                                          <p:attrName>ppt_y</p:attrName>
                                        </p:attrNameLst>
                                      </p:cBhvr>
                                      <p:tavLst>
                                        <p:tav tm="0">
                                          <p:val>
                                            <p:strVal val="#ppt_y-(0.354*#ppt_w-0.172*#ppt_h)"/>
                                          </p:val>
                                        </p:tav>
                                        <p:tav tm="100000">
                                          <p:val>
                                            <p:strVal val="#ppt_y"/>
                                          </p:val>
                                        </p:tav>
                                      </p:tavLst>
                                    </p:anim>
                                  </p:childTnLst>
                                </p:cTn>
                              </p:par>
                            </p:childTnLst>
                          </p:cTn>
                        </p:par>
                        <p:par>
                          <p:cTn id="28" fill="hold">
                            <p:stCondLst>
                              <p:cond delay="14500"/>
                            </p:stCondLst>
                            <p:childTnLst>
                              <p:par>
                                <p:cTn id="29" presetID="38" presetClass="entr" presetSubtype="0" accel="50000" fill="hold" nodeType="afterEffect">
                                  <p:stCondLst>
                                    <p:cond delay="0"/>
                                  </p:stCondLst>
                                  <p:iterate type="lt">
                                    <p:tmPct val="50000"/>
                                  </p:iterate>
                                  <p:childTnLst>
                                    <p:set>
                                      <p:cBhvr>
                                        <p:cTn id="30" dur="1" fill="hold">
                                          <p:stCondLst>
                                            <p:cond delay="0"/>
                                          </p:stCondLst>
                                        </p:cTn>
                                        <p:tgtEl>
                                          <p:spTgt spid="6">
                                            <p:txEl>
                                              <p:pRg st="4" end="4"/>
                                            </p:txEl>
                                          </p:spTgt>
                                        </p:tgtEl>
                                        <p:attrNameLst>
                                          <p:attrName>style.visibility</p:attrName>
                                        </p:attrNameLst>
                                      </p:cBhvr>
                                      <p:to>
                                        <p:strVal val="visible"/>
                                      </p:to>
                                    </p:set>
                                    <p:set>
                                      <p:cBhvr>
                                        <p:cTn id="31" dur="455" fill="hold">
                                          <p:stCondLst>
                                            <p:cond delay="0"/>
                                          </p:stCondLst>
                                        </p:cTn>
                                        <p:tgtEl>
                                          <p:spTgt spid="6">
                                            <p:txEl>
                                              <p:pRg st="4" end="4"/>
                                            </p:txEl>
                                          </p:spTgt>
                                        </p:tgtEl>
                                        <p:attrNameLst>
                                          <p:attrName>style.rotation</p:attrName>
                                        </p:attrNameLst>
                                      </p:cBhvr>
                                      <p:to>
                                        <p:strVal val="-45.0"/>
                                      </p:to>
                                    </p:set>
                                    <p:anim calcmode="lin" valueType="num">
                                      <p:cBhvr>
                                        <p:cTn id="32" dur="455" fill="hold">
                                          <p:stCondLst>
                                            <p:cond delay="455"/>
                                          </p:stCondLst>
                                        </p:cTn>
                                        <p:tgtEl>
                                          <p:spTgt spid="6">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6">
                                            <p:txEl>
                                              <p:pRg st="4" end="4"/>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6">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6">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img.thesun.co.uk/multimedia/archive/00941/SNF0428AA-682_941560a.jpg"/>
          <p:cNvPicPr>
            <a:picLocks noChangeAspect="1" noChangeArrowheads="1"/>
          </p:cNvPicPr>
          <p:nvPr/>
        </p:nvPicPr>
        <p:blipFill>
          <a:blip r:embed="rId2"/>
          <a:srcRect/>
          <a:stretch>
            <a:fillRect/>
          </a:stretch>
        </p:blipFill>
        <p:spPr bwMode="auto">
          <a:xfrm>
            <a:off x="0" y="0"/>
            <a:ext cx="10860523"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image.slidesharecdn.com/citarum-140705003234-phpapp01/95/citarum-el-rio-mas-contaminado-del-mundo-ia-10-638.jpg?cb=1404520399">
            <a:hlinkClick r:id="rId2"/>
          </p:cNvPr>
          <p:cNvPicPr>
            <a:picLocks noChangeAspect="1" noChangeArrowheads="1"/>
          </p:cNvPicPr>
          <p:nvPr/>
        </p:nvPicPr>
        <p:blipFill>
          <a:blip r:embed="rId3"/>
          <a:srcRect/>
          <a:stretch>
            <a:fillRect/>
          </a:stretch>
        </p:blipFill>
        <p:spPr bwMode="auto">
          <a:xfrm>
            <a:off x="0" y="0"/>
            <a:ext cx="10860523"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8674" name="Picture 2" descr="http://img.desmotivaciones.es/201301/rio.jpg">
            <a:hlinkClick r:id="rId2"/>
          </p:cNvPr>
          <p:cNvPicPr>
            <a:picLocks noChangeAspect="1" noChangeArrowheads="1"/>
          </p:cNvPicPr>
          <p:nvPr/>
        </p:nvPicPr>
        <p:blipFill>
          <a:blip r:embed="rId3"/>
          <a:srcRect/>
          <a:stretch>
            <a:fillRect/>
          </a:stretch>
        </p:blipFill>
        <p:spPr bwMode="auto">
          <a:xfrm>
            <a:off x="250591" y="1314"/>
            <a:ext cx="10108638" cy="6856686"/>
          </a:xfrm>
          <a:prstGeom prst="rect">
            <a:avLst/>
          </a:prstGeom>
          <a:noFill/>
        </p:spPr>
      </p:pic>
    </p:spTree>
  </p:cSld>
  <p:clrMapOvr>
    <a:masterClrMapping/>
  </p:clrMapOvr>
  <p:transition spd="slow" advTm="51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0000842320.jpg"/>
          <p:cNvPicPr>
            <a:picLocks noChangeAspect="1" noChangeArrowheads="1"/>
          </p:cNvPicPr>
          <p:nvPr/>
        </p:nvPicPr>
        <p:blipFill>
          <a:blip r:embed="rId2"/>
          <a:srcRect/>
          <a:stretch>
            <a:fillRect/>
          </a:stretch>
        </p:blipFill>
        <p:spPr bwMode="auto">
          <a:xfrm>
            <a:off x="1" y="0"/>
            <a:ext cx="1069660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s://pescadordeportivo.files.wordpress.com/2012/03/mascont7.jpg"/>
          <p:cNvPicPr>
            <a:picLocks noChangeAspect="1" noChangeArrowheads="1"/>
          </p:cNvPicPr>
          <p:nvPr/>
        </p:nvPicPr>
        <p:blipFill>
          <a:blip r:embed="rId2"/>
          <a:srcRect/>
          <a:stretch>
            <a:fillRect/>
          </a:stretch>
        </p:blipFill>
        <p:spPr bwMode="auto">
          <a:xfrm>
            <a:off x="0" y="0"/>
            <a:ext cx="1101904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cootramed.coop/userfiles/image/Citarum2.jpg"/>
          <p:cNvPicPr>
            <a:picLocks noChangeAspect="1" noChangeArrowheads="1"/>
          </p:cNvPicPr>
          <p:nvPr/>
        </p:nvPicPr>
        <p:blipFill>
          <a:blip r:embed="rId2"/>
          <a:srcRect/>
          <a:stretch>
            <a:fillRect/>
          </a:stretch>
        </p:blipFill>
        <p:spPr bwMode="auto">
          <a:xfrm>
            <a:off x="0" y="0"/>
            <a:ext cx="10734504"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acidcow.com/pics/20100719/most_polluted_rivers_in_the_world_10.jpg"/>
          <p:cNvPicPr>
            <a:picLocks noChangeAspect="1" noChangeArrowheads="1"/>
          </p:cNvPicPr>
          <p:nvPr/>
        </p:nvPicPr>
        <p:blipFill>
          <a:blip r:embed="rId2"/>
          <a:srcRect/>
          <a:stretch>
            <a:fillRect/>
          </a:stretch>
        </p:blipFill>
        <p:spPr bwMode="auto">
          <a:xfrm>
            <a:off x="0" y="0"/>
            <a:ext cx="1076901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Documents and Settings\Carlos\My Documents\My Pictures\Religion\01 - Judios\SP32-20121226-181808.jpg"/>
          <p:cNvPicPr>
            <a:picLocks noChangeAspect="1" noChangeArrowheads="1"/>
          </p:cNvPicPr>
          <p:nvPr/>
        </p:nvPicPr>
        <p:blipFill>
          <a:blip r:embed="rId2">
            <a:duotone>
              <a:prstClr val="black"/>
              <a:schemeClr val="tx2">
                <a:tint val="45000"/>
                <a:satMod val="400000"/>
              </a:schemeClr>
            </a:duotone>
          </a:blip>
          <a:srcRect/>
          <a:stretch>
            <a:fillRect/>
          </a:stretch>
        </p:blipFill>
        <p:spPr bwMode="auto">
          <a:xfrm>
            <a:off x="-368340" y="1"/>
            <a:ext cx="12215898" cy="6858001"/>
          </a:xfrm>
          <a:prstGeom prst="rect">
            <a:avLst/>
          </a:prstGeom>
          <a:noFill/>
          <a:ln w="9525">
            <a:noFill/>
            <a:miter lim="800000"/>
            <a:headEnd/>
            <a:tailEnd/>
          </a:ln>
        </p:spPr>
      </p:pic>
      <p:sp>
        <p:nvSpPr>
          <p:cNvPr id="4" name="3 Rectángulo"/>
          <p:cNvSpPr/>
          <p:nvPr/>
        </p:nvSpPr>
        <p:spPr>
          <a:xfrm>
            <a:off x="3508759" y="642918"/>
            <a:ext cx="4427767" cy="4616648"/>
          </a:xfrm>
          <a:prstGeom prst="rect">
            <a:avLst/>
          </a:prstGeom>
        </p:spPr>
        <p:txBody>
          <a:bodyPr wrap="square">
            <a:spAutoFit/>
          </a:bodyPr>
          <a:lstStyle/>
          <a:p>
            <a:pPr algn="ctr"/>
            <a:r>
              <a:rPr lang="es-ES" sz="2400" b="1" dirty="0" err="1" smtClean="0">
                <a:latin typeface="Agency FB" pitchFamily="34" charset="0"/>
              </a:rPr>
              <a:t>Citarum</a:t>
            </a:r>
            <a:r>
              <a:rPr lang="es-ES" b="1" dirty="0" smtClean="0">
                <a:latin typeface="Agency FB" pitchFamily="34" charset="0"/>
              </a:rPr>
              <a:t>.-</a:t>
            </a:r>
          </a:p>
          <a:p>
            <a:pPr algn="ctr"/>
            <a:r>
              <a:rPr lang="es-ES" b="1" dirty="0" smtClean="0">
                <a:latin typeface="Agency FB" pitchFamily="34" charset="0"/>
              </a:rPr>
              <a:t> </a:t>
            </a:r>
            <a:r>
              <a:rPr lang="es-ES" b="1" dirty="0" smtClean="0">
                <a:latin typeface="Agency FB" pitchFamily="34" charset="0"/>
              </a:rPr>
              <a:t>El río más contaminado del mundo</a:t>
            </a:r>
          </a:p>
          <a:p>
            <a:pPr algn="ctr"/>
            <a:r>
              <a:rPr lang="es-ES" b="1" dirty="0" smtClean="0">
                <a:latin typeface="Agency FB" pitchFamily="34" charset="0"/>
              </a:rPr>
              <a:t>Que los ríos del mundo están contaminados, no es novedad..</a:t>
            </a:r>
          </a:p>
          <a:p>
            <a:pPr algn="ctr"/>
            <a:r>
              <a:rPr lang="es-ES" b="1" dirty="0" smtClean="0">
                <a:latin typeface="Agency FB" pitchFamily="34" charset="0"/>
              </a:rPr>
              <a:t>Para consolarnos un poco, podemos decir que a pesar de eso, estamos lejos de Indonesia que cuenta con un río que ya pasó a la categoría “asco” por donde se lo mire, </a:t>
            </a:r>
          </a:p>
          <a:p>
            <a:pPr algn="ctr"/>
            <a:r>
              <a:rPr lang="es-ES" b="1" dirty="0" smtClean="0">
                <a:latin typeface="Agency FB" pitchFamily="34" charset="0"/>
              </a:rPr>
              <a:t>El río Citarum, en la Isla de Java, es el río más contaminado del mundo.</a:t>
            </a:r>
          </a:p>
          <a:p>
            <a:pPr algn="ctr"/>
            <a:r>
              <a:rPr lang="es-ES" b="1" dirty="0" smtClean="0">
                <a:latin typeface="Agency FB" pitchFamily="34" charset="0"/>
              </a:rPr>
              <a:t>40 años bastaron para que un río que recorre alrededor de 350km, con miles de años de agua pura y cristalina, se transforme en un “crimen ambiental”.</a:t>
            </a:r>
          </a:p>
          <a:p>
            <a:pPr algn="ctr"/>
            <a:r>
              <a:rPr lang="es-ES" b="1" dirty="0" smtClean="0">
                <a:latin typeface="Agency FB" pitchFamily="34" charset="0"/>
              </a:rPr>
              <a:t>Basura, peces (lógicamente) muertos, desechos químicos, plásticos, etc., forman un colchón que en algunos sectores del río se torna de un color violáceo.</a:t>
            </a:r>
            <a:endParaRPr lang="es-ES" b="1" dirty="0">
              <a:latin typeface="Agency FB" pitchFamily="34" charset="0"/>
            </a:endParaRPr>
          </a:p>
        </p:txBody>
      </p:sp>
    </p:spTree>
  </p:cSld>
  <p:clrMapOvr>
    <a:masterClrMapping/>
  </p:clrMapOvr>
  <p:transition spd="slow" advTm="37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rio-sucio-contaminado-china-01.jpg"/>
          <p:cNvPicPr>
            <a:picLocks noChangeAspect="1" noChangeArrowheads="1"/>
          </p:cNvPicPr>
          <p:nvPr/>
        </p:nvPicPr>
        <p:blipFill>
          <a:blip r:embed="rId2"/>
          <a:srcRect/>
          <a:stretch>
            <a:fillRect/>
          </a:stretch>
        </p:blipFill>
        <p:spPr bwMode="auto">
          <a:xfrm>
            <a:off x="-1" y="0"/>
            <a:ext cx="10819428"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ríos-contaminados.jpg"/>
          <p:cNvPicPr>
            <a:picLocks noChangeAspect="1" noChangeArrowheads="1"/>
          </p:cNvPicPr>
          <p:nvPr/>
        </p:nvPicPr>
        <p:blipFill>
          <a:blip r:embed="rId2"/>
          <a:srcRect/>
          <a:stretch>
            <a:fillRect/>
          </a:stretch>
        </p:blipFill>
        <p:spPr bwMode="auto">
          <a:xfrm>
            <a:off x="0" y="0"/>
            <a:ext cx="10916179"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Que-es-la-isla-de-basura.jpg"/>
          <p:cNvPicPr>
            <a:picLocks noChangeAspect="1" noChangeArrowheads="1"/>
          </p:cNvPicPr>
          <p:nvPr/>
        </p:nvPicPr>
        <p:blipFill>
          <a:blip r:embed="rId2"/>
          <a:srcRect/>
          <a:stretch>
            <a:fillRect/>
          </a:stretch>
        </p:blipFill>
        <p:spPr bwMode="auto">
          <a:xfrm>
            <a:off x="-1" y="0"/>
            <a:ext cx="1069340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tejiendoelmundo.files.wordpress.com/2009/09/gallery-river-citarum-in-001.jpg"/>
          <p:cNvPicPr>
            <a:picLocks noChangeAspect="1" noChangeArrowheads="1"/>
          </p:cNvPicPr>
          <p:nvPr/>
        </p:nvPicPr>
        <p:blipFill>
          <a:blip r:embed="rId2"/>
          <a:srcRect/>
          <a:stretch>
            <a:fillRect/>
          </a:stretch>
        </p:blipFill>
        <p:spPr bwMode="auto">
          <a:xfrm>
            <a:off x="-1" y="0"/>
            <a:ext cx="10920924"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http://static-q.blogo.it/ecologiablog/4/4d1/R%C3%ADo-Citarum-586x365.jpg"/>
          <p:cNvPicPr>
            <a:picLocks noChangeAspect="1" noChangeArrowheads="1"/>
          </p:cNvPicPr>
          <p:nvPr/>
        </p:nvPicPr>
        <p:blipFill>
          <a:blip r:embed="rId2"/>
          <a:srcRect/>
          <a:stretch>
            <a:fillRect/>
          </a:stretch>
        </p:blipFill>
        <p:spPr bwMode="auto">
          <a:xfrm>
            <a:off x="0" y="0"/>
            <a:ext cx="10730048"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Documents and Settings\Carlos\My Documents\My Pictures\Religion\01 - Judios\SP32-20121226-181808.jpg"/>
          <p:cNvPicPr>
            <a:picLocks noChangeAspect="1" noChangeArrowheads="1"/>
          </p:cNvPicPr>
          <p:nvPr/>
        </p:nvPicPr>
        <p:blipFill>
          <a:blip r:embed="rId3">
            <a:duotone>
              <a:prstClr val="black"/>
              <a:schemeClr val="tx2">
                <a:tint val="45000"/>
                <a:satMod val="400000"/>
              </a:schemeClr>
            </a:duotone>
          </a:blip>
          <a:srcRect/>
          <a:stretch>
            <a:fillRect/>
          </a:stretch>
        </p:blipFill>
        <p:spPr bwMode="auto">
          <a:xfrm>
            <a:off x="0" y="0"/>
            <a:ext cx="10693400" cy="6933704"/>
          </a:xfrm>
          <a:prstGeom prst="rect">
            <a:avLst/>
          </a:prstGeom>
          <a:noFill/>
          <a:ln w="9525">
            <a:noFill/>
            <a:miter lim="800000"/>
            <a:headEnd/>
            <a:tailEnd/>
          </a:ln>
        </p:spPr>
      </p:pic>
      <p:sp>
        <p:nvSpPr>
          <p:cNvPr id="2" name="1 Rectángulo"/>
          <p:cNvSpPr/>
          <p:nvPr/>
        </p:nvSpPr>
        <p:spPr>
          <a:xfrm>
            <a:off x="3489313" y="571480"/>
            <a:ext cx="3778872" cy="4708981"/>
          </a:xfrm>
          <a:prstGeom prst="rect">
            <a:avLst/>
          </a:prstGeom>
        </p:spPr>
        <p:txBody>
          <a:bodyPr wrap="square">
            <a:spAutoFit/>
          </a:bodyPr>
          <a:lstStyle/>
          <a:p>
            <a:pPr algn="ctr"/>
            <a:r>
              <a:rPr lang="es-ES" sz="2000" b="1" dirty="0" smtClean="0">
                <a:latin typeface="Agency FB" pitchFamily="34" charset="0"/>
              </a:rPr>
              <a:t/>
            </a:r>
            <a:br>
              <a:rPr lang="es-ES" sz="2000" b="1" dirty="0" smtClean="0">
                <a:latin typeface="Agency FB" pitchFamily="34" charset="0"/>
              </a:rPr>
            </a:br>
            <a:r>
              <a:rPr lang="es-ES" sz="2000" b="1" dirty="0" smtClean="0">
                <a:latin typeface="Agency FB" pitchFamily="34" charset="0"/>
              </a:rPr>
              <a:t/>
            </a:r>
            <a:br>
              <a:rPr lang="es-ES" sz="2000" b="1" dirty="0" smtClean="0">
                <a:latin typeface="Agency FB" pitchFamily="34" charset="0"/>
              </a:rPr>
            </a:br>
            <a:r>
              <a:rPr lang="es-ES" sz="2000" b="1" dirty="0" smtClean="0">
                <a:latin typeface="Agency FB" pitchFamily="34" charset="0"/>
              </a:rPr>
              <a:t>Increíblemente en las imágenes, aunque no lo parezca, eso es un Rio. Sí, un rio y es considerado el rio mas contaminado del planeta. Está en la Isla de Java en Indonesia y pese a ser la mayor vía fluvial del zona occidental, según el </a:t>
            </a:r>
            <a:r>
              <a:rPr lang="es-ES" sz="2000" b="1" dirty="0" err="1" smtClean="0">
                <a:latin typeface="Agency FB" pitchFamily="34" charset="0"/>
              </a:rPr>
              <a:t>dailymail</a:t>
            </a:r>
            <a:r>
              <a:rPr lang="es-ES" sz="2000" b="1" dirty="0" smtClean="0">
                <a:latin typeface="Agency FB" pitchFamily="34" charset="0"/>
              </a:rPr>
              <a:t> se parece más a un gigantesco basurero que supone un riesgo para toda la población. La OMS en un estudio relaciona la muerte de 13 millones de personas cada año con la contaminación. Un 10% de ellas se debe a la calidad del agua.</a:t>
            </a:r>
            <a:endParaRPr lang="es-ES" sz="2000" b="1" dirty="0">
              <a:latin typeface="Agency FB" pitchFamily="34" charset="0"/>
            </a:endParaRPr>
          </a:p>
        </p:txBody>
      </p:sp>
    </p:spTree>
  </p:cSld>
  <p:clrMapOvr>
    <a:masterClrMapping/>
  </p:clrMapOvr>
  <p:transition spd="slow" advTm="28000">
    <p:zoom/>
    <p:sndAc>
      <p:stSnd>
        <p:snd r:embed="rId2" name="What a wonderful world.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Indonesian-River-Pollution-300x200.jpg"/>
          <p:cNvPicPr>
            <a:picLocks noChangeAspect="1" noChangeArrowheads="1"/>
          </p:cNvPicPr>
          <p:nvPr/>
        </p:nvPicPr>
        <p:blipFill>
          <a:blip r:embed="rId2"/>
          <a:srcRect/>
          <a:stretch>
            <a:fillRect/>
          </a:stretch>
        </p:blipFill>
        <p:spPr bwMode="auto">
          <a:xfrm>
            <a:off x="-1" y="0"/>
            <a:ext cx="1090229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Jose Luis\Desktop\rio-citarum.jpg"/>
          <p:cNvPicPr>
            <a:picLocks noChangeAspect="1" noChangeArrowheads="1"/>
          </p:cNvPicPr>
          <p:nvPr/>
        </p:nvPicPr>
        <p:blipFill>
          <a:blip r:embed="rId2"/>
          <a:srcRect/>
          <a:stretch>
            <a:fillRect/>
          </a:stretch>
        </p:blipFill>
        <p:spPr bwMode="auto">
          <a:xfrm>
            <a:off x="-1" y="0"/>
            <a:ext cx="1069342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tejiendoelmundo.files.wordpress.com/2009/09/citarum_pollution.jpg?w=510"/>
          <p:cNvPicPr>
            <a:picLocks noChangeAspect="1" noChangeArrowheads="1"/>
          </p:cNvPicPr>
          <p:nvPr/>
        </p:nvPicPr>
        <p:blipFill>
          <a:blip r:embed="rId2"/>
          <a:srcRect/>
          <a:stretch>
            <a:fillRect/>
          </a:stretch>
        </p:blipFill>
        <p:spPr bwMode="auto">
          <a:xfrm>
            <a:off x="0" y="0"/>
            <a:ext cx="1078561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terresacree.org/actualites/fichiers/images/2015-12/1449101391-g6n.jpg"/>
          <p:cNvPicPr>
            <a:picLocks noChangeAspect="1" noChangeArrowheads="1"/>
          </p:cNvPicPr>
          <p:nvPr/>
        </p:nvPicPr>
        <p:blipFill>
          <a:blip r:embed="rId2"/>
          <a:srcRect/>
          <a:stretch>
            <a:fillRect/>
          </a:stretch>
        </p:blipFill>
        <p:spPr bwMode="auto">
          <a:xfrm>
            <a:off x="0" y="0"/>
            <a:ext cx="10696163"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s://pescadordeportivo.files.wordpress.com/2012/03/citarum-2-1.jpg"/>
          <p:cNvPicPr>
            <a:picLocks noChangeAspect="1" noChangeArrowheads="1"/>
          </p:cNvPicPr>
          <p:nvPr/>
        </p:nvPicPr>
        <p:blipFill>
          <a:blip r:embed="rId2"/>
          <a:srcRect/>
          <a:stretch>
            <a:fillRect/>
          </a:stretch>
        </p:blipFill>
        <p:spPr bwMode="auto">
          <a:xfrm>
            <a:off x="0" y="0"/>
            <a:ext cx="1073409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Documents and Settings\Carlos\My Documents\My Pictures\Religion\01 - Judios\SP32-20121226-181808.jpg"/>
          <p:cNvPicPr>
            <a:picLocks noChangeAspect="1" noChangeArrowheads="1"/>
          </p:cNvPicPr>
          <p:nvPr/>
        </p:nvPicPr>
        <p:blipFill>
          <a:blip r:embed="rId2">
            <a:duotone>
              <a:prstClr val="black"/>
              <a:schemeClr val="tx2">
                <a:tint val="45000"/>
                <a:satMod val="400000"/>
              </a:schemeClr>
            </a:duotone>
          </a:blip>
          <a:srcRect/>
          <a:stretch>
            <a:fillRect/>
          </a:stretch>
        </p:blipFill>
        <p:spPr bwMode="auto">
          <a:xfrm>
            <a:off x="1" y="0"/>
            <a:ext cx="10693400" cy="6933704"/>
          </a:xfrm>
          <a:prstGeom prst="rect">
            <a:avLst/>
          </a:prstGeom>
          <a:noFill/>
          <a:ln w="9525">
            <a:noFill/>
            <a:miter lim="800000"/>
            <a:headEnd/>
            <a:tailEnd/>
          </a:ln>
        </p:spPr>
      </p:pic>
      <p:sp>
        <p:nvSpPr>
          <p:cNvPr id="2" name="1 Rectángulo"/>
          <p:cNvSpPr/>
          <p:nvPr/>
        </p:nvSpPr>
        <p:spPr>
          <a:xfrm>
            <a:off x="3489312" y="1000108"/>
            <a:ext cx="3719538" cy="4247317"/>
          </a:xfrm>
          <a:prstGeom prst="rect">
            <a:avLst/>
          </a:prstGeom>
        </p:spPr>
        <p:txBody>
          <a:bodyPr wrap="square">
            <a:spAutoFit/>
          </a:bodyPr>
          <a:lstStyle/>
          <a:p>
            <a:pPr algn="ctr"/>
            <a:r>
              <a:rPr lang="es-ES" b="1" dirty="0" smtClean="0">
                <a:latin typeface="Agency FB" pitchFamily="34" charset="0"/>
              </a:rPr>
              <a:t>El </a:t>
            </a:r>
            <a:r>
              <a:rPr lang="es-ES" b="1" dirty="0" err="1" smtClean="0">
                <a:latin typeface="Agency FB" pitchFamily="34" charset="0"/>
              </a:rPr>
              <a:t>Citarium</a:t>
            </a:r>
            <a:r>
              <a:rPr lang="es-ES" b="1" dirty="0" smtClean="0">
                <a:latin typeface="Agency FB" pitchFamily="34" charset="0"/>
              </a:rPr>
              <a:t> cuenta con 5.000 fábricas instaladas en sus orillas que vuelcan sus residuos en sus aguas, provocando un nivel de contaminación alta y constante. La mayor parte de ellas son fábricas textiles, que empezaron a instalarse en las orillas del río hace 40 años, comenzando una escalada que no parece tener fin.</a:t>
            </a:r>
          </a:p>
          <a:p>
            <a:pPr algn="ctr"/>
            <a:r>
              <a:rPr lang="es-ES" b="1" dirty="0" smtClean="0">
                <a:latin typeface="Agency FB" pitchFamily="34" charset="0"/>
              </a:rPr>
              <a:t>A los largo del río viven unas 5.000.000 de personas y, las que viven en los barrios más pobres de la región, juntan agua del río en un balde, la filtran en unas redes de tela de algodón y la hierven para consumirla, lo que, claramente, no elimina los altos niveles de contaminación del agua.</a:t>
            </a:r>
            <a:endParaRPr lang="es-ES" b="1" dirty="0">
              <a:latin typeface="Agency FB" pitchFamily="34" charset="0"/>
            </a:endParaRPr>
          </a:p>
        </p:txBody>
      </p:sp>
    </p:spTree>
  </p:cSld>
  <p:clrMapOvr>
    <a:masterClrMapping/>
  </p:clrMapOvr>
  <p:transition spd="slow" advTm="35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ejiendoelmundo.files.wordpress.com/2009/09/citarum_river.jpg"/>
          <p:cNvPicPr>
            <a:picLocks noChangeAspect="1" noChangeArrowheads="1"/>
          </p:cNvPicPr>
          <p:nvPr/>
        </p:nvPicPr>
        <p:blipFill>
          <a:blip r:embed="rId2"/>
          <a:srcRect/>
          <a:stretch>
            <a:fillRect/>
          </a:stretch>
        </p:blipFill>
        <p:spPr bwMode="auto">
          <a:xfrm>
            <a:off x="0" y="0"/>
            <a:ext cx="10858804"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E3A.jpg"/>
          <p:cNvPicPr>
            <a:picLocks noChangeAspect="1" noChangeArrowheads="1"/>
          </p:cNvPicPr>
          <p:nvPr/>
        </p:nvPicPr>
        <p:blipFill>
          <a:blip r:embed="rId2"/>
          <a:srcRect/>
          <a:stretch>
            <a:fillRect/>
          </a:stretch>
        </p:blipFill>
        <p:spPr bwMode="auto">
          <a:xfrm>
            <a:off x="1" y="0"/>
            <a:ext cx="10787013"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residuos"/>
          <p:cNvPicPr>
            <a:picLocks noChangeAspect="1" noChangeArrowheads="1"/>
          </p:cNvPicPr>
          <p:nvPr/>
        </p:nvPicPr>
        <p:blipFill>
          <a:blip r:embed="rId2"/>
          <a:srcRect/>
          <a:stretch>
            <a:fillRect/>
          </a:stretch>
        </p:blipFill>
        <p:spPr bwMode="auto">
          <a:xfrm>
            <a:off x="-1" y="0"/>
            <a:ext cx="10902989" cy="70009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ose Luis\Desktop\citarum-river-trash6.jpg"/>
          <p:cNvPicPr>
            <a:picLocks noChangeAspect="1" noChangeArrowheads="1"/>
          </p:cNvPicPr>
          <p:nvPr/>
        </p:nvPicPr>
        <p:blipFill>
          <a:blip r:embed="rId2"/>
          <a:srcRect/>
          <a:stretch>
            <a:fillRect/>
          </a:stretch>
        </p:blipFill>
        <p:spPr bwMode="auto">
          <a:xfrm>
            <a:off x="-1" y="0"/>
            <a:ext cx="1075903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imagesKE62O6HW.jpg"/>
          <p:cNvPicPr>
            <a:picLocks noChangeAspect="1" noChangeArrowheads="1"/>
          </p:cNvPicPr>
          <p:nvPr/>
        </p:nvPicPr>
        <p:blipFill>
          <a:blip r:embed="rId2"/>
          <a:srcRect/>
          <a:stretch>
            <a:fillRect/>
          </a:stretch>
        </p:blipFill>
        <p:spPr bwMode="auto">
          <a:xfrm>
            <a:off x="0" y="0"/>
            <a:ext cx="10699624"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Documents and Settings\Carlos\My Documents\My Pictures\Religion\01 - Judios\SP32-20121226-181808.jpg"/>
          <p:cNvPicPr>
            <a:picLocks noChangeAspect="1" noChangeArrowheads="1"/>
          </p:cNvPicPr>
          <p:nvPr/>
        </p:nvPicPr>
        <p:blipFill>
          <a:blip r:embed="rId3">
            <a:duotone>
              <a:prstClr val="black"/>
              <a:schemeClr val="tx2">
                <a:tint val="45000"/>
                <a:satMod val="400000"/>
              </a:schemeClr>
            </a:duotone>
          </a:blip>
          <a:srcRect/>
          <a:stretch>
            <a:fillRect/>
          </a:stretch>
        </p:blipFill>
        <p:spPr bwMode="auto">
          <a:xfrm>
            <a:off x="0" y="0"/>
            <a:ext cx="10693400" cy="6933704"/>
          </a:xfrm>
          <a:prstGeom prst="rect">
            <a:avLst/>
          </a:prstGeom>
          <a:noFill/>
          <a:ln w="9525">
            <a:noFill/>
            <a:miter lim="800000"/>
            <a:headEnd/>
            <a:tailEnd/>
          </a:ln>
        </p:spPr>
      </p:pic>
      <p:sp>
        <p:nvSpPr>
          <p:cNvPr id="2" name="1 Rectángulo"/>
          <p:cNvSpPr/>
          <p:nvPr/>
        </p:nvSpPr>
        <p:spPr>
          <a:xfrm>
            <a:off x="3425216" y="928671"/>
            <a:ext cx="3842968" cy="4401205"/>
          </a:xfrm>
          <a:prstGeom prst="rect">
            <a:avLst/>
          </a:prstGeom>
        </p:spPr>
        <p:txBody>
          <a:bodyPr wrap="square">
            <a:spAutoFit/>
          </a:bodyPr>
          <a:lstStyle/>
          <a:p>
            <a:pPr algn="ctr"/>
            <a:r>
              <a:rPr lang="es-ES" sz="2000" b="1" dirty="0" smtClean="0">
                <a:latin typeface="Agency FB" pitchFamily="34" charset="0"/>
              </a:rPr>
              <a:t>Las imágenes que ilustran este </a:t>
            </a:r>
            <a:r>
              <a:rPr lang="es-ES" sz="2000" b="1" dirty="0" err="1" smtClean="0">
                <a:latin typeface="Agency FB" pitchFamily="34" charset="0"/>
              </a:rPr>
              <a:t>Pps.</a:t>
            </a:r>
            <a:r>
              <a:rPr lang="es-ES" sz="2000" b="1" dirty="0" smtClean="0">
                <a:latin typeface="Agency FB" pitchFamily="34" charset="0"/>
              </a:rPr>
              <a:t> muestran como el río parece tener una alfombra de desechos, aún cuando sigue siendo utilizado para la agricultura y el consumo.</a:t>
            </a:r>
          </a:p>
          <a:p>
            <a:pPr algn="ctr"/>
            <a:r>
              <a:rPr lang="es-ES" sz="2000" b="1" dirty="0" smtClean="0">
                <a:latin typeface="Agency FB" pitchFamily="34" charset="0"/>
              </a:rPr>
              <a:t>En el año 2012, el Banco Asiático de Desarrollo y el Gobierno de Indonesia firmaron un compromiso de inversión de </a:t>
            </a:r>
            <a:r>
              <a:rPr lang="es-ES" sz="2000" b="1" dirty="0" err="1" smtClean="0">
                <a:latin typeface="Agency FB" pitchFamily="34" charset="0"/>
              </a:rPr>
              <a:t>u$s</a:t>
            </a:r>
            <a:r>
              <a:rPr lang="es-ES" sz="2000" b="1" dirty="0" smtClean="0">
                <a:latin typeface="Agency FB" pitchFamily="34" charset="0"/>
              </a:rPr>
              <a:t> 3.500.000.000 para limpiar las aguas del </a:t>
            </a:r>
            <a:r>
              <a:rPr lang="es-ES" sz="2000" b="1" dirty="0" err="1" smtClean="0">
                <a:latin typeface="Agency FB" pitchFamily="34" charset="0"/>
              </a:rPr>
              <a:t>Citarium</a:t>
            </a:r>
            <a:r>
              <a:rPr lang="es-ES" sz="2000" b="1" dirty="0" smtClean="0">
                <a:latin typeface="Agency FB" pitchFamily="34" charset="0"/>
              </a:rPr>
              <a:t> pero a la fecha, no sólo no se han visto avances (es el más contaminado del mundo, o sea…) sino que tampoco se sabe si se ha invertido un solo dólar al menos.</a:t>
            </a:r>
            <a:endParaRPr lang="es-ES" sz="2000" b="1" dirty="0">
              <a:latin typeface="Agency FB" pitchFamily="34" charset="0"/>
            </a:endParaRPr>
          </a:p>
        </p:txBody>
      </p:sp>
    </p:spTree>
  </p:cSld>
  <p:clrMapOvr>
    <a:masterClrMapping/>
  </p:clrMapOvr>
  <p:transition spd="slow" advTm="31000">
    <p:zoom/>
    <p:sndAc>
      <p:stSnd>
        <p:snd r:embed="rId2" name="modern talking - cheri lady.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Agbogbloshie.jpg"/>
          <p:cNvPicPr>
            <a:picLocks noChangeAspect="1" noChangeArrowheads="1"/>
          </p:cNvPicPr>
          <p:nvPr/>
        </p:nvPicPr>
        <p:blipFill>
          <a:blip r:embed="rId2"/>
          <a:srcRect/>
          <a:stretch>
            <a:fillRect/>
          </a:stretch>
        </p:blipFill>
        <p:spPr bwMode="auto">
          <a:xfrm>
            <a:off x="0" y="0"/>
            <a:ext cx="1077697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Jose Luis\Desktop\hazaribagh bangladesh.jpg"/>
          <p:cNvPicPr>
            <a:picLocks noChangeAspect="1" noChangeArrowheads="1"/>
          </p:cNvPicPr>
          <p:nvPr/>
        </p:nvPicPr>
        <p:blipFill>
          <a:blip r:embed="rId2"/>
          <a:srcRect/>
          <a:stretch>
            <a:fillRect/>
          </a:stretch>
        </p:blipFill>
        <p:spPr bwMode="auto">
          <a:xfrm>
            <a:off x="0" y="0"/>
            <a:ext cx="1079384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Jose Luis\Desktop\sea-of-garbage-2.jpg"/>
          <p:cNvPicPr>
            <a:picLocks noChangeAspect="1" noChangeArrowheads="1"/>
          </p:cNvPicPr>
          <p:nvPr/>
        </p:nvPicPr>
        <p:blipFill>
          <a:blip r:embed="rId2"/>
          <a:srcRect/>
          <a:stretch>
            <a:fillRect/>
          </a:stretch>
        </p:blipFill>
        <p:spPr bwMode="auto">
          <a:xfrm>
            <a:off x="0" y="0"/>
            <a:ext cx="107511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Jose Luis\Desktop\imagesSSMXV4U8.jpg"/>
          <p:cNvPicPr>
            <a:picLocks noChangeAspect="1" noChangeArrowheads="1"/>
          </p:cNvPicPr>
          <p:nvPr/>
        </p:nvPicPr>
        <p:blipFill>
          <a:blip r:embed="rId2"/>
          <a:srcRect/>
          <a:stretch>
            <a:fillRect/>
          </a:stretch>
        </p:blipFill>
        <p:spPr bwMode="auto">
          <a:xfrm>
            <a:off x="0" y="0"/>
            <a:ext cx="10768712"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lh4.googleusercontent.com/R0UYyYhH8RizBvg8HAS6B0XIfo4lsjUFrjfMDYqosZ4pa7b-7KFW1D5RdzTMv4QJBvI2qt-IjNYX1h-_AbavDdL047zP-H5KKyVaFotqQ4hwn0wcdBYmwZlMbCBW42dQ9g">
            <a:hlinkClick r:id="rId2"/>
          </p:cNvPr>
          <p:cNvPicPr>
            <a:picLocks noChangeAspect="1" noChangeArrowheads="1"/>
          </p:cNvPicPr>
          <p:nvPr/>
        </p:nvPicPr>
        <p:blipFill>
          <a:blip r:embed="rId3"/>
          <a:srcRect/>
          <a:stretch>
            <a:fillRect/>
          </a:stretch>
        </p:blipFill>
        <p:spPr bwMode="auto">
          <a:xfrm>
            <a:off x="0" y="0"/>
            <a:ext cx="106934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2700000" scaled="1"/>
          <a:tileRect/>
        </a:gradFill>
        <a:effectLst/>
      </p:bgPr>
    </p:bg>
    <p:spTree>
      <p:nvGrpSpPr>
        <p:cNvPr id="1" name=""/>
        <p:cNvGrpSpPr/>
        <p:nvPr/>
      </p:nvGrpSpPr>
      <p:grpSpPr>
        <a:xfrm>
          <a:off x="0" y="0"/>
          <a:ext cx="0" cy="0"/>
          <a:chOff x="0" y="0"/>
          <a:chExt cx="0" cy="0"/>
        </a:xfrm>
      </p:grpSpPr>
      <p:pic>
        <p:nvPicPr>
          <p:cNvPr id="3" name="Picture 2" descr="G:\Documents and Settings\Carlos\My Documents\My Pictures\Religion\01 - Judios\SP32-20121226-181808.jpg"/>
          <p:cNvPicPr>
            <a:picLocks noChangeAspect="1" noChangeArrowheads="1"/>
          </p:cNvPicPr>
          <p:nvPr/>
        </p:nvPicPr>
        <p:blipFill>
          <a:blip r:embed="rId2">
            <a:duotone>
              <a:prstClr val="black"/>
              <a:schemeClr val="tx2">
                <a:tint val="45000"/>
                <a:satMod val="400000"/>
              </a:schemeClr>
            </a:duotone>
          </a:blip>
          <a:srcRect/>
          <a:stretch>
            <a:fillRect/>
          </a:stretch>
        </p:blipFill>
        <p:spPr bwMode="auto">
          <a:xfrm>
            <a:off x="0" y="0"/>
            <a:ext cx="10693400" cy="6933704"/>
          </a:xfrm>
          <a:prstGeom prst="rect">
            <a:avLst/>
          </a:prstGeom>
          <a:noFill/>
          <a:ln w="9525">
            <a:noFill/>
            <a:miter lim="800000"/>
            <a:headEnd/>
            <a:tailEnd/>
          </a:ln>
        </p:spPr>
      </p:pic>
      <p:sp>
        <p:nvSpPr>
          <p:cNvPr id="2" name="1 Rectángulo"/>
          <p:cNvSpPr/>
          <p:nvPr/>
        </p:nvSpPr>
        <p:spPr>
          <a:xfrm>
            <a:off x="3417874" y="928670"/>
            <a:ext cx="3857652" cy="4401205"/>
          </a:xfrm>
          <a:prstGeom prst="rect">
            <a:avLst/>
          </a:prstGeom>
        </p:spPr>
        <p:txBody>
          <a:bodyPr wrap="square">
            <a:spAutoFit/>
          </a:bodyPr>
          <a:lstStyle/>
          <a:p>
            <a:pPr algn="ctr"/>
            <a:r>
              <a:rPr lang="es-ES" sz="2000" b="1" dirty="0" smtClean="0">
                <a:latin typeface="Agency FB" pitchFamily="34" charset="0"/>
              </a:rPr>
              <a:t>Varias agrupaciones ambientalistas advierten sobre las nefastas consecuencias de no actuar inmediatamente, pero esto parece no importarle mucho al gobierno indonesio que sigue sin implementar controles que eviten la profundización de una situación prácticamente irreversible.</a:t>
            </a:r>
          </a:p>
          <a:p>
            <a:pPr algn="ctr"/>
            <a:r>
              <a:rPr lang="es-ES" sz="2000" b="1" dirty="0" smtClean="0">
                <a:latin typeface="Agency FB" pitchFamily="34" charset="0"/>
              </a:rPr>
              <a:t>Escritos encontrados en la Isla de Java dan cuenta de que el río Citarum era el centro de la vida de los habitantes del lugar desde el siglo IV antes de Cristo. Solo se necesitaron 40 años </a:t>
            </a:r>
            <a:endParaRPr lang="es-ES" sz="2000" b="1" dirty="0" smtClean="0">
              <a:latin typeface="Agency FB" pitchFamily="34" charset="0"/>
            </a:endParaRPr>
          </a:p>
          <a:p>
            <a:pPr algn="ctr"/>
            <a:r>
              <a:rPr lang="es-ES" sz="2000" b="1" dirty="0" smtClean="0">
                <a:latin typeface="Agency FB" pitchFamily="34" charset="0"/>
              </a:rPr>
              <a:t>para </a:t>
            </a:r>
            <a:r>
              <a:rPr lang="es-ES" sz="2000" b="1" dirty="0" smtClean="0">
                <a:latin typeface="Agency FB" pitchFamily="34" charset="0"/>
              </a:rPr>
              <a:t>cambiar todo.</a:t>
            </a:r>
            <a:endParaRPr lang="es-ES" sz="2000" b="1" dirty="0">
              <a:latin typeface="Agency FB" pitchFamily="34" charset="0"/>
            </a:endParaRPr>
          </a:p>
        </p:txBody>
      </p:sp>
    </p:spTree>
  </p:cSld>
  <p:clrMapOvr>
    <a:masterClrMapping/>
  </p:clrMapOvr>
  <p:transition spd="slow" advTm="3700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4.bp.blogspot.com/-vnpTIypHNyU/UWTKom8jNQI/AAAAAAAAABs/0BaZlCmQCc8/s1600/10447379-fuerte-contaminacion-de-flotante-botellas-de-plastico-en-el-agua-del-lago-bicaz-rumania.jpg"/>
          <p:cNvPicPr>
            <a:picLocks noChangeAspect="1" noChangeArrowheads="1"/>
          </p:cNvPicPr>
          <p:nvPr/>
        </p:nvPicPr>
        <p:blipFill>
          <a:blip r:embed="rId2"/>
          <a:srcRect/>
          <a:stretch>
            <a:fillRect/>
          </a:stretch>
        </p:blipFill>
        <p:spPr bwMode="auto">
          <a:xfrm>
            <a:off x="0" y="0"/>
            <a:ext cx="1075036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itarum"/>
          <p:cNvPicPr>
            <a:picLocks noChangeAspect="1" noChangeArrowheads="1"/>
          </p:cNvPicPr>
          <p:nvPr/>
        </p:nvPicPr>
        <p:blipFill>
          <a:blip r:embed="rId2"/>
          <a:srcRect/>
          <a:stretch>
            <a:fillRect/>
          </a:stretch>
        </p:blipFill>
        <p:spPr bwMode="auto">
          <a:xfrm>
            <a:off x="0" y="0"/>
            <a:ext cx="1068664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itarum"/>
          <p:cNvPicPr>
            <a:picLocks noChangeAspect="1" noChangeArrowheads="1"/>
          </p:cNvPicPr>
          <p:nvPr/>
        </p:nvPicPr>
        <p:blipFill>
          <a:blip r:embed="rId2"/>
          <a:srcRect/>
          <a:stretch>
            <a:fillRect/>
          </a:stretch>
        </p:blipFill>
        <p:spPr bwMode="auto">
          <a:xfrm>
            <a:off x="0" y="0"/>
            <a:ext cx="10758637"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oceanoneuronal.files.wordpress.com/2013/11/citarum-1.jpg"/>
          <p:cNvPicPr>
            <a:picLocks noChangeAspect="1" noChangeArrowheads="1"/>
          </p:cNvPicPr>
          <p:nvPr/>
        </p:nvPicPr>
        <p:blipFill>
          <a:blip r:embed="rId2"/>
          <a:srcRect/>
          <a:stretch>
            <a:fillRect/>
          </a:stretch>
        </p:blipFill>
        <p:spPr bwMode="auto">
          <a:xfrm>
            <a:off x="-1" y="0"/>
            <a:ext cx="1076457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el rio mas contaminado del mundo"/>
          <p:cNvPicPr>
            <a:picLocks noChangeAspect="1" noChangeArrowheads="1"/>
          </p:cNvPicPr>
          <p:nvPr/>
        </p:nvPicPr>
        <p:blipFill>
          <a:blip r:embed="rId2"/>
          <a:srcRect/>
          <a:stretch>
            <a:fillRect/>
          </a:stretch>
        </p:blipFill>
        <p:spPr bwMode="auto">
          <a:xfrm>
            <a:off x="0" y="0"/>
            <a:ext cx="1078776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3" name="Picture 2" descr="G:\Documents and Settings\Carlos\My Documents\My Pictures\Religion\01 - Judios\SP32-20121226-181808.jpg"/>
          <p:cNvPicPr>
            <a:picLocks noChangeAspect="1" noChangeArrowheads="1"/>
          </p:cNvPicPr>
          <p:nvPr/>
        </p:nvPicPr>
        <p:blipFill>
          <a:blip r:embed="rId2">
            <a:duotone>
              <a:prstClr val="black"/>
              <a:schemeClr val="tx2">
                <a:tint val="45000"/>
                <a:satMod val="400000"/>
              </a:schemeClr>
            </a:duotone>
          </a:blip>
          <a:srcRect/>
          <a:stretch>
            <a:fillRect/>
          </a:stretch>
        </p:blipFill>
        <p:spPr bwMode="auto">
          <a:xfrm>
            <a:off x="1" y="0"/>
            <a:ext cx="10693400" cy="6933704"/>
          </a:xfrm>
          <a:prstGeom prst="rect">
            <a:avLst/>
          </a:prstGeom>
          <a:noFill/>
          <a:ln w="9525">
            <a:noFill/>
            <a:miter lim="800000"/>
            <a:headEnd/>
            <a:tailEnd/>
          </a:ln>
        </p:spPr>
      </p:pic>
      <p:sp>
        <p:nvSpPr>
          <p:cNvPr id="2" name="1 Rectángulo"/>
          <p:cNvSpPr/>
          <p:nvPr/>
        </p:nvSpPr>
        <p:spPr>
          <a:xfrm>
            <a:off x="3425216" y="1000108"/>
            <a:ext cx="3842968" cy="4524315"/>
          </a:xfrm>
          <a:prstGeom prst="rect">
            <a:avLst/>
          </a:prstGeom>
        </p:spPr>
        <p:txBody>
          <a:bodyPr wrap="square">
            <a:spAutoFit/>
          </a:bodyPr>
          <a:lstStyle/>
          <a:p>
            <a:pPr algn="ctr"/>
            <a:r>
              <a:rPr lang="es-ES" sz="2400" b="1" dirty="0" smtClean="0">
                <a:latin typeface="Agency FB" pitchFamily="34" charset="0"/>
              </a:rPr>
              <a:t>Paradójicamente los expertos dicen que la gran contaminación que arrastra afectará a la planta eléctrica del lago </a:t>
            </a:r>
            <a:r>
              <a:rPr lang="es-ES" sz="2400" b="1" dirty="0" err="1" smtClean="0">
                <a:latin typeface="Agency FB" pitchFamily="34" charset="0"/>
              </a:rPr>
              <a:t>Saguling</a:t>
            </a:r>
            <a:r>
              <a:rPr lang="es-ES" sz="2400" b="1" dirty="0" smtClean="0">
                <a:latin typeface="Agency FB" pitchFamily="34" charset="0"/>
              </a:rPr>
              <a:t> (el Citarum es uno de los dos ríos que alimentan el lago) haciendo que el generador no funcione correctamente y privando de energía eléctrica a las fábricas que lo contaminan. </a:t>
            </a:r>
            <a:br>
              <a:rPr lang="es-ES" sz="2400" b="1" dirty="0" smtClean="0">
                <a:latin typeface="Agency FB" pitchFamily="34" charset="0"/>
              </a:rPr>
            </a:br>
            <a:r>
              <a:rPr lang="es-ES" sz="2400" b="1" dirty="0" smtClean="0">
                <a:latin typeface="Agency FB" pitchFamily="34" charset="0"/>
              </a:rPr>
              <a:t/>
            </a:r>
            <a:br>
              <a:rPr lang="es-ES" sz="2400" b="1" dirty="0" smtClean="0">
                <a:latin typeface="Agency FB" pitchFamily="34" charset="0"/>
              </a:rPr>
            </a:br>
            <a:endParaRPr lang="es-ES" sz="2400" b="1" dirty="0">
              <a:latin typeface="Agency FB" pitchFamily="34" charset="0"/>
            </a:endParaRPr>
          </a:p>
        </p:txBody>
      </p:sp>
    </p:spTree>
  </p:cSld>
  <p:clrMapOvr>
    <a:masterClrMapping/>
  </p:clrMapOvr>
  <p:transition spd="slow" advTm="30000">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el rio mas contaminado del mundo"/>
          <p:cNvPicPr>
            <a:picLocks noChangeAspect="1" noChangeArrowheads="1"/>
          </p:cNvPicPr>
          <p:nvPr/>
        </p:nvPicPr>
        <p:blipFill>
          <a:blip r:embed="rId2"/>
          <a:srcRect/>
          <a:stretch>
            <a:fillRect/>
          </a:stretch>
        </p:blipFill>
        <p:spPr bwMode="auto">
          <a:xfrm>
            <a:off x="0" y="0"/>
            <a:ext cx="10934233" cy="7072338"/>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rio"/>
          <p:cNvPicPr>
            <a:picLocks noChangeAspect="1" noChangeArrowheads="1"/>
          </p:cNvPicPr>
          <p:nvPr/>
        </p:nvPicPr>
        <p:blipFill>
          <a:blip r:embed="rId3"/>
          <a:srcRect/>
          <a:stretch>
            <a:fillRect/>
          </a:stretch>
        </p:blipFill>
        <p:spPr bwMode="auto">
          <a:xfrm>
            <a:off x="0" y="0"/>
            <a:ext cx="10848047" cy="7000900"/>
          </a:xfrm>
          <a:prstGeom prst="rect">
            <a:avLst/>
          </a:prstGeom>
          <a:noFill/>
        </p:spPr>
      </p:pic>
    </p:spTree>
  </p:cSld>
  <p:clrMapOvr>
    <a:masterClrMapping/>
  </p:clrMapOvr>
  <p:transition spd="slow" advTm="6000">
    <p:zoom/>
    <p:sndAc>
      <p:stSnd>
        <p:snd r:embed="rId2" name="modern talking - you're my heart, you're my soul(2).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residuos"/>
          <p:cNvPicPr>
            <a:picLocks noChangeAspect="1" noChangeArrowheads="1"/>
          </p:cNvPicPr>
          <p:nvPr/>
        </p:nvPicPr>
        <p:blipFill>
          <a:blip r:embed="rId2"/>
          <a:srcRect/>
          <a:stretch>
            <a:fillRect/>
          </a:stretch>
        </p:blipFill>
        <p:spPr bwMode="auto">
          <a:xfrm>
            <a:off x="-1" y="0"/>
            <a:ext cx="1082522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i.ytimg.com/vi/72jPVb9_Wbk/hqdefault.jpg">
            <a:hlinkClick r:id="rId2"/>
          </p:cNvPr>
          <p:cNvPicPr>
            <a:picLocks noChangeAspect="1" noChangeArrowheads="1"/>
          </p:cNvPicPr>
          <p:nvPr/>
        </p:nvPicPr>
        <p:blipFill>
          <a:blip r:embed="rId3"/>
          <a:srcRect/>
          <a:stretch>
            <a:fillRect/>
          </a:stretch>
        </p:blipFill>
        <p:spPr bwMode="auto">
          <a:xfrm>
            <a:off x="0" y="0"/>
            <a:ext cx="10693396" cy="6858000"/>
          </a:xfrm>
          <a:prstGeom prst="rect">
            <a:avLst/>
          </a:prstGeom>
          <a:noFill/>
        </p:spPr>
      </p:pic>
    </p:spTree>
  </p:cSld>
  <p:clrMapOvr>
    <a:masterClrMapping/>
  </p:clrMapOvr>
  <p:transition spd="slow" advTm="18000">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G:\Documents and Settings\Carlos\My Documents\My Pictures\Religion\01 - Judios\SP32-20121226-181808.jpg"/>
          <p:cNvPicPr>
            <a:picLocks noChangeAspect="1" noChangeArrowheads="1"/>
          </p:cNvPicPr>
          <p:nvPr/>
        </p:nvPicPr>
        <p:blipFill>
          <a:blip r:embed="rId2">
            <a:duotone>
              <a:prstClr val="black"/>
              <a:schemeClr val="tx2">
                <a:tint val="45000"/>
                <a:satMod val="400000"/>
              </a:schemeClr>
            </a:duotone>
          </a:blip>
          <a:srcRect/>
          <a:stretch>
            <a:fillRect/>
          </a:stretch>
        </p:blipFill>
        <p:spPr bwMode="auto">
          <a:xfrm>
            <a:off x="1" y="1"/>
            <a:ext cx="10703346" cy="6858001"/>
          </a:xfrm>
          <a:prstGeom prst="rect">
            <a:avLst/>
          </a:prstGeom>
          <a:noFill/>
          <a:ln w="9525">
            <a:noFill/>
            <a:miter lim="800000"/>
            <a:headEnd/>
            <a:tailEnd/>
          </a:ln>
        </p:spPr>
      </p:pic>
      <p:sp>
        <p:nvSpPr>
          <p:cNvPr id="6" name="5 Rectángulo"/>
          <p:cNvSpPr/>
          <p:nvPr/>
        </p:nvSpPr>
        <p:spPr>
          <a:xfrm>
            <a:off x="3341673" y="1071546"/>
            <a:ext cx="3675882" cy="3785634"/>
          </a:xfrm>
          <a:prstGeom prst="rect">
            <a:avLst/>
          </a:prstGeom>
        </p:spPr>
        <p:txBody>
          <a:bodyPr wrap="square" lIns="91422" tIns="45711" rIns="91422" bIns="45711">
            <a:spAutoFit/>
          </a:bodyPr>
          <a:lstStyle/>
          <a:p>
            <a:pPr lvl="1" algn="ctr"/>
            <a:r>
              <a:rPr lang="es-ES" sz="48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Un fuerte </a:t>
            </a:r>
            <a:r>
              <a:rPr lang="es-ES" sz="48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abrazo,</a:t>
            </a:r>
          </a:p>
          <a:p>
            <a:pPr lvl="1" algn="ctr"/>
            <a:r>
              <a:rPr lang="es-ES" sz="48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 </a:t>
            </a:r>
            <a:r>
              <a:rPr lang="es-ES" sz="48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Q</a:t>
            </a:r>
            <a:r>
              <a:rPr lang="es-ES" sz="48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ue </a:t>
            </a:r>
            <a:r>
              <a:rPr lang="es-ES" sz="48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tengas un</a:t>
            </a:r>
          </a:p>
          <a:p>
            <a:pPr lvl="1" algn="ctr"/>
            <a:r>
              <a:rPr lang="es-ES" sz="4800" b="1" kern="10" dirty="0" smtClean="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rPr>
              <a:t> Buen día</a:t>
            </a:r>
            <a:endParaRPr lang="es-ES" sz="4800" b="1" kern="10" dirty="0">
              <a:ln w="25400">
                <a:solidFill>
                  <a:srgbClr val="E31C07"/>
                </a:solidFill>
                <a:round/>
                <a:headEnd/>
                <a:tailEnd/>
              </a:ln>
              <a:effectLst>
                <a:outerShdw dist="35921" dir="2700000" algn="ctr" rotWithShape="0">
                  <a:srgbClr val="808080">
                    <a:alpha val="79999"/>
                  </a:srgbClr>
                </a:outerShdw>
              </a:effectLst>
              <a:latin typeface="Old English Text MT" pitchFamily="66"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106934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106934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88157" y="3388157"/>
            <a:ext cx="6858000" cy="81686"/>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7223557" y="3388157"/>
            <a:ext cx="6858000" cy="81686"/>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9189667" y="5500703"/>
            <a:ext cx="1169599" cy="1052513"/>
          </a:xfrm>
          <a:prstGeom prst="rect">
            <a:avLst/>
          </a:prstGeom>
          <a:noFill/>
          <a:ln w="38100">
            <a:solidFill>
              <a:srgbClr val="1CDEF8"/>
            </a:solidFill>
            <a:miter lim="800000"/>
            <a:headEnd/>
            <a:tailEnd/>
          </a:ln>
        </p:spPr>
      </p:pic>
      <p:sp>
        <p:nvSpPr>
          <p:cNvPr id="15" name="14 Rectángulo"/>
          <p:cNvSpPr/>
          <p:nvPr/>
        </p:nvSpPr>
        <p:spPr>
          <a:xfrm>
            <a:off x="5346700" y="5929331"/>
            <a:ext cx="3592339"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1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8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par>
                          <p:cTn id="20" fill="hold">
                            <p:stCondLst>
                              <p:cond delay="14000"/>
                            </p:stCondLst>
                            <p:childTnLst>
                              <p:par>
                                <p:cTn id="21" presetID="38" presetClass="entr" presetSubtype="0" accel="50000" fill="hold" nodeType="afterEffect">
                                  <p:stCondLst>
                                    <p:cond delay="0"/>
                                  </p:stCondLst>
                                  <p:iterate type="lt">
                                    <p:tmPct val="50000"/>
                                  </p:iterate>
                                  <p:childTnLst>
                                    <p:set>
                                      <p:cBhvr>
                                        <p:cTn id="22" dur="1" fill="hold">
                                          <p:stCondLst>
                                            <p:cond delay="0"/>
                                          </p:stCondLst>
                                        </p:cTn>
                                        <p:tgtEl>
                                          <p:spTgt spid="6">
                                            <p:txEl>
                                              <p:pRg st="2" end="2"/>
                                            </p:txEl>
                                          </p:spTgt>
                                        </p:tgtEl>
                                        <p:attrNameLst>
                                          <p:attrName>style.visibility</p:attrName>
                                        </p:attrNameLst>
                                      </p:cBhvr>
                                      <p:to>
                                        <p:strVal val="visible"/>
                                      </p:to>
                                    </p:set>
                                    <p:set>
                                      <p:cBhvr>
                                        <p:cTn id="23" dur="455" fill="hold">
                                          <p:stCondLst>
                                            <p:cond delay="0"/>
                                          </p:stCondLst>
                                        </p:cTn>
                                        <p:tgtEl>
                                          <p:spTgt spid="6">
                                            <p:txEl>
                                              <p:pRg st="2" end="2"/>
                                            </p:txEl>
                                          </p:spTgt>
                                        </p:tgtEl>
                                        <p:attrNameLst>
                                          <p:attrName>style.rotation</p:attrName>
                                        </p:attrNameLst>
                                      </p:cBhvr>
                                      <p:to>
                                        <p:strVal val="-45.0"/>
                                      </p:to>
                                    </p:set>
                                    <p:anim calcmode="lin" valueType="num">
                                      <p:cBhvr>
                                        <p:cTn id="24" dur="455" fill="hold">
                                          <p:stCondLst>
                                            <p:cond delay="455"/>
                                          </p:stCondLst>
                                        </p:cTn>
                                        <p:tgtEl>
                                          <p:spTgt spid="6">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6">
                                            <p:txEl>
                                              <p:pRg st="2" end="2"/>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6">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6">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6934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6934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16903" y="0"/>
            <a:ext cx="5703147" cy="1562100"/>
          </a:xfrm>
          <a:prstGeom prst="rect">
            <a:avLst/>
          </a:prstGeom>
          <a:noFill/>
        </p:spPr>
      </p:pic>
      <p:sp>
        <p:nvSpPr>
          <p:cNvPr id="4104" name="Text Box 8"/>
          <p:cNvSpPr txBox="1">
            <a:spLocks noChangeArrowheads="1"/>
          </p:cNvSpPr>
          <p:nvPr/>
        </p:nvSpPr>
        <p:spPr bwMode="auto">
          <a:xfrm>
            <a:off x="0" y="1905001"/>
            <a:ext cx="106934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36675" y="4724403"/>
            <a:ext cx="311890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594263" y="4191000"/>
            <a:ext cx="2762462"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22918" y="4876800"/>
            <a:ext cx="1425787"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23782"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23782"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23782"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23782"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ITARU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CITARUM</Template>
  <TotalTime>44</TotalTime>
  <Words>525</Words>
  <Application>Microsoft Office PowerPoint</Application>
  <PresentationFormat>Personalizado</PresentationFormat>
  <Paragraphs>30</Paragraphs>
  <Slides>45</Slides>
  <Notes>0</Notes>
  <HiddenSlides>0</HiddenSlides>
  <MMClips>0</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CITARUM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34</cp:revision>
  <dcterms:created xsi:type="dcterms:W3CDTF">2016-03-23T09:09:28Z</dcterms:created>
  <dcterms:modified xsi:type="dcterms:W3CDTF">2016-03-23T09:53:54Z</dcterms:modified>
</cp:coreProperties>
</file>