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 id="2147483666" r:id="rId4"/>
  </p:sldMasterIdLst>
  <p:notesMasterIdLst>
    <p:notesMasterId r:id="rId57"/>
  </p:notesMasterIdLst>
  <p:sldIdLst>
    <p:sldId id="316" r:id="rId5"/>
    <p:sldId id="475" r:id="rId6"/>
    <p:sldId id="455" r:id="rId7"/>
    <p:sldId id="430" r:id="rId8"/>
    <p:sldId id="479" r:id="rId9"/>
    <p:sldId id="456" r:id="rId10"/>
    <p:sldId id="480" r:id="rId11"/>
    <p:sldId id="402" r:id="rId12"/>
    <p:sldId id="457" r:id="rId13"/>
    <p:sldId id="458" r:id="rId14"/>
    <p:sldId id="453" r:id="rId15"/>
    <p:sldId id="476" r:id="rId16"/>
    <p:sldId id="477" r:id="rId17"/>
    <p:sldId id="460" r:id="rId18"/>
    <p:sldId id="478" r:id="rId19"/>
    <p:sldId id="439" r:id="rId20"/>
    <p:sldId id="461" r:id="rId21"/>
    <p:sldId id="462" r:id="rId22"/>
    <p:sldId id="463" r:id="rId23"/>
    <p:sldId id="464" r:id="rId24"/>
    <p:sldId id="465" r:id="rId25"/>
    <p:sldId id="466" r:id="rId26"/>
    <p:sldId id="467" r:id="rId27"/>
    <p:sldId id="411" r:id="rId28"/>
    <p:sldId id="468" r:id="rId29"/>
    <p:sldId id="469" r:id="rId30"/>
    <p:sldId id="470" r:id="rId31"/>
    <p:sldId id="471" r:id="rId32"/>
    <p:sldId id="472" r:id="rId33"/>
    <p:sldId id="473" r:id="rId34"/>
    <p:sldId id="474" r:id="rId35"/>
    <p:sldId id="449" r:id="rId36"/>
    <p:sldId id="482" r:id="rId37"/>
    <p:sldId id="496" r:id="rId38"/>
    <p:sldId id="481" r:id="rId39"/>
    <p:sldId id="494" r:id="rId40"/>
    <p:sldId id="493" r:id="rId41"/>
    <p:sldId id="484" r:id="rId42"/>
    <p:sldId id="483" r:id="rId43"/>
    <p:sldId id="490" r:id="rId44"/>
    <p:sldId id="497" r:id="rId45"/>
    <p:sldId id="500" r:id="rId46"/>
    <p:sldId id="499" r:id="rId47"/>
    <p:sldId id="486" r:id="rId48"/>
    <p:sldId id="459" r:id="rId49"/>
    <p:sldId id="485" r:id="rId50"/>
    <p:sldId id="489" r:id="rId51"/>
    <p:sldId id="487" r:id="rId52"/>
    <p:sldId id="488" r:id="rId53"/>
    <p:sldId id="498" r:id="rId54"/>
    <p:sldId id="317" r:id="rId55"/>
    <p:sldId id="492" r:id="rId56"/>
  </p:sldIdLst>
  <p:sldSz cx="10980738"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O6EiHv66J4Wu9NOwMuakw==" hashData="G70dhE8bftc5V0BmvkO68ANURf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40" d="100"/>
          <a:sy n="40" d="100"/>
        </p:scale>
        <p:origin x="-1638" y="-834"/>
      </p:cViewPr>
      <p:guideLst>
        <p:guide orient="horz" pos="2160"/>
        <p:guide pos="346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20/01/2021</a:t>
            </a:fld>
            <a:endParaRPr lang="es-ES"/>
          </a:p>
        </p:txBody>
      </p:sp>
      <p:sp>
        <p:nvSpPr>
          <p:cNvPr id="4" name="3 Marcador de imagen de diapositiva"/>
          <p:cNvSpPr>
            <a:spLocks noGrp="1" noRot="1" noChangeAspect="1"/>
          </p:cNvSpPr>
          <p:nvPr>
            <p:ph type="sldImg" idx="2"/>
          </p:nvPr>
        </p:nvSpPr>
        <p:spPr>
          <a:xfrm>
            <a:off x="684213" y="685800"/>
            <a:ext cx="54895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84213" y="685800"/>
            <a:ext cx="548957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3558" y="2130439"/>
            <a:ext cx="9333627"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7113" y="3886200"/>
            <a:ext cx="7686517"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7404" y="4406914"/>
            <a:ext cx="9333627"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7404" y="2906713"/>
            <a:ext cx="933362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9038" y="1600206"/>
            <a:ext cx="484982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81875" y="1600206"/>
            <a:ext cx="484982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9043" y="1535113"/>
            <a:ext cx="48517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9043" y="2174875"/>
            <a:ext cx="48517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78068" y="1535113"/>
            <a:ext cx="48536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78068" y="2174875"/>
            <a:ext cx="48536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9044" y="273050"/>
            <a:ext cx="3612587"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93163" y="273064"/>
            <a:ext cx="613853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9044" y="1435103"/>
            <a:ext cx="36125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52305" y="4800600"/>
            <a:ext cx="658844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52305" y="612775"/>
            <a:ext cx="658844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52305" y="5367338"/>
            <a:ext cx="658844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61037" y="274652"/>
            <a:ext cx="2470666"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9045" y="274652"/>
            <a:ext cx="722898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20/01/2021</a:t>
            </a:fld>
            <a:endParaRPr lang="es-ES"/>
          </a:p>
        </p:txBody>
      </p:sp>
      <p:sp>
        <p:nvSpPr>
          <p:cNvPr id="3" name="2 Marcador de pie de página"/>
          <p:cNvSpPr>
            <a:spLocks noGrp="1"/>
          </p:cNvSpPr>
          <p:nvPr>
            <p:ph type="ftr" sz="quarter" idx="11"/>
          </p:nvPr>
        </p:nvSpPr>
        <p:spPr>
          <a:xfrm>
            <a:off x="3751756" y="6356366"/>
            <a:ext cx="3477236"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869534" y="6356366"/>
            <a:ext cx="2562172"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20/01/2021</a:t>
            </a:fld>
            <a:endParaRPr lang="es-ES"/>
          </a:p>
        </p:txBody>
      </p:sp>
      <p:sp>
        <p:nvSpPr>
          <p:cNvPr id="3" name="2 Marcador de pie de página"/>
          <p:cNvSpPr>
            <a:spLocks noGrp="1"/>
          </p:cNvSpPr>
          <p:nvPr>
            <p:ph type="ftr" sz="quarter" idx="11"/>
          </p:nvPr>
        </p:nvSpPr>
        <p:spPr>
          <a:xfrm>
            <a:off x="3751754" y="6356364"/>
            <a:ext cx="3477234"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869530" y="6356364"/>
            <a:ext cx="2562172"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3557" y="2130428"/>
            <a:ext cx="9333627"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7112" y="3886200"/>
            <a:ext cx="768651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1346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9039" y="274638"/>
            <a:ext cx="988266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9039" y="1600206"/>
            <a:ext cx="988266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9039" y="6356364"/>
            <a:ext cx="256217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20/01/2021</a:t>
            </a:fld>
            <a:endParaRPr lang="es-ES"/>
          </a:p>
        </p:txBody>
      </p:sp>
      <p:sp>
        <p:nvSpPr>
          <p:cNvPr id="5" name="4 Marcador de pie de página"/>
          <p:cNvSpPr>
            <a:spLocks noGrp="1"/>
          </p:cNvSpPr>
          <p:nvPr>
            <p:ph type="ftr" sz="quarter" idx="3"/>
          </p:nvPr>
        </p:nvSpPr>
        <p:spPr>
          <a:xfrm>
            <a:off x="3751754" y="6356364"/>
            <a:ext cx="347723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69530" y="6356364"/>
            <a:ext cx="256217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9039" y="6245225"/>
            <a:ext cx="256217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9037" y="6245225"/>
            <a:ext cx="256217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9037" y="6245225"/>
            <a:ext cx="256217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12.xml"/><Relationship Id="rId4" Type="http://schemas.openxmlformats.org/officeDocument/2006/relationships/audio" Target="../media/audio3.wav"/></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5.gif"/><Relationship Id="rId2" Type="http://schemas.openxmlformats.org/officeDocument/2006/relationships/image" Target="../media/image52.gif"/><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3.gif"/><Relationship Id="rId4" Type="http://schemas.openxmlformats.org/officeDocument/2006/relationships/image" Target="../media/image53.gif"/></Relationships>
</file>

<file path=ppt/slides/_rels/slide52.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4.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La belleza de cencellada dura en la ciudad china  Jilin_Spanish.china.org.cn_中国最权威的西班牙语新闻网站"/>
          <p:cNvPicPr>
            <a:picLocks noChangeAspect="1" noChangeArrowheads="1"/>
          </p:cNvPicPr>
          <p:nvPr/>
        </p:nvPicPr>
        <p:blipFill rotWithShape="1">
          <a:blip r:embed="rId3">
            <a:grayscl/>
            <a:extLst>
              <a:ext uri="{28A0092B-C50C-407E-A947-70E740481C1C}">
                <a14:useLocalDpi xmlns:a14="http://schemas.microsoft.com/office/drawing/2010/main" val="0"/>
              </a:ext>
            </a:extLst>
          </a:blip>
          <a:srcRect b="12319"/>
          <a:stretch/>
        </p:blipFill>
        <p:spPr bwMode="auto">
          <a:xfrm>
            <a:off x="2" y="0"/>
            <a:ext cx="1127771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 y="34756"/>
            <a:ext cx="11216320"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7209" y="3387210"/>
            <a:ext cx="6858000" cy="8358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509947" y="3387210"/>
            <a:ext cx="6858000" cy="8358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98073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0980738" cy="74688"/>
          </a:xfrm>
          <a:prstGeom prst="rect">
            <a:avLst/>
          </a:prstGeom>
          <a:noFill/>
          <a:ln w="9525">
            <a:noFill/>
            <a:miter lim="800000"/>
            <a:headEnd/>
            <a:tailEnd/>
          </a:ln>
        </p:spPr>
      </p:pic>
      <p:sp>
        <p:nvSpPr>
          <p:cNvPr id="155665" name="Rectangle 17"/>
          <p:cNvSpPr>
            <a:spLocks noChangeArrowheads="1"/>
          </p:cNvSpPr>
          <p:nvPr/>
        </p:nvSpPr>
        <p:spPr bwMode="auto">
          <a:xfrm>
            <a:off x="428910" y="5857913"/>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8906" y="5715019"/>
            <a:ext cx="839520" cy="766986"/>
          </a:xfrm>
          <a:prstGeom prst="rect">
            <a:avLst/>
          </a:prstGeom>
          <a:noFill/>
          <a:ln w="38100">
            <a:solidFill>
              <a:srgbClr val="1CDEF8"/>
            </a:solidFill>
            <a:miter lim="800000"/>
            <a:headEnd/>
            <a:tailEnd/>
          </a:ln>
        </p:spPr>
      </p:pic>
      <p:sp>
        <p:nvSpPr>
          <p:cNvPr id="19" name="18 Rectángulo"/>
          <p:cNvSpPr/>
          <p:nvPr/>
        </p:nvSpPr>
        <p:spPr>
          <a:xfrm>
            <a:off x="2378152" y="4572030"/>
            <a:ext cx="323300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03797" y="1700808"/>
            <a:ext cx="7900478" cy="329754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Cencellada  </a:t>
            </a:r>
          </a:p>
        </p:txBody>
      </p:sp>
      <p:pic>
        <p:nvPicPr>
          <p:cNvPr id="16" name="Picture 6" descr="http://www.nombres-animados.net/Letra-J/Jose-Luis/Nombre-animado-Jose-Luis-04.gif"/>
          <p:cNvPicPr>
            <a:picLocks noChangeAspect="1" noChangeArrowheads="1" noCrop="1"/>
          </p:cNvPicPr>
          <p:nvPr/>
        </p:nvPicPr>
        <p:blipFill>
          <a:blip r:embed="rId7" cstate="email">
            <a:extLst>
              <a:ext uri="{28A0092B-C50C-407E-A947-70E740481C1C}">
                <a14:useLocalDpi xmlns:a14="http://schemas.microsoft.com/office/drawing/2010/main"/>
              </a:ext>
            </a:extLst>
          </a:blip>
          <a:srcRect/>
          <a:stretch>
            <a:fillRect/>
          </a:stretch>
        </p:blipFill>
        <p:spPr bwMode="auto">
          <a:xfrm>
            <a:off x="1522803" y="5611366"/>
            <a:ext cx="2412346" cy="934064"/>
          </a:xfrm>
          <a:prstGeom prst="rect">
            <a:avLst/>
          </a:prstGeom>
          <a:noFill/>
        </p:spPr>
      </p:pic>
      <p:sp>
        <p:nvSpPr>
          <p:cNvPr id="13" name="12 Rectángulo"/>
          <p:cNvSpPr/>
          <p:nvPr/>
        </p:nvSpPr>
        <p:spPr>
          <a:xfrm>
            <a:off x="-5490366" y="-642966"/>
            <a:ext cx="5490370" cy="1015663"/>
          </a:xfrm>
          <a:prstGeom prst="rect">
            <a:avLst/>
          </a:prstGeom>
        </p:spPr>
        <p:txBody>
          <a:bodyPr>
            <a:spAutoFit/>
          </a:bodyPr>
          <a:lstStyle/>
          <a:p>
            <a:endParaRPr lang="es-ES" sz="6000" b="1" dirty="0"/>
          </a:p>
        </p:txBody>
      </p:sp>
      <p:pic>
        <p:nvPicPr>
          <p:cNvPr id="15" name="Picture 8"/>
          <p:cNvPicPr>
            <a:picLocks noChangeAspect="1" noChangeArrowheads="1"/>
          </p:cNvPicPr>
          <p:nvPr/>
        </p:nvPicPr>
        <p:blipFill>
          <a:blip r:embed="rId8" cstate="print"/>
          <a:srcRect/>
          <a:stretch>
            <a:fillRect/>
          </a:stretch>
        </p:blipFill>
        <p:spPr bwMode="auto">
          <a:xfrm>
            <a:off x="467547" y="764704"/>
            <a:ext cx="1025524" cy="723900"/>
          </a:xfrm>
          <a:prstGeom prst="rect">
            <a:avLst/>
          </a:prstGeom>
          <a:noFill/>
          <a:ln w="9525">
            <a:noFill/>
            <a:round/>
            <a:headEnd/>
            <a:tailEnd/>
          </a:ln>
        </p:spPr>
      </p:pic>
      <p:pic>
        <p:nvPicPr>
          <p:cNvPr id="17" name="Picture 12" descr="Image1"/>
          <p:cNvPicPr>
            <a:picLocks noChangeAspect="1" noChangeArrowheads="1" noCrop="1"/>
          </p:cNvPicPr>
          <p:nvPr/>
        </p:nvPicPr>
        <p:blipFill>
          <a:blip r:embed="rId9" cstate="print"/>
          <a:srcRect/>
          <a:stretch>
            <a:fillRect/>
          </a:stretch>
        </p:blipFill>
        <p:spPr bwMode="auto">
          <a:xfrm>
            <a:off x="179515" y="188643"/>
            <a:ext cx="781050" cy="1066799"/>
          </a:xfrm>
          <a:prstGeom prst="rect">
            <a:avLst/>
          </a:prstGeom>
          <a:noFill/>
          <a:ln w="9525">
            <a:noFill/>
            <a:miter lim="800000"/>
            <a:headEnd/>
            <a:tailEnd/>
          </a:ln>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1200" advTm="14000">
        <p14:prism/>
        <p:sndAc>
          <p:stSnd>
            <p:snd r:embed="rId2" name="Helmut-Zacharias-Dr-Zhivago.wav"/>
          </p:stSnd>
        </p:sndAc>
      </p:transition>
    </mc:Choice>
    <mc:Fallback xmlns="">
      <p:transition spd="slow" advTm="14000">
        <p:fade/>
        <p:sndAc>
          <p:stSnd>
            <p:snd r:embed="rId10" name="Helmut-Zacharias-Dr-Zhivag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par>
                                <p:cTn id="19" presetID="9" presetClass="emph" presetSubtype="0" nodeType="withEffect">
                                  <p:stCondLst>
                                    <p:cond delay="2250"/>
                                  </p:stCondLst>
                                  <p:childTnLst>
                                    <p:set>
                                      <p:cBhvr rctx="PPT">
                                        <p:cTn id="20" dur="2000"/>
                                        <p:tgtEl>
                                          <p:spTgt spid="14"/>
                                        </p:tgtEl>
                                        <p:attrNameLst>
                                          <p:attrName>style.opacity</p:attrName>
                                        </p:attrNameLst>
                                      </p:cBhvr>
                                      <p:to>
                                        <p:strVal val="0.5"/>
                                      </p:to>
                                    </p:set>
                                    <p:animEffect filter="image" prLst="opacity: 0.5">
                                      <p:cBhvr rctx="IE">
                                        <p:cTn id="2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Vuelve la cencellada a la ciudad del Pisuerga. Comunicado del Grupo  Anarquista Cencellada | Alasbarricadas.or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995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509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encellada-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1" y="0"/>
            <a:ext cx="1097027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50872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50012" y="620691"/>
            <a:ext cx="7617725"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00B0F0"/>
                </a:solidFill>
                <a:latin typeface="Microsoft Sans Serif" pitchFamily="34" charset="0"/>
                <a:cs typeface="Microsoft Sans Serif" pitchFamily="34" charset="0"/>
              </a:rPr>
              <a:t>La Cencellada es uno de los fenómenos naturales más hermosos a la vista de la humanidad. Se produce en plena temporada de invierno y se caracteriza por las inmensas caídas de nieve. </a:t>
            </a:r>
            <a:r>
              <a:rPr lang="es-ES" altLang="es-ES" sz="4000" b="1" i="1" dirty="0" smtClean="0">
                <a:solidFill>
                  <a:srgbClr val="00B0F0"/>
                </a:solidFill>
                <a:latin typeface="Microsoft Sans Serif" pitchFamily="34" charset="0"/>
                <a:cs typeface="Microsoft Sans Serif" pitchFamily="34" charset="0"/>
              </a:rPr>
              <a:t>Acompáñame </a:t>
            </a:r>
            <a:r>
              <a:rPr lang="es-ES" altLang="es-ES" sz="4000" b="1" i="1" dirty="0">
                <a:solidFill>
                  <a:srgbClr val="00B0F0"/>
                </a:solidFill>
                <a:latin typeface="Microsoft Sans Serif" pitchFamily="34" charset="0"/>
                <a:cs typeface="Microsoft Sans Serif" pitchFamily="34" charset="0"/>
              </a:rPr>
              <a:t>a descubrir más de este suceso en </a:t>
            </a:r>
            <a:r>
              <a:rPr lang="es-ES" altLang="es-ES" sz="4000" b="1" i="1" dirty="0" smtClean="0">
                <a:solidFill>
                  <a:srgbClr val="00B0F0"/>
                </a:solidFill>
                <a:latin typeface="Microsoft Sans Serif" pitchFamily="34" charset="0"/>
                <a:cs typeface="Microsoft Sans Serif" pitchFamily="34" charset="0"/>
              </a:rPr>
              <a:t>este  pps.</a:t>
            </a:r>
            <a:endParaRPr lang="es-ES" altLang="es-ES" sz="40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194" y="5306266"/>
            <a:ext cx="1730133"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12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ENCELLADA EN ZAMORA - Juegos Gratis Online en Puzzle Fac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 y="-15952"/>
            <a:ext cx="10980145"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ENCELLADA EN ZAMORA - Juegos Gratis Online en Puzzle Factory"/>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593" y="3"/>
            <a:ext cx="10980145"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05647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3000"/>
                                  </p:stCondLst>
                                  <p:childTnLst>
                                    <p:set>
                                      <p:cBhvr rctx="PPT">
                                        <p:cTn id="6" dur="3000"/>
                                        <p:tgtEl>
                                          <p:spTgt spid="3"/>
                                        </p:tgtEl>
                                        <p:attrNameLst>
                                          <p:attrName>style.opacity</p:attrName>
                                        </p:attrNameLst>
                                      </p:cBhvr>
                                      <p:to>
                                        <p:strVal val="0.5"/>
                                      </p:to>
                                    </p:set>
                                    <p:animEffect filter="image" prLst="opacity: 0.5">
                                      <p:cBhvr rctx="IE">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encell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0" y="0"/>
            <a:ext cx="11375051"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23573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encellada en el puerto de La Quesera, en la cara Norte de la Sierra de  Ayllón por Javier Civantos | Fotografía | Turismo de Observ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980738" cy="7338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212628"/>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49755" y="692700"/>
            <a:ext cx="7617725"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00B0F0"/>
                </a:solidFill>
                <a:latin typeface="+mj-lt"/>
              </a:rPr>
              <a:t>Lo primero que debemos hacer es definir el término “Cencellada” el cual puede hacer referencia a dos fenómenos meteorológicos diferentes. Por un lado tenemos la Cencellada blanca, que se trata de un hidrometeoro que consiste en la formación de cristales, plumas y aguas de hielo suave de color blanco sobre una determinada superficie sólida.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9194" y="5306266"/>
            <a:ext cx="1730133"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encellad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3" y="-29207"/>
            <a:ext cx="11109009" cy="6875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04009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encellada-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504" y="-69202"/>
            <a:ext cx="11258245" cy="69700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44790" y="692696"/>
            <a:ext cx="5049837" cy="1569660"/>
          </a:xfrm>
          <a:prstGeom prst="rect">
            <a:avLst/>
          </a:prstGeom>
        </p:spPr>
        <p:txBody>
          <a:bodyPr wrap="square">
            <a:spAutoFit/>
          </a:bodyPr>
          <a:lstStyle/>
          <a:p>
            <a:pPr algn="ctr"/>
            <a:r>
              <a:rPr lang="es-ES" sz="2400" dirty="0"/>
              <a:t>La </a:t>
            </a:r>
            <a:r>
              <a:rPr lang="es-ES" sz="2400" dirty="0" smtClean="0"/>
              <a:t>fotografía </a:t>
            </a:r>
            <a:r>
              <a:rPr lang="es-ES" sz="2400" dirty="0"/>
              <a:t>corresponde a la localidad de Valladolid </a:t>
            </a:r>
            <a:r>
              <a:rPr lang="es-ES" sz="2400" dirty="0" smtClean="0"/>
              <a:t>cuando </a:t>
            </a:r>
            <a:r>
              <a:rPr lang="es-ES" sz="2400" dirty="0"/>
              <a:t>sus habitantes pudieron disfrutar de lo maravilloso y hermoso de este fenómeno.</a:t>
            </a:r>
          </a:p>
        </p:txBody>
      </p:sp>
    </p:spTree>
    <p:extLst>
      <p:ext uri="{BB962C8B-B14F-4D97-AF65-F5344CB8AC3E}">
        <p14:creationId xmlns:p14="http://schemas.microsoft.com/office/powerpoint/2010/main" val="3004177556"/>
      </p:ext>
    </p:extLst>
  </p:cSld>
  <p:clrMapOvr>
    <a:masterClrMapping/>
  </p:clrMapOvr>
  <mc:AlternateContent xmlns:mc="http://schemas.openxmlformats.org/markup-compatibility/2006" xmlns:p14="http://schemas.microsoft.com/office/powerpoint/2010/main">
    <mc:Choice Requires="p14">
      <p:transition spd="slow" p14:dur="1200" advTm="14000">
        <p14:prism/>
      </p:transition>
    </mc:Choice>
    <mc:Fallback xmlns="">
      <p:transition spd="slow" advTm="1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Qué es el polvo de diamantes? Te contamos si puede ocurrir en Espa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9"/>
            <a:ext cx="10969015" cy="6862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encellada blanca en la Armu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110"/>
            <a:ext cx="10980739" cy="6865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188748"/>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encellada - CENCELLADA DE RECORD - FOTOMET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0" y="-1"/>
            <a:ext cx="10973518" cy="6981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84169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encellada-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24543"/>
            <a:ext cx="10980739" cy="732399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10049" y="260650"/>
            <a:ext cx="5832648" cy="1323439"/>
          </a:xfrm>
          <a:prstGeom prst="rect">
            <a:avLst/>
          </a:prstGeom>
        </p:spPr>
        <p:txBody>
          <a:bodyPr wrap="square">
            <a:spAutoFit/>
          </a:bodyPr>
          <a:lstStyle/>
          <a:p>
            <a:pPr algn="ctr"/>
            <a:r>
              <a:rPr lang="es-ES" sz="2000" dirty="0"/>
              <a:t>En esta </a:t>
            </a:r>
            <a:r>
              <a:rPr lang="es-ES" sz="2000" dirty="0" smtClean="0"/>
              <a:t>imagen </a:t>
            </a:r>
            <a:r>
              <a:rPr lang="es-ES" sz="2000" dirty="0"/>
              <a:t>podemos observar la cencellada en su mayor esplendor. Se trata de una fotografía captada durante la temporada de invierno </a:t>
            </a:r>
            <a:r>
              <a:rPr lang="es-ES" sz="2000" dirty="0" smtClean="0"/>
              <a:t>en </a:t>
            </a:r>
            <a:r>
              <a:rPr lang="es-ES" sz="2000" dirty="0"/>
              <a:t>la localidad de Zaragoza.</a:t>
            </a:r>
          </a:p>
        </p:txBody>
      </p:sp>
    </p:spTree>
    <p:extLst>
      <p:ext uri="{BB962C8B-B14F-4D97-AF65-F5344CB8AC3E}">
        <p14:creationId xmlns:p14="http://schemas.microsoft.com/office/powerpoint/2010/main" val="2917064900"/>
      </p:ext>
    </p:extLst>
  </p:cSld>
  <p:clrMapOvr>
    <a:masterClrMapping/>
  </p:clrMapOvr>
  <mc:AlternateContent xmlns:mc="http://schemas.openxmlformats.org/markup-compatibility/2006" xmlns:p14="http://schemas.microsoft.com/office/powerpoint/2010/main">
    <mc:Choice Requires="p14">
      <p:transition spd="slow" p14:dur="1200" advTm="13000">
        <p14:prism/>
      </p:transition>
    </mc:Choice>
    <mc:Fallback xmlns="">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Las fotos del mes - El traje de la cencellada - FOTOMET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6" y="-8931"/>
            <a:ext cx="10994704" cy="6859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91877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98082" y="1052738"/>
            <a:ext cx="7160918"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B0F0"/>
                </a:solidFill>
                <a:latin typeface="+mj-lt"/>
              </a:rPr>
              <a:t>Este particular hidrometeoro se puede generar por distintos factores naturales, sin embargo uno de los más populares tiene que ver cuando en el ambiente existe niebla y la temperatura está por debajo de los cero grados centígrados. También se produce cuando el punto de rocío está por debajo del de congelación.</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9194" y="5306266"/>
            <a:ext cx="1730133" cy="1366752"/>
          </a:xfrm>
          <a:prstGeom prst="rect">
            <a:avLst/>
          </a:prstGeom>
          <a:noFill/>
        </p:spPr>
      </p:pic>
    </p:spTree>
    <p:extLst>
      <p:ext uri="{BB962C8B-B14F-4D97-AF65-F5344CB8AC3E}">
        <p14:creationId xmlns:p14="http://schemas.microsoft.com/office/powerpoint/2010/main" val="700213017"/>
      </p:ext>
    </p:extLst>
  </p:cSld>
  <p:clrMapOvr>
    <a:masterClrMapping/>
  </p:clrMapOvr>
  <mc:AlternateContent xmlns:mc="http://schemas.openxmlformats.org/markup-compatibility/2006" xmlns:p14="http://schemas.microsoft.com/office/powerpoint/2010/main">
    <mc:Choice Requires="p14">
      <p:transition spd="slow" p14:dur="1200" advTm="16000">
        <p14:prism/>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encellada en Tiedra | Centro Astronómico Tied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6" y="-27186"/>
            <a:ext cx="11751032" cy="6885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306348"/>
      </p:ext>
    </p:extLst>
  </p:cSld>
  <p:clrMapOvr>
    <a:masterClrMapping/>
  </p:clrMapOvr>
  <mc:AlternateContent xmlns:mc="http://schemas.openxmlformats.org/markup-compatibility/2006" xmlns:p14="http://schemas.microsoft.com/office/powerpoint/2010/main">
    <mc:Choice Requires="p14">
      <p:transition spd="slow" p14:dur="1200" advTm="6000">
        <p14:prism/>
        <p:sndAc>
          <p:stSnd>
            <p:snd r:embed="rId2" name="Helmut-Zacharias-Candilejas.wav"/>
          </p:stSnd>
        </p:sndAc>
      </p:transition>
    </mc:Choice>
    <mc:Fallback xmlns="">
      <p:transition spd="slow" advTm="6000">
        <p:fade/>
        <p:sndAc>
          <p:stSnd>
            <p:snd r:embed="rId4" name="Helmut-Zacharias-Candilejas.wav"/>
          </p:stSnd>
        </p:sndAc>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encellada en Tiedra | Centro Astronómico Tied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7" y="0"/>
            <a:ext cx="10964301" cy="7007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53110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a cencellada blanca en Co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66" y="0"/>
            <a:ext cx="117373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27522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as fotografías de la cencellada enviadas por los lectores de El Norte | El  Norte de Castil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4111"/>
            <a:ext cx="10980738" cy="7715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15053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a cencellada en Sayago, digna de Telediario – Pueblos de Say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5" y="0"/>
            <a:ext cx="114299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16473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otos de CENCELLADA en Valladol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823"/>
            <a:ext cx="10980739" cy="6872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01321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enceñada o cencellada? ¿Cómo lo decimos en Sayago? – Pueblos de Say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23" y="-171399"/>
            <a:ext cx="10972800" cy="728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33909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22019" y="737527"/>
            <a:ext cx="8244649"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B0F0"/>
                </a:solidFill>
                <a:latin typeface="+mj-lt"/>
              </a:rPr>
              <a:t>El proceso para que se genere el fenómeno de la cencellada blanca suele ser un tanto sencillo. Se produce cuando las gotitas están en un estado líquido y logran hacer contacto con algún objeto sólido en determinada superficie. Allí pasan de un estado líquido a congelarse por efecto de la sublimación, que es cuando el vapor se convierte en hielo. Luego de terminado ese proceso, las gotitas adquieren una forma de cristales puntiagudos.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9194" y="5306266"/>
            <a:ext cx="1730133" cy="1366752"/>
          </a:xfrm>
          <a:prstGeom prst="rect">
            <a:avLst/>
          </a:prstGeom>
          <a:noFill/>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Wikiloc | Foto de Cencellada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980738" cy="706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53078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a cencellada cubre Rioseco en una jornada de temperaturas bajo cero | La  Mar de Camp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253" y="0"/>
            <a:ext cx="112398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48152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Valladolid amanece de blanco tras una noche a 4 bajo c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980739" cy="6876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09216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El frío golpea a Valladolid en el inicio de 2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23" y="11344"/>
            <a:ext cx="11448112" cy="7632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58028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Jilin: Bello paisaje de cencellada dura_spanish.xinhuanet.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
            <a:ext cx="10980738" cy="6846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01615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La belleza de cencellada dura en la ciudad china  Jilin_Spanish.china.org.cn_中国最权威的西班牙语新闻网站"/>
          <p:cNvPicPr>
            <a:picLocks noChangeAspect="1" noChangeArrowheads="1"/>
          </p:cNvPicPr>
          <p:nvPr/>
        </p:nvPicPr>
        <p:blipFill rotWithShape="1">
          <a:blip r:embed="rId2">
            <a:extLst>
              <a:ext uri="{28A0092B-C50C-407E-A947-70E740481C1C}">
                <a14:useLocalDpi xmlns:a14="http://schemas.microsoft.com/office/drawing/2010/main" val="0"/>
              </a:ext>
            </a:extLst>
          </a:blip>
          <a:srcRect b="12703"/>
          <a:stretch/>
        </p:blipFill>
        <p:spPr bwMode="auto">
          <a:xfrm>
            <a:off x="2" y="0"/>
            <a:ext cx="110675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47182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inarra, cencellada, carámbanos, escarcha.... ¿Qué es qué en el bello reino  del hi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49" y="0"/>
            <a:ext cx="110885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inarra, cencellada, carámbanos, escarcha.... ¿Qué es qué en el bello reino  del hielo?"/>
          <p:cNvPicPr>
            <a:picLocks noChangeAspect="1" noChangeArrowheads="1"/>
          </p:cNvPicPr>
          <p:nvPr/>
        </p:nvPicPr>
        <p:blipFill>
          <a:blip r:embed="rId2">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34567" y="10398"/>
            <a:ext cx="110885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23572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31299" y="1268763"/>
            <a:ext cx="7160918"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B0F0"/>
                </a:solidFill>
                <a:latin typeface="+mj-lt"/>
              </a:rPr>
              <a:t>En pocas palabras podemos decir que la cencellada no es más que aquel fenómeno natural donde la niebla pasa a una etapa de congelamiento. En muchas partes del mundo se puede observar este acontecimiento, sin embargo para una gran parte de la población resulta un término bastante desconocido. Cuando en nuestros países hay frío y niebla, tenemos cencellada.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9194" y="5306266"/>
            <a:ext cx="1730133" cy="1366752"/>
          </a:xfrm>
          <a:prstGeom prst="rect">
            <a:avLst/>
          </a:prstGeom>
          <a:noFill/>
        </p:spPr>
      </p:pic>
    </p:spTree>
    <p:extLst>
      <p:ext uri="{BB962C8B-B14F-4D97-AF65-F5344CB8AC3E}">
        <p14:creationId xmlns:p14="http://schemas.microsoft.com/office/powerpoint/2010/main" val="1526232818"/>
      </p:ext>
    </p:extLst>
  </p:cSld>
  <p:clrMapOvr>
    <a:masterClrMapping/>
  </p:clrMapOvr>
  <mc:AlternateContent xmlns:mc="http://schemas.openxmlformats.org/markup-compatibility/2006" xmlns:p14="http://schemas.microsoft.com/office/powerpoint/2010/main">
    <mc:Choice Requires="p14">
      <p:transition spd="slow" p14:dur="120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encellada | Ancha es mi ca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04" y="-280592"/>
            <a:ext cx="4808095" cy="7225499"/>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Fotos: Niebla y hielo en Valladolid | El Norte de Castil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350" y="-297705"/>
            <a:ext cx="6120391" cy="7557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91314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99327" y="1157550"/>
            <a:ext cx="834357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rPr>
              <a:t>Con temperaturas de hasta cuatro grados negativos y una humedad que pone a prueba el mejor de los abrigos, la naturaleza ha encontrado en La Rioja la mayor de sus inspiraciones para esculpir el hielo en el </a:t>
            </a:r>
            <a:r>
              <a:rPr lang="es-ES" altLang="es-ES" sz="2800" b="1" i="1" dirty="0" smtClean="0">
                <a:solidFill>
                  <a:srgbClr val="00B0F0"/>
                </a:solidFill>
                <a:latin typeface="+mj-lt"/>
              </a:rPr>
              <a:t>aire. Son </a:t>
            </a:r>
            <a:r>
              <a:rPr lang="es-ES" altLang="es-ES" sz="2800" b="1" i="1" dirty="0">
                <a:solidFill>
                  <a:srgbClr val="00B0F0"/>
                </a:solidFill>
                <a:latin typeface="+mj-lt"/>
              </a:rPr>
              <a:t>las famosas cencelladas, fenómeno consistente en la congelación de las moléculas de agua sobre una superficie sólida, que este martes han cubierto campos, vehículos y hasta telas de araña a lo largo y ancho de la región, dejando postales tan bellas como heladoras.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194" y="5306266"/>
            <a:ext cx="1730133" cy="1366752"/>
          </a:xfrm>
          <a:prstGeom prst="rect">
            <a:avLst/>
          </a:prstGeom>
          <a:noFill/>
        </p:spPr>
      </p:pic>
    </p:spTree>
    <p:extLst>
      <p:ext uri="{BB962C8B-B14F-4D97-AF65-F5344CB8AC3E}">
        <p14:creationId xmlns:p14="http://schemas.microsoft.com/office/powerpoint/2010/main" val="308880134"/>
      </p:ext>
    </p:extLst>
  </p:cSld>
  <p:clrMapOvr>
    <a:masterClrMapping/>
  </p:clrMapOvr>
  <mc:AlternateContent xmlns:mc="http://schemas.openxmlformats.org/markup-compatibility/2006" xmlns:p14="http://schemas.microsoft.com/office/powerpoint/2010/main">
    <mc:Choice Requires="p14">
      <p:transition spd="slow" p14:dur="1200" advTm="33000">
        <p14:prism/>
        <p:sndAc>
          <p:stSnd>
            <p:snd r:embed="rId2" name="Helmut-Zacharias-La-Vie-En-Rose.wav"/>
          </p:stSnd>
        </p:sndAc>
      </p:transition>
    </mc:Choice>
    <mc:Fallback xmlns="">
      <p:transition spd="slow" advTm="33000">
        <p:fade/>
        <p:sndAc>
          <p:stSnd>
            <p:snd r:embed="rId4" name="Helmut-Zacharias-La-Vie-En-Ros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reciosas imágenes de la cencellada de este lunes en Urbión - SoriaNotic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63" y="12943"/>
            <a:ext cx="11226324" cy="6845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05329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nuevecuatrouno.com/wp-content/uploads/2020/01/14_01-CencelladaDSC044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9793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42504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nuevecuatrouno.com/wp-content/uploads/2020/01/14_01-CencelladaDSC044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63" y="-418"/>
            <a:ext cx="11329610" cy="6858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36425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é es, cómo ocurre y qué efectos tiene la cencellada | Meteorología en 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2" y="35917"/>
            <a:ext cx="10977676" cy="7725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83214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encellada Palencia 6-12-2017 - Reportajes de meteorología (kazas, nubes,  puestas de sol, nie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980738"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70188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Ola de fío siberi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739"/>
            <a:ext cx="10980739" cy="6926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07723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lerta en once comunidades por frío, viento y fenómenos coste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1" y="0"/>
            <a:ext cx="10988209" cy="7331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26812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presionante cencellada en Valdezcaray | Rioja2.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0" y="-6950"/>
            <a:ext cx="10972800" cy="686495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7914952" y="356120"/>
            <a:ext cx="1883529" cy="954107"/>
          </a:xfrm>
          <a:prstGeom prst="rect">
            <a:avLst/>
          </a:prstGeom>
          <a:noFill/>
        </p:spPr>
        <p:txBody>
          <a:bodyPr wrap="none" rtlCol="0">
            <a:spAutoFit/>
          </a:bodyPr>
          <a:lstStyle/>
          <a:p>
            <a:pPr algn="ctr"/>
            <a:r>
              <a:rPr lang="es-ES" sz="2800" dirty="0" err="1" smtClean="0">
                <a:solidFill>
                  <a:schemeClr val="bg1"/>
                </a:solidFill>
              </a:rPr>
              <a:t>Valdezcaray</a:t>
            </a:r>
            <a:endParaRPr lang="es-ES" sz="2800" dirty="0" smtClean="0">
              <a:solidFill>
                <a:schemeClr val="bg1"/>
              </a:solidFill>
            </a:endParaRPr>
          </a:p>
          <a:p>
            <a:pPr algn="ctr"/>
            <a:r>
              <a:rPr lang="es-ES" sz="2800" dirty="0" smtClean="0">
                <a:solidFill>
                  <a:schemeClr val="bg1"/>
                </a:solidFill>
              </a:rPr>
              <a:t>La Rioja</a:t>
            </a:r>
            <a:endParaRPr lang="es-ES" sz="2800" dirty="0">
              <a:solidFill>
                <a:schemeClr val="bg1"/>
              </a:solidFill>
            </a:endParaRPr>
          </a:p>
        </p:txBody>
      </p:sp>
    </p:spTree>
    <p:extLst>
      <p:ext uri="{BB962C8B-B14F-4D97-AF65-F5344CB8AC3E}">
        <p14:creationId xmlns:p14="http://schemas.microsoft.com/office/powerpoint/2010/main" val="319527147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encellada en la zona de &quot;Bola del Mundo&quot; por Javier Civantos | Fotografía  | Turismo de Observ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484"/>
            <a:ext cx="10980739" cy="6845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8143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s: Cencellada en el Teide | España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269" y="-180975"/>
            <a:ext cx="11251009" cy="70389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21805" y="404664"/>
            <a:ext cx="3483069" cy="523220"/>
          </a:xfrm>
          <a:prstGeom prst="rect">
            <a:avLst/>
          </a:prstGeom>
        </p:spPr>
        <p:txBody>
          <a:bodyPr wrap="none">
            <a:spAutoFit/>
          </a:bodyPr>
          <a:lstStyle/>
          <a:p>
            <a:pPr algn="ctr"/>
            <a:r>
              <a:rPr lang="es-ES" sz="2800" b="1" dirty="0" smtClean="0"/>
              <a:t>Cencell</a:t>
            </a:r>
            <a:r>
              <a:rPr lang="es-ES" sz="2800" b="1" dirty="0"/>
              <a:t>a</a:t>
            </a:r>
            <a:r>
              <a:rPr lang="es-ES" sz="2800" b="1" dirty="0" smtClean="0"/>
              <a:t>da </a:t>
            </a:r>
            <a:r>
              <a:rPr lang="es-ES" sz="2800" b="1" dirty="0"/>
              <a:t>en el Teide</a:t>
            </a:r>
          </a:p>
        </p:txBody>
      </p:sp>
    </p:spTree>
    <p:extLst>
      <p:ext uri="{BB962C8B-B14F-4D97-AF65-F5344CB8AC3E}">
        <p14:creationId xmlns:p14="http://schemas.microsoft.com/office/powerpoint/2010/main" val="1062577014"/>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 belleza de cencellada dura en la ciudad china  Jilin_Spanish.china.org.cn_中国最权威的西班牙语新闻网站"/>
          <p:cNvPicPr>
            <a:picLocks noChangeAspect="1" noChangeArrowheads="1"/>
          </p:cNvPicPr>
          <p:nvPr/>
        </p:nvPicPr>
        <p:blipFill rotWithShape="1">
          <a:blip r:embed="rId2">
            <a:extLst>
              <a:ext uri="{28A0092B-C50C-407E-A947-70E740481C1C}">
                <a14:useLocalDpi xmlns:a14="http://schemas.microsoft.com/office/drawing/2010/main" val="0"/>
              </a:ext>
            </a:extLst>
          </a:blip>
          <a:srcRect b="12319"/>
          <a:stretch/>
        </p:blipFill>
        <p:spPr bwMode="auto">
          <a:xfrm>
            <a:off x="-26699" y="0"/>
            <a:ext cx="1127771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La belleza de cencellada dura en la ciudad china  Jilin_Spanish.china.org.cn_中国最权威的西班牙语新闻网站"/>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b="12319"/>
          <a:stretch/>
        </p:blipFill>
        <p:spPr bwMode="auto">
          <a:xfrm>
            <a:off x="-27654" y="0"/>
            <a:ext cx="1127771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830214"/>
      </p:ext>
    </p:extLst>
  </p:cSld>
  <p:clrMapOvr>
    <a:masterClrMapping/>
  </p:clrMapOvr>
  <mc:AlternateContent xmlns:mc="http://schemas.openxmlformats.org/markup-compatibility/2006" xmlns:p14="http://schemas.microsoft.com/office/powerpoint/2010/main">
    <mc:Choice Requires="p14">
      <p:transition spd="slow" p14:dur="1200" advTm="8000">
        <p14:prism/>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3750"/>
                                  </p:stCondLst>
                                  <p:childTnLst>
                                    <p:set>
                                      <p:cBhvr rctx="PPT">
                                        <p:cTn id="6" dur="3250"/>
                                        <p:tgtEl>
                                          <p:spTgt spid="3"/>
                                        </p:tgtEl>
                                        <p:attrNameLst>
                                          <p:attrName>style.opacity</p:attrName>
                                        </p:attrNameLst>
                                      </p:cBhvr>
                                      <p:to>
                                        <p:strVal val="0.5"/>
                                      </p:to>
                                    </p:set>
                                    <p:animEffect filter="image" prLst="opacity: 0.5">
                                      <p:cBhvr rctx="IE">
                                        <p:cTn id="7" dur="3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cencellada | Aemetbl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269" y="-603448"/>
            <a:ext cx="11449272" cy="788251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61979" y="188640"/>
            <a:ext cx="5489575" cy="1569660"/>
          </a:xfrm>
          <a:prstGeom prst="rect">
            <a:avLst/>
          </a:prstGeom>
        </p:spPr>
        <p:txBody>
          <a:bodyPr>
            <a:spAutoFit/>
          </a:bodyPr>
          <a:lstStyle/>
          <a:p>
            <a:pPr algn="ctr"/>
            <a:r>
              <a:rPr lang="es-ES" sz="2400" dirty="0"/>
              <a:t>Las bajas temperaturas </a:t>
            </a:r>
            <a:r>
              <a:rPr lang="es-ES" sz="2400" dirty="0" smtClean="0"/>
              <a:t> llegaron </a:t>
            </a:r>
            <a:r>
              <a:rPr lang="es-ES" sz="2400" dirty="0"/>
              <a:t>también a Tenerife. La zona de </a:t>
            </a:r>
            <a:r>
              <a:rPr lang="es-ES" sz="2400" dirty="0" err="1"/>
              <a:t>Izaña</a:t>
            </a:r>
            <a:r>
              <a:rPr lang="es-ES" sz="2400" dirty="0"/>
              <a:t>, en el parque nacional donde se ubica el volcán, amaneció cubierto de una capa de hielo</a:t>
            </a:r>
          </a:p>
        </p:txBody>
      </p:sp>
    </p:spTree>
    <p:extLst>
      <p:ext uri="{BB962C8B-B14F-4D97-AF65-F5344CB8AC3E}">
        <p14:creationId xmlns:p14="http://schemas.microsoft.com/office/powerpoint/2010/main" val="2772367835"/>
      </p:ext>
    </p:extLst>
  </p:cSld>
  <p:clrMapOvr>
    <a:masterClrMapping/>
  </p:clrMapOvr>
  <mc:AlternateContent xmlns:mc="http://schemas.openxmlformats.org/markup-compatibility/2006" xmlns:p14="http://schemas.microsoft.com/office/powerpoint/2010/main">
    <mc:Choice Requires="p14">
      <p:transition spd="slow" p14:dur="1200" advTm="6000">
        <p14:prism/>
        <p:sndAc>
          <p:stSnd>
            <p:snd r:embed="rId2" name="Helmut-Zacharias-Ramona.wav"/>
          </p:stSnd>
        </p:sndAc>
      </p:transition>
    </mc:Choice>
    <mc:Fallback xmlns="">
      <p:transition spd="slow" advTm="6000">
        <p:fade/>
        <p:sndAc>
          <p:stSnd>
            <p:snd r:embed="rId4" name="Helmut-Zacharias-Ramona.wav"/>
          </p:stSnd>
        </p:sndAc>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 centella es un fenómeno poco común pero se repite casi cada invierno. Castilla y León es uno de los sitios en los que ocurre, especialmente en Valladolid. También se llega a ver cerca del Eb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91" y="-180975"/>
            <a:ext cx="10997928" cy="7038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651718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a escarcha ha cubierto todo a su paso, desde las señales de tráfico hasta la carretera y la vegetación, como se ve en esta 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36" y="0"/>
            <a:ext cx="10944902" cy="7038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28184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n Izaña se ubica el Observatorio del Teide del Instituto de Astrofísica de Canarias fundado en 19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5646"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424782" y="351001"/>
            <a:ext cx="5489575" cy="1200329"/>
          </a:xfrm>
          <a:prstGeom prst="rect">
            <a:avLst/>
          </a:prstGeom>
        </p:spPr>
        <p:txBody>
          <a:bodyPr>
            <a:spAutoFit/>
          </a:bodyPr>
          <a:lstStyle/>
          <a:p>
            <a:pPr algn="ctr"/>
            <a:r>
              <a:rPr lang="es-ES" sz="2400" dirty="0"/>
              <a:t>En </a:t>
            </a:r>
            <a:r>
              <a:rPr lang="es-ES" sz="2400" dirty="0" err="1"/>
              <a:t>Izaña</a:t>
            </a:r>
            <a:r>
              <a:rPr lang="es-ES" sz="2400" dirty="0"/>
              <a:t> se ubica el Observatorio del Teide del Instituto de Astrofísica de Canarias fundado en 1959.</a:t>
            </a:r>
          </a:p>
        </p:txBody>
      </p:sp>
    </p:spTree>
    <p:extLst>
      <p:ext uri="{BB962C8B-B14F-4D97-AF65-F5344CB8AC3E}">
        <p14:creationId xmlns:p14="http://schemas.microsoft.com/office/powerpoint/2010/main" val="413433757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spectacular cencellada en el límite entre La Rioja y Soria | La Rio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165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641263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4" y="0"/>
            <a:ext cx="1102324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encellada-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1" y="0"/>
            <a:ext cx="1097027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 y="-30390"/>
            <a:ext cx="10980739" cy="6858000"/>
          </a:xfrm>
          <a:prstGeom prst="rect">
            <a:avLst/>
          </a:prstGeom>
          <a:noFill/>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7207" y="3387220"/>
            <a:ext cx="6858000" cy="8358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509947" y="3387220"/>
            <a:ext cx="6858000" cy="835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0" y="0"/>
            <a:ext cx="1098073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0" y="6783316"/>
            <a:ext cx="109807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82666" y="5464914"/>
            <a:ext cx="723585"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53101" y="1067209"/>
            <a:ext cx="4287817"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804121" y="1067212"/>
            <a:ext cx="4200874"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20 de enero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18:41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22803" y="5210969"/>
            <a:ext cx="2412346"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200" advTm="14000">
        <p14:prism/>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par>
                                <p:cTn id="11" presetID="18" presetClass="exit" presetSubtype="12" fill="hold" nodeType="withEffect">
                                  <p:stCondLst>
                                    <p:cond delay="3500"/>
                                  </p:stCondLst>
                                  <p:childTnLst>
                                    <p:animEffect transition="out" filter="strips(downLef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98073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98073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9160" y="0"/>
            <a:ext cx="5856394"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9807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72592" y="4724402"/>
            <a:ext cx="320271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1455" y="4191000"/>
            <a:ext cx="283669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49826" y="4876800"/>
            <a:ext cx="1464098"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4054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4054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4054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40543"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ENCELLA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CENCELLADA</Template>
  <TotalTime>1</TotalTime>
  <Words>535</Words>
  <Application>Microsoft Office PowerPoint</Application>
  <PresentationFormat>Personalizado</PresentationFormat>
  <Paragraphs>25</Paragraphs>
  <Slides>52</Slides>
  <Notes>1</Notes>
  <HiddenSlides>0</HiddenSlides>
  <MMClips>0</MMClips>
  <ScaleCrop>false</ScaleCrop>
  <HeadingPairs>
    <vt:vector size="4" baseType="variant">
      <vt:variant>
        <vt:lpstr>Tema</vt:lpstr>
      </vt:variant>
      <vt:variant>
        <vt:i4>4</vt:i4>
      </vt:variant>
      <vt:variant>
        <vt:lpstr>Títulos de diapositiva</vt:lpstr>
      </vt:variant>
      <vt:variant>
        <vt:i4>52</vt:i4>
      </vt:variant>
    </vt:vector>
  </HeadingPairs>
  <TitlesOfParts>
    <vt:vector size="56" baseType="lpstr">
      <vt:lpstr>CENCELLADA</vt:lpstr>
      <vt:lpstr>Diseño predeterminado</vt:lpstr>
      <vt:lpstr>1_Diseño predeterminado</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2021-01-20T17:41:03Z</dcterms:created>
  <dcterms:modified xsi:type="dcterms:W3CDTF">2021-01-20T17:42:24Z</dcterms:modified>
</cp:coreProperties>
</file>