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65" r:id="rId2"/>
    <p:sldMasterId id="2147483677" r:id="rId3"/>
  </p:sldMasterIdLst>
  <p:notesMasterIdLst>
    <p:notesMasterId r:id="rId51"/>
  </p:notesMasterIdLst>
  <p:sldIdLst>
    <p:sldId id="285" r:id="rId4"/>
    <p:sldId id="483" r:id="rId5"/>
    <p:sldId id="321" r:id="rId6"/>
    <p:sldId id="485" r:id="rId7"/>
    <p:sldId id="498" r:id="rId8"/>
    <p:sldId id="495" r:id="rId9"/>
    <p:sldId id="496" r:id="rId10"/>
    <p:sldId id="493" r:id="rId11"/>
    <p:sldId id="501" r:id="rId12"/>
    <p:sldId id="502" r:id="rId13"/>
    <p:sldId id="497" r:id="rId14"/>
    <p:sldId id="490" r:id="rId15"/>
    <p:sldId id="491" r:id="rId16"/>
    <p:sldId id="487" r:id="rId17"/>
    <p:sldId id="488" r:id="rId18"/>
    <p:sldId id="500" r:id="rId19"/>
    <p:sldId id="489" r:id="rId20"/>
    <p:sldId id="499" r:id="rId21"/>
    <p:sldId id="492" r:id="rId22"/>
    <p:sldId id="494" r:id="rId23"/>
    <p:sldId id="486" r:id="rId24"/>
    <p:sldId id="484" r:id="rId25"/>
    <p:sldId id="503" r:id="rId26"/>
    <p:sldId id="482" r:id="rId27"/>
    <p:sldId id="517" r:id="rId28"/>
    <p:sldId id="516" r:id="rId29"/>
    <p:sldId id="504" r:id="rId30"/>
    <p:sldId id="529" r:id="rId31"/>
    <p:sldId id="524" r:id="rId32"/>
    <p:sldId id="514" r:id="rId33"/>
    <p:sldId id="508" r:id="rId34"/>
    <p:sldId id="522" r:id="rId35"/>
    <p:sldId id="509" r:id="rId36"/>
    <p:sldId id="525" r:id="rId37"/>
    <p:sldId id="512" r:id="rId38"/>
    <p:sldId id="519" r:id="rId39"/>
    <p:sldId id="511" r:id="rId40"/>
    <p:sldId id="523" r:id="rId41"/>
    <p:sldId id="526" r:id="rId42"/>
    <p:sldId id="520" r:id="rId43"/>
    <p:sldId id="527" r:id="rId44"/>
    <p:sldId id="531" r:id="rId45"/>
    <p:sldId id="528" r:id="rId46"/>
    <p:sldId id="530" r:id="rId47"/>
    <p:sldId id="510" r:id="rId48"/>
    <p:sldId id="418" r:id="rId49"/>
    <p:sldId id="532" r:id="rId50"/>
  </p:sldIdLst>
  <p:sldSz cx="1036955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sBakhniNEjkKT91nOfRiQ==" hashData="2/f3kr7y4mSNx57Rybh0xHlsJr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996600"/>
    <a:srgbClr val="993300"/>
    <a:srgbClr val="10F84D"/>
    <a:srgbClr val="CC6600"/>
    <a:srgbClr val="FF0000"/>
    <a:srgbClr val="00001A"/>
    <a:srgbClr val="333333"/>
    <a:srgbClr val="000000"/>
    <a:srgbClr val="FB3F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79574" autoAdjust="0"/>
  </p:normalViewPr>
  <p:slideViewPr>
    <p:cSldViewPr>
      <p:cViewPr>
        <p:scale>
          <a:sx n="50" d="100"/>
          <a:sy n="50" d="100"/>
        </p:scale>
        <p:origin x="-1374" y="-606"/>
      </p:cViewPr>
      <p:guideLst>
        <p:guide orient="horz" pos="2160"/>
        <p:guide pos="32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36613" y="685800"/>
            <a:ext cx="51847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297C1B63-67DA-49EB-A494-D0641C481D0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29677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C1B63-67DA-49EB-A494-D0641C481D03}" type="slidenum">
              <a:rPr lang="es-ES" smtClean="0"/>
              <a:pPr/>
              <a:t>39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4435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7716" y="2130426"/>
            <a:ext cx="881411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55433" y="3886200"/>
            <a:ext cx="725868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FF532-46DD-4DD7-AFF8-78CC9DB880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7367D-0298-4AB9-B193-2038AF8F0E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9123" y="4406901"/>
            <a:ext cx="881411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9123" y="2906713"/>
            <a:ext cx="8814118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49E93E-A89B-44D0-B929-21A97182929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8477" y="1600201"/>
            <a:ext cx="457988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1188" y="1600201"/>
            <a:ext cx="457988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A33E04-5C9B-4DB0-9EAE-A261EBE64C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8478" y="1535113"/>
            <a:ext cx="458168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8478" y="2174875"/>
            <a:ext cx="458168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67588" y="1535113"/>
            <a:ext cx="458348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67588" y="2174875"/>
            <a:ext cx="458348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627C9-3F85-4930-9A69-9FC62B2682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9DCCC-FEED-4353-9EE2-3D7758A8A5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69068F-38A8-4BC7-96D7-FFB2919819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8478" y="273050"/>
            <a:ext cx="341151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54206" y="273051"/>
            <a:ext cx="57968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8478" y="1435101"/>
            <a:ext cx="341151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1B3036-0534-41AD-9637-BAA1158BEF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32504" y="4800600"/>
            <a:ext cx="62217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32504" y="612775"/>
            <a:ext cx="62217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32504" y="5367338"/>
            <a:ext cx="62217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88580-90E9-4C44-BAF3-F93AD090C9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2A6F5-4A22-4D32-BB6B-3E67D1F053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17924" y="274639"/>
            <a:ext cx="2333149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8478" y="274639"/>
            <a:ext cx="682662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E597C-5927-4533-9DC4-4175CF323F4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7716" y="2130426"/>
            <a:ext cx="881411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55433" y="3886200"/>
            <a:ext cx="725868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FF532-46DD-4DD7-AFF8-78CC9DB8807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20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7367D-0298-4AB9-B193-2038AF8F0E9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38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9123" y="4406901"/>
            <a:ext cx="881411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9123" y="2906713"/>
            <a:ext cx="8814118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49E93E-A89B-44D0-B929-21A97182929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75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8477" y="1600201"/>
            <a:ext cx="457988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1188" y="1600201"/>
            <a:ext cx="457988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A33E04-5C9B-4DB0-9EAE-A261EBE64C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92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8478" y="1535113"/>
            <a:ext cx="458168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8478" y="2174875"/>
            <a:ext cx="458168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67588" y="1535113"/>
            <a:ext cx="458348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67588" y="2174875"/>
            <a:ext cx="458348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627C9-3F85-4930-9A69-9FC62B26829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9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9DCCC-FEED-4353-9EE2-3D7758A8A5E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03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69068F-38A8-4BC7-96D7-FFB2919819F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71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8478" y="273050"/>
            <a:ext cx="341151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54206" y="273051"/>
            <a:ext cx="57968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8478" y="1435101"/>
            <a:ext cx="341151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1B3036-0534-41AD-9637-BAA1158BEF2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22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32504" y="4800600"/>
            <a:ext cx="62217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32504" y="612775"/>
            <a:ext cx="62217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32504" y="5367338"/>
            <a:ext cx="62217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88580-90E9-4C44-BAF3-F93AD090C98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39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2A6F5-4A22-4D32-BB6B-3E67D1F0537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57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17924" y="274639"/>
            <a:ext cx="2333149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8478" y="274639"/>
            <a:ext cx="682662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E597C-5927-4533-9DC4-4175CF323F4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05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7716" y="2130428"/>
            <a:ext cx="881411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55434" y="3886200"/>
            <a:ext cx="725868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91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8478" y="274638"/>
            <a:ext cx="933259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8478" y="1600201"/>
            <a:ext cx="933259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8477" y="6245225"/>
            <a:ext cx="24195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42930" y="6245225"/>
            <a:ext cx="328369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31511" y="6245225"/>
            <a:ext cx="24195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80405AD-E1EE-4104-8F0F-256F0F4EA1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8478" y="274638"/>
            <a:ext cx="933259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8478" y="1600201"/>
            <a:ext cx="933259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8477" y="6245225"/>
            <a:ext cx="24195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42930" y="6245225"/>
            <a:ext cx="328369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31511" y="6245225"/>
            <a:ext cx="24195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80405AD-E1EE-4104-8F0F-256F0F4EA1D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694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8477" y="6245225"/>
            <a:ext cx="241956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6.jpeg"/><Relationship Id="rId7" Type="http://schemas.openxmlformats.org/officeDocument/2006/relationships/image" Target="../media/image59.pn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10" Type="http://schemas.openxmlformats.org/officeDocument/2006/relationships/image" Target="../media/image7.gif"/><Relationship Id="rId4" Type="http://schemas.openxmlformats.org/officeDocument/2006/relationships/image" Target="../media/image3.gif"/><Relationship Id="rId9" Type="http://schemas.openxmlformats.org/officeDocument/2006/relationships/image" Target="../media/image61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1 Marcador de fecha"/>
          <p:cNvSpPr txBox="1">
            <a:spLocks noGrp="1"/>
          </p:cNvSpPr>
          <p:nvPr/>
        </p:nvSpPr>
        <p:spPr bwMode="auto">
          <a:xfrm>
            <a:off x="7615155" y="6143644"/>
            <a:ext cx="24195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C6C7FF3-F8A5-4574-A372-9128BEC68558}" type="datetime1">
              <a:rPr lang="es-ES_tradnl" sz="2000" b="1">
                <a:latin typeface="Arial" charset="0"/>
              </a:rPr>
              <a:pPr/>
              <a:t>31/12/2019</a:t>
            </a:fld>
            <a:endParaRPr lang="es-ES_tradnl" sz="2000" b="1" dirty="0">
              <a:latin typeface="Arial" charset="0"/>
            </a:endParaRPr>
          </a:p>
        </p:txBody>
      </p:sp>
      <p:pic>
        <p:nvPicPr>
          <p:cNvPr id="76809" name="Picture 15" descr="butlets_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03949" y="951260"/>
            <a:ext cx="620987" cy="537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WordArt 5"/>
          <p:cNvSpPr>
            <a:spLocks noChangeArrowheads="1" noChangeShapeType="1" noTextEdit="1"/>
          </p:cNvSpPr>
          <p:nvPr/>
        </p:nvSpPr>
        <p:spPr bwMode="auto">
          <a:xfrm>
            <a:off x="695528" y="2297114"/>
            <a:ext cx="8929750" cy="237648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 pitchFamily="34" charset="0"/>
                <a:ea typeface="Arial Unicode MS"/>
                <a:cs typeface="Arial Unicode MS"/>
              </a:rPr>
              <a:t>CAMUFLAJE</a:t>
            </a:r>
            <a:endParaRPr lang="es-ES" sz="3600" b="1" kern="10" spc="-36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Arial Black" pitchFamily="34" charset="0"/>
              <a:ea typeface="Arial Unicode MS"/>
              <a:cs typeface="Arial Unicode MS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9393" y="3389395"/>
            <a:ext cx="6858000" cy="7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900944" y="3389394"/>
            <a:ext cx="6858000" cy="7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1036955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1036955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5528" y="5343832"/>
            <a:ext cx="1010935" cy="106138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3572" y="188641"/>
            <a:ext cx="88573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0210" y="764704"/>
            <a:ext cx="1162973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9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2088431" y="5602982"/>
            <a:ext cx="2278077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  <p:sndAc>
          <p:stSnd>
            <p:snd r:embed="rId2" name="modern talking - you're my heart, you're my soul(2).wav"/>
          </p:stSnd>
        </p:sndAc>
      </p:transition>
    </mc:Choice>
    <mc:Fallback xmlns="">
      <p:transition spd="slow" advTm="11000">
        <p:fade/>
        <p:sndAc>
          <p:stSnd>
            <p:snd r:embed="rId9" name="modern talking - you're my heart, you're my soul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127796" y="1628800"/>
            <a:ext cx="6408712" cy="3693319"/>
          </a:xfrm>
          <a:prstGeom prst="rect">
            <a:avLst/>
          </a:prstGeom>
          <a:solidFill>
            <a:srgbClr val="FFFF00">
              <a:alpha val="74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La naturaleza puede ser un lugar violento y aterrador, especialmente si eres el tipo de animal sabroso para otros depredadores. Afortunadamente, existen muchos tipos de mecanismos de defensa que utilizan los animales para mantenerse a salvo.</a:t>
            </a:r>
          </a:p>
          <a:p>
            <a:pPr algn="ctr"/>
            <a:r>
              <a:rPr lang="es-ES" b="1" dirty="0"/>
              <a:t>Animales como la hormiga bala o la cobra real usan veneno para protegerse. Otros, como el dragón espinoso, tienen un exterior duro y puntiagudo que constituye un desafío para morder. Sin embargo, uno de los mecanismos de defensa más interesantes, bellos y curiosos es la capacidad de un animal para mezclarse con su entorno. ¿Puedes ver </a:t>
            </a:r>
            <a:r>
              <a:rPr lang="es-ES" b="1" dirty="0" smtClean="0"/>
              <a:t>estos animales </a:t>
            </a:r>
            <a:r>
              <a:rPr lang="es-ES" b="1" dirty="0"/>
              <a:t>brillantemente </a:t>
            </a:r>
            <a:r>
              <a:rPr lang="es-ES" b="1" dirty="0" smtClean="0"/>
              <a:t>camuflados?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63807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5000">
        <p14:vortex dir="r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-19050"/>
            <a:ext cx="103695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436791" y="1772816"/>
            <a:ext cx="7495963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0F84D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CAMUFLAJE</a:t>
            </a:r>
          </a:p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0F84D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ANIMAL</a:t>
            </a:r>
            <a:endParaRPr lang="es-ES" sz="9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10F84D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s increíbles de animales camufl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8" y="0"/>
            <a:ext cx="1045166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984975" y="476672"/>
            <a:ext cx="3012812" cy="80021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El clásico rey del camuflaje</a:t>
            </a:r>
            <a:r>
              <a:rPr lang="es-ES" dirty="0" smtClean="0"/>
              <a:t>:</a:t>
            </a:r>
          </a:p>
          <a:p>
            <a:pPr algn="ctr"/>
            <a:r>
              <a:rPr lang="es-ES" sz="2800" dirty="0" smtClean="0"/>
              <a:t> </a:t>
            </a:r>
            <a:r>
              <a:rPr lang="es-ES" sz="2800" dirty="0"/>
              <a:t>¡el camaleón!</a:t>
            </a:r>
          </a:p>
        </p:txBody>
      </p:sp>
    </p:spTree>
    <p:extLst>
      <p:ext uri="{BB962C8B-B14F-4D97-AF65-F5344CB8AC3E}">
        <p14:creationId xmlns:p14="http://schemas.microsoft.com/office/powerpoint/2010/main" val="312802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es.bcdn.biz/Images/2019/2/11/cefb74ea-3560-4ac7-949c-7d467153ce5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154"/>
            <a:ext cx="10369551" cy="687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08911" y="260648"/>
            <a:ext cx="3816523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¿Qué es esa protuberancia inusual en la corteza de este árbol?</a:t>
            </a:r>
          </a:p>
        </p:txBody>
      </p:sp>
    </p:spTree>
    <p:extLst>
      <p:ext uri="{BB962C8B-B14F-4D97-AF65-F5344CB8AC3E}">
        <p14:creationId xmlns:p14="http://schemas.microsoft.com/office/powerpoint/2010/main" val="208622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es.bcdn.biz/Images/2019/2/11/b6da7a0f-8d34-4e4c-8ce6-5ab3fd1761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46" y="-26640"/>
            <a:ext cx="10389196" cy="688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239" y="332656"/>
            <a:ext cx="369684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¿Es eso un palo o un insecto palo?</a:t>
            </a:r>
          </a:p>
        </p:txBody>
      </p:sp>
    </p:spTree>
    <p:extLst>
      <p:ext uri="{BB962C8B-B14F-4D97-AF65-F5344CB8AC3E}">
        <p14:creationId xmlns:p14="http://schemas.microsoft.com/office/powerpoint/2010/main" val="187225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es.bcdn.biz/Images/2019/2/11/29c35f13-e146-40ad-9404-1b7bceaf9d6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04" y="0"/>
            <a:ext cx="104682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41158" y="345430"/>
            <a:ext cx="3528392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Es difícil creer que la cola de este gecko (cola de hoja satánico) no sea solo una hoja</a:t>
            </a:r>
          </a:p>
        </p:txBody>
      </p:sp>
    </p:spTree>
    <p:extLst>
      <p:ext uri="{BB962C8B-B14F-4D97-AF65-F5344CB8AC3E}">
        <p14:creationId xmlns:p14="http://schemas.microsoft.com/office/powerpoint/2010/main" val="291549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otos increíbles de animales camufl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369551" cy="720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55122" y="260648"/>
            <a:ext cx="3672507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El camuflaje de un búho funciona incluso mejor cuando está solo</a:t>
            </a:r>
          </a:p>
        </p:txBody>
      </p:sp>
    </p:spTree>
    <p:extLst>
      <p:ext uri="{BB962C8B-B14F-4D97-AF65-F5344CB8AC3E}">
        <p14:creationId xmlns:p14="http://schemas.microsoft.com/office/powerpoint/2010/main" val="387821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es.bcdn.biz/Images/2019/2/11/f4232419-f76d-4cc4-9175-7280bb9b0d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229"/>
            <a:ext cx="10369551" cy="693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80919" y="404664"/>
            <a:ext cx="3528491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Otro búho que prueba que son los maestros del camuflaje</a:t>
            </a:r>
          </a:p>
        </p:txBody>
      </p:sp>
    </p:spTree>
    <p:extLst>
      <p:ext uri="{BB962C8B-B14F-4D97-AF65-F5344CB8AC3E}">
        <p14:creationId xmlns:p14="http://schemas.microsoft.com/office/powerpoint/2010/main" val="370832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es.bcdn.biz/Images/2019/2/11/36832a22-535a-4fe6-b919-6970945804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0" y="0"/>
            <a:ext cx="10344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04655" y="332656"/>
            <a:ext cx="6048771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Esta oruga barón común se puede encontrar escondida en algún lugar de la India o el sudeste asiático</a:t>
            </a:r>
          </a:p>
        </p:txBody>
      </p:sp>
    </p:spTree>
    <p:extLst>
      <p:ext uri="{BB962C8B-B14F-4D97-AF65-F5344CB8AC3E}">
        <p14:creationId xmlns:p14="http://schemas.microsoft.com/office/powerpoint/2010/main" val="405245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es.bcdn.biz/Images/2019/2/11/bfcfedbb-fd80-4d6a-ab08-cf8a6ba2b7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8" y="0"/>
            <a:ext cx="103724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14838" y="332656"/>
            <a:ext cx="3744515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Aquí hay un insecto astuto que se siente seguro de que su disfraz lo mantendrá a salvo</a:t>
            </a:r>
          </a:p>
        </p:txBody>
      </p:sp>
    </p:spTree>
    <p:extLst>
      <p:ext uri="{BB962C8B-B14F-4D97-AF65-F5344CB8AC3E}">
        <p14:creationId xmlns:p14="http://schemas.microsoft.com/office/powerpoint/2010/main" val="35112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tos increíbles de animales camuflad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3695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616823" y="404664"/>
            <a:ext cx="454098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¡A las aves blancas les encanta el invierno!</a:t>
            </a:r>
          </a:p>
        </p:txBody>
      </p:sp>
    </p:spTree>
    <p:extLst>
      <p:ext uri="{BB962C8B-B14F-4D97-AF65-F5344CB8AC3E}">
        <p14:creationId xmlns:p14="http://schemas.microsoft.com/office/powerpoint/2010/main" val="61897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modern talking - sexy, sexy lover.wav"/>
          </p:stSnd>
        </p:sndAc>
      </p:transition>
    </mc:Choice>
    <mc:Fallback>
      <p:transition spd="slow" advTm="11000">
        <p:fade/>
        <p:sndAc>
          <p:stSnd>
            <p:snd r:embed="rId2" name="modern talking - sexy, sexy lov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otos increíbles de animales camufl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818" y="-243408"/>
            <a:ext cx="10513367" cy="777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345015" y="260648"/>
            <a:ext cx="2604046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s-ES" dirty="0"/>
              <a:t>¡El camuflaje de este </a:t>
            </a:r>
            <a:endParaRPr lang="es-ES" dirty="0" smtClean="0"/>
          </a:p>
          <a:p>
            <a:pPr algn="ctr"/>
            <a:r>
              <a:rPr lang="es-ES" dirty="0" smtClean="0"/>
              <a:t>pequeño </a:t>
            </a:r>
            <a:r>
              <a:rPr lang="es-ES" dirty="0"/>
              <a:t>es puro genio!</a:t>
            </a:r>
          </a:p>
        </p:txBody>
      </p:sp>
    </p:spTree>
    <p:extLst>
      <p:ext uri="{BB962C8B-B14F-4D97-AF65-F5344CB8AC3E}">
        <p14:creationId xmlns:p14="http://schemas.microsoft.com/office/powerpoint/2010/main" val="113017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otos increíbles de animales camufl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28" y="-99392"/>
            <a:ext cx="10391477" cy="6934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04855" y="332656"/>
            <a:ext cx="4032547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Estos podargos australianos tienen una increíble combinación de colores</a:t>
            </a:r>
          </a:p>
        </p:txBody>
      </p:sp>
    </p:spTree>
    <p:extLst>
      <p:ext uri="{BB962C8B-B14F-4D97-AF65-F5344CB8AC3E}">
        <p14:creationId xmlns:p14="http://schemas.microsoft.com/office/powerpoint/2010/main" val="315747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otos increíbles de animales camufl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87" y="0"/>
            <a:ext cx="1060219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64895" y="428328"/>
            <a:ext cx="3922191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No sé tú, ¡pero no me gustaría tocar accidentalmente a este grandullón!</a:t>
            </a:r>
          </a:p>
        </p:txBody>
      </p:sp>
    </p:spTree>
    <p:extLst>
      <p:ext uri="{BB962C8B-B14F-4D97-AF65-F5344CB8AC3E}">
        <p14:creationId xmlns:p14="http://schemas.microsoft.com/office/powerpoint/2010/main" val="213414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es.bcdn.biz/Images/2019/2/11/1a0f9b5d-bb22-4d53-a116-e0866f7a4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050"/>
            <a:ext cx="10369551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52927" y="188640"/>
            <a:ext cx="3600599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¡Impresionante! El patrón en la piel de esta criatura es casi </a:t>
            </a:r>
            <a:r>
              <a:rPr lang="es-ES" sz="2000" dirty="0"/>
              <a:t>idéntico </a:t>
            </a:r>
            <a:r>
              <a:rPr lang="es-ES" dirty="0"/>
              <a:t>al follaje circundante</a:t>
            </a:r>
          </a:p>
        </p:txBody>
      </p:sp>
    </p:spTree>
    <p:extLst>
      <p:ext uri="{BB962C8B-B14F-4D97-AF65-F5344CB8AC3E}">
        <p14:creationId xmlns:p14="http://schemas.microsoft.com/office/powerpoint/2010/main" val="385217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otos increíbles de animales camufl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80" y="-171400"/>
            <a:ext cx="10397629" cy="7227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489031" y="188640"/>
            <a:ext cx="258558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¿Lo has encontrado ya?</a:t>
            </a:r>
          </a:p>
        </p:txBody>
      </p:sp>
    </p:spTree>
    <p:extLst>
      <p:ext uri="{BB962C8B-B14F-4D97-AF65-F5344CB8AC3E}">
        <p14:creationId xmlns:p14="http://schemas.microsoft.com/office/powerpoint/2010/main" val="153524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-19050"/>
            <a:ext cx="103695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38774" y="1157317"/>
            <a:ext cx="9132628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CAMUFLAJE</a:t>
            </a:r>
          </a:p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ANIMAL</a:t>
            </a:r>
          </a:p>
          <a:p>
            <a:pPr algn="ctr"/>
            <a:r>
              <a:rPr lang="es-ES" sz="9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BAJO EL AGUA</a:t>
            </a:r>
            <a:endParaRPr lang="es-ES" sz="9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FF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521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otos increíbles de animales camufl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6" y="0"/>
            <a:ext cx="1037969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3000" contrast="99000"/>
          </a:blip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128991" y="404664"/>
            <a:ext cx="3024435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¡También hay un montón de adaptación bajo el agua!</a:t>
            </a:r>
          </a:p>
        </p:txBody>
      </p:sp>
    </p:spTree>
    <p:extLst>
      <p:ext uri="{BB962C8B-B14F-4D97-AF65-F5344CB8AC3E}">
        <p14:creationId xmlns:p14="http://schemas.microsoft.com/office/powerpoint/2010/main" val="386779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00">
        <p14:vortex dir="r"/>
      </p:transition>
    </mc:Choice>
    <mc:Fallback xmlns="">
      <p:transition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otos increíbles de animales camufl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369551" cy="6949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247" y="282874"/>
            <a:ext cx="2704777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¿Puedes ver el caballito de mar pigmeo?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3000" contrast="99000"/>
          </a:blip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1461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s increíbles de animales camufl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" y="-20538"/>
            <a:ext cx="10353261" cy="687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3000" contrast="99000"/>
          </a:blip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60839" y="332656"/>
            <a:ext cx="4320579" cy="1077218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/>
              <a:t>Esta sepia tiene alrededor de 200 cromatóforos (células con pigmentos en su interior que reflejan la luz) que cambian de color en cada milímetro cuadrado de su piel</a:t>
            </a:r>
          </a:p>
        </p:txBody>
      </p:sp>
    </p:spTree>
    <p:extLst>
      <p:ext uri="{BB962C8B-B14F-4D97-AF65-F5344CB8AC3E}">
        <p14:creationId xmlns:p14="http://schemas.microsoft.com/office/powerpoint/2010/main" val="197234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es.bcdn.biz/Images/2019/2/11/1827a7ea-bd92-4e54-9b16-d48f9001ab5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" y="-35396"/>
            <a:ext cx="10360273" cy="693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24935" y="260648"/>
            <a:ext cx="3384475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¡Este caballito de mar se ve absolutamente fabuloso!</a:t>
            </a:r>
          </a:p>
        </p:txBody>
      </p:sp>
      <p:pic>
        <p:nvPicPr>
          <p:cNvPr id="5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3000" contrast="99000"/>
          </a:blip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61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es.bcdn.biz/Images/2019/2/11/19a2cda3-07ab-48ee-b195-1ed12fbb01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826" y="-1"/>
            <a:ext cx="10585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21264" y="332656"/>
            <a:ext cx="4032547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"Soy pequeño y prácticamente invisible, ¡nunca me encontrarán!"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3000" contrast="99000"/>
          </a:blip>
          <a:srcRect/>
          <a:stretch>
            <a:fillRect/>
          </a:stretch>
        </p:blipFill>
        <p:spPr bwMode="auto">
          <a:xfrm>
            <a:off x="-78035" y="0"/>
            <a:ext cx="10599985" cy="701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052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-23000" contrast="99000"/>
          </a:blip>
          <a:srcRect/>
          <a:stretch>
            <a:fillRect/>
          </a:stretch>
        </p:blipFill>
        <p:spPr bwMode="auto">
          <a:xfrm>
            <a:off x="-1" y="0"/>
            <a:ext cx="10369551" cy="6858000"/>
          </a:xfrm>
          <a:prstGeom prst="rect">
            <a:avLst/>
          </a:prstGeom>
          <a:noFill/>
        </p:spPr>
      </p:pic>
      <p:pic>
        <p:nvPicPr>
          <p:cNvPr id="12290" name="Picture 2" descr="https://es.bcdn.biz/Images/2019/2/11/7c7efb9c-5e65-4e3b-9325-173dc36344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03695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40959" y="332656"/>
            <a:ext cx="3384475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¡Los colores de este pequeño pulpo son de otro mundo!</a:t>
            </a:r>
          </a:p>
        </p:txBody>
      </p:sp>
      <p:pic>
        <p:nvPicPr>
          <p:cNvPr id="7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-23000" contrast="99000"/>
          </a:blip>
          <a:srcRect/>
          <a:stretch>
            <a:fillRect/>
          </a:stretch>
        </p:blipFill>
        <p:spPr bwMode="auto">
          <a:xfrm>
            <a:off x="-78035" y="0"/>
            <a:ext cx="10599985" cy="70104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[​IMG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02" y="0"/>
            <a:ext cx="10388451" cy="717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53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401" y="-243408"/>
            <a:ext cx="1044483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26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9050"/>
            <a:ext cx="103695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457107" y="1157317"/>
            <a:ext cx="7495962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CAMUFLAJE</a:t>
            </a:r>
          </a:p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 </a:t>
            </a:r>
          </a:p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PERSONAS</a:t>
            </a:r>
            <a:endParaRPr lang="es-ES" sz="9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623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modern talking - cheri lady.wav"/>
          </p:stSnd>
        </p:sndAc>
      </p:transition>
    </mc:Choice>
    <mc:Fallback>
      <p:transition spd="slow" advTm="11000">
        <p:fade/>
        <p:sndAc>
          <p:stSnd>
            <p:snd r:embed="rId2" name="modern talking - cheri la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4"/>
            <a:ext cx="10361100" cy="702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51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OCULTACION camuflaje de personas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9550" cy="789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380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347"/>
            <a:ext cx="10369550" cy="6894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917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369550" cy="694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728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369551" cy="692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67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Resultado de imagen de imagenes de camuflaje de person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4" y="-31204"/>
            <a:ext cx="10345365" cy="713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066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OCULTACION camuflaje de personas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3258" y="0"/>
            <a:ext cx="116772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707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218"/>
            <a:ext cx="10533235" cy="686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87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57" y="-99392"/>
            <a:ext cx="5284440" cy="6961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n de OCULTACION camuflaje de personas 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751" y="0"/>
            <a:ext cx="5400799" cy="686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57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808" y="-27456"/>
            <a:ext cx="4898380" cy="7102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136" y="-56006"/>
            <a:ext cx="5708180" cy="7070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Resultado de imagen de imagenes de camuflaje de person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833" y="32792"/>
            <a:ext cx="5476479" cy="6981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1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OCULTACION camuflaje de personas 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2" t="-21735" r="-7912" b="45759"/>
          <a:stretch/>
        </p:blipFill>
        <p:spPr bwMode="auto">
          <a:xfrm>
            <a:off x="-19645" y="-2835696"/>
            <a:ext cx="11423246" cy="977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16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65"/>
          <a:stretch/>
        </p:blipFill>
        <p:spPr bwMode="auto">
          <a:xfrm>
            <a:off x="-1" y="24036"/>
            <a:ext cx="10369551" cy="683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773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399" y="-21257"/>
            <a:ext cx="6768951" cy="686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430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900"/>
            <a:ext cx="10368422" cy="676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57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369551" cy="6869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879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881" y="0"/>
            <a:ext cx="123853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35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  <p:sndAc>
          <p:stSnd>
            <p:snd r:embed="rId2" name="modern talking - you're my heart, you're my soul(2).wav"/>
          </p:stSnd>
        </p:sndAc>
      </p:transition>
    </mc:Choice>
    <mc:Fallback>
      <p:transition spd="slow" advTm="6000">
        <p:fade/>
        <p:sndAc>
          <p:stSnd>
            <p:snd r:embed="rId2" name="modern talking - you're my heart, you're my soul(2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8232" y="2708920"/>
            <a:ext cx="3096344" cy="3970318"/>
          </a:xfrm>
          <a:prstGeom prst="rect">
            <a:avLst/>
          </a:prstGeom>
          <a:solidFill>
            <a:srgbClr val="996600"/>
          </a:solidFill>
          <a:ln>
            <a:solidFill>
              <a:srgbClr val="00FFFF"/>
            </a:solidFill>
          </a:ln>
        </p:spPr>
        <p:txBody>
          <a:bodyPr wrap="square">
            <a:spAutoFit/>
          </a:bodyPr>
          <a:lstStyle/>
          <a:p>
            <a:r>
              <a:rPr lang="es-ES" sz="1400" dirty="0"/>
              <a:t>Inadvertido pasas a los ojos</a:t>
            </a:r>
          </a:p>
          <a:p>
            <a:r>
              <a:rPr lang="es-ES" sz="1400" dirty="0"/>
              <a:t>cifrando tu contorno, en la natura,</a:t>
            </a:r>
          </a:p>
          <a:p>
            <a:r>
              <a:rPr lang="es-ES" sz="1400" dirty="0"/>
              <a:t>con múltiples colores y textura;</a:t>
            </a:r>
          </a:p>
          <a:p>
            <a:r>
              <a:rPr lang="es-ES" sz="1400" dirty="0"/>
              <a:t>como cerrando, al claro, los cerrojos.</a:t>
            </a:r>
          </a:p>
          <a:p>
            <a:endParaRPr lang="es-ES" sz="1400" dirty="0"/>
          </a:p>
          <a:p>
            <a:r>
              <a:rPr lang="es-ES" sz="1400" dirty="0"/>
              <a:t>Parecen ser tus movimientos flojos</a:t>
            </a:r>
          </a:p>
          <a:p>
            <a:r>
              <a:rPr lang="es-ES" sz="1400" dirty="0"/>
              <a:t>la alerta del peligro y la captura;</a:t>
            </a:r>
          </a:p>
          <a:p>
            <a:r>
              <a:rPr lang="es-ES" sz="1400" dirty="0"/>
              <a:t>animal advertido que depura</a:t>
            </a:r>
          </a:p>
          <a:p>
            <a:r>
              <a:rPr lang="es-ES" sz="1400" dirty="0"/>
              <a:t>su perspicaz perfil en los abrojos.</a:t>
            </a:r>
          </a:p>
          <a:p>
            <a:endParaRPr lang="es-ES" sz="1400" dirty="0"/>
          </a:p>
          <a:p>
            <a:r>
              <a:rPr lang="es-ES" sz="1400" dirty="0"/>
              <a:t>Homocromía innata para el medio:</a:t>
            </a:r>
          </a:p>
          <a:p>
            <a:r>
              <a:rPr lang="es-ES" sz="1400" dirty="0"/>
              <a:t>camaleones, sepias, liebres árticas,</a:t>
            </a:r>
          </a:p>
          <a:p>
            <a:r>
              <a:rPr lang="es-ES" sz="1400" dirty="0"/>
              <a:t>polillas de sonidos ultrasónicos</a:t>
            </a:r>
            <a:r>
              <a:rPr lang="es-ES" sz="1400" dirty="0" smtClean="0"/>
              <a:t>.</a:t>
            </a:r>
          </a:p>
          <a:p>
            <a:endParaRPr lang="es-ES" sz="1400" dirty="0"/>
          </a:p>
          <a:p>
            <a:r>
              <a:rPr lang="es-ES" sz="1400" dirty="0"/>
              <a:t>Calamares con tintas, y catárticas,</a:t>
            </a:r>
          </a:p>
          <a:p>
            <a:r>
              <a:rPr lang="es-ES" sz="1400" dirty="0"/>
              <a:t>que alivian su dolor tras el asedio:</a:t>
            </a:r>
          </a:p>
          <a:p>
            <a:r>
              <a:rPr lang="es-ES" sz="1400" dirty="0"/>
              <a:t>guerreros, camuflajes... ¡hegemónicos!</a:t>
            </a:r>
          </a:p>
        </p:txBody>
      </p:sp>
    </p:spTree>
    <p:extLst>
      <p:ext uri="{BB962C8B-B14F-4D97-AF65-F5344CB8AC3E}">
        <p14:creationId xmlns:p14="http://schemas.microsoft.com/office/powerpoint/2010/main" val="2535783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2000">
        <p14:vortex dir="r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100000"/>
          </a:blip>
          <a:srcRect/>
          <a:stretch>
            <a:fillRect/>
          </a:stretch>
        </p:blipFill>
        <p:spPr bwMode="auto">
          <a:xfrm>
            <a:off x="0" y="-71455"/>
            <a:ext cx="10369550" cy="6929455"/>
          </a:xfrm>
          <a:prstGeom prst="rect">
            <a:avLst/>
          </a:prstGeom>
          <a:noFill/>
          <a:ln>
            <a:gradFill flip="none" rotWithShape="1"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</p:pic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5674449" y="476250"/>
            <a:ext cx="4122616" cy="2800767"/>
          </a:xfrm>
          <a:prstGeom prst="rect">
            <a:avLst/>
          </a:prstGeom>
          <a:solidFill>
            <a:srgbClr val="9933FF"/>
          </a:solidFill>
          <a:ln w="38100">
            <a:solidFill>
              <a:srgbClr val="1CDEF8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 es </a:t>
            </a:r>
            <a:fld id="{77943560-33FD-4231-894F-097A9A4A5794}" type="datetime2">
              <a:rPr lang="es-ES_tradnl" sz="3200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martes, 31 de diciembre de 2019</a:t>
            </a:fld>
            <a:endParaRPr lang="es-ES" sz="3200" b="1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310F5673-C861-4397-AEE9-A21FB73DB163}" type="datetime10">
              <a:rPr lang="fr-FR" sz="3200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10:07</a:t>
            </a:fld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horas.</a:t>
            </a:r>
            <a:endParaRPr lang="fr-FR" sz="3200" b="1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82951" name="Picture 7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8430" y="5715016"/>
            <a:ext cx="928694" cy="93503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829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 flipV="1">
            <a:off x="-3454923" y="3403077"/>
            <a:ext cx="6858000" cy="51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914626" y="3403077"/>
            <a:ext cx="6858000" cy="51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36955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812281"/>
            <a:ext cx="103695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QUE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9110" y="500063"/>
            <a:ext cx="173906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TENGAS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36275" y="1628775"/>
            <a:ext cx="3001049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UN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96769" y="2852739"/>
            <a:ext cx="12619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BUEN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12290" y="3860801"/>
            <a:ext cx="2163923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61991" y="4929198"/>
            <a:ext cx="1487022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38040" y="5611366"/>
            <a:ext cx="2278077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5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3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85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5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3695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36955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737" y="0"/>
            <a:ext cx="55304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3695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96194" y="4724402"/>
            <a:ext cx="302445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556" y="4191000"/>
            <a:ext cx="26788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884" y="4876800"/>
            <a:ext cx="138260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048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048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048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048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MUFLAJE">
  <a:themeElements>
    <a:clrScheme name="EL GOR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EL GOR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L GOR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UGARES">
  <a:themeElements>
    <a:clrScheme name="EL GOR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EL GOR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L GOR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CAMUFLAJE</Template>
  <TotalTime>28</TotalTime>
  <Words>504</Words>
  <Application>Microsoft Office PowerPoint</Application>
  <PresentationFormat>Personalizado</PresentationFormat>
  <Paragraphs>56</Paragraphs>
  <Slides>47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47</vt:i4>
      </vt:variant>
    </vt:vector>
  </HeadingPairs>
  <TitlesOfParts>
    <vt:vector size="50" baseType="lpstr">
      <vt:lpstr>CAMUFLAJE</vt:lpstr>
      <vt:lpstr>1_LUGARES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14</cp:revision>
  <dcterms:created xsi:type="dcterms:W3CDTF">2019-12-31T09:07:53Z</dcterms:created>
  <dcterms:modified xsi:type="dcterms:W3CDTF">2019-12-31T09:36:01Z</dcterms:modified>
</cp:coreProperties>
</file>