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56" r:id="rId3"/>
    <p:sldId id="257" r:id="rId4"/>
    <p:sldId id="258" r:id="rId5"/>
    <p:sldId id="274" r:id="rId6"/>
    <p:sldId id="259" r:id="rId7"/>
    <p:sldId id="260" r:id="rId8"/>
    <p:sldId id="261" r:id="rId9"/>
    <p:sldId id="262" r:id="rId10"/>
    <p:sldId id="263" r:id="rId11"/>
    <p:sldId id="264" r:id="rId12"/>
    <p:sldId id="265" r:id="rId13"/>
    <p:sldId id="275" r:id="rId14"/>
    <p:sldId id="266" r:id="rId15"/>
    <p:sldId id="267" r:id="rId16"/>
    <p:sldId id="268" r:id="rId17"/>
    <p:sldId id="269" r:id="rId18"/>
    <p:sldId id="279" r:id="rId19"/>
    <p:sldId id="280" r:id="rId20"/>
    <p:sldId id="281" r:id="rId21"/>
    <p:sldId id="270" r:id="rId22"/>
    <p:sldId id="271" r:id="rId23"/>
    <p:sldId id="272" r:id="rId24"/>
    <p:sldId id="282" r:id="rId25"/>
  </p:sldIdLst>
  <p:sldSz cx="12192000" cy="6858000"/>
  <p:notesSz cx="6858000" cy="9144000"/>
  <p:embeddedFontLst>
    <p:embeddedFont>
      <p:font typeface="Calibri" panose="020F0502020204030204" pitchFamily="34" charset="0"/>
      <p:regular r:id="rId26"/>
      <p:bold r:id="rId27"/>
      <p:italic r:id="rId28"/>
      <p:boldItalic r:id="rId29"/>
    </p:embeddedFont>
    <p:embeddedFont>
      <p:font typeface="Kristen ITC" panose="03050502040202030202" pitchFamily="66" charset="0"/>
      <p:regular r:id="rId30"/>
    </p:embeddedFont>
    <p:embeddedFont>
      <p:font typeface="Gabriola" panose="04040605051002020D02" pitchFamily="82" charset="0"/>
      <p:regular r:id="rId31"/>
    </p:embeddedFont>
    <p:embeddedFont>
      <p:font typeface="Calibri Light" panose="020F0302020204030204" pitchFamily="34" charset="0"/>
      <p:regular r:id="rId32"/>
      <p:italic r:id="rId33"/>
    </p:embeddedFont>
  </p:embeddedFontLst>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dmB1dkVtGFbhXWJAjvvmg==" hashData="oQHfKPOBiFrtoAnjdIYAyP3Ryq0MWFvpT90SB60TtNksPbb8MdNM1doSYLPLEzNnmoDe39hM0eT8sMKdDU+h9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1.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8.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7.fntdata"/><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font" Target="fonts/font3.fntdata"/><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6.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p>
            <a:fld id="{E3FD7BC6-CFE2-4519-AFB1-1D2D14A92BC4}" type="datetimeFigureOut">
              <a:rPr lang="es-MX" smtClean="0"/>
              <a:t>26/04/2015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D4FA818-D010-4029-B7AD-17E3BFDC6896}" type="slidenum">
              <a:rPr lang="es-MX" smtClean="0"/>
              <a:t>‹Nº›</a:t>
            </a:fld>
            <a:endParaRPr lang="es-MX"/>
          </a:p>
        </p:txBody>
      </p:sp>
    </p:spTree>
    <p:extLst>
      <p:ext uri="{BB962C8B-B14F-4D97-AF65-F5344CB8AC3E}">
        <p14:creationId xmlns:p14="http://schemas.microsoft.com/office/powerpoint/2010/main" val="375663428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E3FD7BC6-CFE2-4519-AFB1-1D2D14A92BC4}" type="datetimeFigureOut">
              <a:rPr lang="es-MX" smtClean="0"/>
              <a:t>26/04/2015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D4FA818-D010-4029-B7AD-17E3BFDC6896}" type="slidenum">
              <a:rPr lang="es-MX" smtClean="0"/>
              <a:t>‹Nº›</a:t>
            </a:fld>
            <a:endParaRPr lang="es-MX"/>
          </a:p>
        </p:txBody>
      </p:sp>
    </p:spTree>
    <p:extLst>
      <p:ext uri="{BB962C8B-B14F-4D97-AF65-F5344CB8AC3E}">
        <p14:creationId xmlns:p14="http://schemas.microsoft.com/office/powerpoint/2010/main" val="191230385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E3FD7BC6-CFE2-4519-AFB1-1D2D14A92BC4}" type="datetimeFigureOut">
              <a:rPr lang="es-MX" smtClean="0"/>
              <a:t>26/04/2015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D4FA818-D010-4029-B7AD-17E3BFDC6896}" type="slidenum">
              <a:rPr lang="es-MX" smtClean="0"/>
              <a:t>‹Nº›</a:t>
            </a:fld>
            <a:endParaRPr lang="es-MX"/>
          </a:p>
        </p:txBody>
      </p:sp>
    </p:spTree>
    <p:extLst>
      <p:ext uri="{BB962C8B-B14F-4D97-AF65-F5344CB8AC3E}">
        <p14:creationId xmlns:p14="http://schemas.microsoft.com/office/powerpoint/2010/main" val="282068386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fld id="{E3FD7BC6-CFE2-4519-AFB1-1D2D14A92BC4}" type="datetimeFigureOut">
              <a:rPr lang="es-MX" smtClean="0"/>
              <a:t>26/04/2015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D4FA818-D010-4029-B7AD-17E3BFDC6896}" type="slidenum">
              <a:rPr lang="es-MX" smtClean="0"/>
              <a:t>‹Nº›</a:t>
            </a:fld>
            <a:endParaRPr lang="es-MX"/>
          </a:p>
        </p:txBody>
      </p:sp>
    </p:spTree>
    <p:extLst>
      <p:ext uri="{BB962C8B-B14F-4D97-AF65-F5344CB8AC3E}">
        <p14:creationId xmlns:p14="http://schemas.microsoft.com/office/powerpoint/2010/main" val="271179048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fld id="{E3FD7BC6-CFE2-4519-AFB1-1D2D14A92BC4}" type="datetimeFigureOut">
              <a:rPr lang="es-MX" smtClean="0"/>
              <a:t>26/04/2015</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2D4FA818-D010-4029-B7AD-17E3BFDC6896}" type="slidenum">
              <a:rPr lang="es-MX" smtClean="0"/>
              <a:t>‹Nº›</a:t>
            </a:fld>
            <a:endParaRPr lang="es-MX"/>
          </a:p>
        </p:txBody>
      </p:sp>
    </p:spTree>
    <p:extLst>
      <p:ext uri="{BB962C8B-B14F-4D97-AF65-F5344CB8AC3E}">
        <p14:creationId xmlns:p14="http://schemas.microsoft.com/office/powerpoint/2010/main" val="375933298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fld id="{E3FD7BC6-CFE2-4519-AFB1-1D2D14A92BC4}" type="datetimeFigureOut">
              <a:rPr lang="es-MX" smtClean="0"/>
              <a:t>26/04/2015</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2D4FA818-D010-4029-B7AD-17E3BFDC6896}" type="slidenum">
              <a:rPr lang="es-MX" smtClean="0"/>
              <a:t>‹Nº›</a:t>
            </a:fld>
            <a:endParaRPr lang="es-MX"/>
          </a:p>
        </p:txBody>
      </p:sp>
    </p:spTree>
    <p:extLst>
      <p:ext uri="{BB962C8B-B14F-4D97-AF65-F5344CB8AC3E}">
        <p14:creationId xmlns:p14="http://schemas.microsoft.com/office/powerpoint/2010/main" val="165131220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3FD7BC6-CFE2-4519-AFB1-1D2D14A92BC4}" type="datetimeFigureOut">
              <a:rPr lang="es-MX" smtClean="0"/>
              <a:t>26/04/2015</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2D4FA818-D010-4029-B7AD-17E3BFDC6896}" type="slidenum">
              <a:rPr lang="es-MX" smtClean="0"/>
              <a:t>‹Nº›</a:t>
            </a:fld>
            <a:endParaRPr lang="es-MX"/>
          </a:p>
        </p:txBody>
      </p:sp>
    </p:spTree>
    <p:extLst>
      <p:ext uri="{BB962C8B-B14F-4D97-AF65-F5344CB8AC3E}">
        <p14:creationId xmlns:p14="http://schemas.microsoft.com/office/powerpoint/2010/main" val="148868635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3FD7BC6-CFE2-4519-AFB1-1D2D14A92BC4}" type="datetimeFigureOut">
              <a:rPr lang="es-MX" smtClean="0"/>
              <a:t>26/04/2015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D4FA818-D010-4029-B7AD-17E3BFDC6896}" type="slidenum">
              <a:rPr lang="es-MX" smtClean="0"/>
              <a:t>‹Nº›</a:t>
            </a:fld>
            <a:endParaRPr lang="es-MX"/>
          </a:p>
        </p:txBody>
      </p:sp>
    </p:spTree>
    <p:extLst>
      <p:ext uri="{BB962C8B-B14F-4D97-AF65-F5344CB8AC3E}">
        <p14:creationId xmlns:p14="http://schemas.microsoft.com/office/powerpoint/2010/main" val="390141714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3FD7BC6-CFE2-4519-AFB1-1D2D14A92BC4}" type="datetimeFigureOut">
              <a:rPr lang="es-MX" smtClean="0"/>
              <a:t>26/04/2015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D4FA818-D010-4029-B7AD-17E3BFDC6896}" type="slidenum">
              <a:rPr lang="es-MX" smtClean="0"/>
              <a:t>‹Nº›</a:t>
            </a:fld>
            <a:endParaRPr lang="es-MX"/>
          </a:p>
        </p:txBody>
      </p:sp>
    </p:spTree>
    <p:extLst>
      <p:ext uri="{BB962C8B-B14F-4D97-AF65-F5344CB8AC3E}">
        <p14:creationId xmlns:p14="http://schemas.microsoft.com/office/powerpoint/2010/main" val="212901376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E3FD7BC6-CFE2-4519-AFB1-1D2D14A92BC4}" type="datetimeFigureOut">
              <a:rPr lang="es-MX" smtClean="0"/>
              <a:t>26/04/2015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D4FA818-D010-4029-B7AD-17E3BFDC6896}" type="slidenum">
              <a:rPr lang="es-MX" smtClean="0"/>
              <a:t>‹Nº›</a:t>
            </a:fld>
            <a:endParaRPr lang="es-MX"/>
          </a:p>
        </p:txBody>
      </p:sp>
    </p:spTree>
    <p:extLst>
      <p:ext uri="{BB962C8B-B14F-4D97-AF65-F5344CB8AC3E}">
        <p14:creationId xmlns:p14="http://schemas.microsoft.com/office/powerpoint/2010/main" val="38682094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E3FD7BC6-CFE2-4519-AFB1-1D2D14A92BC4}" type="datetimeFigureOut">
              <a:rPr lang="es-MX" smtClean="0"/>
              <a:t>26/04/2015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D4FA818-D010-4029-B7AD-17E3BFDC6896}" type="slidenum">
              <a:rPr lang="es-MX" smtClean="0"/>
              <a:t>‹Nº›</a:t>
            </a:fld>
            <a:endParaRPr lang="es-MX"/>
          </a:p>
        </p:txBody>
      </p:sp>
    </p:spTree>
    <p:extLst>
      <p:ext uri="{BB962C8B-B14F-4D97-AF65-F5344CB8AC3E}">
        <p14:creationId xmlns:p14="http://schemas.microsoft.com/office/powerpoint/2010/main" val="303749050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516973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tile tx="0" ty="0" sx="100000" sy="100000" flip="none" algn="tl"/>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FD7BC6-CFE2-4519-AFB1-1D2D14A92BC4}" type="datetimeFigureOut">
              <a:rPr lang="es-MX" smtClean="0"/>
              <a:t>26/04/2015</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4FA818-D010-4029-B7AD-17E3BFDC6896}" type="slidenum">
              <a:rPr lang="es-MX" smtClean="0"/>
              <a:t>‹Nº›</a:t>
            </a:fld>
            <a:endParaRPr lang="es-MX"/>
          </a:p>
        </p:txBody>
      </p:sp>
    </p:spTree>
    <p:extLst>
      <p:ext uri="{BB962C8B-B14F-4D97-AF65-F5344CB8AC3E}">
        <p14:creationId xmlns:p14="http://schemas.microsoft.com/office/powerpoint/2010/main" val="21330401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2029993787"/>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1.jp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7.xml"/><Relationship Id="rId4" Type="http://schemas.microsoft.com/office/2007/relationships/hdphoto" Target="../media/hdphoto3.wdp"/></Relationships>
</file>

<file path=ppt/slides/_rels/slide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8.png"/><Relationship Id="rId1" Type="http://schemas.openxmlformats.org/officeDocument/2006/relationships/slideLayout" Target="../slideLayouts/slideLayout7.xml"/><Relationship Id="rId4" Type="http://schemas.openxmlformats.org/officeDocument/2006/relationships/image" Target="../media/image29.jpg"/></Relationships>
</file>

<file path=ppt/slides/_rels/slide2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hyperlink" Target="https://vk.com/mispps" TargetMode="External"/><Relationship Id="rId3" Type="http://schemas.openxmlformats.org/officeDocument/2006/relationships/image" Target="../media/image33.png"/><Relationship Id="rId7" Type="http://schemas.openxmlformats.org/officeDocument/2006/relationships/hyperlink" Target="https://www.facebook.com/mispps" TargetMode="External"/><Relationship Id="rId12" Type="http://schemas.openxmlformats.org/officeDocument/2006/relationships/image" Target="../media/image3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5.png"/><Relationship Id="rId11" Type="http://schemas.openxmlformats.org/officeDocument/2006/relationships/hyperlink" Target="https://plus.google.com/+Mispps/" TargetMode="External"/><Relationship Id="rId5" Type="http://schemas.openxmlformats.org/officeDocument/2006/relationships/image" Target="../media/image34.png"/><Relationship Id="rId10" Type="http://schemas.openxmlformats.org/officeDocument/2006/relationships/image" Target="../media/image3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12" name="Imagen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1013" y="707817"/>
            <a:ext cx="11309974" cy="914920"/>
          </a:xfrm>
          <a:prstGeom prst="rect">
            <a:avLst/>
          </a:prstGeom>
        </p:spPr>
      </p:pic>
      <p:pic>
        <p:nvPicPr>
          <p:cNvPr id="8" name="Imagen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5" name="Imagen 14"/>
          <p:cNvPicPr>
            <a:picLocks noChangeAspect="1"/>
          </p:cNvPicPr>
          <p:nvPr/>
        </p:nvPicPr>
        <p:blipFill rotWithShape="1">
          <a:blip r:embed="rId6" cstate="print">
            <a:duotone>
              <a:schemeClr val="accent4">
                <a:shade val="45000"/>
                <a:satMod val="135000"/>
              </a:schemeClr>
              <a:prstClr val="white"/>
            </a:duotone>
            <a:extLst>
              <a:ext uri="{28A0092B-C50C-407E-A947-70E740481C1C}">
                <a14:useLocalDpi xmlns:a14="http://schemas.microsoft.com/office/drawing/2010/main" val="0"/>
              </a:ext>
            </a:extLst>
          </a:blip>
          <a:srcRect t="30306" b="25065"/>
          <a:stretch/>
        </p:blipFill>
        <p:spPr>
          <a:xfrm>
            <a:off x="0" y="1255429"/>
            <a:ext cx="12192000" cy="1700012"/>
          </a:xfrm>
          <a:prstGeom prst="rect">
            <a:avLst/>
          </a:prstGeom>
        </p:spPr>
      </p:pic>
      <p:pic>
        <p:nvPicPr>
          <p:cNvPr id="16" name="Imagen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072990" y="6032643"/>
            <a:ext cx="2345241" cy="437248"/>
          </a:xfrm>
          <a:prstGeom prst="rect">
            <a:avLst/>
          </a:prstGeom>
        </p:spPr>
      </p:pic>
    </p:spTree>
    <p:extLst>
      <p:ext uri="{BB962C8B-B14F-4D97-AF65-F5344CB8AC3E}">
        <p14:creationId xmlns:p14="http://schemas.microsoft.com/office/powerpoint/2010/main" val="2686736033"/>
      </p:ext>
    </p:extLst>
  </p:cSld>
  <p:clrMapOvr>
    <a:masterClrMapping/>
  </p:clrMapOvr>
  <mc:AlternateContent xmlns:mc="http://schemas.openxmlformats.org/markup-compatibility/2006" xmlns:p14="http://schemas.microsoft.com/office/powerpoint/2010/main">
    <mc:Choice Requires="p14">
      <p:transition spd="slow" p14:dur="4000">
        <p14:vortex dir="r"/>
        <p:sndAc>
          <p:stSnd loop="1">
            <p:snd r:embed="rId2" name="Volcano (1997).wav"/>
          </p:stSnd>
        </p:sndAc>
      </p:transition>
    </mc:Choice>
    <mc:Fallback xmlns="">
      <p:transition spd="slow">
        <p:fade/>
        <p:sndAc>
          <p:stSnd loop="1">
            <p:snd r:embed="rId8" name="Volcano (1997).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2000"/>
                                        <p:tgtEl>
                                          <p:spTgt spid="3"/>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2000"/>
                                        <p:tgtEl>
                                          <p:spTgt spid="8"/>
                                        </p:tgtEl>
                                      </p:cBhvr>
                                    </p:animEffect>
                                  </p:childTnLst>
                                </p:cTn>
                              </p:par>
                            </p:childTnLst>
                          </p:cTn>
                        </p:par>
                        <p:par>
                          <p:cTn id="12" fill="hold">
                            <p:stCondLst>
                              <p:cond delay="4000"/>
                            </p:stCondLst>
                            <p:childTnLst>
                              <p:par>
                                <p:cTn id="13" presetID="22" presetClass="entr" presetSubtype="8"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2500"/>
                                        <p:tgtEl>
                                          <p:spTgt spid="12"/>
                                        </p:tgtEl>
                                      </p:cBhvr>
                                    </p:animEffect>
                                  </p:childTnLst>
                                </p:cTn>
                              </p:par>
                            </p:childTnLst>
                          </p:cTn>
                        </p:par>
                        <p:par>
                          <p:cTn id="16" fill="hold">
                            <p:stCondLst>
                              <p:cond delay="6500"/>
                            </p:stCondLst>
                            <p:childTnLst>
                              <p:par>
                                <p:cTn id="17" presetID="22" presetClass="entr" presetSubtype="2"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right)">
                                      <p:cBhvr>
                                        <p:cTn id="19" dur="2000"/>
                                        <p:tgtEl>
                                          <p:spTgt spid="15"/>
                                        </p:tgtEl>
                                      </p:cBhvr>
                                    </p:animEffect>
                                  </p:childTnLst>
                                </p:cTn>
                              </p:par>
                            </p:childTnLst>
                          </p:cTn>
                        </p:par>
                        <p:par>
                          <p:cTn id="20" fill="hold">
                            <p:stCondLst>
                              <p:cond delay="8500"/>
                            </p:stCondLst>
                            <p:childTnLst>
                              <p:par>
                                <p:cTn id="21" presetID="10" presetClass="entr" presetSubtype="0"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CuadroTexto 2"/>
          <p:cNvSpPr txBox="1"/>
          <p:nvPr/>
        </p:nvSpPr>
        <p:spPr>
          <a:xfrm>
            <a:off x="321972" y="3850784"/>
            <a:ext cx="11681138" cy="2554545"/>
          </a:xfrm>
          <a:prstGeom prst="rect">
            <a:avLst/>
          </a:prstGeom>
          <a:noFill/>
        </p:spPr>
        <p:txBody>
          <a:bodyPr wrap="square" rtlCol="0">
            <a:spAutoFit/>
          </a:bodyPr>
          <a:lstStyle/>
          <a:p>
            <a:pPr algn="ctr">
              <a:spcAft>
                <a:spcPts val="0"/>
              </a:spcAft>
            </a:pPr>
            <a:r>
              <a:rPr lang="es-MX" sz="3200" dirty="0" smtClean="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El volcán </a:t>
            </a:r>
            <a:r>
              <a:rPr lang="es-MX" sz="3200" dirty="0" err="1" smtClean="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Calbuco</a:t>
            </a:r>
            <a:r>
              <a:rPr lang="es-MX" sz="3200" dirty="0" smtClean="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 se encuentra ubicado en el sur de Chile, en el límite de las comunas de Puerto Varas y Puerto Montt, entre los lagos Llanquihue y Chapo. Estaba inactivo desde hacía 43 años, pero ha despertado. La tarde del miércoles 22 de Abril, una densa columna de humo se erigió sobre Puerto Montt, a 1.000 kilómetros de Santiago de Chile, la capital del país.</a:t>
            </a:r>
            <a:endParaRPr lang="es-MX" sz="3200" dirty="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endParaRPr>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2584" y="270456"/>
            <a:ext cx="1769416" cy="2345967"/>
          </a:xfrm>
          <a:prstGeom prst="rect">
            <a:avLst/>
          </a:prstGeom>
        </p:spPr>
      </p:pic>
    </p:spTree>
    <p:extLst>
      <p:ext uri="{BB962C8B-B14F-4D97-AF65-F5344CB8AC3E}">
        <p14:creationId xmlns:p14="http://schemas.microsoft.com/office/powerpoint/2010/main" val="287336987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8)">
                                      <p:cBhvr>
                                        <p:cTn id="7" dur="2000"/>
                                        <p:tgtEl>
                                          <p:spTgt spid="2"/>
                                        </p:tgtEl>
                                      </p:cBhvr>
                                    </p:animEffect>
                                  </p:childTnLst>
                                </p:cTn>
                              </p:par>
                              <p:par>
                                <p:cTn id="8" presetID="10" presetClass="entr" presetSubtype="0"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par>
                          <p:cTn id="11" fill="hold">
                            <p:stCondLst>
                              <p:cond delay="3000"/>
                            </p:stCondLst>
                            <p:childTnLst>
                              <p:par>
                                <p:cTn id="12" presetID="22" presetClass="entr" presetSubtype="1"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6194738" y="231820"/>
            <a:ext cx="5434885" cy="2554545"/>
          </a:xfrm>
          <a:prstGeom prst="rect">
            <a:avLst/>
          </a:prstGeom>
          <a:noFill/>
        </p:spPr>
        <p:txBody>
          <a:bodyPr wrap="square" rtlCol="0">
            <a:spAutoFit/>
          </a:bodyPr>
          <a:lstStyle/>
          <a:p>
            <a:pPr algn="ctr">
              <a:spcAft>
                <a:spcPts val="0"/>
              </a:spcAft>
            </a:pPr>
            <a:r>
              <a:rPr lang="es-MX" sz="3200" dirty="0" smtClean="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La erupción del volcán </a:t>
            </a:r>
            <a:r>
              <a:rPr lang="es-MX" sz="3200" dirty="0" err="1" smtClean="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Calbuco</a:t>
            </a:r>
            <a:r>
              <a:rPr lang="es-MX" sz="3200" dirty="0" smtClean="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 tiñó el cielo sureño de rojo. Y en cuestión de horas el Servicio Nacional de Geología y Minería registró una segunda erupción, más fuerte que la anterior. </a:t>
            </a:r>
            <a:endParaRPr lang="es-MX" sz="3200" dirty="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7615892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0-#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2000"/>
                            </p:stCondLst>
                            <p:childTnLst>
                              <p:par>
                                <p:cTn id="10" presetID="22" presetClass="entr" presetSubtype="2"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right)">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4623515" y="4095482"/>
            <a:ext cx="7289443" cy="2554545"/>
          </a:xfrm>
          <a:prstGeom prst="rect">
            <a:avLst/>
          </a:prstGeom>
        </p:spPr>
        <p:txBody>
          <a:bodyPr wrap="square">
            <a:spAutoFit/>
          </a:bodyPr>
          <a:lstStyle/>
          <a:p>
            <a:pPr lvl="0" algn="ctr"/>
            <a:r>
              <a:rPr lang="es-MX" sz="3200" dirty="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El </a:t>
            </a:r>
            <a:r>
              <a:rPr lang="es-MX" sz="3200" dirty="0" err="1">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Calbuco</a:t>
            </a:r>
            <a:r>
              <a:rPr lang="es-MX" sz="3200" dirty="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 es el tercero en el Ranking de Peligrosidad de los 90 volcanes activos de Chile. Las cenizas cubrieron varias ciudades de la región, tanto de Chile como de Argentina. El viento las llevó sobre la cordillera de los Andes rumbo al este, del lado argentino.</a:t>
            </a:r>
          </a:p>
        </p:txBody>
      </p:sp>
      <p:pic>
        <p:nvPicPr>
          <p:cNvPr id="3" name="Imagen 2"/>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54547" y="179922"/>
            <a:ext cx="4314422" cy="6477447"/>
          </a:xfrm>
          <a:prstGeom prst="rect">
            <a:avLst/>
          </a:prstGeom>
          <a:ln>
            <a:noFill/>
          </a:ln>
          <a:effectLst>
            <a:outerShdw blurRad="292100" dist="139700" dir="2700000" algn="tl" rotWithShape="0">
              <a:srgbClr val="333333">
                <a:alpha val="65000"/>
              </a:srgbClr>
            </a:outerShdw>
          </a:effectLst>
        </p:spPr>
      </p:pic>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87532" y="179922"/>
            <a:ext cx="6761408" cy="380329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3315241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0-#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2000" fill="hold"/>
                                        <p:tgtEl>
                                          <p:spTgt spid="4"/>
                                        </p:tgtEl>
                                        <p:attrNameLst>
                                          <p:attrName>ppt_x</p:attrName>
                                        </p:attrNameLst>
                                      </p:cBhvr>
                                      <p:tavLst>
                                        <p:tav tm="0">
                                          <p:val>
                                            <p:strVal val="#ppt_x"/>
                                          </p:val>
                                        </p:tav>
                                        <p:tav tm="100000">
                                          <p:val>
                                            <p:strVal val="#ppt_x"/>
                                          </p:val>
                                        </p:tav>
                                      </p:tavLst>
                                    </p:anim>
                                    <p:anim calcmode="lin" valueType="num">
                                      <p:cBhvr additive="base">
                                        <p:cTn id="12" dur="2000" fill="hold"/>
                                        <p:tgtEl>
                                          <p:spTgt spid="4"/>
                                        </p:tgtEl>
                                        <p:attrNameLst>
                                          <p:attrName>ppt_y</p:attrName>
                                        </p:attrNameLst>
                                      </p:cBhvr>
                                      <p:tavLst>
                                        <p:tav tm="0">
                                          <p:val>
                                            <p:strVal val="0-#ppt_h/2"/>
                                          </p:val>
                                        </p:tav>
                                        <p:tav tm="100000">
                                          <p:val>
                                            <p:strVal val="#ppt_y"/>
                                          </p:val>
                                        </p:tav>
                                      </p:tavLst>
                                    </p:anim>
                                  </p:childTnLst>
                                </p:cTn>
                              </p:par>
                            </p:childTnLst>
                          </p:cTn>
                        </p:par>
                        <p:par>
                          <p:cTn id="13" fill="hold">
                            <p:stCondLst>
                              <p:cond delay="2000"/>
                            </p:stCondLst>
                            <p:childTnLst>
                              <p:par>
                                <p:cTn id="14" presetID="22" presetClass="entr" presetSubtype="4" fill="hold" grpId="0"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down)">
                                      <p:cBhvr>
                                        <p:cTn id="1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54547" y="4185634"/>
            <a:ext cx="7237926" cy="2062103"/>
          </a:xfrm>
          <a:prstGeom prst="rect">
            <a:avLst/>
          </a:prstGeom>
          <a:noFill/>
        </p:spPr>
        <p:txBody>
          <a:bodyPr wrap="square" rtlCol="0">
            <a:spAutoFit/>
          </a:bodyPr>
          <a:lstStyle/>
          <a:p>
            <a:pPr algn="ctr">
              <a:spcAft>
                <a:spcPts val="0"/>
              </a:spcAft>
            </a:pPr>
            <a:r>
              <a:rPr lang="es-MX" sz="3200" dirty="0" smtClean="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Autos, calles y viviendas quedaron bajo una capa de fina ceniza volcánica con fuerte olor a azufre. Según los habitantes, es una ceniza muy fina, tipo talco o harina, que causa un ardor muy fuerte en la garganta y los ojos. </a:t>
            </a:r>
            <a:endParaRPr lang="es-MX" sz="3200" dirty="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endParaRPr>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7730" y="334851"/>
            <a:ext cx="6670325" cy="3752058"/>
          </a:xfrm>
          <a:prstGeom prst="rect">
            <a:avLst/>
          </a:prstGeom>
          <a:ln>
            <a:noFill/>
          </a:ln>
          <a:effectLst>
            <a:outerShdw blurRad="292100" dist="139700" dir="2700000" algn="tl" rotWithShape="0">
              <a:srgbClr val="333333">
                <a:alpha val="65000"/>
              </a:srgbClr>
            </a:outerShdw>
          </a:effectLst>
        </p:spPr>
      </p:pic>
      <p:pic>
        <p:nvPicPr>
          <p:cNvPr id="6" name="Imagen 5"/>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7624329" y="334851"/>
            <a:ext cx="4368864" cy="613034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90163286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1+#ppt_w/2"/>
                                          </p:val>
                                        </p:tav>
                                        <p:tav tm="100000">
                                          <p:val>
                                            <p:strVal val="#ppt_x"/>
                                          </p:val>
                                        </p:tav>
                                      </p:tavLst>
                                    </p:anim>
                                    <p:anim calcmode="lin" valueType="num">
                                      <p:cBhvr additive="base">
                                        <p:cTn id="12" dur="2000" fill="hold"/>
                                        <p:tgtEl>
                                          <p:spTgt spid="6"/>
                                        </p:tgtEl>
                                        <p:attrNameLst>
                                          <p:attrName>ppt_y</p:attrName>
                                        </p:attrNameLst>
                                      </p:cBhvr>
                                      <p:tavLst>
                                        <p:tav tm="0">
                                          <p:val>
                                            <p:strVal val="1+#ppt_h/2"/>
                                          </p:val>
                                        </p:tav>
                                        <p:tav tm="100000">
                                          <p:val>
                                            <p:strVal val="#ppt_y"/>
                                          </p:val>
                                        </p:tav>
                                      </p:tavLst>
                                    </p:anim>
                                  </p:childTnLst>
                                </p:cTn>
                              </p:par>
                            </p:childTnLst>
                          </p:cTn>
                        </p:par>
                        <p:par>
                          <p:cTn id="13" fill="hold">
                            <p:stCondLst>
                              <p:cond delay="2000"/>
                            </p:stCondLst>
                            <p:childTnLst>
                              <p:par>
                                <p:cTn id="14" presetID="22" presetClass="entr" presetSubtype="8" fill="hold" grpId="0"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244701" y="489397"/>
            <a:ext cx="3554568" cy="4031873"/>
          </a:xfrm>
          <a:prstGeom prst="rect">
            <a:avLst/>
          </a:prstGeom>
          <a:noFill/>
        </p:spPr>
        <p:txBody>
          <a:bodyPr wrap="square" rtlCol="0">
            <a:spAutoFit/>
          </a:bodyPr>
          <a:lstStyle/>
          <a:p>
            <a:pPr algn="ctr">
              <a:spcAft>
                <a:spcPts val="0"/>
              </a:spcAft>
            </a:pPr>
            <a:r>
              <a:rPr lang="es-MX" sz="3200" dirty="0" smtClean="0">
                <a:solidFill>
                  <a:srgbClr val="FFFF00"/>
                </a:solidFill>
                <a:effectLst/>
                <a:latin typeface="Gabriola" panose="04040605051002020D02" pitchFamily="82" charset="0"/>
                <a:ea typeface="Calibri" panose="020F0502020204030204" pitchFamily="34" charset="0"/>
                <a:cs typeface="Times New Roman" panose="02020603050405020304" pitchFamily="18" charset="0"/>
              </a:rPr>
              <a:t>Es común que al hacer erupción un volcán, también se produzcan tormentas eléctricas. Este evento, que popularmente se conoce como "tormenta sucia", es un resultado directo de la erupción. </a:t>
            </a:r>
            <a:endParaRPr lang="es-MX" sz="3200" dirty="0">
              <a:solidFill>
                <a:srgbClr val="FFFF00"/>
              </a:solidFill>
              <a:effectLst/>
              <a:latin typeface="Gabriola" panose="04040605051002020D02" pitchFamily="82"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4702100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000"/>
                                        <p:tgtEl>
                                          <p:spTgt spid="4"/>
                                        </p:tgtEl>
                                      </p:cBhvr>
                                    </p:animEffect>
                                  </p:childTnLst>
                                </p:cTn>
                              </p:par>
                            </p:childTnLst>
                          </p:cTn>
                        </p:par>
                        <p:par>
                          <p:cTn id="8" fill="hold">
                            <p:stCondLst>
                              <p:cond delay="2000"/>
                            </p:stCondLst>
                            <p:childTnLst>
                              <p:par>
                                <p:cTn id="9" presetID="22"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06062" y="5102437"/>
            <a:ext cx="11694017" cy="1569660"/>
          </a:xfrm>
          <a:prstGeom prst="rect">
            <a:avLst/>
          </a:prstGeom>
          <a:noFill/>
        </p:spPr>
        <p:txBody>
          <a:bodyPr wrap="square" rtlCol="0">
            <a:spAutoFit/>
          </a:bodyPr>
          <a:lstStyle/>
          <a:p>
            <a:pPr algn="ctr">
              <a:spcAft>
                <a:spcPts val="0"/>
              </a:spcAft>
            </a:pPr>
            <a:r>
              <a:rPr lang="es-MX" sz="3200" dirty="0" smtClean="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Una teoría afirma que la carga eléctrica se produce cuando la lava irrumpe y se fragmenta en piedras y cenizas durante el violento proceso de la erupción.</a:t>
            </a:r>
            <a:r>
              <a:rPr lang="es-MX" sz="3200" dirty="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 </a:t>
            </a:r>
            <a:r>
              <a:rPr lang="es-MX" sz="3200" dirty="0" smtClean="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Este mecanismo de fragmentación sería el que produce la electricidad.</a:t>
            </a:r>
            <a:endParaRPr lang="es-MX" sz="3200" dirty="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endParaRPr>
          </a:p>
        </p:txBody>
      </p:sp>
      <p:pic>
        <p:nvPicPr>
          <p:cNvPr id="3" name="Imagen 2"/>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1326524" y="89982"/>
            <a:ext cx="9408339" cy="503641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4704350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style.rotation</p:attrName>
                                        </p:attrNameLst>
                                      </p:cBhvr>
                                      <p:tavLst>
                                        <p:tav tm="0">
                                          <p:val>
                                            <p:fltVal val="720"/>
                                          </p:val>
                                        </p:tav>
                                        <p:tav tm="100000">
                                          <p:val>
                                            <p:fltVal val="0"/>
                                          </p:val>
                                        </p:tav>
                                      </p:tavLst>
                                    </p:anim>
                                    <p:anim calcmode="lin" valueType="num">
                                      <p:cBhvr>
                                        <p:cTn id="9" dur="2000" fill="hold"/>
                                        <p:tgtEl>
                                          <p:spTgt spid="3"/>
                                        </p:tgtEl>
                                        <p:attrNameLst>
                                          <p:attrName>ppt_h</p:attrName>
                                        </p:attrNameLst>
                                      </p:cBhvr>
                                      <p:tavLst>
                                        <p:tav tm="0">
                                          <p:val>
                                            <p:fltVal val="0"/>
                                          </p:val>
                                        </p:tav>
                                        <p:tav tm="100000">
                                          <p:val>
                                            <p:strVal val="#ppt_h"/>
                                          </p:val>
                                        </p:tav>
                                      </p:tavLst>
                                    </p:anim>
                                    <p:anim calcmode="lin" valueType="num">
                                      <p:cBhvr>
                                        <p:cTn id="10" dur="2000" fill="hold"/>
                                        <p:tgtEl>
                                          <p:spTgt spid="3"/>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309093" y="257578"/>
            <a:ext cx="4430332" cy="5016758"/>
          </a:xfrm>
          <a:prstGeom prst="rect">
            <a:avLst/>
          </a:prstGeom>
          <a:noFill/>
        </p:spPr>
        <p:txBody>
          <a:bodyPr wrap="square" rtlCol="0">
            <a:spAutoFit/>
          </a:bodyPr>
          <a:lstStyle/>
          <a:p>
            <a:pPr algn="ctr">
              <a:spcAft>
                <a:spcPts val="0"/>
              </a:spcAft>
            </a:pPr>
            <a:r>
              <a:rPr lang="es-MX" sz="3200" dirty="0" smtClean="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Otra teoría supone que son las nubes o las columnas de humo las que generan la carga eléctrica. </a:t>
            </a:r>
          </a:p>
          <a:p>
            <a:pPr algn="ctr">
              <a:spcAft>
                <a:spcPts val="0"/>
              </a:spcAft>
            </a:pPr>
            <a:r>
              <a:rPr lang="es-MX" sz="3200" dirty="0" smtClean="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Las propuestas difieren en si es la fractura de las partículas la que genera la carga o si se trata en realidad de electricidad estática que se crea porque las partículas se mueven muy rápidamente a través de la atmósfera.</a:t>
            </a:r>
          </a:p>
        </p:txBody>
      </p:sp>
    </p:spTree>
    <p:extLst>
      <p:ext uri="{BB962C8B-B14F-4D97-AF65-F5344CB8AC3E}">
        <p14:creationId xmlns:p14="http://schemas.microsoft.com/office/powerpoint/2010/main" val="351157718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down)">
                                      <p:cBhvr>
                                        <p:cTn id="7" dur="2000"/>
                                        <p:tgtEl>
                                          <p:spTgt spid="3"/>
                                        </p:tgtEl>
                                      </p:cBhvr>
                                    </p:animEffect>
                                  </p:childTnLst>
                                </p:cTn>
                              </p:par>
                            </p:childTnLst>
                          </p:cTn>
                        </p:par>
                        <p:par>
                          <p:cTn id="8" fill="hold">
                            <p:stCondLst>
                              <p:cond delay="2000"/>
                            </p:stCondLst>
                            <p:childTnLst>
                              <p:par>
                                <p:cTn id="9" presetID="22"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373487" y="4945486"/>
            <a:ext cx="11384924" cy="1569660"/>
          </a:xfrm>
          <a:prstGeom prst="rect">
            <a:avLst/>
          </a:prstGeom>
          <a:noFill/>
        </p:spPr>
        <p:txBody>
          <a:bodyPr wrap="square" rtlCol="0">
            <a:spAutoFit/>
          </a:bodyPr>
          <a:lstStyle/>
          <a:p>
            <a:pPr algn="ctr">
              <a:spcAft>
                <a:spcPts val="0"/>
              </a:spcAft>
            </a:pPr>
            <a:r>
              <a:rPr lang="es-MX" sz="3200" dirty="0" smtClean="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Pero aunque no haya certeza en cuanto al mecanismo -debido más que nada al peligro y a la dificultad de estudiar este fenómeno- no cabe duda de que las tormentas eléctricas son un efecto de la erupción.</a:t>
            </a:r>
            <a:endParaRPr lang="es-MX" sz="3200" dirty="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2660558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strVal val="#ppt_w+.3"/>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animEffect transition="in" filter="fade">
                                      <p:cBhvr>
                                        <p:cTn id="9" dur="2000"/>
                                        <p:tgtEl>
                                          <p:spTgt spid="3"/>
                                        </p:tgtEl>
                                      </p:cBhvr>
                                    </p:animEffect>
                                  </p:childTnLst>
                                </p:cTn>
                              </p:par>
                            </p:childTnLst>
                          </p:cTn>
                        </p:par>
                        <p:par>
                          <p:cTn id="10" fill="hold">
                            <p:stCondLst>
                              <p:cond delay="2000"/>
                            </p:stCondLst>
                            <p:childTnLst>
                              <p:par>
                                <p:cTn id="11" presetID="22" presetClass="entr" presetSubtype="2"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right)">
                                      <p:cBhvr>
                                        <p:cTn id="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ángulo 8"/>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10" name="CuadroTexto 9"/>
          <p:cNvSpPr txBox="1"/>
          <p:nvPr/>
        </p:nvSpPr>
        <p:spPr>
          <a:xfrm>
            <a:off x="257577" y="206062"/>
            <a:ext cx="11616744" cy="2831544"/>
          </a:xfrm>
          <a:prstGeom prst="rect">
            <a:avLst/>
          </a:prstGeom>
          <a:noFill/>
        </p:spPr>
        <p:txBody>
          <a:bodyPr wrap="square" rtlCol="0">
            <a:spAutoFit/>
          </a:bodyPr>
          <a:lstStyle/>
          <a:p>
            <a:pPr algn="ctr">
              <a:spcAft>
                <a:spcPts val="0"/>
              </a:spcAft>
            </a:pPr>
            <a:r>
              <a:rPr lang="es-MX" sz="3200" dirty="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Una consecuencia de estas tormentas eléctricas es que pueden afectar las comunicaciones.</a:t>
            </a:r>
          </a:p>
          <a:p>
            <a:pPr algn="ctr">
              <a:spcAft>
                <a:spcPts val="0"/>
              </a:spcAft>
            </a:pPr>
            <a:r>
              <a:rPr lang="es-MX" sz="3200" dirty="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"Pueden tener un impacto sobre todo en la aviación, ya que los rayos pueden interferir con la comunicación por radio tanto en el suelo como en el aire". Y esto no solo en los sitios donde se producen los rayos, sino también donde llega la nube volcánica cargada de electricidad.</a:t>
            </a:r>
          </a:p>
          <a:p>
            <a:pPr>
              <a:spcAft>
                <a:spcPts val="0"/>
              </a:spcAft>
            </a:pPr>
            <a:r>
              <a:rPr lang="es-MX" dirty="0">
                <a:latin typeface="Arial" panose="020B0604020202020204" pitchFamily="34" charset="0"/>
                <a:ea typeface="Calibri" panose="020F0502020204030204" pitchFamily="34" charset="0"/>
                <a:cs typeface="Times New Roman" panose="02020603050405020304" pitchFamily="18" charset="0"/>
              </a:rPr>
              <a:t> </a:t>
            </a:r>
            <a:endParaRPr lang="es-MX"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187720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vertical)">
                                      <p:cBhvr>
                                        <p:cTn id="7" dur="1500"/>
                                        <p:tgtEl>
                                          <p:spTgt spid="9"/>
                                        </p:tgtEl>
                                      </p:cBhvr>
                                    </p:animEffect>
                                  </p:childTnLst>
                                </p:cTn>
                              </p:par>
                            </p:childTnLst>
                          </p:cTn>
                        </p:par>
                        <p:par>
                          <p:cTn id="8" fill="hold">
                            <p:stCondLst>
                              <p:cond delay="1500"/>
                            </p:stCondLst>
                            <p:childTnLst>
                              <p:par>
                                <p:cTn id="9" presetID="22" presetClass="entr" presetSubtype="8"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399245" y="154546"/>
            <a:ext cx="11384924" cy="2339102"/>
          </a:xfrm>
          <a:prstGeom prst="rect">
            <a:avLst/>
          </a:prstGeom>
          <a:noFill/>
        </p:spPr>
        <p:txBody>
          <a:bodyPr wrap="square" rtlCol="0">
            <a:spAutoFit/>
          </a:bodyPr>
          <a:lstStyle/>
          <a:p>
            <a:pPr algn="ctr">
              <a:spcAft>
                <a:spcPts val="0"/>
              </a:spcAft>
            </a:pPr>
            <a:r>
              <a:rPr lang="es-MX" sz="3200" dirty="0" smtClean="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El motivo por el cual los volcanes que antes fueron activos ahora no entran en erupción es que sus chimeneas y conductos se taparon con lava endurecida. En el caso de los estratovolcanes, los orificios pueden retener las cámaras magmáticas durante centenas a decenas de miles de años. </a:t>
            </a:r>
            <a:r>
              <a:rPr lang="es-MX" dirty="0" smtClean="0">
                <a:solidFill>
                  <a:srgbClr val="FFFF00"/>
                </a:solidFill>
                <a:effectLst>
                  <a:glow rad="101600">
                    <a:schemeClr val="tx1">
                      <a:alpha val="60000"/>
                    </a:schemeClr>
                  </a:glow>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a:t>
            </a:r>
            <a:endParaRPr lang="es-MX" sz="1400" dirty="0" smtClean="0">
              <a:solidFill>
                <a:srgbClr val="FFFF00"/>
              </a:solidFill>
              <a:effectLst>
                <a:glow rad="101600">
                  <a:schemeClr val="tx1">
                    <a:alpha val="60000"/>
                  </a:schemeClr>
                </a:glow>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s-MX" dirty="0" smtClean="0">
                <a:solidFill>
                  <a:srgbClr val="FFFF00"/>
                </a:solidFill>
                <a:effectLst>
                  <a:glow rad="101600">
                    <a:schemeClr val="tx1">
                      <a:alpha val="60000"/>
                    </a:schemeClr>
                  </a:glow>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a:t>
            </a:r>
            <a:endParaRPr lang="es-MX" sz="1400" dirty="0">
              <a:solidFill>
                <a:srgbClr val="FFFF00"/>
              </a:solidFill>
              <a:effectLst>
                <a:glow rad="101600">
                  <a:schemeClr val="tx1">
                    <a:alpha val="60000"/>
                  </a:schemeClr>
                </a:glow>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9627585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vertical)">
                                      <p:cBhvr>
                                        <p:cTn id="7" dur="2000"/>
                                        <p:tgtEl>
                                          <p:spTgt spid="3"/>
                                        </p:tgtEl>
                                      </p:cBhvr>
                                    </p:animEffect>
                                  </p:childTnLst>
                                </p:cTn>
                              </p:par>
                            </p:childTnLst>
                          </p:cTn>
                        </p:par>
                        <p:par>
                          <p:cTn id="8" fill="hold">
                            <p:stCondLst>
                              <p:cond delay="2000"/>
                            </p:stCondLst>
                            <p:childTnLst>
                              <p:par>
                                <p:cTn id="9" presetID="22"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1" y="0"/>
            <a:ext cx="12191999"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2" name="CuadroTexto 1"/>
          <p:cNvSpPr txBox="1"/>
          <p:nvPr/>
        </p:nvSpPr>
        <p:spPr>
          <a:xfrm>
            <a:off x="0" y="231820"/>
            <a:ext cx="12191999" cy="1077218"/>
          </a:xfrm>
          <a:prstGeom prst="rect">
            <a:avLst/>
          </a:prstGeom>
          <a:noFill/>
        </p:spPr>
        <p:txBody>
          <a:bodyPr wrap="square" rtlCol="0">
            <a:spAutoFit/>
          </a:bodyPr>
          <a:lstStyle/>
          <a:p>
            <a:pPr lvl="0" algn="ctr"/>
            <a:r>
              <a:rPr lang="es-MX" sz="3200" dirty="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Estos corchos de roca no salen con facilidad. De manera que cuando los estratovolcanes finalmente explotan, liberan una terrible energía.</a:t>
            </a:r>
          </a:p>
        </p:txBody>
      </p:sp>
      <p:sp>
        <p:nvSpPr>
          <p:cNvPr id="3" name="CuadroTexto 2"/>
          <p:cNvSpPr txBox="1"/>
          <p:nvPr/>
        </p:nvSpPr>
        <p:spPr>
          <a:xfrm>
            <a:off x="309093" y="1931831"/>
            <a:ext cx="3052293" cy="1569660"/>
          </a:xfrm>
          <a:prstGeom prst="rect">
            <a:avLst/>
          </a:prstGeom>
          <a:noFill/>
        </p:spPr>
        <p:txBody>
          <a:bodyPr wrap="square" rtlCol="0">
            <a:spAutoFit/>
          </a:bodyPr>
          <a:lstStyle/>
          <a:p>
            <a:pPr algn="ctr"/>
            <a:r>
              <a:rPr lang="es-MX" sz="3200" dirty="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¿Qué es lo que provoca la erupción de un volcán? </a:t>
            </a:r>
            <a:endParaRPr lang="es-MX" sz="3200" dirty="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ndParaRPr>
          </a:p>
        </p:txBody>
      </p:sp>
      <p:sp>
        <p:nvSpPr>
          <p:cNvPr id="5" name="CuadroTexto 4"/>
          <p:cNvSpPr txBox="1"/>
          <p:nvPr/>
        </p:nvSpPr>
        <p:spPr>
          <a:xfrm>
            <a:off x="7868992" y="1931831"/>
            <a:ext cx="4018208" cy="1569660"/>
          </a:xfrm>
          <a:prstGeom prst="rect">
            <a:avLst/>
          </a:prstGeom>
          <a:noFill/>
        </p:spPr>
        <p:txBody>
          <a:bodyPr wrap="square" rtlCol="0">
            <a:spAutoFit/>
          </a:bodyPr>
          <a:lstStyle/>
          <a:p>
            <a:pPr lvl="0" algn="ctr"/>
            <a:r>
              <a:rPr lang="es-MX" sz="3200" dirty="0">
                <a:solidFill>
                  <a:srgbClr val="FFFF00"/>
                </a:solidFill>
                <a:effectLst>
                  <a:glow rad="101600">
                    <a:prstClr val="black">
                      <a:alpha val="60000"/>
                    </a:prst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La respuesta se sintetiza en una simple palabra de tres letras: gas.</a:t>
            </a:r>
            <a:endParaRPr lang="es-MX" sz="3200" dirty="0">
              <a:solidFill>
                <a:srgbClr val="FFFF00"/>
              </a:solidFill>
              <a:effectLst>
                <a:glow rad="101600">
                  <a:prstClr val="black">
                    <a:alpha val="60000"/>
                  </a:prstClr>
                </a:glow>
                <a:outerShdw blurRad="38100" dist="38100" dir="2700000" algn="tl">
                  <a:srgbClr val="000000">
                    <a:alpha val="43137"/>
                  </a:srgbClr>
                </a:outerShdw>
              </a:effectLst>
              <a:latin typeface="Gabriola" panose="04040605051002020D02" pitchFamily="82" charset="0"/>
            </a:endParaRPr>
          </a:p>
        </p:txBody>
      </p:sp>
    </p:spTree>
    <p:extLst>
      <p:ext uri="{BB962C8B-B14F-4D97-AF65-F5344CB8AC3E}">
        <p14:creationId xmlns:p14="http://schemas.microsoft.com/office/powerpoint/2010/main" val="277920109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2000"/>
                                        <p:tgtEl>
                                          <p:spTgt spid="4"/>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2000"/>
                                        <p:tgtEl>
                                          <p:spTgt spid="2"/>
                                        </p:tgtEl>
                                      </p:cBhvr>
                                    </p:animEffect>
                                  </p:childTnLst>
                                </p:cTn>
                              </p:par>
                            </p:childTnLst>
                          </p:cTn>
                        </p:par>
                        <p:par>
                          <p:cTn id="12" fill="hold">
                            <p:stCondLst>
                              <p:cond delay="4000"/>
                            </p:stCondLst>
                            <p:childTnLst>
                              <p:par>
                                <p:cTn id="13" presetID="22" presetClass="entr" presetSubtype="1" fill="hold" grpId="0" nodeType="afterEffect">
                                  <p:stCondLst>
                                    <p:cond delay="1000"/>
                                  </p:stCondLst>
                                  <p:childTnLst>
                                    <p:set>
                                      <p:cBhvr>
                                        <p:cTn id="14" dur="1" fill="hold">
                                          <p:stCondLst>
                                            <p:cond delay="0"/>
                                          </p:stCondLst>
                                        </p:cTn>
                                        <p:tgtEl>
                                          <p:spTgt spid="3"/>
                                        </p:tgtEl>
                                        <p:attrNameLst>
                                          <p:attrName>style.visibility</p:attrName>
                                        </p:attrNameLst>
                                      </p:cBhvr>
                                      <p:to>
                                        <p:strVal val="visible"/>
                                      </p:to>
                                    </p:set>
                                    <p:animEffect transition="in" filter="wipe(up)">
                                      <p:cBhvr>
                                        <p:cTn id="15" dur="2000"/>
                                        <p:tgtEl>
                                          <p:spTgt spid="3"/>
                                        </p:tgtEl>
                                      </p:cBhvr>
                                    </p:animEffect>
                                  </p:childTnLst>
                                </p:cTn>
                              </p:par>
                            </p:childTnLst>
                          </p:cTn>
                        </p:par>
                        <p:par>
                          <p:cTn id="16" fill="hold">
                            <p:stCondLst>
                              <p:cond delay="7000"/>
                            </p:stCondLst>
                            <p:childTnLst>
                              <p:par>
                                <p:cTn id="17" presetID="22" presetClass="entr" presetSubtype="1" fill="hold" grpId="0" nodeType="afterEffect">
                                  <p:stCondLst>
                                    <p:cond delay="100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P spid="3"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38637"/>
            <a:ext cx="12192000" cy="6896637"/>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399244" y="4391696"/>
            <a:ext cx="11217499" cy="2062103"/>
          </a:xfrm>
          <a:prstGeom prst="rect">
            <a:avLst/>
          </a:prstGeom>
          <a:noFill/>
        </p:spPr>
        <p:txBody>
          <a:bodyPr wrap="square" rtlCol="0">
            <a:spAutoFit/>
          </a:bodyPr>
          <a:lstStyle/>
          <a:p>
            <a:pPr algn="ctr">
              <a:spcAft>
                <a:spcPts val="0"/>
              </a:spcAft>
            </a:pPr>
            <a:r>
              <a:rPr lang="es-MX" sz="3200" dirty="0" smtClean="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El gas atrapado en el magma (no el magma propiamente dicho) provoca, finalmente, una erupción. Entre los distintos tipos de gases se incluyen el vapor de agua, el dióxido de carbono, el dióxido de azufre, el sulfuro de hidrógeno, el cloruro de hidrógeno y otros ácidos muy fuertes.</a:t>
            </a:r>
          </a:p>
        </p:txBody>
      </p:sp>
    </p:spTree>
    <p:extLst>
      <p:ext uri="{BB962C8B-B14F-4D97-AF65-F5344CB8AC3E}">
        <p14:creationId xmlns:p14="http://schemas.microsoft.com/office/powerpoint/2010/main" val="340311095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2000"/>
                                        <p:tgtEl>
                                          <p:spTgt spid="3"/>
                                        </p:tgtEl>
                                      </p:cBhvr>
                                    </p:animEffect>
                                  </p:childTnLst>
                                </p:cTn>
                              </p:par>
                            </p:childTnLst>
                          </p:cTn>
                        </p:par>
                        <p:par>
                          <p:cTn id="8" fill="hold">
                            <p:stCondLst>
                              <p:cond delay="2000"/>
                            </p:stCondLst>
                            <p:childTnLst>
                              <p:par>
                                <p:cTn id="9" presetID="22" presetClass="entr" presetSubtype="2"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right)">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373487" y="5009882"/>
            <a:ext cx="11410682" cy="1569660"/>
          </a:xfrm>
          <a:prstGeom prst="rect">
            <a:avLst/>
          </a:prstGeom>
          <a:noFill/>
        </p:spPr>
        <p:txBody>
          <a:bodyPr wrap="square" rtlCol="0">
            <a:spAutoFit/>
          </a:bodyPr>
          <a:lstStyle/>
          <a:p>
            <a:pPr algn="ctr">
              <a:spcAft>
                <a:spcPts val="0"/>
              </a:spcAft>
            </a:pPr>
            <a:r>
              <a:rPr lang="es-MX" sz="3200" dirty="0" smtClean="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El magma sumergido en la profundidad del manto se encuentra bajo una enorme presión y por este motivo, los gases permanecen disueltos en el líquido, al igual que las burbujas en una botella de gaseosa. </a:t>
            </a:r>
            <a:endParaRPr lang="es-MX" sz="3200" dirty="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0540119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 calcmode="lin" valueType="num">
                                      <p:cBhvr>
                                        <p:cTn id="9" dur="2000" fill="hold"/>
                                        <p:tgtEl>
                                          <p:spTgt spid="3"/>
                                        </p:tgtEl>
                                        <p:attrNameLst>
                                          <p:attrName>style.rotation</p:attrName>
                                        </p:attrNameLst>
                                      </p:cBhvr>
                                      <p:tavLst>
                                        <p:tav tm="0">
                                          <p:val>
                                            <p:fltVal val="90"/>
                                          </p:val>
                                        </p:tav>
                                        <p:tav tm="100000">
                                          <p:val>
                                            <p:fltVal val="0"/>
                                          </p:val>
                                        </p:tav>
                                      </p:tavLst>
                                    </p:anim>
                                    <p:animEffect transition="in" filter="fade">
                                      <p:cBhvr>
                                        <p:cTn id="10" dur="2000"/>
                                        <p:tgtEl>
                                          <p:spTgt spid="3"/>
                                        </p:tgtEl>
                                      </p:cBhvr>
                                    </p:animEffect>
                                  </p:childTnLst>
                                </p:cTn>
                              </p:par>
                            </p:childTnLst>
                          </p:cTn>
                        </p:par>
                        <p:par>
                          <p:cTn id="11" fill="hold">
                            <p:stCondLst>
                              <p:cond delay="20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7675808" y="244699"/>
            <a:ext cx="4314423" cy="4524315"/>
          </a:xfrm>
          <a:prstGeom prst="rect">
            <a:avLst/>
          </a:prstGeom>
          <a:noFill/>
        </p:spPr>
        <p:txBody>
          <a:bodyPr wrap="square" rtlCol="0">
            <a:spAutoFit/>
          </a:bodyPr>
          <a:lstStyle/>
          <a:p>
            <a:pPr algn="ctr">
              <a:spcAft>
                <a:spcPts val="0"/>
              </a:spcAft>
            </a:pPr>
            <a:r>
              <a:rPr lang="es-MX" dirty="0" smtClean="0">
                <a:effectLst/>
                <a:latin typeface="Arial" panose="020B0604020202020204" pitchFamily="34" charset="0"/>
                <a:ea typeface="Calibri" panose="020F0502020204030204" pitchFamily="34" charset="0"/>
                <a:cs typeface="Times New Roman" panose="02020603050405020304" pitchFamily="18" charset="0"/>
              </a:rPr>
              <a:t> </a:t>
            </a:r>
            <a:r>
              <a:rPr lang="es-MX" sz="3200" dirty="0" smtClean="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El magma fundido es menos denso que la roca sólida. Éste se eleva a través de las grietas hacia el manto superior, rígido. Una vez allí,  funde áreas débiles de la litósfera, con lo que crea una cámara que permite que se eleven más cantidades de magma.</a:t>
            </a:r>
            <a:endParaRPr lang="es-MX" sz="3200" dirty="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6215594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ntr" presetSubtype="2"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right)">
                                      <p:cBhvr>
                                        <p:cTn id="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141669" y="115910"/>
            <a:ext cx="4224270" cy="5016758"/>
          </a:xfrm>
          <a:prstGeom prst="rect">
            <a:avLst/>
          </a:prstGeom>
          <a:noFill/>
        </p:spPr>
        <p:txBody>
          <a:bodyPr wrap="square" rtlCol="0">
            <a:spAutoFit/>
          </a:bodyPr>
          <a:lstStyle/>
          <a:p>
            <a:pPr algn="ctr">
              <a:spcAft>
                <a:spcPts val="0"/>
              </a:spcAft>
            </a:pPr>
            <a:r>
              <a:rPr lang="es-MX" sz="3200" dirty="0" smtClean="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Estas cámaras se convierten en tumultuosos infiernos. El calor y la presión son intensos y el magma no puede detener su movimiento. Imagínese que agita una botella de gaseosa a temperatura ambiente. Saldrán repentinamente algunas burbujas del líquido que se encuentra dentro de la botella. </a:t>
            </a:r>
            <a:endParaRPr lang="es-MX" sz="3200" dirty="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4923322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2000"/>
                                        <p:tgtEl>
                                          <p:spTgt spid="3"/>
                                        </p:tgtEl>
                                      </p:cBhvr>
                                    </p:animEffect>
                                  </p:childTnLst>
                                </p:cTn>
                              </p:par>
                            </p:childTnLst>
                          </p:cTn>
                        </p:par>
                        <p:par>
                          <p:cTn id="8" fill="hold">
                            <p:stCondLst>
                              <p:cond delay="2000"/>
                            </p:stCondLst>
                            <p:childTnLst>
                              <p:par>
                                <p:cTn id="9" presetID="22"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7044744" y="244699"/>
            <a:ext cx="4855335" cy="2554545"/>
          </a:xfrm>
          <a:prstGeom prst="rect">
            <a:avLst/>
          </a:prstGeom>
          <a:noFill/>
        </p:spPr>
        <p:txBody>
          <a:bodyPr wrap="square" rtlCol="0">
            <a:spAutoFit/>
          </a:bodyPr>
          <a:lstStyle/>
          <a:p>
            <a:pPr lvl="0" algn="ctr"/>
            <a:r>
              <a:rPr lang="es-MX" sz="3200" dirty="0">
                <a:solidFill>
                  <a:srgbClr val="FFFF00"/>
                </a:solidFill>
                <a:effectLst>
                  <a:glow rad="101600">
                    <a:prstClr val="black">
                      <a:alpha val="60000"/>
                    </a:prst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De forma similar, el magma se torna más espumoso a medida que pierde presión y las partes burbujeantes quedan suspendidas en la parte superior de la cámara.</a:t>
            </a:r>
          </a:p>
        </p:txBody>
      </p:sp>
    </p:spTree>
    <p:extLst>
      <p:ext uri="{BB962C8B-B14F-4D97-AF65-F5344CB8AC3E}">
        <p14:creationId xmlns:p14="http://schemas.microsoft.com/office/powerpoint/2010/main" val="326459734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2000"/>
                                        <p:tgtEl>
                                          <p:spTgt spid="3"/>
                                        </p:tgtEl>
                                      </p:cBhvr>
                                    </p:animEffect>
                                  </p:childTnLst>
                                </p:cTn>
                              </p:par>
                            </p:childTnLst>
                          </p:cTn>
                        </p:par>
                        <p:par>
                          <p:cTn id="8" fill="hold">
                            <p:stCondLst>
                              <p:cond delay="2000"/>
                            </p:stCondLst>
                            <p:childTnLst>
                              <p:par>
                                <p:cTn id="9" presetID="22"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206062" y="4417454"/>
            <a:ext cx="11655379" cy="2062103"/>
          </a:xfrm>
          <a:prstGeom prst="rect">
            <a:avLst/>
          </a:prstGeom>
          <a:noFill/>
        </p:spPr>
        <p:txBody>
          <a:bodyPr wrap="square" rtlCol="0">
            <a:spAutoFit/>
          </a:bodyPr>
          <a:lstStyle/>
          <a:p>
            <a:pPr algn="ctr"/>
            <a:r>
              <a:rPr lang="es-MX" sz="3200" dirty="0" smtClean="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rPr>
              <a:t>La </a:t>
            </a:r>
            <a:r>
              <a:rPr lang="es-MX" sz="3200" dirty="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rPr>
              <a:t>erupción y la posterior nube de cenizas han afectado los principales actividades económicas de la </a:t>
            </a:r>
            <a:r>
              <a:rPr lang="es-MX" sz="3200" dirty="0" smtClean="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rPr>
              <a:t>zona afectada del sur de Chile, </a:t>
            </a:r>
            <a:r>
              <a:rPr lang="es-MX" sz="3200" dirty="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rPr>
              <a:t>como la agricultura, </a:t>
            </a:r>
            <a:r>
              <a:rPr lang="es-MX" sz="3200" dirty="0" smtClean="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rPr>
              <a:t>ganadería </a:t>
            </a:r>
            <a:r>
              <a:rPr lang="es-MX" sz="3200" dirty="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rPr>
              <a:t>y </a:t>
            </a:r>
            <a:r>
              <a:rPr lang="es-MX" sz="3200" dirty="0" smtClean="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rPr>
              <a:t>piscicultura. La industria salmonera sufrió la destrucción de algunos de sus centros de cultivo, que fueron arrasados </a:t>
            </a:r>
            <a:r>
              <a:rPr lang="es-MX" sz="3200" dirty="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rPr>
              <a:t>por los </a:t>
            </a:r>
            <a:r>
              <a:rPr lang="es-MX" sz="3200" dirty="0" err="1">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rPr>
              <a:t>lahares</a:t>
            </a:r>
            <a:r>
              <a:rPr lang="es-MX" sz="3200" dirty="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rPr>
              <a:t> </a:t>
            </a:r>
            <a:r>
              <a:rPr lang="es-MX" sz="3200" dirty="0" smtClean="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rPr>
              <a:t>surgidos </a:t>
            </a:r>
            <a:r>
              <a:rPr lang="es-MX" sz="3200" dirty="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rPr>
              <a:t>después de la </a:t>
            </a:r>
            <a:r>
              <a:rPr lang="es-MX" sz="3200" dirty="0" smtClean="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rPr>
              <a:t>erupción. </a:t>
            </a:r>
            <a:endParaRPr lang="es-MX" sz="3200" dirty="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ndParaRPr>
          </a:p>
        </p:txBody>
      </p:sp>
    </p:spTree>
    <p:extLst>
      <p:ext uri="{BB962C8B-B14F-4D97-AF65-F5344CB8AC3E}">
        <p14:creationId xmlns:p14="http://schemas.microsoft.com/office/powerpoint/2010/main" val="164558257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1648496" y="103031"/>
            <a:ext cx="10419008" cy="2062103"/>
          </a:xfrm>
          <a:prstGeom prst="rect">
            <a:avLst/>
          </a:prstGeom>
          <a:noFill/>
        </p:spPr>
        <p:txBody>
          <a:bodyPr wrap="square" rtlCol="0">
            <a:spAutoFit/>
          </a:bodyPr>
          <a:lstStyle/>
          <a:p>
            <a:pPr lvl="0" algn="ctr"/>
            <a:r>
              <a:rPr lang="es-MX" sz="3200" b="1" dirty="0">
                <a:latin typeface="Gabriola" panose="04040605051002020D02" pitchFamily="82" charset="0"/>
              </a:rPr>
              <a:t>Los </a:t>
            </a:r>
            <a:r>
              <a:rPr lang="es-MX" sz="3200" b="1" dirty="0" err="1">
                <a:latin typeface="Gabriola" panose="04040605051002020D02" pitchFamily="82" charset="0"/>
              </a:rPr>
              <a:t>lahares</a:t>
            </a:r>
            <a:r>
              <a:rPr lang="es-MX" sz="3200" b="1" dirty="0">
                <a:latin typeface="Gabriola" panose="04040605051002020D02" pitchFamily="82" charset="0"/>
              </a:rPr>
              <a:t> son flujos de agua proveniente del deshielo mezclada con material volcánico y sedimentos. Los productores de salmón necesitan </a:t>
            </a:r>
            <a:r>
              <a:rPr lang="es-MX" sz="3200" b="1" dirty="0" smtClean="0">
                <a:latin typeface="Gabriola" panose="04040605051002020D02" pitchFamily="82" charset="0"/>
              </a:rPr>
              <a:t>trasladar 11 </a:t>
            </a:r>
            <a:r>
              <a:rPr lang="es-MX" sz="3200" b="1" dirty="0">
                <a:latin typeface="Gabriola" panose="04040605051002020D02" pitchFamily="82" charset="0"/>
              </a:rPr>
              <a:t>millones </a:t>
            </a:r>
            <a:r>
              <a:rPr lang="es-MX" sz="3200" b="1" dirty="0" smtClean="0">
                <a:latin typeface="Gabriola" panose="04040605051002020D02" pitchFamily="82" charset="0"/>
              </a:rPr>
              <a:t>y medio de </a:t>
            </a:r>
            <a:r>
              <a:rPr lang="es-MX" sz="3200" b="1" dirty="0">
                <a:latin typeface="Gabriola" panose="04040605051002020D02" pitchFamily="82" charset="0"/>
              </a:rPr>
              <a:t>peces a otras instalaciones </a:t>
            </a:r>
            <a:r>
              <a:rPr lang="es-MX" sz="3200" b="1" dirty="0" smtClean="0">
                <a:latin typeface="Gabriola" panose="04040605051002020D02" pitchFamily="82" charset="0"/>
              </a:rPr>
              <a:t>fuera </a:t>
            </a:r>
            <a:r>
              <a:rPr lang="es-MX" sz="3200" b="1" dirty="0">
                <a:latin typeface="Gabriola" panose="04040605051002020D02" pitchFamily="82" charset="0"/>
              </a:rPr>
              <a:t>de riesgo</a:t>
            </a:r>
            <a:r>
              <a:rPr lang="es-MX" sz="3200" b="1" dirty="0" smtClean="0">
                <a:latin typeface="Gabriola" panose="04040605051002020D02" pitchFamily="82" charset="0"/>
              </a:rPr>
              <a:t>. </a:t>
            </a:r>
            <a:r>
              <a:rPr lang="es-MX" sz="3200" b="1" dirty="0">
                <a:latin typeface="Gabriola" panose="04040605051002020D02" pitchFamily="82" charset="0"/>
              </a:rPr>
              <a:t>É</a:t>
            </a:r>
            <a:r>
              <a:rPr lang="es-MX" sz="3200" b="1" dirty="0" smtClean="0">
                <a:latin typeface="Gabriola" panose="04040605051002020D02" pitchFamily="82" charset="0"/>
              </a:rPr>
              <a:t>ste es solo un ejemplo de las cuantiosas pérdidas ocasionadas por este fenómeno. </a:t>
            </a:r>
            <a:endParaRPr lang="es-MX" sz="3200" b="1" dirty="0">
              <a:latin typeface="Gabriola" panose="04040605051002020D02" pitchFamily="82"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7917024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ppt_x"/>
                                          </p:val>
                                        </p:tav>
                                        <p:tav tm="100000">
                                          <p:val>
                                            <p:strVal val="#ppt_x"/>
                                          </p:val>
                                        </p:tav>
                                      </p:tavLst>
                                    </p:anim>
                                    <p:anim calcmode="lin" valueType="num">
                                      <p:cBhvr additive="base">
                                        <p:cTn id="8" dur="20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2000"/>
                            </p:stCondLst>
                            <p:childTnLst>
                              <p:par>
                                <p:cTn id="10" presetID="22" presetClass="entr" presetSubtype="8"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141668" y="0"/>
            <a:ext cx="11874321" cy="2062103"/>
          </a:xfrm>
          <a:prstGeom prst="rect">
            <a:avLst/>
          </a:prstGeom>
          <a:noFill/>
        </p:spPr>
        <p:txBody>
          <a:bodyPr wrap="square" rtlCol="0">
            <a:spAutoFit/>
          </a:bodyPr>
          <a:lstStyle/>
          <a:p>
            <a:pPr lvl="0" algn="ctr"/>
            <a:r>
              <a:rPr lang="es-MX" sz="3200" dirty="0" smtClean="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El sur de Chile y de Argentina está completamente cubierto de cenizas y éstas ya llegaron a Uruguay y al sur de Brasil. La ceniza sigue siendo un problema mucho más grave para la aviación de lo que puede llegar a ser la carga eléctrica. </a:t>
            </a:r>
            <a:r>
              <a:rPr lang="es-MX" sz="3200" dirty="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Hasta este momento, el incidente ha provocado la evacuación de 6.514 personas</a:t>
            </a:r>
            <a:r>
              <a:rPr lang="es-MX" sz="3200" dirty="0" smtClean="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a:t>
            </a:r>
            <a:endParaRPr lang="es-MX" sz="3200" dirty="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endParaRPr>
          </a:p>
        </p:txBody>
      </p:sp>
      <p:pic>
        <p:nvPicPr>
          <p:cNvPr id="5" name="Imagen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61516" y="1849277"/>
            <a:ext cx="2755392" cy="449884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3624248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out)">
                                      <p:cBhvr>
                                        <p:cTn id="7" dur="2000"/>
                                        <p:tgtEl>
                                          <p:spTgt spid="3"/>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2000"/>
                                        <p:tgtEl>
                                          <p:spTgt spid="2"/>
                                        </p:tgtEl>
                                      </p:cBhvr>
                                    </p:animEffect>
                                  </p:childTnLst>
                                </p:cTn>
                              </p:par>
                            </p:childTnLst>
                          </p:cTn>
                        </p:par>
                        <p:par>
                          <p:cTn id="12" fill="hold">
                            <p:stCondLst>
                              <p:cond delay="4000"/>
                            </p:stCondLst>
                            <p:childTnLst>
                              <p:par>
                                <p:cTn id="13" presetID="10" presetClass="entr" presetSubtype="0" fill="hold" nodeType="afterEffect">
                                  <p:stCondLst>
                                    <p:cond delay="40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l="-1307" r="-192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5061397" y="3696237"/>
            <a:ext cx="6967470" cy="3046988"/>
          </a:xfrm>
          <a:prstGeom prst="rect">
            <a:avLst/>
          </a:prstGeom>
          <a:noFill/>
        </p:spPr>
        <p:txBody>
          <a:bodyPr wrap="square" rtlCol="0">
            <a:spAutoFit/>
          </a:bodyPr>
          <a:lstStyle/>
          <a:p>
            <a:pPr algn="ctr">
              <a:spcAft>
                <a:spcPts val="0"/>
              </a:spcAft>
            </a:pPr>
            <a:r>
              <a:rPr lang="es-MX" sz="3200" b="1" dirty="0" smtClean="0">
                <a:effectLst/>
                <a:latin typeface="Gabriola" panose="04040605051002020D02" pitchFamily="82" charset="0"/>
                <a:ea typeface="Calibri" panose="020F0502020204030204" pitchFamily="34" charset="0"/>
                <a:cs typeface="Times New Roman" panose="02020603050405020304" pitchFamily="18" charset="0"/>
              </a:rPr>
              <a:t>Volcanes en erupción, terremotos, cambios climáticos de una manera que nunca antes se había </a:t>
            </a:r>
            <a:r>
              <a:rPr lang="es-MX" sz="3200" b="1" dirty="0" smtClean="0">
                <a:latin typeface="Gabriola" panose="04040605051002020D02" pitchFamily="82" charset="0"/>
                <a:ea typeface="Calibri" panose="020F0502020204030204" pitchFamily="34" charset="0"/>
                <a:cs typeface="Times New Roman" panose="02020603050405020304" pitchFamily="18" charset="0"/>
              </a:rPr>
              <a:t>visto</a:t>
            </a:r>
            <a:r>
              <a:rPr lang="es-MX" sz="3200" b="1" dirty="0" smtClean="0">
                <a:effectLst/>
                <a:latin typeface="Gabriola" panose="04040605051002020D02" pitchFamily="82" charset="0"/>
                <a:ea typeface="Calibri" panose="020F0502020204030204" pitchFamily="34" charset="0"/>
                <a:cs typeface="Times New Roman" panose="02020603050405020304" pitchFamily="18" charset="0"/>
              </a:rPr>
              <a:t>… La tierra se estremece, las piedras gritan… Dios tiene poder sobre las fuerzas de la naturaleza</a:t>
            </a:r>
            <a:r>
              <a:rPr lang="es-MX" sz="3200" b="1" dirty="0" smtClean="0">
                <a:latin typeface="Gabriola" panose="04040605051002020D02" pitchFamily="82" charset="0"/>
                <a:ea typeface="Calibri" panose="020F0502020204030204" pitchFamily="34" charset="0"/>
                <a:cs typeface="Times New Roman" panose="02020603050405020304" pitchFamily="18" charset="0"/>
              </a:rPr>
              <a:t>, ellas son su voz</a:t>
            </a:r>
            <a:r>
              <a:rPr lang="es-MX" sz="3200" b="1" dirty="0" smtClean="0">
                <a:effectLst/>
                <a:latin typeface="Gabriola" panose="04040605051002020D02" pitchFamily="82" charset="0"/>
                <a:ea typeface="Calibri" panose="020F0502020204030204" pitchFamily="34" charset="0"/>
                <a:cs typeface="Times New Roman" panose="02020603050405020304" pitchFamily="18" charset="0"/>
              </a:rPr>
              <a:t> que nos dice: "¡Arrepiéntanse de sus caminos equivocados!" El tiempo está cerca.</a:t>
            </a:r>
          </a:p>
        </p:txBody>
      </p:sp>
    </p:spTree>
    <p:extLst>
      <p:ext uri="{BB962C8B-B14F-4D97-AF65-F5344CB8AC3E}">
        <p14:creationId xmlns:p14="http://schemas.microsoft.com/office/powerpoint/2010/main" val="104207304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2000"/>
                                        <p:tgtEl>
                                          <p:spTgt spid="3"/>
                                        </p:tgtEl>
                                      </p:cBhvr>
                                    </p:animEffect>
                                  </p:childTnLst>
                                </p:cTn>
                              </p:par>
                            </p:childTnLst>
                          </p:cTn>
                        </p:par>
                        <p:par>
                          <p:cTn id="8" fill="hold">
                            <p:stCondLst>
                              <p:cond delay="2000"/>
                            </p:stCondLst>
                            <p:childTnLst>
                              <p:par>
                                <p:cTn id="9" presetID="22"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CuadroTexto 1"/>
          <p:cNvSpPr txBox="1"/>
          <p:nvPr/>
        </p:nvSpPr>
        <p:spPr>
          <a:xfrm>
            <a:off x="334851" y="257578"/>
            <a:ext cx="11436439" cy="2554545"/>
          </a:xfrm>
          <a:prstGeom prst="rect">
            <a:avLst/>
          </a:prstGeom>
          <a:noFill/>
        </p:spPr>
        <p:txBody>
          <a:bodyPr wrap="square" rtlCol="0">
            <a:spAutoFit/>
          </a:bodyPr>
          <a:lstStyle/>
          <a:p>
            <a:pPr algn="ctr">
              <a:spcAft>
                <a:spcPts val="0"/>
              </a:spcAft>
            </a:pPr>
            <a:r>
              <a:rPr lang="es-MX" sz="3200" dirty="0" smtClean="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“Puesto que todo será deshecho, ustedes deben vivir una vida santa y dedicada a Dios, y esperar con ansias la venida del día de Dios. Ese día los cielos serán deshechos por el fuego, y los elementos se fundirán por el calor de las llamas. Pero, según sus promesas, nosotros esperamos un cielo nuevo y una tierra nueva, donde reinará la justicia.” </a:t>
            </a:r>
          </a:p>
          <a:p>
            <a:pPr algn="ctr">
              <a:spcAft>
                <a:spcPts val="0"/>
              </a:spcAft>
            </a:pPr>
            <a:r>
              <a:rPr lang="es-MX" sz="3200" dirty="0" smtClean="0">
                <a:solidFill>
                  <a:srgbClr val="FFFF00"/>
                </a:solidFill>
                <a:effectLst>
                  <a:glow rad="101600">
                    <a:schemeClr val="tx1">
                      <a:alpha val="60000"/>
                    </a:schemeClr>
                  </a:glow>
                  <a:outerShdw blurRad="38100" dist="38100" dir="2700000" algn="tl">
                    <a:srgbClr val="000000">
                      <a:alpha val="43137"/>
                    </a:srgbClr>
                  </a:outerShdw>
                </a:effectLst>
                <a:latin typeface="Gabriola" panose="04040605051002020D02" pitchFamily="82" charset="0"/>
                <a:ea typeface="Calibri" panose="020F0502020204030204" pitchFamily="34" charset="0"/>
                <a:cs typeface="Times New Roman" panose="02020603050405020304" pitchFamily="18" charset="0"/>
              </a:rPr>
              <a:t>2 Pedro 3:11-13</a:t>
            </a:r>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12190" y="5975696"/>
            <a:ext cx="1017431" cy="533586"/>
          </a:xfrm>
          <a:prstGeom prst="rect">
            <a:avLst/>
          </a:prstGeom>
        </p:spPr>
      </p:pic>
    </p:spTree>
    <p:extLst>
      <p:ext uri="{BB962C8B-B14F-4D97-AF65-F5344CB8AC3E}">
        <p14:creationId xmlns:p14="http://schemas.microsoft.com/office/powerpoint/2010/main" val="21276969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500"/>
                                        <p:tgtEl>
                                          <p:spTgt spid="3"/>
                                        </p:tgtEl>
                                      </p:cBhvr>
                                    </p:animEffect>
                                  </p:childTnLst>
                                </p:cTn>
                              </p:par>
                            </p:childTnLst>
                          </p:cTn>
                        </p:par>
                        <p:par>
                          <p:cTn id="8" fill="hold">
                            <p:stCondLst>
                              <p:cond delay="2500"/>
                            </p:stCondLst>
                            <p:childTnLst>
                              <p:par>
                                <p:cTn id="9" presetID="22"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2000"/>
                                        <p:tgtEl>
                                          <p:spTgt spid="2"/>
                                        </p:tgtEl>
                                      </p:cBhvr>
                                    </p:animEffect>
                                  </p:childTnLst>
                                </p:cTn>
                              </p:par>
                            </p:childTnLst>
                          </p:cTn>
                        </p:par>
                        <p:par>
                          <p:cTn id="12" fill="hold">
                            <p:stCondLst>
                              <p:cond delay="4500"/>
                            </p:stCondLst>
                            <p:childTnLst>
                              <p:par>
                                <p:cTn id="13" presetID="10"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MX">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635</TotalTime>
  <Words>1039</Words>
  <Application>Microsoft Office PowerPoint</Application>
  <PresentationFormat>Panorámica</PresentationFormat>
  <Paragraphs>30</Paragraphs>
  <Slides>23</Slides>
  <Notes>0</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23</vt:i4>
      </vt:variant>
    </vt:vector>
  </HeadingPairs>
  <TitlesOfParts>
    <vt:vector size="31" baseType="lpstr">
      <vt:lpstr>Calibri</vt:lpstr>
      <vt:lpstr>Kristen ITC</vt:lpstr>
      <vt:lpstr>Gabriola</vt:lpstr>
      <vt:lpstr>Times New Roman</vt:lpstr>
      <vt:lpstr>Calibri Light</vt:lpstr>
      <vt:lpstr>Arial</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angélica garcía</dc:creator>
  <cp:lastModifiedBy>angélica garcía</cp:lastModifiedBy>
  <cp:revision>47</cp:revision>
  <dcterms:created xsi:type="dcterms:W3CDTF">2015-04-26T03:23:49Z</dcterms:created>
  <dcterms:modified xsi:type="dcterms:W3CDTF">2015-04-27T04:09:16Z</dcterms:modified>
</cp:coreProperties>
</file>