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7"/>
  </p:notesMasterIdLst>
  <p:sldIdLst>
    <p:sldId id="303" r:id="rId3"/>
    <p:sldId id="300" r:id="rId4"/>
    <p:sldId id="289" r:id="rId5"/>
    <p:sldId id="291" r:id="rId6"/>
    <p:sldId id="260" r:id="rId7"/>
    <p:sldId id="261" r:id="rId8"/>
    <p:sldId id="256" r:id="rId9"/>
    <p:sldId id="270" r:id="rId10"/>
    <p:sldId id="259" r:id="rId11"/>
    <p:sldId id="257" r:id="rId12"/>
    <p:sldId id="271" r:id="rId13"/>
    <p:sldId id="263" r:id="rId14"/>
    <p:sldId id="264" r:id="rId15"/>
    <p:sldId id="273" r:id="rId16"/>
    <p:sldId id="284" r:id="rId17"/>
    <p:sldId id="275" r:id="rId18"/>
    <p:sldId id="266" r:id="rId19"/>
    <p:sldId id="277" r:id="rId20"/>
    <p:sldId id="278" r:id="rId21"/>
    <p:sldId id="280" r:id="rId22"/>
    <p:sldId id="265" r:id="rId23"/>
    <p:sldId id="281" r:id="rId24"/>
    <p:sldId id="267" r:id="rId25"/>
    <p:sldId id="268" r:id="rId26"/>
    <p:sldId id="269" r:id="rId27"/>
    <p:sldId id="282" r:id="rId28"/>
    <p:sldId id="288" r:id="rId29"/>
    <p:sldId id="295" r:id="rId30"/>
    <p:sldId id="301" r:id="rId31"/>
    <p:sldId id="286" r:id="rId32"/>
    <p:sldId id="302" r:id="rId33"/>
    <p:sldId id="292" r:id="rId34"/>
    <p:sldId id="283" r:id="rId35"/>
    <p:sldId id="287" r:id="rId36"/>
    <p:sldId id="290" r:id="rId37"/>
    <p:sldId id="293" r:id="rId38"/>
    <p:sldId id="294" r:id="rId39"/>
    <p:sldId id="296" r:id="rId40"/>
    <p:sldId id="297" r:id="rId41"/>
    <p:sldId id="298" r:id="rId42"/>
    <p:sldId id="299" r:id="rId43"/>
    <p:sldId id="285" r:id="rId44"/>
    <p:sldId id="304" r:id="rId45"/>
    <p:sldId id="305" r:id="rId4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M5OHziqlEYN2UmnoPqgNg==" hashData="q95m3nJshACZQavCyV0CPBcMw1k="/>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3414"/>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B726396-CFB7-48C1-8408-DB4BCE022682}" type="datetimeFigureOut">
              <a:rPr lang="es-ES" smtClean="0"/>
              <a:t>09/04/2015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0D8ED10-35F0-42E9-85F0-8D96EC458DFC}" type="slidenum">
              <a:rPr lang="es-ES" smtClean="0"/>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D0828A3-25F1-4466-A982-8AFA18A42469}" type="datetimeFigureOut">
              <a:rPr lang="es-ES" smtClean="0"/>
              <a:pPr/>
              <a:t>09/04/2015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75F8C31-5BA5-47CF-AABF-88AE29E465C0}" type="slidenum">
              <a:rPr lang="es-ES" smtClean="0"/>
              <a:pPr/>
              <a:t>‹Nº›</a:t>
            </a:fld>
            <a:endParaRPr lang="es-ES"/>
          </a:p>
        </p:txBody>
      </p:sp>
    </p:spTree>
  </p:cSld>
  <p:clrMapOvr>
    <a:masterClrMapping/>
  </p:clrMapOvr>
  <p:transition spd="slow" advTm="6000">
    <p:circl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D0828A3-25F1-4466-A982-8AFA18A42469}" type="datetimeFigureOut">
              <a:rPr lang="es-ES" smtClean="0"/>
              <a:pPr/>
              <a:t>09/04/2015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75F8C31-5BA5-47CF-AABF-88AE29E465C0}" type="slidenum">
              <a:rPr lang="es-ES" smtClean="0"/>
              <a:pPr/>
              <a:t>‹Nº›</a:t>
            </a:fld>
            <a:endParaRPr lang="es-ES"/>
          </a:p>
        </p:txBody>
      </p:sp>
    </p:spTree>
  </p:cSld>
  <p:clrMapOvr>
    <a:masterClrMapping/>
  </p:clrMapOvr>
  <p:transition spd="slow" advTm="6000">
    <p:circl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D0828A3-25F1-4466-A982-8AFA18A42469}" type="datetimeFigureOut">
              <a:rPr lang="es-ES" smtClean="0"/>
              <a:pPr/>
              <a:t>09/04/2015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75F8C31-5BA5-47CF-AABF-88AE29E465C0}" type="slidenum">
              <a:rPr lang="es-ES" smtClean="0"/>
              <a:pPr/>
              <a:t>‹Nº›</a:t>
            </a:fld>
            <a:endParaRPr lang="es-ES"/>
          </a:p>
        </p:txBody>
      </p:sp>
    </p:spTree>
  </p:cSld>
  <p:clrMapOvr>
    <a:masterClrMapping/>
  </p:clrMapOvr>
  <p:transition spd="slow" advTm="6000">
    <p:circl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D0828A3-25F1-4466-A982-8AFA18A42469}" type="datetimeFigureOut">
              <a:rPr lang="es-ES" smtClean="0"/>
              <a:pPr/>
              <a:t>09/04/2015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75F8C31-5BA5-47CF-AABF-88AE29E465C0}" type="slidenum">
              <a:rPr lang="es-ES" smtClean="0"/>
              <a:pPr/>
              <a:t>‹Nº›</a:t>
            </a:fld>
            <a:endParaRPr lang="es-ES"/>
          </a:p>
        </p:txBody>
      </p:sp>
    </p:spTree>
  </p:cSld>
  <p:clrMapOvr>
    <a:masterClrMapping/>
  </p:clrMapOvr>
  <p:transition spd="slow" advTm="6000">
    <p:circl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D0828A3-25F1-4466-A982-8AFA18A42469}" type="datetimeFigureOut">
              <a:rPr lang="es-ES" smtClean="0"/>
              <a:pPr/>
              <a:t>09/04/2015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75F8C31-5BA5-47CF-AABF-88AE29E465C0}" type="slidenum">
              <a:rPr lang="es-ES" smtClean="0"/>
              <a:pPr/>
              <a:t>‹Nº›</a:t>
            </a:fld>
            <a:endParaRPr lang="es-ES"/>
          </a:p>
        </p:txBody>
      </p:sp>
    </p:spTree>
  </p:cSld>
  <p:clrMapOvr>
    <a:masterClrMapping/>
  </p:clrMapOvr>
  <p:transition spd="slow" advTm="6000">
    <p:circl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D0828A3-25F1-4466-A982-8AFA18A42469}" type="datetimeFigureOut">
              <a:rPr lang="es-ES" smtClean="0"/>
              <a:pPr/>
              <a:t>09/04/2015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75F8C31-5BA5-47CF-AABF-88AE29E465C0}" type="slidenum">
              <a:rPr lang="es-ES" smtClean="0"/>
              <a:pPr/>
              <a:t>‹Nº›</a:t>
            </a:fld>
            <a:endParaRPr lang="es-ES"/>
          </a:p>
        </p:txBody>
      </p:sp>
    </p:spTree>
  </p:cSld>
  <p:clrMapOvr>
    <a:masterClrMapping/>
  </p:clrMapOvr>
  <p:transition spd="slow" advTm="6000">
    <p:circl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D0828A3-25F1-4466-A982-8AFA18A42469}" type="datetimeFigureOut">
              <a:rPr lang="es-ES" smtClean="0"/>
              <a:pPr/>
              <a:t>09/04/2015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75F8C31-5BA5-47CF-AABF-88AE29E465C0}" type="slidenum">
              <a:rPr lang="es-ES" smtClean="0"/>
              <a:pPr/>
              <a:t>‹Nº›</a:t>
            </a:fld>
            <a:endParaRPr lang="es-ES"/>
          </a:p>
        </p:txBody>
      </p:sp>
    </p:spTree>
  </p:cSld>
  <p:clrMapOvr>
    <a:masterClrMapping/>
  </p:clrMapOvr>
  <p:transition spd="slow" advTm="6000">
    <p:circl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D0828A3-25F1-4466-A982-8AFA18A42469}" type="datetimeFigureOut">
              <a:rPr lang="es-ES" smtClean="0"/>
              <a:pPr/>
              <a:t>09/04/2015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75F8C31-5BA5-47CF-AABF-88AE29E465C0}" type="slidenum">
              <a:rPr lang="es-ES" smtClean="0"/>
              <a:pPr/>
              <a:t>‹Nº›</a:t>
            </a:fld>
            <a:endParaRPr lang="es-ES"/>
          </a:p>
        </p:txBody>
      </p:sp>
    </p:spTree>
  </p:cSld>
  <p:clrMapOvr>
    <a:masterClrMapping/>
  </p:clrMapOvr>
  <p:transition spd="slow" advTm="6000">
    <p:circl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D0828A3-25F1-4466-A982-8AFA18A42469}" type="datetimeFigureOut">
              <a:rPr lang="es-ES" smtClean="0"/>
              <a:pPr/>
              <a:t>09/04/2015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75F8C31-5BA5-47CF-AABF-88AE29E465C0}" type="slidenum">
              <a:rPr lang="es-ES" smtClean="0"/>
              <a:pPr/>
              <a:t>‹Nº›</a:t>
            </a:fld>
            <a:endParaRPr lang="es-ES"/>
          </a:p>
        </p:txBody>
      </p:sp>
    </p:spTree>
  </p:cSld>
  <p:clrMapOvr>
    <a:masterClrMapping/>
  </p:clrMapOvr>
  <p:transition spd="slow" advTm="6000">
    <p:circl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D0828A3-25F1-4466-A982-8AFA18A42469}" type="datetimeFigureOut">
              <a:rPr lang="es-ES" smtClean="0"/>
              <a:pPr/>
              <a:t>09/04/2015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75F8C31-5BA5-47CF-AABF-88AE29E465C0}" type="slidenum">
              <a:rPr lang="es-ES" smtClean="0"/>
              <a:pPr/>
              <a:t>‹Nº›</a:t>
            </a:fld>
            <a:endParaRPr lang="es-ES"/>
          </a:p>
        </p:txBody>
      </p:sp>
    </p:spTree>
  </p:cSld>
  <p:clrMapOvr>
    <a:masterClrMapping/>
  </p:clrMapOvr>
  <p:transition spd="slow" advTm="6000">
    <p:circl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D0828A3-25F1-4466-A982-8AFA18A42469}" type="datetimeFigureOut">
              <a:rPr lang="es-ES" smtClean="0"/>
              <a:pPr/>
              <a:t>09/04/2015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75F8C31-5BA5-47CF-AABF-88AE29E465C0}" type="slidenum">
              <a:rPr lang="es-ES" smtClean="0"/>
              <a:pPr/>
              <a:t>‹Nº›</a:t>
            </a:fld>
            <a:endParaRPr lang="es-ES"/>
          </a:p>
        </p:txBody>
      </p:sp>
    </p:spTree>
  </p:cSld>
  <p:clrMapOvr>
    <a:masterClrMapping/>
  </p:clrMapOvr>
  <p:transition spd="slow" advTm="6000">
    <p:circl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0828A3-25F1-4466-A982-8AFA18A42469}" type="datetimeFigureOut">
              <a:rPr lang="es-ES" smtClean="0"/>
              <a:pPr/>
              <a:t>09/04/2015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5F8C31-5BA5-47CF-AABF-88AE29E465C0}"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circl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46.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7.jpeg"/></Relationships>
</file>

<file path=ppt/slides/_rels/slide44.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hyperlink" Target="https://vk.com/mispps" TargetMode="External"/><Relationship Id="rId3" Type="http://schemas.openxmlformats.org/officeDocument/2006/relationships/image" Target="../media/image48.png"/><Relationship Id="rId7" Type="http://schemas.openxmlformats.org/officeDocument/2006/relationships/hyperlink" Target="https://www.facebook.com/mispps" TargetMode="External"/><Relationship Id="rId12" Type="http://schemas.openxmlformats.org/officeDocument/2006/relationships/image" Target="../media/image5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0.png"/><Relationship Id="rId11" Type="http://schemas.openxmlformats.org/officeDocument/2006/relationships/hyperlink" Target="https://plus.google.com/+Mispps/" TargetMode="External"/><Relationship Id="rId5" Type="http://schemas.openxmlformats.org/officeDocument/2006/relationships/image" Target="../media/image49.png"/><Relationship Id="rId10" Type="http://schemas.openxmlformats.org/officeDocument/2006/relationships/image" Target="../media/image5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illusion-015"/>
          <p:cNvPicPr>
            <a:picLocks noChangeAspect="1" noChangeArrowheads="1" noCrop="1"/>
          </p:cNvPicPr>
          <p:nvPr/>
        </p:nvPicPr>
        <p:blipFill>
          <a:blip r:embed="rId4" cstate="print">
            <a:duotone>
              <a:schemeClr val="accent1">
                <a:shade val="45000"/>
                <a:satMod val="135000"/>
              </a:schemeClr>
              <a:prstClr val="white"/>
            </a:duotone>
            <a:lum bright="54000"/>
          </a:blip>
          <a:srcRect/>
          <a:stretch>
            <a:fillRect/>
          </a:stretch>
        </p:blipFill>
        <p:spPr bwMode="auto">
          <a:xfrm>
            <a:off x="0" y="-1905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5"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827584" y="6093296"/>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844824"/>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1331640" y="1628800"/>
            <a:ext cx="6887688" cy="2554545"/>
          </a:xfrm>
          <a:prstGeom prst="rect">
            <a:avLst/>
          </a:prstGeom>
        </p:spPr>
        <p:txBody>
          <a:bodyPr wrap="square">
            <a:spAutoFit/>
          </a:bodyPr>
          <a:lstStyle/>
          <a:p>
            <a:pPr algn="ctr"/>
            <a:r>
              <a:rPr lang="es-ES" sz="80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Berlin Sans FB Demi" pitchFamily="34" charset="0"/>
              </a:rPr>
              <a:t>CABRAS</a:t>
            </a:r>
          </a:p>
          <a:p>
            <a:pPr algn="ctr"/>
            <a:r>
              <a:rPr lang="es-ES" sz="80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Berlin Sans FB Demi" pitchFamily="34" charset="0"/>
              </a:rPr>
              <a:t>TREPADORAS</a:t>
            </a:r>
            <a:endParaRPr lang="es-ES" sz="80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Berlin Sans FB Demi" pitchFamily="34" charset="0"/>
            </a:endParaRP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Tree>
  </p:cSld>
  <p:clrMapOvr>
    <a:masterClrMapping/>
  </p:clrMapOvr>
  <p:transition spd="slow" advTm="11000">
    <p:circle/>
    <p:sndAc>
      <p:stSnd>
        <p:snd r:embed="rId3" name="PEQUEÑA FLO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7"/>
                                        </p:tgtEl>
                                        <p:attrNameLst>
                                          <p:attrName>style.opacity</p:attrName>
                                        </p:attrNameLst>
                                      </p:cBhvr>
                                      <p:to>
                                        <p:strVal val="0.5"/>
                                      </p:to>
                                    </p:set>
                                    <p:animEffect filter="image" prLst="opacity: 0.5">
                                      <p:cBhvr rctx="IE">
                                        <p:cTn id="7" dur="indefinite"/>
                                        <p:tgtEl>
                                          <p:spTgt spid="17"/>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par>
                          <p:cTn id="13" fill="hold">
                            <p:stCondLst>
                              <p:cond delay="3000"/>
                            </p:stCondLst>
                            <p:childTnLst>
                              <p:par>
                                <p:cTn id="14" presetID="17" presetClass="entr" presetSubtype="10" fill="hold" nodeType="afterEffect">
                                  <p:stCondLst>
                                    <p:cond delay="0"/>
                                  </p:stCondLst>
                                  <p:childTnLst>
                                    <p:set>
                                      <p:cBhvr>
                                        <p:cTn id="15" dur="1" fill="hold">
                                          <p:stCondLst>
                                            <p:cond delay="0"/>
                                          </p:stCondLst>
                                        </p:cTn>
                                        <p:tgtEl>
                                          <p:spTgt spid="16">
                                            <p:txEl>
                                              <p:pRg st="1" end="1"/>
                                            </p:txEl>
                                          </p:spTgt>
                                        </p:tgtEl>
                                        <p:attrNameLst>
                                          <p:attrName>style.visibility</p:attrName>
                                        </p:attrNameLst>
                                      </p:cBhvr>
                                      <p:to>
                                        <p:strVal val="visible"/>
                                      </p:to>
                                    </p:set>
                                    <p:anim calcmode="lin" valueType="num">
                                      <p:cBhvr>
                                        <p:cTn id="16" dur="3000" fill="hold"/>
                                        <p:tgtEl>
                                          <p:spTgt spid="16">
                                            <p:txEl>
                                              <p:pRg st="1" end="1"/>
                                            </p:txEl>
                                          </p:spTgt>
                                        </p:tgtEl>
                                        <p:attrNameLst>
                                          <p:attrName>ppt_w</p:attrName>
                                        </p:attrNameLst>
                                      </p:cBhvr>
                                      <p:tavLst>
                                        <p:tav tm="0">
                                          <p:val>
                                            <p:fltVal val="0"/>
                                          </p:val>
                                        </p:tav>
                                        <p:tav tm="100000">
                                          <p:val>
                                            <p:strVal val="#ppt_w"/>
                                          </p:val>
                                        </p:tav>
                                      </p:tavLst>
                                    </p:anim>
                                    <p:anim calcmode="lin" valueType="num">
                                      <p:cBhvr>
                                        <p:cTn id="17" dur="3000" fill="hold"/>
                                        <p:tgtEl>
                                          <p:spTgt spid="16">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schemeClr val="accent5">
                <a:shade val="45000"/>
                <a:satMod val="135000"/>
              </a:schemeClr>
              <a:prstClr val="white"/>
            </a:duotone>
            <a:lum bright="47000"/>
          </a:blip>
          <a:srcRect/>
          <a:stretch>
            <a:fillRect/>
          </a:stretch>
        </p:blipFill>
        <p:spPr bwMode="auto">
          <a:xfrm>
            <a:off x="0" y="-19050"/>
            <a:ext cx="9144000" cy="6877050"/>
          </a:xfrm>
          <a:prstGeom prst="rect">
            <a:avLst/>
          </a:prstGeom>
          <a:noFill/>
          <a:ln w="9525">
            <a:noFill/>
            <a:miter lim="800000"/>
            <a:headEnd/>
            <a:tailEnd/>
          </a:ln>
        </p:spPr>
      </p:pic>
      <p:sp>
        <p:nvSpPr>
          <p:cNvPr id="4" name="3 Rectángulo"/>
          <p:cNvSpPr/>
          <p:nvPr/>
        </p:nvSpPr>
        <p:spPr>
          <a:xfrm>
            <a:off x="5580112" y="2708920"/>
            <a:ext cx="3006080" cy="3477875"/>
          </a:xfrm>
          <a:prstGeom prst="rect">
            <a:avLst/>
          </a:prstGeom>
        </p:spPr>
        <p:txBody>
          <a:bodyPr wrap="square">
            <a:spAutoFit/>
          </a:bodyPr>
          <a:lstStyle/>
          <a:p>
            <a:r>
              <a:rPr lang="es-ES" sz="2000" i="1" dirty="0" smtClean="0"/>
              <a:t>Antes de que creas que la imagen que ves está </a:t>
            </a:r>
            <a:r>
              <a:rPr lang="es-ES" sz="2000" i="1" dirty="0" err="1" smtClean="0"/>
              <a:t>photoshopeada</a:t>
            </a:r>
            <a:r>
              <a:rPr lang="es-ES" sz="2000" i="1" dirty="0" smtClean="0"/>
              <a:t> déjame aconsejarte que sigas leyendo, pues aquí no hay una pizca de </a:t>
            </a:r>
            <a:r>
              <a:rPr lang="es-ES" sz="2000" i="1" dirty="0" err="1" smtClean="0"/>
              <a:t>Photoshop</a:t>
            </a:r>
            <a:r>
              <a:rPr lang="es-ES" sz="2000" i="1" dirty="0" smtClean="0"/>
              <a:t>. Estamos hablando de una increíble curiosidad del reino animal que ocurre en Marruecos, </a:t>
            </a:r>
            <a:r>
              <a:rPr lang="es-ES" sz="2000" b="1" i="1" dirty="0" smtClean="0"/>
              <a:t>un lugar donde las cabras trepan árboles.</a:t>
            </a:r>
            <a:r>
              <a:rPr lang="es-ES" sz="2000" i="1" dirty="0" smtClean="0"/>
              <a:t> </a:t>
            </a:r>
          </a:p>
        </p:txBody>
      </p:sp>
      <p:pic>
        <p:nvPicPr>
          <p:cNvPr id="3" name="Picture 1" descr="C:\Documents and Settings\Dell\Escritorio\Nueva carpeta\cabras3.jpg"/>
          <p:cNvPicPr>
            <a:picLocks noChangeAspect="1" noChangeArrowheads="1"/>
          </p:cNvPicPr>
          <p:nvPr/>
        </p:nvPicPr>
        <p:blipFill>
          <a:blip r:embed="rId3" cstate="print"/>
          <a:srcRect/>
          <a:stretch>
            <a:fillRect/>
          </a:stretch>
        </p:blipFill>
        <p:spPr bwMode="auto">
          <a:xfrm>
            <a:off x="0" y="-1"/>
            <a:ext cx="5148064" cy="6864085"/>
          </a:xfrm>
          <a:prstGeom prst="rect">
            <a:avLst/>
          </a:prstGeom>
          <a:noFill/>
        </p:spPr>
      </p:pic>
    </p:spTree>
  </p:cSld>
  <p:clrMapOvr>
    <a:masterClrMapping/>
  </p:clrMapOvr>
  <p:transition spd="slow" advTm="27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plantation-de-aceite-de-argan-983x70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marruecos-y-las-cabras-12.jpg"/>
          <p:cNvPicPr>
            <a:picLocks noChangeAspect="1" noChangeArrowheads="1"/>
          </p:cNvPicPr>
          <p:nvPr/>
        </p:nvPicPr>
        <p:blipFill>
          <a:blip r:embed="rId2" cstate="print"/>
          <a:srcRect/>
          <a:stretch>
            <a:fillRect/>
          </a:stretch>
        </p:blipFill>
        <p:spPr bwMode="auto">
          <a:xfrm>
            <a:off x="0" y="-1"/>
            <a:ext cx="9144000" cy="6858001"/>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1" name="Picture 1" descr="C:\Documents and Settings\Dell\Escritorio\76273974pv08rl4vtreeclimbinggoatsinargantrees7.jpg"/>
          <p:cNvPicPr>
            <a:picLocks noChangeAspect="1" noChangeArrowheads="1"/>
          </p:cNvPicPr>
          <p:nvPr/>
        </p:nvPicPr>
        <p:blipFill>
          <a:blip r:embed="rId2" cstate="print"/>
          <a:srcRect/>
          <a:stretch>
            <a:fillRect/>
          </a:stretch>
        </p:blipFill>
        <p:spPr bwMode="auto">
          <a:xfrm>
            <a:off x="1" y="0"/>
            <a:ext cx="9144000"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7" name="Picture 1" descr="C:\Documents and Settings\Dell\Escritorio\Nueva carpeta\6_thumb.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7"/>
          <p:cNvPicPr>
            <a:picLocks noChangeAspect="1" noChangeArrowheads="1" noCrop="1"/>
          </p:cNvPicPr>
          <p:nvPr/>
        </p:nvPicPr>
        <p:blipFill>
          <a:blip r:embed="rId2" cstate="print">
            <a:duotone>
              <a:schemeClr val="accent5">
                <a:shade val="45000"/>
                <a:satMod val="135000"/>
              </a:schemeClr>
              <a:prstClr val="white"/>
            </a:duotone>
            <a:lum bright="47000"/>
          </a:blip>
          <a:srcRect/>
          <a:stretch>
            <a:fillRect/>
          </a:stretch>
        </p:blipFill>
        <p:spPr bwMode="auto">
          <a:xfrm>
            <a:off x="0" y="-19050"/>
            <a:ext cx="9144000" cy="6877050"/>
          </a:xfrm>
          <a:prstGeom prst="rect">
            <a:avLst/>
          </a:prstGeom>
          <a:noFill/>
          <a:ln w="9525">
            <a:noFill/>
            <a:miter lim="800000"/>
            <a:headEnd/>
            <a:tailEnd/>
          </a:ln>
        </p:spPr>
      </p:pic>
      <p:sp>
        <p:nvSpPr>
          <p:cNvPr id="4" name="3 Rectángulo"/>
          <p:cNvSpPr/>
          <p:nvPr/>
        </p:nvSpPr>
        <p:spPr>
          <a:xfrm>
            <a:off x="5580112" y="476672"/>
            <a:ext cx="3006080" cy="5909310"/>
          </a:xfrm>
          <a:prstGeom prst="rect">
            <a:avLst/>
          </a:prstGeom>
        </p:spPr>
        <p:txBody>
          <a:bodyPr wrap="square">
            <a:spAutoFit/>
          </a:bodyPr>
          <a:lstStyle/>
          <a:p>
            <a:r>
              <a:rPr lang="es-ES" i="1" dirty="0" smtClean="0"/>
              <a:t>Los árboles que observas en las fotos son arganes, árboles con los que las cabras no se contentan de comer sus frutos que están al alcance de su tamaño, sino que trepan hasta sus cimas para alcanzar a los más altos, generando postales realmente sorprendentes. </a:t>
            </a:r>
          </a:p>
          <a:p>
            <a:r>
              <a:rPr lang="es-ES" i="1" dirty="0" smtClean="0"/>
              <a:t>Las habilidades trepadoras de estos animales pueden resultar </a:t>
            </a:r>
            <a:r>
              <a:rPr lang="es-ES" i="1" dirty="0" err="1" smtClean="0"/>
              <a:t>shockeantes</a:t>
            </a:r>
            <a:r>
              <a:rPr lang="es-ES" i="1" dirty="0" smtClean="0"/>
              <a:t>, pero los habitantes de la zona están acostumbrados. De hecho, recogen sus heces para luego procesarlos y transformarlos en un aceite típico marroquí, el cual se comercia a nivel internacional: </a:t>
            </a:r>
            <a:r>
              <a:rPr lang="es-ES" b="1" i="1" dirty="0" smtClean="0"/>
              <a:t>el aceite de argán </a:t>
            </a:r>
          </a:p>
        </p:txBody>
      </p:sp>
      <p:pic>
        <p:nvPicPr>
          <p:cNvPr id="5" name="Picture 2" descr="C:\Documents and Settings\Dell\Escritorio\Nueva carpeta\cabras14.jpg"/>
          <p:cNvPicPr>
            <a:picLocks noChangeAspect="1" noChangeArrowheads="1"/>
          </p:cNvPicPr>
          <p:nvPr/>
        </p:nvPicPr>
        <p:blipFill>
          <a:blip r:embed="rId3" cstate="print"/>
          <a:srcRect/>
          <a:stretch>
            <a:fillRect/>
          </a:stretch>
        </p:blipFill>
        <p:spPr bwMode="auto">
          <a:xfrm>
            <a:off x="0" y="-46138"/>
            <a:ext cx="4608512" cy="6904138"/>
          </a:xfrm>
          <a:prstGeom prst="rect">
            <a:avLst/>
          </a:prstGeom>
          <a:noFill/>
        </p:spPr>
      </p:pic>
    </p:spTree>
  </p:cSld>
  <p:clrMapOvr>
    <a:masterClrMapping/>
  </p:clrMapOvr>
  <p:transition spd="slow" advTm="38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5"/>
                                      </p:to>
                                    </p:set>
                                    <p:animEffect filter="image" prLst="opacity: 0.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Nueva carpeta\cabras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5" name="Picture 1" descr="C:\Documents and Settings\Dell\Escritorio\tree-goa4ts.jpg"/>
          <p:cNvPicPr>
            <a:picLocks noChangeAspect="1" noChangeArrowheads="1"/>
          </p:cNvPicPr>
          <p:nvPr/>
        </p:nvPicPr>
        <p:blipFill>
          <a:blip r:embed="rId2" cstate="print"/>
          <a:srcRect/>
          <a:stretch>
            <a:fillRect/>
          </a:stretch>
        </p:blipFill>
        <p:spPr bwMode="auto">
          <a:xfrm>
            <a:off x="1" y="0"/>
            <a:ext cx="9143999"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tree_goats.jpg"/>
          <p:cNvPicPr>
            <a:picLocks noChangeAspect="1" noChangeArrowheads="1"/>
          </p:cNvPicPr>
          <p:nvPr/>
        </p:nvPicPr>
        <p:blipFill>
          <a:blip r:embed="rId2" cstate="print"/>
          <a:srcRect/>
          <a:stretch>
            <a:fillRect/>
          </a:stretch>
        </p:blipFill>
        <p:spPr bwMode="auto">
          <a:xfrm>
            <a:off x="-1" y="0"/>
            <a:ext cx="9196970"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Nueva carpeta\cabras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9" name="Picture 1" descr="C:\Documents and Settings\Dell\Escritorio\Nueva carpeta\cabras4.jpg"/>
          <p:cNvPicPr>
            <a:picLocks noChangeAspect="1" noChangeArrowheads="1"/>
          </p:cNvPicPr>
          <p:nvPr/>
        </p:nvPicPr>
        <p:blipFill>
          <a:blip r:embed="rId2" cstate="print"/>
          <a:srcRect/>
          <a:stretch>
            <a:fillRect/>
          </a:stretch>
        </p:blipFill>
        <p:spPr bwMode="auto">
          <a:xfrm>
            <a:off x="-180528" y="0"/>
            <a:ext cx="9775796"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5" name="Picture 1" descr="C:\Documents and Settings\Dell\Escritorio\Nueva carpeta\cabras5.jpg"/>
          <p:cNvPicPr>
            <a:picLocks noChangeAspect="1" noChangeArrowheads="1"/>
          </p:cNvPicPr>
          <p:nvPr/>
        </p:nvPicPr>
        <p:blipFill>
          <a:blip r:embed="rId2" cstate="print"/>
          <a:srcRect/>
          <a:stretch>
            <a:fillRect/>
          </a:stretch>
        </p:blipFill>
        <p:spPr bwMode="auto">
          <a:xfrm>
            <a:off x="0" y="0"/>
            <a:ext cx="9775796"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Nueva carpeta\cabras7.jpg"/>
          <p:cNvPicPr>
            <a:picLocks noChangeAspect="1" noChangeArrowheads="1"/>
          </p:cNvPicPr>
          <p:nvPr/>
        </p:nvPicPr>
        <p:blipFill>
          <a:blip r:embed="rId2" cstate="print"/>
          <a:srcRect/>
          <a:stretch>
            <a:fillRect/>
          </a:stretch>
        </p:blipFill>
        <p:spPr bwMode="auto">
          <a:xfrm>
            <a:off x="0" y="0"/>
            <a:ext cx="9468544"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Nueva carpeta\cabras8.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2" name="1 Rectángulo"/>
          <p:cNvSpPr/>
          <p:nvPr/>
        </p:nvSpPr>
        <p:spPr>
          <a:xfrm>
            <a:off x="611560" y="548680"/>
            <a:ext cx="2141984" cy="3139321"/>
          </a:xfrm>
          <a:prstGeom prst="rect">
            <a:avLst/>
          </a:prstGeom>
        </p:spPr>
        <p:txBody>
          <a:bodyPr wrap="square">
            <a:spAutoFit/>
          </a:bodyPr>
          <a:lstStyle/>
          <a:p>
            <a:r>
              <a:rPr lang="es-ES" b="1" i="1" dirty="0" smtClean="0"/>
              <a:t>Marruecos es el único país donde las cabras pastan sobre los árboles. Esto sucede debido a una grave escasez de pasto. Las cabras trepan a los árboles que crecen aquí y se alimentan de follaje y frutos.</a:t>
            </a:r>
            <a:endParaRPr lang="es-ES" b="1" i="1" dirty="0"/>
          </a:p>
        </p:txBody>
      </p:sp>
    </p:spTree>
  </p:cSld>
  <p:clrMapOvr>
    <a:masterClrMapping/>
  </p:clrMapOvr>
  <p:transition spd="slow" advTm="26000">
    <p:circle/>
    <p:sndAc>
      <p:stSnd>
        <p:snd r:embed="rId2" name="coniff, ray - perfidia.wav"/>
      </p:stSnd>
    </p:sndAc>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Nueva carpeta\cabras9.jpg"/>
          <p:cNvPicPr>
            <a:picLocks noChangeAspect="1" noChangeArrowheads="1"/>
          </p:cNvPicPr>
          <p:nvPr/>
        </p:nvPicPr>
        <p:blipFill>
          <a:blip r:embed="rId2" cstate="print"/>
          <a:srcRect/>
          <a:stretch>
            <a:fillRect/>
          </a:stretch>
        </p:blipFill>
        <p:spPr bwMode="auto">
          <a:xfrm>
            <a:off x="-1" y="0"/>
            <a:ext cx="9162852"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47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5652120" y="908720"/>
            <a:ext cx="3059832" cy="5632311"/>
          </a:xfrm>
          <a:prstGeom prst="rect">
            <a:avLst/>
          </a:prstGeom>
        </p:spPr>
        <p:txBody>
          <a:bodyPr wrap="square">
            <a:spAutoFit/>
          </a:bodyPr>
          <a:lstStyle/>
          <a:p>
            <a:r>
              <a:rPr lang="es-ES" b="1" i="1" dirty="0"/>
              <a:t>Es increíble pero esta raza de cabras marroquíes son capaces de subirse a los árboles sin mayor dificultad.</a:t>
            </a:r>
            <a:r>
              <a:rPr lang="es-ES" i="1" dirty="0"/>
              <a:t> Estas cabras escalan los arboles porque les gusta comer el fruto del árbol de argán, que es similar a una aceituna.</a:t>
            </a:r>
          </a:p>
          <a:p>
            <a:r>
              <a:rPr lang="es-ES" i="1" dirty="0"/>
              <a:t>Los pastores que cuidan a estas cabras las siguen de árbol en árbol no porque sea extraño ver a las cabras en los árboles, sino porque el fruto del árbol tiene una nuez dentro que las cabras son incapaces de digerir y la cual escupen cayendo al piso para luego ser recogidas por los pastores.</a:t>
            </a:r>
          </a:p>
        </p:txBody>
      </p:sp>
      <p:pic>
        <p:nvPicPr>
          <p:cNvPr id="3" name="Picture 2" descr="C:\Documents and Settings\Dell\Escritorio\Nueva carpeta\cabras11.jpg"/>
          <p:cNvPicPr>
            <a:picLocks noChangeAspect="1" noChangeArrowheads="1"/>
          </p:cNvPicPr>
          <p:nvPr/>
        </p:nvPicPr>
        <p:blipFill>
          <a:blip r:embed="rId3" cstate="print"/>
          <a:srcRect/>
          <a:stretch>
            <a:fillRect/>
          </a:stretch>
        </p:blipFill>
        <p:spPr bwMode="auto">
          <a:xfrm>
            <a:off x="0" y="0"/>
            <a:ext cx="5220072" cy="6960096"/>
          </a:xfrm>
          <a:prstGeom prst="rect">
            <a:avLst/>
          </a:prstGeom>
          <a:noFill/>
        </p:spPr>
      </p:pic>
    </p:spTree>
  </p:cSld>
  <p:clrMapOvr>
    <a:masterClrMapping/>
  </p:clrMapOvr>
  <p:transition spd="slow" advTm="38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Nueva carpeta\cabras12.jpg"/>
          <p:cNvPicPr>
            <a:picLocks noChangeAspect="1" noChangeArrowheads="1"/>
          </p:cNvPicPr>
          <p:nvPr/>
        </p:nvPicPr>
        <p:blipFill>
          <a:blip r:embed="rId2" cstate="print"/>
          <a:srcRect/>
          <a:stretch>
            <a:fillRect/>
          </a:stretch>
        </p:blipFill>
        <p:spPr bwMode="auto">
          <a:xfrm>
            <a:off x="0" y="0"/>
            <a:ext cx="9201946"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Nueva carpeta\cabras13.jpg"/>
          <p:cNvPicPr>
            <a:picLocks noChangeAspect="1" noChangeArrowheads="1"/>
          </p:cNvPicPr>
          <p:nvPr/>
        </p:nvPicPr>
        <p:blipFill>
          <a:blip r:embed="rId2" cstate="print"/>
          <a:srcRect/>
          <a:stretch>
            <a:fillRect/>
          </a:stretch>
        </p:blipFill>
        <p:spPr bwMode="auto">
          <a:xfrm>
            <a:off x="-2" y="0"/>
            <a:ext cx="9128533"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Nueva carpeta\cabras15.jpg"/>
          <p:cNvPicPr>
            <a:picLocks noChangeAspect="1" noChangeArrowheads="1"/>
          </p:cNvPicPr>
          <p:nvPr/>
        </p:nvPicPr>
        <p:blipFill>
          <a:blip r:embed="rId2" cstate="print"/>
          <a:srcRect/>
          <a:stretch>
            <a:fillRect/>
          </a:stretch>
        </p:blipFill>
        <p:spPr bwMode="auto">
          <a:xfrm>
            <a:off x="0" y="0"/>
            <a:ext cx="9183238"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1" name="Picture 1" descr="C:\Documents and Settings\Dell\Escritorio\Nueva carpeta\cabras16.jpg"/>
          <p:cNvPicPr>
            <a:picLocks noChangeAspect="1" noChangeArrowheads="1"/>
          </p:cNvPicPr>
          <p:nvPr/>
        </p:nvPicPr>
        <p:blipFill>
          <a:blip r:embed="rId2" cstate="print"/>
          <a:srcRect/>
          <a:stretch>
            <a:fillRect/>
          </a:stretch>
        </p:blipFill>
        <p:spPr bwMode="auto">
          <a:xfrm>
            <a:off x="0" y="0"/>
            <a:ext cx="9271136"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Nueva carpeta\cabras17.jpg"/>
          <p:cNvPicPr>
            <a:picLocks noChangeAspect="1" noChangeArrowheads="1"/>
          </p:cNvPicPr>
          <p:nvPr/>
        </p:nvPicPr>
        <p:blipFill>
          <a:blip r:embed="rId2" cstate="print"/>
          <a:srcRect/>
          <a:stretch>
            <a:fillRect/>
          </a:stretch>
        </p:blipFill>
        <p:spPr bwMode="auto">
          <a:xfrm>
            <a:off x="0" y="0"/>
            <a:ext cx="9295272"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3" name="Picture 1" descr="C:\Documents and Settings\Dell\Escritorio\ffff.bmp"/>
          <p:cNvPicPr>
            <a:picLocks noChangeAspect="1" noChangeArrowheads="1"/>
          </p:cNvPicPr>
          <p:nvPr/>
        </p:nvPicPr>
        <p:blipFill>
          <a:blip r:embed="rId2" cstate="print"/>
          <a:srcRect/>
          <a:stretch>
            <a:fillRect/>
          </a:stretch>
        </p:blipFill>
        <p:spPr bwMode="auto">
          <a:xfrm>
            <a:off x="0" y="0"/>
            <a:ext cx="9139946"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1" descr="C:\Documents and Settings\Dell\Escritorio\ccc.bmp"/>
          <p:cNvPicPr>
            <a:picLocks noChangeAspect="1" noChangeArrowheads="1"/>
          </p:cNvPicPr>
          <p:nvPr/>
        </p:nvPicPr>
        <p:blipFill>
          <a:blip r:embed="rId2" cstate="print"/>
          <a:srcRect/>
          <a:stretch>
            <a:fillRect/>
          </a:stretch>
        </p:blipFill>
        <p:spPr bwMode="auto">
          <a:xfrm>
            <a:off x="-1" y="0"/>
            <a:ext cx="9324529"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5" name="Picture 1" descr="C:\Documents and Settings\Dell\Escritorio\ddd.bmp"/>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untitled.bmp"/>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537f8e95a4046.jpg"/>
          <p:cNvPicPr>
            <a:picLocks noChangeAspect="1" noChangeArrowheads="1"/>
          </p:cNvPicPr>
          <p:nvPr/>
        </p:nvPicPr>
        <p:blipFill>
          <a:blip r:embed="rId2" cstate="print"/>
          <a:srcRect/>
          <a:stretch>
            <a:fillRect/>
          </a:stretch>
        </p:blipFill>
        <p:spPr bwMode="auto">
          <a:xfrm>
            <a:off x="-1" y="0"/>
            <a:ext cx="9153331" cy="6858000"/>
          </a:xfrm>
          <a:prstGeom prst="rect">
            <a:avLst/>
          </a:prstGeom>
          <a:noFill/>
        </p:spPr>
      </p:pic>
    </p:spTree>
  </p:cSld>
  <p:clrMapOvr>
    <a:masterClrMapping/>
  </p:clrMapOvr>
  <p:transition spd="slow" advTm="6000">
    <p:circl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Dell\Escritorio\CABRAS-TREPADORAS-6.jpg"/>
          <p:cNvPicPr>
            <a:picLocks noChangeAspect="1" noChangeArrowheads="1"/>
          </p:cNvPicPr>
          <p:nvPr/>
        </p:nvPicPr>
        <p:blipFill>
          <a:blip r:embed="rId2" cstate="print"/>
          <a:srcRect/>
          <a:stretch>
            <a:fillRect/>
          </a:stretch>
        </p:blipFill>
        <p:spPr bwMode="auto">
          <a:xfrm>
            <a:off x="-1" y="0"/>
            <a:ext cx="9324529"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Nueva carpeta\cabras6.jpg"/>
          <p:cNvPicPr>
            <a:picLocks noChangeAspect="1" noChangeArrowheads="1"/>
          </p:cNvPicPr>
          <p:nvPr/>
        </p:nvPicPr>
        <p:blipFill>
          <a:blip r:embed="rId3" cstate="print"/>
          <a:srcRect/>
          <a:stretch>
            <a:fillRect/>
          </a:stretch>
        </p:blipFill>
        <p:spPr bwMode="auto">
          <a:xfrm>
            <a:off x="0" y="0"/>
            <a:ext cx="9236410" cy="6858000"/>
          </a:xfrm>
          <a:prstGeom prst="rect">
            <a:avLst/>
          </a:prstGeom>
          <a:noFill/>
        </p:spPr>
      </p:pic>
      <p:sp>
        <p:nvSpPr>
          <p:cNvPr id="2" name="1 Rectángulo"/>
          <p:cNvSpPr/>
          <p:nvPr/>
        </p:nvSpPr>
        <p:spPr>
          <a:xfrm>
            <a:off x="4014192" y="332656"/>
            <a:ext cx="5129808" cy="4524315"/>
          </a:xfrm>
          <a:prstGeom prst="rect">
            <a:avLst/>
          </a:prstGeom>
        </p:spPr>
        <p:txBody>
          <a:bodyPr wrap="square">
            <a:spAutoFit/>
          </a:bodyPr>
          <a:lstStyle/>
          <a:p>
            <a:r>
              <a:rPr lang="es-ES" b="1" i="1" dirty="0" smtClean="0"/>
              <a:t>Marruecos las cabras suben a los árboles. Y no me refiero a un par de rebeldes que se suben a los troncos, sino que toda la manada se sube hasta las copas. Los árboles en cuestión son </a:t>
            </a:r>
            <a:r>
              <a:rPr lang="es-ES" b="1" i="1" dirty="0" err="1" smtClean="0"/>
              <a:t>Argania</a:t>
            </a:r>
            <a:r>
              <a:rPr lang="es-ES" b="1" i="1" dirty="0" smtClean="0"/>
              <a:t> </a:t>
            </a:r>
            <a:r>
              <a:rPr lang="es-ES" b="1" i="1" dirty="0" err="1" smtClean="0"/>
              <a:t>spinosa</a:t>
            </a:r>
            <a:r>
              <a:rPr lang="es-ES" b="1" i="1" dirty="0" smtClean="0"/>
              <a:t> o mejor conocido como Argán, una especie endémica de Marruecos y una pequeña región al oeste de </a:t>
            </a:r>
            <a:r>
              <a:rPr lang="es-ES" b="1" i="1" dirty="0" err="1" smtClean="0"/>
              <a:t>Algeria</a:t>
            </a:r>
            <a:r>
              <a:rPr lang="es-ES" b="1" i="1" dirty="0" smtClean="0"/>
              <a:t>. Las cabras como por costumbre, trepan cada año en el mes de junio, para obtener sus frutos. Y pareciera que no tienen problemas en subir más de 10 metros o ubicarse sobre delgadas ramas que crujen bajo su peso, con tal de llegar a la mejor fiesta gastronómica que se pueda esperar.</a:t>
            </a:r>
          </a:p>
          <a:p>
            <a:r>
              <a:rPr lang="es-ES" b="1" i="1" dirty="0" smtClean="0"/>
              <a:t>La pequeña fruta del argán tiene una gruesa piel y pulpa que cubre una especie de almendra. Cuando una cabra come la fruta, digiere la almendra y eventualmente la elimina en su excremento. </a:t>
            </a:r>
            <a:endParaRPr lang="es-ES" b="1" i="1" dirty="0"/>
          </a:p>
        </p:txBody>
      </p:sp>
    </p:spTree>
  </p:cSld>
  <p:clrMapOvr>
    <a:masterClrMapping/>
  </p:clrMapOvr>
  <p:transition spd="slow" advTm="48000">
    <p:circle/>
    <p:sndAc>
      <p:stSnd loop="1">
        <p:snd r:embed="rId2" name="ray conniff - caballo viejo.wav"/>
      </p:stSnd>
    </p:sndAc>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Argan-01.jpg"/>
          <p:cNvPicPr>
            <a:picLocks noChangeAspect="1" noChangeArrowheads="1"/>
          </p:cNvPicPr>
          <p:nvPr/>
        </p:nvPicPr>
        <p:blipFill>
          <a:blip r:embed="rId2" cstate="print"/>
          <a:srcRect/>
          <a:stretch>
            <a:fillRect/>
          </a:stretch>
        </p:blipFill>
        <p:spPr bwMode="auto">
          <a:xfrm>
            <a:off x="-1" y="0"/>
            <a:ext cx="10336217"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CABRAS-TREPADORAS-6.jpg"/>
          <p:cNvPicPr>
            <a:picLocks noChangeAspect="1" noChangeArrowheads="1"/>
          </p:cNvPicPr>
          <p:nvPr/>
        </p:nvPicPr>
        <p:blipFill>
          <a:blip r:embed="rId2" cstate="print"/>
          <a:srcRect/>
          <a:stretch>
            <a:fillRect/>
          </a:stretch>
        </p:blipFill>
        <p:spPr bwMode="auto">
          <a:xfrm>
            <a:off x="-1" y="0"/>
            <a:ext cx="9324529" cy="6858000"/>
          </a:xfrm>
          <a:prstGeom prst="rect">
            <a:avLst/>
          </a:prstGeom>
          <a:noFill/>
        </p:spPr>
      </p:pic>
      <p:sp>
        <p:nvSpPr>
          <p:cNvPr id="2" name="1 Rectángulo"/>
          <p:cNvSpPr/>
          <p:nvPr/>
        </p:nvSpPr>
        <p:spPr>
          <a:xfrm>
            <a:off x="251520" y="620688"/>
            <a:ext cx="4032448" cy="3416320"/>
          </a:xfrm>
          <a:prstGeom prst="rect">
            <a:avLst/>
          </a:prstGeom>
        </p:spPr>
        <p:txBody>
          <a:bodyPr wrap="square">
            <a:spAutoFit/>
          </a:bodyPr>
          <a:lstStyle/>
          <a:p>
            <a:r>
              <a:rPr lang="es-ES" b="1" i="1" dirty="0" smtClean="0"/>
              <a:t>Este acto natural, da origen a una antigua tradición. Donde los indígenas </a:t>
            </a:r>
            <a:r>
              <a:rPr lang="es-ES" b="1" i="1" dirty="0" err="1" smtClean="0"/>
              <a:t>Berber</a:t>
            </a:r>
            <a:r>
              <a:rPr lang="es-ES" b="1" i="1" dirty="0" smtClean="0"/>
              <a:t> recolectan las almendras que botan las cabras, las abren golpeándolas con piedras para llegar a la semilla que hay dentro. De este proceso se obtiene el preciado extracto de aceite de argán, una excelente fuente de ácidos grasos y vitamina E, que ha sido usado por los locales en tratamientos de piel y como ingrediente culinario.</a:t>
            </a:r>
          </a:p>
        </p:txBody>
      </p:sp>
    </p:spTree>
  </p:cSld>
  <p:clrMapOvr>
    <a:masterClrMapping/>
  </p:clrMapOvr>
  <p:transition spd="slow" advTm="33000">
    <p:circl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essaouira-cabras.JPG"/>
          <p:cNvPicPr>
            <a:picLocks noChangeAspect="1" noChangeArrowheads="1"/>
          </p:cNvPicPr>
          <p:nvPr/>
        </p:nvPicPr>
        <p:blipFill>
          <a:blip r:embed="rId2" cstate="print"/>
          <a:srcRect/>
          <a:stretch>
            <a:fillRect/>
          </a:stretch>
        </p:blipFill>
        <p:spPr bwMode="auto">
          <a:xfrm>
            <a:off x="-2695575" y="-2897188"/>
            <a:ext cx="15240000" cy="10201276"/>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CABRAS-TREPADORAS-6.jpg"/>
          <p:cNvPicPr>
            <a:picLocks noChangeAspect="1" noChangeArrowheads="1"/>
          </p:cNvPicPr>
          <p:nvPr/>
        </p:nvPicPr>
        <p:blipFill>
          <a:blip r:embed="rId2" cstate="print"/>
          <a:srcRect/>
          <a:stretch>
            <a:fillRect/>
          </a:stretch>
        </p:blipFill>
        <p:spPr bwMode="auto">
          <a:xfrm>
            <a:off x="-1" y="0"/>
            <a:ext cx="9324529" cy="6858000"/>
          </a:xfrm>
          <a:prstGeom prst="rect">
            <a:avLst/>
          </a:prstGeom>
          <a:noFill/>
        </p:spPr>
      </p:pic>
      <p:sp>
        <p:nvSpPr>
          <p:cNvPr id="2" name="1 Rectángulo"/>
          <p:cNvSpPr/>
          <p:nvPr/>
        </p:nvSpPr>
        <p:spPr>
          <a:xfrm>
            <a:off x="395536" y="404664"/>
            <a:ext cx="4176464" cy="3416320"/>
          </a:xfrm>
          <a:prstGeom prst="rect">
            <a:avLst/>
          </a:prstGeom>
        </p:spPr>
        <p:txBody>
          <a:bodyPr wrap="square">
            <a:spAutoFit/>
          </a:bodyPr>
          <a:lstStyle/>
          <a:p>
            <a:r>
              <a:rPr lang="es-ES" b="1" i="1" dirty="0" smtClean="0"/>
              <a:t>En la última década, este aceite se ha transformado en un producto de belleza de culto, dentro de Estados Unidos y el mundo en general. Una botella de 50 gramos de aceite de una marca reconocida por ejemplo, tienen un valor de 48 dólares. Todo este proceso de producción no involucra excremento de cabra por supuesto, pero sí, la cooperación de mujeres del sudoeste de Marruecos, que recolectan el fruto de los árboles.</a:t>
            </a:r>
            <a:endParaRPr lang="es-ES" b="1" i="1" dirty="0"/>
          </a:p>
        </p:txBody>
      </p:sp>
    </p:spTree>
  </p:cSld>
  <p:clrMapOvr>
    <a:masterClrMapping/>
  </p:clrMapOvr>
  <p:transition spd="slow" advTm="33000">
    <p:circl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Argan-03.jpg"/>
          <p:cNvPicPr>
            <a:picLocks noChangeAspect="1" noChangeArrowheads="1"/>
          </p:cNvPicPr>
          <p:nvPr/>
        </p:nvPicPr>
        <p:blipFill>
          <a:blip r:embed="rId2" cstate="print"/>
          <a:srcRect/>
          <a:stretch>
            <a:fillRect/>
          </a:stretch>
        </p:blipFill>
        <p:spPr bwMode="auto">
          <a:xfrm>
            <a:off x="0" y="0"/>
            <a:ext cx="9183676"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ppp.jpg"/>
          <p:cNvPicPr>
            <a:picLocks noChangeAspect="1" noChangeArrowheads="1"/>
          </p:cNvPicPr>
          <p:nvPr/>
        </p:nvPicPr>
        <p:blipFill>
          <a:blip r:embed="rId2" cstate="print"/>
          <a:srcRect/>
          <a:stretch>
            <a:fillRect/>
          </a:stretch>
        </p:blipFill>
        <p:spPr bwMode="auto">
          <a:xfrm>
            <a:off x="-1" y="0"/>
            <a:ext cx="9228029"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Dell\Escritorio\CABRAS-TREPADORAS-5.jpg"/>
          <p:cNvPicPr>
            <a:picLocks noChangeAspect="1" noChangeArrowheads="1"/>
          </p:cNvPicPr>
          <p:nvPr/>
        </p:nvPicPr>
        <p:blipFill>
          <a:blip r:embed="rId2" cstate="print"/>
          <a:srcRect/>
          <a:stretch>
            <a:fillRect/>
          </a:stretch>
        </p:blipFill>
        <p:spPr bwMode="auto">
          <a:xfrm>
            <a:off x="-1" y="0"/>
            <a:ext cx="9228029"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Dell\Escritorio\CABRAS-TREPADORAS-7.jpg"/>
          <p:cNvPicPr>
            <a:picLocks noChangeAspect="1" noChangeArrowheads="1"/>
          </p:cNvPicPr>
          <p:nvPr/>
        </p:nvPicPr>
        <p:blipFill>
          <a:blip r:embed="rId2" cstate="print"/>
          <a:srcRect/>
          <a:stretch>
            <a:fillRect/>
          </a:stretch>
        </p:blipFill>
        <p:spPr bwMode="auto">
          <a:xfrm>
            <a:off x="0" y="0"/>
            <a:ext cx="9174176"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Dell\Escritorio\Cabras-4-580x327.jpg"/>
          <p:cNvPicPr>
            <a:picLocks noChangeAspect="1" noChangeArrowheads="1"/>
          </p:cNvPicPr>
          <p:nvPr/>
        </p:nvPicPr>
        <p:blipFill>
          <a:blip r:embed="rId2" cstate="print"/>
          <a:srcRect/>
          <a:stretch>
            <a:fillRect/>
          </a:stretch>
        </p:blipFill>
        <p:spPr bwMode="auto">
          <a:xfrm>
            <a:off x="-1" y="0"/>
            <a:ext cx="9147313"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Dell\Escritorio\Cabras-3-580x413.jpg"/>
          <p:cNvPicPr>
            <a:picLocks noChangeAspect="1" noChangeArrowheads="1"/>
          </p:cNvPicPr>
          <p:nvPr/>
        </p:nvPicPr>
        <p:blipFill>
          <a:blip r:embed="rId2" cstate="print"/>
          <a:srcRect/>
          <a:stretch>
            <a:fillRect/>
          </a:stretch>
        </p:blipFill>
        <p:spPr bwMode="auto">
          <a:xfrm>
            <a:off x="0" y="0"/>
            <a:ext cx="9631090"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Documents and Settings\Dell\Escritorio\Cabras-2-580x413.jpg"/>
          <p:cNvPicPr>
            <a:picLocks noChangeAspect="1" noChangeArrowheads="1"/>
          </p:cNvPicPr>
          <p:nvPr/>
        </p:nvPicPr>
        <p:blipFill>
          <a:blip r:embed="rId2" cstate="print"/>
          <a:srcRect/>
          <a:stretch>
            <a:fillRect/>
          </a:stretch>
        </p:blipFill>
        <p:spPr bwMode="auto">
          <a:xfrm>
            <a:off x="0" y="0"/>
            <a:ext cx="9265046"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Documents and Settings\Dell\Escritorio\Cabras-1-580x413.jpg"/>
          <p:cNvPicPr>
            <a:picLocks noChangeAspect="1" noChangeArrowheads="1"/>
          </p:cNvPicPr>
          <p:nvPr/>
        </p:nvPicPr>
        <p:blipFill>
          <a:blip r:embed="rId2" cstate="print"/>
          <a:srcRect/>
          <a:stretch>
            <a:fillRect/>
          </a:stretch>
        </p:blipFill>
        <p:spPr bwMode="auto">
          <a:xfrm>
            <a:off x="0" y="0"/>
            <a:ext cx="9631090"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2339752" y="2348880"/>
            <a:ext cx="6246440" cy="3693319"/>
          </a:xfrm>
          <a:prstGeom prst="rect">
            <a:avLst/>
          </a:prstGeom>
        </p:spPr>
        <p:txBody>
          <a:bodyPr wrap="square">
            <a:spAutoFit/>
          </a:bodyPr>
          <a:lstStyle/>
          <a:p>
            <a:r>
              <a:rPr lang="es-ES" b="1" i="1" dirty="0"/>
              <a:t>Pero volviendo a la curiosa imagen de las cabras que aprendieron a subirse a los árboles para alimentarse con sus hojas, cuando escaseaba la hierba, podremos observar como el ingenio humano, aprovecha cualquier circunstancia para obtener un beneficio extra, en este caso el de los pastores de la zona, que observando como los turistas y viajeros se paraban atónitos y sorprendidos para fotografiar la inédita escena, pronto vieron la oportunidad de mejorar sus ingresos mientras cuidaban de su rebaño, al exhibir en los árboles próximos a la carretera, pequeños grupos de cabras adiestradas para permanecer encaramadas en las ramas del argán, a la espera de los </a:t>
            </a:r>
            <a:r>
              <a:rPr lang="es-ES" b="1" i="1" dirty="0" err="1"/>
              <a:t>turístas</a:t>
            </a:r>
            <a:r>
              <a:rPr lang="es-ES" b="1" i="1" dirty="0"/>
              <a:t>, que a cambio de algunas monedas, pueden tomar su recuerdo </a:t>
            </a:r>
            <a:r>
              <a:rPr lang="es-ES" b="1" i="1" dirty="0" smtClean="0"/>
              <a:t>fotográfico.</a:t>
            </a:r>
            <a:endParaRPr lang="es-ES" b="1" i="1" dirty="0"/>
          </a:p>
        </p:txBody>
      </p:sp>
    </p:spTree>
  </p:cSld>
  <p:clrMapOvr>
    <a:masterClrMapping/>
  </p:clrMapOvr>
  <p:transition spd="slow" advTm="58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descr="illusion-013"/>
          <p:cNvPicPr>
            <a:picLocks noChangeAspect="1" noChangeArrowheads="1"/>
          </p:cNvPicPr>
          <p:nvPr/>
        </p:nvPicPr>
        <p:blipFill>
          <a:blip r:embed="rId2" cstate="print">
            <a:duotone>
              <a:schemeClr val="accent5">
                <a:shade val="45000"/>
                <a:satMod val="135000"/>
              </a:schemeClr>
              <a:prstClr val="white"/>
            </a:duotone>
            <a:lum bright="59000"/>
          </a:blip>
          <a:srcRect/>
          <a:stretch>
            <a:fillRect/>
          </a:stretch>
        </p:blipFill>
        <p:spPr bwMode="auto">
          <a:xfrm>
            <a:off x="0" y="0"/>
            <a:ext cx="9144000" cy="6877050"/>
          </a:xfrm>
          <a:prstGeom prst="rect">
            <a:avLst/>
          </a:prstGeom>
          <a:noFill/>
          <a:ln w="9525">
            <a:noFill/>
            <a:miter lim="800000"/>
            <a:headEnd/>
            <a:tailEnd/>
          </a:ln>
        </p:spPr>
      </p:pic>
      <p:sp>
        <p:nvSpPr>
          <p:cNvPr id="6" name="5 Rectángulo"/>
          <p:cNvSpPr/>
          <p:nvPr/>
        </p:nvSpPr>
        <p:spPr>
          <a:xfrm>
            <a:off x="1428728" y="1700808"/>
            <a:ext cx="56631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10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5"/>
                                      </p:to>
                                    </p:set>
                                    <p:animEffect filter="image" prLst="opacity: 0.5">
                                      <p:cBhvr rctx="IE">
                                        <p:cTn id="7" dur="indefinite"/>
                                        <p:tgtEl>
                                          <p:spTgt spid="13"/>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s cabr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las cabras</Template>
  <TotalTime>41</TotalTime>
  <Words>758</Words>
  <Application>Microsoft Office PowerPoint</Application>
  <PresentationFormat>Presentación en pantalla (4:3)</PresentationFormat>
  <Paragraphs>19</Paragraphs>
  <Slides>44</Slides>
  <Notes>1</Notes>
  <HiddenSlides>0</HiddenSlides>
  <MMClips>0</MMClips>
  <ScaleCrop>false</ScaleCrop>
  <HeadingPairs>
    <vt:vector size="4" baseType="variant">
      <vt:variant>
        <vt:lpstr>Tema</vt:lpstr>
      </vt:variant>
      <vt:variant>
        <vt:i4>2</vt:i4>
      </vt:variant>
      <vt:variant>
        <vt:lpstr>Títulos de diapositiva</vt:lpstr>
      </vt:variant>
      <vt:variant>
        <vt:i4>44</vt:i4>
      </vt:variant>
    </vt:vector>
  </HeadingPairs>
  <TitlesOfParts>
    <vt:vector size="46" baseType="lpstr">
      <vt:lpstr>las cabras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2015-04-09T19:45:32Z</dcterms:created>
  <dcterms:modified xsi:type="dcterms:W3CDTF">2015-04-09T20:27:16Z</dcterms:modified>
</cp:coreProperties>
</file>