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8" r:id="rId3"/>
    <p:sldId id="259" r:id="rId4"/>
    <p:sldId id="332"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2" r:id="rId35"/>
    <p:sldId id="293" r:id="rId36"/>
    <p:sldId id="294" r:id="rId37"/>
    <p:sldId id="295" r:id="rId38"/>
    <p:sldId id="296" r:id="rId39"/>
    <p:sldId id="298" r:id="rId40"/>
    <p:sldId id="300" r:id="rId41"/>
    <p:sldId id="301" r:id="rId42"/>
    <p:sldId id="303" r:id="rId43"/>
    <p:sldId id="304" r:id="rId44"/>
    <p:sldId id="305" r:id="rId45"/>
    <p:sldId id="306" r:id="rId46"/>
    <p:sldId id="307" r:id="rId47"/>
    <p:sldId id="308" r:id="rId48"/>
    <p:sldId id="309" r:id="rId49"/>
    <p:sldId id="311" r:id="rId50"/>
    <p:sldId id="312" r:id="rId51"/>
    <p:sldId id="313" r:id="rId52"/>
    <p:sldId id="314" r:id="rId53"/>
    <p:sldId id="315" r:id="rId54"/>
    <p:sldId id="316" r:id="rId55"/>
    <p:sldId id="317" r:id="rId56"/>
    <p:sldId id="318" r:id="rId57"/>
    <p:sldId id="319" r:id="rId58"/>
    <p:sldId id="320" r:id="rId59"/>
    <p:sldId id="321" r:id="rId60"/>
    <p:sldId id="322" r:id="rId61"/>
    <p:sldId id="323" r:id="rId62"/>
    <p:sldId id="324" r:id="rId63"/>
    <p:sldId id="325" r:id="rId64"/>
    <p:sldId id="326" r:id="rId65"/>
    <p:sldId id="327" r:id="rId66"/>
    <p:sldId id="328" r:id="rId67"/>
    <p:sldId id="329" r:id="rId68"/>
    <p:sldId id="330" r:id="rId69"/>
    <p:sldId id="331" r:id="rId70"/>
    <p:sldId id="333" r:id="rId71"/>
    <p:sldId id="334" r:id="rId72"/>
    <p:sldId id="335" r:id="rId73"/>
    <p:sldId id="336" r:id="rId74"/>
    <p:sldId id="337" r:id="rId75"/>
    <p:sldId id="338" r:id="rId76"/>
    <p:sldId id="339" r:id="rId77"/>
    <p:sldId id="340" r:id="rId78"/>
    <p:sldId id="341" r:id="rId79"/>
    <p:sldId id="342" r:id="rId80"/>
    <p:sldId id="343" r:id="rId81"/>
    <p:sldId id="344" r:id="rId82"/>
    <p:sldId id="345" r:id="rId83"/>
    <p:sldId id="346" r:id="rId84"/>
    <p:sldId id="347" r:id="rId85"/>
    <p:sldId id="348" r:id="rId86"/>
    <p:sldId id="349" r:id="rId87"/>
    <p:sldId id="350" r:id="rId88"/>
    <p:sldId id="351" r:id="rId89"/>
    <p:sldId id="352" r:id="rId90"/>
    <p:sldId id="353" r:id="rId91"/>
    <p:sldId id="354" r:id="rId92"/>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OPZMOX9bCRWfuBitYIlpQ==" hashData="aLUiKkrrmdwvW8RpEz0+Lu9SU2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13" autoAdjust="0"/>
    <p:restoredTop sz="94660"/>
  </p:normalViewPr>
  <p:slideViewPr>
    <p:cSldViewPr snapToGrid="0">
      <p:cViewPr varScale="1">
        <p:scale>
          <a:sx n="40" d="100"/>
          <a:sy n="40" d="100"/>
        </p:scale>
        <p:origin x="-102" y="-1722"/>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3507154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41494112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3100329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8D7F127-80E7-4B5D-92A4-21A4100CB71A}" type="datetimeFigureOut">
              <a:rPr lang="es-CO" smtClean="0"/>
              <a:pPr/>
              <a:t>6/03/2017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3471909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8D7F127-80E7-4B5D-92A4-21A4100CB71A}" type="datetimeFigureOut">
              <a:rPr lang="es-CO" smtClean="0"/>
              <a:pPr/>
              <a:t>6/03/2017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21255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8D7F127-80E7-4B5D-92A4-21A4100CB71A}" type="datetimeFigureOut">
              <a:rPr lang="es-CO" smtClean="0"/>
              <a:pPr/>
              <a:t>6/03/2017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22144401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8D7F127-80E7-4B5D-92A4-21A4100CB71A}" type="datetimeFigureOut">
              <a:rPr lang="es-CO" smtClean="0"/>
              <a:pPr/>
              <a:t>6/03/2017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9428515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8D7F127-80E7-4B5D-92A4-21A4100CB71A}" type="datetimeFigureOut">
              <a:rPr lang="es-CO" smtClean="0"/>
              <a:pPr/>
              <a:t>6/03/2017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12635876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8D7F127-80E7-4B5D-92A4-21A4100CB71A}" type="datetimeFigureOut">
              <a:rPr lang="es-CO" smtClean="0"/>
              <a:pPr/>
              <a:t>6/03/2017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2822498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21348644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408571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D7F127-80E7-4B5D-92A4-21A4100CB71A}" type="datetimeFigureOut">
              <a:rPr lang="es-CO" smtClean="0"/>
              <a:pPr/>
              <a:t>6/03/2017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6B5E1-8528-4322-A23E-E71FD8C790C6}" type="slidenum">
              <a:rPr lang="es-CO" smtClean="0"/>
              <a:pPr/>
              <a:t>‹Nº›</a:t>
            </a:fld>
            <a:endParaRPr lang="es-CO"/>
          </a:p>
        </p:txBody>
      </p:sp>
    </p:spTree>
    <p:extLst>
      <p:ext uri="{BB962C8B-B14F-4D97-AF65-F5344CB8AC3E}">
        <p14:creationId xmlns:p14="http://schemas.microsoft.com/office/powerpoint/2010/main" xmlns="" val="33408806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vk.com/mispps" TargetMode="External"/><Relationship Id="rId3" Type="http://schemas.openxmlformats.org/officeDocument/2006/relationships/image" Target="../media/image92.png"/><Relationship Id="rId7" Type="http://schemas.openxmlformats.org/officeDocument/2006/relationships/hyperlink" Target="https://www.facebook.com/mispps" TargetMode="External"/><Relationship Id="rId12" Type="http://schemas.openxmlformats.org/officeDocument/2006/relationships/image" Target="../media/image9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4.png"/><Relationship Id="rId11" Type="http://schemas.openxmlformats.org/officeDocument/2006/relationships/hyperlink" Target="https://plus.google.com/+Mispps/" TargetMode="External"/><Relationship Id="rId5" Type="http://schemas.openxmlformats.org/officeDocument/2006/relationships/image" Target="../media/image93.png"/><Relationship Id="rId10" Type="http://schemas.openxmlformats.org/officeDocument/2006/relationships/image" Target="../media/image9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2097881" y="889843"/>
            <a:ext cx="7996238" cy="5078313"/>
          </a:xfrm>
          <a:prstGeom prst="rect">
            <a:avLst/>
          </a:prstGeom>
        </p:spPr>
        <p:txBody>
          <a:bodyPr wrap="square">
            <a:spAutoFit/>
          </a:bodyPr>
          <a:lstStyle/>
          <a:p>
            <a:pPr algn="ctr"/>
            <a:r>
              <a:rPr lang="es-CO" b="1" i="1" dirty="0">
                <a:solidFill>
                  <a:schemeClr val="bg1"/>
                </a:solidFill>
              </a:rPr>
              <a:t>El Bosque o Selva de Irati</a:t>
            </a:r>
            <a:r>
              <a:rPr lang="es-CO" i="1" dirty="0">
                <a:solidFill>
                  <a:schemeClr val="bg1"/>
                </a:solidFill>
              </a:rPr>
              <a:t>, es un bosque repartido entre el norte de Navarra (España) y Pirineos Atlánticos (Sola y Baja Navarra) al suroeste de Francia.</a:t>
            </a:r>
          </a:p>
          <a:p>
            <a:pPr algn="ctr"/>
            <a:r>
              <a:rPr lang="es-CO" i="1" dirty="0">
                <a:solidFill>
                  <a:schemeClr val="bg1"/>
                </a:solidFill>
              </a:rPr>
              <a:t>Por su parte española, está situado en el valle del río Irati, entre los montes de </a:t>
            </a:r>
            <a:r>
              <a:rPr lang="es-CO" i="1" dirty="0" err="1">
                <a:solidFill>
                  <a:schemeClr val="bg1"/>
                </a:solidFill>
              </a:rPr>
              <a:t>Orzanzurieta</a:t>
            </a:r>
            <a:r>
              <a:rPr lang="es-CO" i="1" dirty="0">
                <a:solidFill>
                  <a:schemeClr val="bg1"/>
                </a:solidFill>
              </a:rPr>
              <a:t> y Roncesvalles al oeste, y el monte </a:t>
            </a:r>
            <a:r>
              <a:rPr lang="es-CO" i="1" dirty="0" err="1">
                <a:solidFill>
                  <a:schemeClr val="bg1"/>
                </a:solidFill>
              </a:rPr>
              <a:t>Orhi</a:t>
            </a:r>
            <a:r>
              <a:rPr lang="es-CO" i="1" dirty="0">
                <a:solidFill>
                  <a:schemeClr val="bg1"/>
                </a:solidFill>
              </a:rPr>
              <a:t> al este. El límite sur lo pone la imponente mole de la Sierra de </a:t>
            </a:r>
            <a:r>
              <a:rPr lang="es-CO" i="1" dirty="0" err="1">
                <a:solidFill>
                  <a:schemeClr val="bg1"/>
                </a:solidFill>
              </a:rPr>
              <a:t>Abodi</a:t>
            </a:r>
            <a:r>
              <a:rPr lang="es-CO" i="1" dirty="0">
                <a:solidFill>
                  <a:schemeClr val="bg1"/>
                </a:solidFill>
              </a:rPr>
              <a:t>. Los principales accesos son por el oeste por </a:t>
            </a:r>
            <a:r>
              <a:rPr lang="es-CO" i="1" dirty="0" err="1">
                <a:solidFill>
                  <a:schemeClr val="bg1"/>
                </a:solidFill>
              </a:rPr>
              <a:t>Orbaiceta</a:t>
            </a:r>
            <a:r>
              <a:rPr lang="es-CO" i="1" dirty="0">
                <a:solidFill>
                  <a:schemeClr val="bg1"/>
                </a:solidFill>
              </a:rPr>
              <a:t> (Valle de </a:t>
            </a:r>
            <a:r>
              <a:rPr lang="es-CO" i="1" dirty="0" err="1">
                <a:solidFill>
                  <a:schemeClr val="bg1"/>
                </a:solidFill>
              </a:rPr>
              <a:t>Aézcoa</a:t>
            </a:r>
            <a:r>
              <a:rPr lang="es-CO" i="1" dirty="0">
                <a:solidFill>
                  <a:schemeClr val="bg1"/>
                </a:solidFill>
              </a:rPr>
              <a:t>) y por el este por </a:t>
            </a:r>
            <a:r>
              <a:rPr lang="es-CO" i="1" dirty="0" err="1">
                <a:solidFill>
                  <a:schemeClr val="bg1"/>
                </a:solidFill>
              </a:rPr>
              <a:t>Ochagavía</a:t>
            </a:r>
            <a:r>
              <a:rPr lang="es-CO" i="1" dirty="0">
                <a:solidFill>
                  <a:schemeClr val="bg1"/>
                </a:solidFill>
              </a:rPr>
              <a:t> (Valle de Salazar).</a:t>
            </a:r>
          </a:p>
          <a:p>
            <a:pPr algn="ctr"/>
            <a:r>
              <a:rPr lang="es-CO" i="1" dirty="0">
                <a:solidFill>
                  <a:schemeClr val="bg1"/>
                </a:solidFill>
              </a:rPr>
              <a:t>Se trata de la mayor masa forestal de Navarra y uno de los mayores y mejor conservados bosques de hayas (</a:t>
            </a:r>
            <a:r>
              <a:rPr lang="es-CO" i="1" dirty="0" err="1">
                <a:solidFill>
                  <a:schemeClr val="bg1"/>
                </a:solidFill>
              </a:rPr>
              <a:t>Fagus</a:t>
            </a:r>
            <a:r>
              <a:rPr lang="es-CO" i="1" dirty="0">
                <a:solidFill>
                  <a:schemeClr val="bg1"/>
                </a:solidFill>
              </a:rPr>
              <a:t> </a:t>
            </a:r>
            <a:r>
              <a:rPr lang="es-CO" i="1" dirty="0" err="1">
                <a:solidFill>
                  <a:schemeClr val="bg1"/>
                </a:solidFill>
              </a:rPr>
              <a:t>sylvatica</a:t>
            </a:r>
            <a:r>
              <a:rPr lang="es-CO" i="1" dirty="0">
                <a:solidFill>
                  <a:schemeClr val="bg1"/>
                </a:solidFill>
              </a:rPr>
              <a:t>) y abetos (</a:t>
            </a:r>
            <a:r>
              <a:rPr lang="es-CO" i="1" dirty="0" err="1">
                <a:solidFill>
                  <a:schemeClr val="bg1"/>
                </a:solidFill>
              </a:rPr>
              <a:t>Abies</a:t>
            </a:r>
            <a:r>
              <a:rPr lang="es-CO" i="1" dirty="0">
                <a:solidFill>
                  <a:schemeClr val="bg1"/>
                </a:solidFill>
              </a:rPr>
              <a:t> alba) de toda Europa. A pesar de ser un bosque explotado forestalmente desde los siglos XVI-XVII, el respeto y el buen hacer de los habitantes de estos valles ha hecho que se conserve en total plenitud. Existen dentro de la zona diversos espacios protegidos: todo el Irati es una ZEPA (Zona de Especial Protección de Aves), así como zonas protegidas como Reserva Natural o Reserva Integral del total de 17.000 ha del bosque. </a:t>
            </a:r>
          </a:p>
          <a:p>
            <a:pPr algn="ctr"/>
            <a:r>
              <a:rPr lang="es-CO" i="1" dirty="0">
                <a:solidFill>
                  <a:schemeClr val="bg1"/>
                </a:solidFill>
              </a:rPr>
              <a:t>La Selva de Irati es el segundo hayedo-abetal más extenso y mejor conservado de Europa, después de la Selva Negra de Alemania. Una inmensa mancha verde de unas 17.000 hectáreas que se mantiene en estado casi virgen. Se encuentra situada en el Pirineo oriental navarro, en una cuenca rodeada por montañas (Ori, </a:t>
            </a:r>
            <a:r>
              <a:rPr lang="es-CO" i="1" dirty="0" err="1">
                <a:solidFill>
                  <a:schemeClr val="bg1"/>
                </a:solidFill>
              </a:rPr>
              <a:t>Abodi</a:t>
            </a:r>
            <a:r>
              <a:rPr lang="es-CO" i="1" dirty="0">
                <a:solidFill>
                  <a:schemeClr val="bg1"/>
                </a:solidFill>
              </a:rPr>
              <a:t>...), en la cabecera de los pirenaicos valles de </a:t>
            </a:r>
            <a:r>
              <a:rPr lang="es-CO" i="1" dirty="0" err="1">
                <a:solidFill>
                  <a:schemeClr val="bg1"/>
                </a:solidFill>
              </a:rPr>
              <a:t>Aezkoa</a:t>
            </a:r>
            <a:r>
              <a:rPr lang="es-CO" i="1" dirty="0">
                <a:solidFill>
                  <a:schemeClr val="bg1"/>
                </a:solidFill>
              </a:rPr>
              <a:t> y Salazar. </a:t>
            </a:r>
          </a:p>
        </p:txBody>
      </p:sp>
      <p:pic>
        <p:nvPicPr>
          <p:cNvPr id="4" name="Jaime_Llano_Gonza_lez_-_Pesares_">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943481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5791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6492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1852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3680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6596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13181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2085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25881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02914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76308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56747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5978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694099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786650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8522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9374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929438"/>
          </a:xfrm>
          <a:prstGeom prst="rect">
            <a:avLst/>
          </a:prstGeom>
        </p:spPr>
      </p:pic>
    </p:spTree>
    <p:extLst>
      <p:ext uri="{BB962C8B-B14F-4D97-AF65-F5344CB8AC3E}">
        <p14:creationId xmlns:p14="http://schemas.microsoft.com/office/powerpoint/2010/main" xmlns="" val="1082158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4630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43515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639000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29634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32127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0666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9518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460604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7346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3773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7640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5872163" y="5243513"/>
            <a:ext cx="1857375" cy="371475"/>
          </a:xfrm>
          <a:prstGeom prst="cloud">
            <a:avLst/>
          </a:prstGeom>
          <a:blipFill>
            <a:blip r:embed="rId3" cstate="prin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075339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41733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7498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1060092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931273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84476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35999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571717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3177227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537398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4950952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389215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88859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152288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68356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379366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68258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503953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4577083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869400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24108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719297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76212" y="0"/>
            <a:ext cx="12368212" cy="6858000"/>
          </a:xfrm>
          <a:prstGeom prst="rect">
            <a:avLst/>
          </a:prstGeom>
        </p:spPr>
      </p:pic>
    </p:spTree>
    <p:extLst>
      <p:ext uri="{BB962C8B-B14F-4D97-AF65-F5344CB8AC3E}">
        <p14:creationId xmlns:p14="http://schemas.microsoft.com/office/powerpoint/2010/main" xmlns="" val="41899832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97947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46874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3429956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41136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2798315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8812047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7606178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170310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207620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3908383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82123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6472293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73455498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644685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086328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58927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196157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644912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610695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017611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3474514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012480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7214851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15199830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9783867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791168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9002824"/>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6104333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36874369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6334319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761555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683673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4210219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4194354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1985960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420928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0923326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62</TotalTime>
  <Words>300</Words>
  <Application>Microsoft Office PowerPoint</Application>
  <PresentationFormat>Personalizado</PresentationFormat>
  <Paragraphs>6</Paragraphs>
  <Slides>90</Slides>
  <Notes>0</Notes>
  <HiddenSlides>0</HiddenSlides>
  <MMClips>1</MMClips>
  <ScaleCrop>false</ScaleCrop>
  <HeadingPairs>
    <vt:vector size="4" baseType="variant">
      <vt:variant>
        <vt:lpstr>Tema</vt:lpstr>
      </vt:variant>
      <vt:variant>
        <vt:i4>2</vt:i4>
      </vt:variant>
      <vt:variant>
        <vt:lpstr>Títulos de diapositiva</vt:lpstr>
      </vt:variant>
      <vt:variant>
        <vt:i4>90</vt:i4>
      </vt:variant>
    </vt:vector>
  </HeadingPairs>
  <TitlesOfParts>
    <vt:vector size="92"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2017-02-02T00:04:31Z</dcterms:created>
  <dcterms:modified xsi:type="dcterms:W3CDTF">2017-03-05T23:04:04Z</dcterms:modified>
</cp:coreProperties>
</file>