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57" r:id="rId2"/>
    <p:sldMasterId id="2147485069" r:id="rId3"/>
  </p:sldMasterIdLst>
  <p:notesMasterIdLst>
    <p:notesMasterId r:id="rId25"/>
  </p:notesMasterIdLst>
  <p:sldIdLst>
    <p:sldId id="355" r:id="rId4"/>
    <p:sldId id="350" r:id="rId5"/>
    <p:sldId id="366" r:id="rId6"/>
    <p:sldId id="348" r:id="rId7"/>
    <p:sldId id="349" r:id="rId8"/>
    <p:sldId id="351" r:id="rId9"/>
    <p:sldId id="352" r:id="rId10"/>
    <p:sldId id="367" r:id="rId11"/>
    <p:sldId id="368" r:id="rId12"/>
    <p:sldId id="369" r:id="rId13"/>
    <p:sldId id="370" r:id="rId14"/>
    <p:sldId id="371" r:id="rId15"/>
    <p:sldId id="372" r:id="rId16"/>
    <p:sldId id="373" r:id="rId17"/>
    <p:sldId id="374" r:id="rId18"/>
    <p:sldId id="375" r:id="rId19"/>
    <p:sldId id="376" r:id="rId20"/>
    <p:sldId id="379" r:id="rId21"/>
    <p:sldId id="378" r:id="rId22"/>
    <p:sldId id="337" r:id="rId23"/>
    <p:sldId id="338" r:id="rId24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FFFFFF"/>
    <a:srgbClr val="C35D09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70" d="100"/>
          <a:sy n="70" d="100"/>
        </p:scale>
        <p:origin x="25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13/02/2016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1004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960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786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6798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429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853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000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6685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50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4771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10085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13/02/2016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13/02/2016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13/02/2016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3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  <a:prstGeom prst="rect">
            <a:avLst/>
          </a:prstGeom>
        </p:spPr>
      </p:pic>
      <p:sp>
        <p:nvSpPr>
          <p:cNvPr id="2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3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209063"/>
            <a:ext cx="1360931" cy="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CuadroTexto 4"/>
          <p:cNvSpPr txBox="1"/>
          <p:nvPr/>
        </p:nvSpPr>
        <p:spPr>
          <a:xfrm rot="20676382">
            <a:off x="1257863" y="4204825"/>
            <a:ext cx="8194112" cy="1321406"/>
          </a:xfrm>
          <a:prstGeom prst="rect">
            <a:avLst/>
          </a:prstGeom>
          <a:noFill/>
        </p:spPr>
        <p:txBody>
          <a:bodyPr wrap="none" rtlCol="0">
            <a:prstTxWarp prst="textCurveDown">
              <a:avLst>
                <a:gd name="adj" fmla="val 56338"/>
              </a:avLst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8000" kern="1800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Bioenergía</a:t>
            </a:r>
            <a:endParaRPr kumimoji="0" lang="es-ES" sz="8000" b="1" i="0" u="none" strike="noStrike" kern="0" cap="none" spc="0" normalizeH="0" baseline="0" noProof="0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/>
              <a:uLnTx/>
              <a:uFillTx/>
              <a:latin typeface="Capture it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637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Voodoo Drums-1 Eaglenest.wav"/>
          </p:stSnd>
        </p:sndAc>
      </p:transition>
    </mc:Choice>
    <mc:Fallback xmlns="">
      <p:transition spd="slow" advTm="0">
        <p:fade/>
        <p:sndAc>
          <p:stSnd>
            <p:snd r:embed="rId6" name="Voodoo Drums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7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825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57369" y="2238234"/>
            <a:ext cx="5230919" cy="2344620"/>
          </a:xfrm>
          <a:prstGeom prst="rect">
            <a:avLst/>
          </a:prstGeom>
        </p:spPr>
        <p:txBody>
          <a:bodyPr wrap="none">
            <a:prstTxWarp prst="textDeflate">
              <a:avLst>
                <a:gd name="adj" fmla="val 29403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>
              <a:spcAft>
                <a:spcPts val="750"/>
              </a:spcAft>
            </a:pPr>
            <a:r>
              <a:rPr lang="es-ES" sz="6000" b="1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Antecedentes</a:t>
            </a:r>
            <a:endParaRPr lang="es-ES" sz="6000" b="1" dirty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5915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  <p:sndAc>
          <p:stSnd>
            <p:snd r:embed="rId2" name="Eagle1-MUSICA INSTRUMENTAL DE LA AMAZONIA(SELVAPERUANA).wav"/>
          </p:stSnd>
        </p:sndAc>
      </p:transition>
    </mc:Choice>
    <mc:Fallback xmlns="">
      <p:transition spd="slow" advTm="0">
        <p:fade/>
        <p:sndAc>
          <p:stSnd>
            <p:snd r:embed="rId3" name="Eagle1-MUSICA INSTRUMENTAL DE LA AMAZONIA(SELVAPERUAN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8" y="-10196"/>
            <a:ext cx="12170282" cy="689557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7328" y="348327"/>
            <a:ext cx="3215038" cy="581697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acuerdo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última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Encuesta Nacional </a:t>
            </a: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Hogares</a:t>
            </a: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realizada por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Instituto Nacional </a:t>
            </a: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Estadística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Informática (INEI),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42%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zonas rurales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selva peruana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con energía eléctrica,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frente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las zonas rurales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costa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sierra,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cuentan con el servicio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78.5% y 72.4%,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respectivamente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16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904312" y="260648"/>
            <a:ext cx="3312368" cy="4175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Cabe indicar que,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según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cifras de INEI,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el país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zona rural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región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Ucayali</a:t>
            </a: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existe la tasa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acceso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energía eléctrica,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así que únicamente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35.1%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grupo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dicho servicio. </a:t>
            </a:r>
            <a:endParaRPr lang="es-ES" sz="16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42838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8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1405130"/>
            <a:ext cx="7775754" cy="53362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1363876"/>
            <a:ext cx="7775754" cy="53774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ctángulo 2"/>
          <p:cNvSpPr/>
          <p:nvPr/>
        </p:nvSpPr>
        <p:spPr>
          <a:xfrm>
            <a:off x="335360" y="476672"/>
            <a:ext cx="10081120" cy="928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500"/>
              </a:lnSpc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comunidad nativa Nuevo Saposoa pertenece al grupo étnico Shipibo Conibo y está ubicada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alrededores del Rio Tachitea en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Ucayali,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acceso es únicamente por vía fluvial,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ts val="1500"/>
              </a:lnSpc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cinco horas desde la ciudad de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Pucallpa.</a:t>
            </a:r>
            <a:endParaRPr lang="es-ES" sz="1600" dirty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927648" y="-27384"/>
            <a:ext cx="63273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Comunidad nativa Nuevo Saposoa</a:t>
            </a:r>
            <a:endParaRPr lang="es-ES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7896200" y="1052736"/>
            <a:ext cx="4295800" cy="5858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Cuenta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una población de 173 habitantes y 37 familias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hablan el idioma Shipibo Conibo.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principales actividades productivas son la agricultura, artesanía,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pesca, </a:t>
            </a: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extracción de madera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aguaje.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endParaRPr lang="es-ES" sz="1600" dirty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comunidad presenta carencias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falta de acceso a servicios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energía eléctrica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así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débiles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capacidades locales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aprovechar comercialmente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productos del </a:t>
            </a: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bosque, </a:t>
            </a: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amenazas de invasiones </a:t>
            </a:r>
            <a:endParaRPr lang="es-ES" sz="1600" dirty="0" smtClean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1600" dirty="0" smtClean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tala </a:t>
            </a:r>
            <a:r>
              <a:rPr lang="es-ES" sz="1600" dirty="0">
                <a:solidFill>
                  <a:schemeClr val="tx2">
                    <a:lumMod val="75000"/>
                  </a:schemeClr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ilegal de madera.</a:t>
            </a:r>
            <a:endParaRPr lang="es-ES" sz="1600" dirty="0">
              <a:solidFill>
                <a:schemeClr val="tx2">
                  <a:lumMod val="75000"/>
                </a:schemeClr>
              </a:solidFill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41973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33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847528" y="1340768"/>
            <a:ext cx="8518679" cy="4104456"/>
          </a:xfrm>
          <a:prstGeom prst="rect">
            <a:avLst/>
          </a:prstGeom>
        </p:spPr>
        <p:txBody>
          <a:bodyPr wrap="none" numCol="1">
            <a:prstTxWarp prst="textDeflate">
              <a:avLst>
                <a:gd name="adj" fmla="val 29403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750"/>
              </a:spcAft>
            </a:pPr>
            <a:r>
              <a:rPr lang="es-ES" sz="60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Etapa </a:t>
            </a:r>
            <a:endParaRPr lang="es-ES" sz="6000" b="1" dirty="0" smtClean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6000" b="1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</a:p>
          <a:p>
            <a:pPr algn="ctr">
              <a:spcAft>
                <a:spcPts val="750"/>
              </a:spcAft>
            </a:pPr>
            <a:r>
              <a:rPr lang="es-ES" sz="6000" b="1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investigación</a:t>
            </a:r>
            <a:endParaRPr lang="es-ES" sz="6000" b="1" dirty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84645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8" y="-27384"/>
            <a:ext cx="12170282" cy="6885384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91344" y="625912"/>
            <a:ext cx="53285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En esta etapa se debía tener en cuenta como primera medida </a:t>
            </a:r>
            <a:endParaRPr lang="es-ES" sz="2000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la </a:t>
            </a:r>
            <a:r>
              <a:rPr lang="es-ES" sz="2000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calidad del suelo en el sitio, </a:t>
            </a:r>
            <a:endParaRPr lang="es-ES" sz="2000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el </a:t>
            </a:r>
            <a:r>
              <a:rPr lang="es-ES" sz="2000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agua que usualmente </a:t>
            </a:r>
            <a:endParaRPr lang="es-ES" sz="2000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utiliza </a:t>
            </a:r>
            <a:r>
              <a:rPr lang="es-ES" sz="2000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la comunidad, </a:t>
            </a:r>
            <a:endParaRPr lang="es-ES" sz="2000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sz="2000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y </a:t>
            </a:r>
            <a:r>
              <a:rPr lang="es-ES" sz="2000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finalmente la planta.</a:t>
            </a:r>
            <a:endParaRPr lang="es-ES" sz="2000" dirty="0">
              <a:solidFill>
                <a:srgbClr val="FFFF00"/>
              </a:solidFill>
              <a:latin typeface="Capture it" panose="02000500000000000000" pitchFamily="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52334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2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6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55440" y="4987042"/>
            <a:ext cx="100811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El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primer punto de </a:t>
            </a: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estudio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fue el suelo, puesto que es un factor preponderante,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productor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de energía en la simbiosis con la planta.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endParaRPr lang="es-ES" dirty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Se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consideró los siguientes parámetros: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Medición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de PH, temperatura, humedad, temperatura ambiente, </a:t>
            </a: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temperatura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de suelo,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valores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eléctricos (voltaje y amperaje generado en las muestras a tomar) </a:t>
            </a:r>
            <a:endParaRPr lang="es-ES" dirty="0">
              <a:solidFill>
                <a:srgbClr val="FFFF00"/>
              </a:solidFill>
              <a:latin typeface="Capture it" panose="02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235027" y="335995"/>
            <a:ext cx="1721946" cy="3680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500"/>
              </a:lnSpc>
              <a:spcAft>
                <a:spcPts val="750"/>
              </a:spcAft>
            </a:pPr>
            <a:r>
              <a:rPr lang="es-ES" sz="4000" b="1" dirty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Suelo </a:t>
            </a:r>
            <a:endParaRPr lang="es-ES" sz="40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9207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7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48" y="0"/>
            <a:ext cx="12246429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919536" y="5157192"/>
            <a:ext cx="100811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Luego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, ubicar el punto principal de abastecimiento y tomar muestras de ella,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ya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que es un factor importante al humidificar el vegetal de la Plantalámpara,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y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de ésta manera saber si la calidad de riego afectará de manera ácida o alcalina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la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calidad del suelo.</a:t>
            </a:r>
            <a:endParaRPr lang="es-ES" dirty="0">
              <a:solidFill>
                <a:srgbClr val="FFFF00"/>
              </a:solidFill>
              <a:latin typeface="Capture it" panose="02000500000000000000" pitchFamily="2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79376" y="332656"/>
            <a:ext cx="1608133" cy="2846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500"/>
              </a:lnSpc>
              <a:spcAft>
                <a:spcPts val="750"/>
              </a:spcAft>
            </a:pPr>
            <a:r>
              <a:rPr lang="es-ES" sz="4000" b="1" dirty="0"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Agua</a:t>
            </a:r>
            <a:r>
              <a:rPr lang="es-ES" sz="4000" dirty="0">
                <a:solidFill>
                  <a:srgbClr val="323232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sz="4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104112" y="821611"/>
            <a:ext cx="49049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Al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no tener información previa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de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la calidad del agua en la zona,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el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punto de partida </a:t>
            </a: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fue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recabar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información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relevante,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como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la carencia que tienen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de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la misma </a:t>
            </a: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y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los espacios comunes que comparten </a:t>
            </a: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con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éste </a:t>
            </a: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elemento.</a:t>
            </a:r>
            <a:endParaRPr lang="es-ES" dirty="0">
              <a:solidFill>
                <a:srgbClr val="FFFF00"/>
              </a:solidFill>
              <a:latin typeface="Capture it" panose="02000500000000000000" pitchFamily="2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47993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95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 l="-2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680" y="27384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248128" y="2924944"/>
            <a:ext cx="3600400" cy="3611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planta a elegir debía ser de especie corriente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zona </a:t>
            </a: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cumpliera características </a:t>
            </a: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</a:t>
            </a: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durabilidad,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fácil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reposición,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tama</a:t>
            </a:r>
            <a:r>
              <a:rPr lang="es-ES" b="1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</a:t>
            </a: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manejable,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sea de sombra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tipo de raíz bulbar,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rizoma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similar. </a:t>
            </a:r>
            <a:endParaRPr lang="es-ES" sz="2000" dirty="0">
              <a:solidFill>
                <a:srgbClr val="FFFF00"/>
              </a:solidFill>
              <a:effectLst/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004194" y="620688"/>
            <a:ext cx="2183611" cy="349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500"/>
              </a:lnSpc>
              <a:spcAft>
                <a:spcPts val="750"/>
              </a:spcAft>
            </a:pPr>
            <a:r>
              <a:rPr lang="es-ES" sz="4000" b="1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Planta </a:t>
            </a:r>
            <a:endParaRPr lang="es-ES" sz="4000" dirty="0">
              <a:solidFill>
                <a:srgbClr val="FFFF00"/>
              </a:solidFill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43493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847528" y="1340768"/>
            <a:ext cx="8518679" cy="4104456"/>
          </a:xfrm>
          <a:prstGeom prst="rect">
            <a:avLst/>
          </a:prstGeom>
        </p:spPr>
        <p:txBody>
          <a:bodyPr wrap="none" numCol="1">
            <a:prstTxWarp prst="textDeflate">
              <a:avLst>
                <a:gd name="adj" fmla="val 29403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750"/>
              </a:spcAft>
            </a:pPr>
            <a:r>
              <a:rPr lang="es-ES" sz="6000" b="1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Solución</a:t>
            </a:r>
            <a:r>
              <a:rPr lang="es-ES" sz="60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s-ES" sz="6000" b="1" dirty="0" smtClean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6000" b="1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“Plantalámpara”</a:t>
            </a:r>
            <a:endParaRPr lang="es-ES" sz="6000" b="1" dirty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30770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84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5360" y="5541039"/>
            <a:ext cx="115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Luego de un largo proceso de investigación y desarrollo de prototipos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por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profesores y alumnos de UTEC, el resultado obtenido como propuesta de solución </a:t>
            </a:r>
            <a:endParaRPr lang="es-ES" dirty="0" smtClean="0">
              <a:solidFill>
                <a:srgbClr val="FFFF00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fue </a:t>
            </a:r>
            <a:r>
              <a:rPr lang="es-ES" dirty="0">
                <a:solidFill>
                  <a:srgbClr val="FFFF00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la Plantalámpara, un modelo de aplicación que integra energía limpia y autosostenible, utilizando adecuadamente la riqueza natural de la zona.</a:t>
            </a:r>
            <a:endParaRPr lang="es-ES" dirty="0">
              <a:solidFill>
                <a:srgbClr val="FFFF00"/>
              </a:solidFill>
              <a:latin typeface="Capture it" panose="02000500000000000000" pitchFamily="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20778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9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55440" y="1772816"/>
            <a:ext cx="10081120" cy="3312368"/>
          </a:xfrm>
          <a:prstGeom prst="rect">
            <a:avLst/>
          </a:prstGeom>
        </p:spPr>
        <p:txBody>
          <a:bodyPr wrap="none" numCol="1">
            <a:prstTxWarp prst="textDe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spcAft>
                <a:spcPts val="750"/>
              </a:spcAft>
            </a:pPr>
            <a:r>
              <a:rPr lang="es-ES" sz="60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¿Cómo funciona </a:t>
            </a:r>
            <a:endParaRPr lang="es-ES" sz="6000" b="1" dirty="0" smtClean="0">
              <a:ln>
                <a:solidFill>
                  <a:srgbClr val="FFC000"/>
                </a:solidFill>
              </a:ln>
              <a:solidFill>
                <a:srgbClr val="FFFF00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6000" b="1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6000" b="1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Plantalámpara? </a:t>
            </a:r>
          </a:p>
        </p:txBody>
      </p:sp>
      <p:pic>
        <p:nvPicPr>
          <p:cNvPr id="3" name="Imagen 2" descr="https://www.utec.edu.pe/sites/default/files/infografia_utec_plantalampara_plantas_que_dan_luz_a_nuevo_saposoa_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3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1536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520" y="1124744"/>
            <a:ext cx="7980040" cy="4364806"/>
          </a:xfrm>
          <a:prstGeom prst="rect">
            <a:avLst/>
          </a:prstGeom>
          <a:ln w="1905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n 2" descr="https://www.utec.edu.pe/sites/default/files/1_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520" y="1124744"/>
            <a:ext cx="7980040" cy="4364806"/>
          </a:xfrm>
          <a:prstGeom prst="rect">
            <a:avLst/>
          </a:prstGeom>
          <a:noFill/>
          <a:ln w="190500" cap="rnd">
            <a:solidFill>
              <a:srgbClr val="9966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  <a:softEdge rad="31750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215680" y="44624"/>
            <a:ext cx="7920880" cy="1080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2800" b="1" dirty="0">
                <a:solidFill>
                  <a:srgbClr val="9966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Equipos de investigadores conformado </a:t>
            </a:r>
            <a:endParaRPr lang="es-ES" sz="2800" b="1" dirty="0" smtClean="0">
              <a:solidFill>
                <a:srgbClr val="996600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es-ES" sz="2800" b="1" dirty="0" smtClean="0">
                <a:solidFill>
                  <a:srgbClr val="9966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</a:t>
            </a:r>
            <a:r>
              <a:rPr lang="es-ES" sz="2800" b="1" dirty="0">
                <a:solidFill>
                  <a:srgbClr val="996600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profesores y alumnos de UTEC</a:t>
            </a:r>
            <a:endParaRPr lang="es-ES" sz="2800" dirty="0">
              <a:solidFill>
                <a:srgbClr val="996600"/>
              </a:solidFill>
              <a:effectLst/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35360" y="1556792"/>
            <a:ext cx="2880320" cy="3621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Profesores</a:t>
            </a:r>
          </a:p>
          <a:p>
            <a:pPr algn="ctr">
              <a:spcAft>
                <a:spcPts val="750"/>
              </a:spcAft>
            </a:pPr>
            <a:r>
              <a:rPr lang="es-ES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dirty="0" smtClean="0">
              <a:solidFill>
                <a:srgbClr val="3232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Víctor 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Freundt, </a:t>
            </a:r>
            <a:endParaRPr lang="es-E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Elmer Ramírez, </a:t>
            </a: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Renzo 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Giudice, </a:t>
            </a:r>
            <a:endParaRPr lang="es-ES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Julien Noel, </a:t>
            </a:r>
            <a:endParaRPr lang="es-E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Luis Pe</a:t>
            </a:r>
            <a:r>
              <a:rPr lang="es-E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</a:t>
            </a: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s-E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Víctor 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Murray, </a:t>
            </a:r>
            <a:endParaRPr lang="es-E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Ricardo 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López</a:t>
            </a:r>
            <a:endParaRPr lang="es-ES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855640" y="5489550"/>
            <a:ext cx="8640960" cy="11798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Alumnos</a:t>
            </a:r>
            <a:r>
              <a:rPr lang="es-ES" dirty="0">
                <a:solidFill>
                  <a:srgbClr val="3232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dirty="0" smtClean="0">
              <a:solidFill>
                <a:srgbClr val="3232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Isabel </a:t>
            </a:r>
            <a:r>
              <a:rPr lang="es-ES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Mora, Vladimir Carrera, Milton Bozzo, Juan Carlos Barbaran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Lauren </a:t>
            </a:r>
            <a:r>
              <a:rPr lang="es-ES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Wong, </a:t>
            </a:r>
            <a:r>
              <a:rPr lang="es-ES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José </a:t>
            </a:r>
            <a:r>
              <a:rPr lang="es-ES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Avalos, Marcello Barbieri, Angello Vindrola.</a:t>
            </a:r>
            <a:endParaRPr lang="es-ES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0591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3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7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581" y="-459432"/>
            <a:ext cx="9693899" cy="5497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" name="Imagen 1" descr="https://www.utec.edu.pe/sites/default/files/marcelo_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56" y="-459432"/>
            <a:ext cx="9713224" cy="54726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35360" y="5445224"/>
            <a:ext cx="1152128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"Luego de mucho investigar, descubrimos que la naturaleza que era el problema,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podía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 ahora la solución"</a:t>
            </a:r>
            <a:endParaRPr lang="es-ES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7585919" y="6207695"/>
            <a:ext cx="42707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Alumno Marcello Gianino</a:t>
            </a:r>
            <a:endParaRPr lang="es-ES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98347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518" y="-171400"/>
            <a:ext cx="9005986" cy="45029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" name="Imagen 1" descr="https://www.utec.edu.pe/sites/default/files/alumn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518" y="-171400"/>
            <a:ext cx="9005986" cy="45029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35360" y="4676943"/>
            <a:ext cx="11521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 "Cuando estaba en el cole, </a:t>
            </a: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so</a:t>
            </a:r>
            <a:r>
              <a:rPr lang="es-E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Ñ</a:t>
            </a: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aba 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con convertirme en ingeniera para cambiar el mundo. </a:t>
            </a:r>
            <a:endParaRPr lang="es-E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endParaRPr lang="es-E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Todavía 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no lo soy, pero mi </a:t>
            </a: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sue</a:t>
            </a:r>
            <a:r>
              <a:rPr lang="es-E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Ñ</a:t>
            </a: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o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, ya comenzó a hacerse realidad: </a:t>
            </a:r>
            <a:endParaRPr lang="es-E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en 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mi segundo ciclo de UTEC </a:t>
            </a:r>
            <a:r>
              <a:rPr lang="es-E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formé </a:t>
            </a:r>
            <a:r>
              <a:rPr lang="es-E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parte de este increíble proyecto llamado </a:t>
            </a:r>
            <a:r>
              <a:rPr lang="es-ES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"Plantalámpara"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7823164" y="6207695"/>
            <a:ext cx="4033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</a:rPr>
              <a:t>Alumna Lauren Wong Ou</a:t>
            </a:r>
            <a:endParaRPr lang="es-ES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221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824" y="188640"/>
            <a:ext cx="8705815" cy="4286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n 1" descr="https://www.utec.edu.pe/sites/default/files/prueba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824" y="116632"/>
            <a:ext cx="8705815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35360" y="4437112"/>
            <a:ext cx="11521280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genere energía limpia autosostenible, que sume a las iniciativas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vengan dando para reducir la brecha existente.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reto es grande, pero sabemos que con ingenio e innovación es posible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soluciones a dificultades auténticas, impactando positivamente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nuestro entorno social</a:t>
            </a:r>
            <a:r>
              <a:rPr lang="es-ES" sz="200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es-ES" sz="20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</a:t>
            </a:r>
            <a:r>
              <a:rPr lang="es-ES" sz="2000" b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</a:t>
            </a:r>
            <a:r>
              <a:rPr lang="es-ES" sz="200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aló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Elmer Ramírez, responsable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carrera 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Ingeniería de la Energía en UTEC</a:t>
            </a: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ES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0" y="210507"/>
            <a:ext cx="3215680" cy="4298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“Entendiendo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escasez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energía eléctrica en zonas remotas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Perú,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 aÑo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UTEC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nos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hemos planteado investigar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desarrollar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</a:t>
            </a:r>
            <a:r>
              <a:rPr lang="es-ES" sz="20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propuesta </a:t>
            </a:r>
            <a:endParaRPr lang="es-ES" sz="20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solución</a:t>
            </a:r>
            <a:endParaRPr lang="es-ES" sz="20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pture it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132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495601" y="1628800"/>
            <a:ext cx="7200800" cy="3600400"/>
          </a:xfrm>
          <a:prstGeom prst="rect">
            <a:avLst/>
          </a:prstGeom>
        </p:spPr>
        <p:txBody>
          <a:bodyPr wrap="none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es-ES" sz="4400" b="1" smtClean="0">
                <a:ln/>
                <a:solidFill>
                  <a:schemeClr val="accent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¡La Ingeniería </a:t>
            </a:r>
            <a:r>
              <a:rPr lang="es-ES" sz="4400" b="1" dirty="0">
                <a:ln/>
                <a:solidFill>
                  <a:schemeClr val="accent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aplicada </a:t>
            </a:r>
            <a:endParaRPr lang="es-ES" sz="4400" b="1" dirty="0" smtClean="0">
              <a:ln/>
              <a:solidFill>
                <a:schemeClr val="accent3"/>
              </a:solidFill>
              <a:latin typeface="Helvetica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750"/>
              </a:spcAft>
            </a:pPr>
            <a:r>
              <a:rPr lang="es-ES" sz="4400" b="1" dirty="0" smtClean="0">
                <a:ln/>
                <a:solidFill>
                  <a:schemeClr val="accent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</a:t>
            </a:r>
            <a:r>
              <a:rPr lang="es-ES" sz="4400" b="1" dirty="0">
                <a:ln/>
                <a:solidFill>
                  <a:schemeClr val="accent3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Ingenio en acción!</a:t>
            </a:r>
            <a:endParaRPr lang="es-ES" sz="4400" b="1" dirty="0">
              <a:ln/>
              <a:solidFill>
                <a:schemeClr val="accent3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20098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6685"/>
            <a:ext cx="5760640" cy="3840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96685"/>
            <a:ext cx="5760640" cy="3840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47328" y="887229"/>
            <a:ext cx="604867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750"/>
              </a:spcAft>
            </a:pP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creación de este proyecto responde </a:t>
            </a:r>
            <a:endParaRPr lang="es-ES" sz="2000" dirty="0" smtClean="0">
              <a:solidFill>
                <a:srgbClr val="323232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ímpetu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demostrar una vez más </a:t>
            </a:r>
            <a:endParaRPr lang="es-ES" sz="2000" dirty="0" smtClean="0">
              <a:solidFill>
                <a:srgbClr val="323232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través de la ingeniería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pueden resolver problemas de la sociedad. </a:t>
            </a:r>
            <a:endParaRPr lang="es-ES" sz="2000" dirty="0" smtClean="0">
              <a:solidFill>
                <a:srgbClr val="323232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endParaRPr lang="es-ES" sz="2000" dirty="0">
              <a:solidFill>
                <a:srgbClr val="323232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nueva iniciativa conjuga la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creatividad, investigación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innovación y desarrollo </a:t>
            </a:r>
            <a:endParaRPr lang="es-ES" sz="2000" dirty="0" smtClean="0">
              <a:solidFill>
                <a:srgbClr val="323232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especial mirada </a:t>
            </a:r>
            <a:endParaRPr lang="es-ES" sz="2000" dirty="0" smtClean="0">
              <a:solidFill>
                <a:srgbClr val="323232"/>
              </a:solidFill>
              <a:latin typeface="Capture it" panose="02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750"/>
              </a:spcAft>
            </a:pP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entorno y el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medioambiente.</a:t>
            </a:r>
            <a:endParaRPr lang="es-ES" sz="2000" dirty="0">
              <a:latin typeface="Capture it" panose="02000500000000000000" pitchFamily="2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87760" y="4822120"/>
            <a:ext cx="115212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Vale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indicar que a través de Ilumina la Selva,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la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comunidad de Nuevo Saposoa continuará avanzando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en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su camino al desarrollo y satisfacción </a:t>
            </a:r>
            <a:endParaRPr lang="es-ES" sz="2000" dirty="0" smtClean="0">
              <a:solidFill>
                <a:srgbClr val="323232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de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necesidades urgentes, como es la carencia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de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iluminación nocturna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y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doméstica, </a:t>
            </a:r>
            <a:endParaRPr lang="es-ES" sz="2000" dirty="0" smtClean="0">
              <a:solidFill>
                <a:srgbClr val="323232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que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redundaría en la mejora de su calidad de vida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y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aumento de productividad </a:t>
            </a:r>
            <a:endParaRPr lang="es-ES" sz="2000" dirty="0" smtClean="0">
              <a:solidFill>
                <a:srgbClr val="323232"/>
              </a:solidFill>
              <a:latin typeface="Capture it" panose="02000500000000000000" pitchFamily="2" charset="0"/>
              <a:ea typeface="Times New Roman" panose="02020603050405020304" pitchFamily="18" charset="0"/>
            </a:endParaRPr>
          </a:p>
          <a:p>
            <a:pPr algn="ctr"/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al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ampliar horas de trabajo </a:t>
            </a:r>
            <a:r>
              <a:rPr lang="es-ES" sz="2000" dirty="0" smtClean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y </a:t>
            </a:r>
            <a:r>
              <a:rPr lang="es-ES" sz="2000" dirty="0">
                <a:solidFill>
                  <a:srgbClr val="323232"/>
                </a:solidFill>
                <a:latin typeface="Capture it" panose="02000500000000000000" pitchFamily="2" charset="0"/>
                <a:ea typeface="Times New Roman" panose="02020603050405020304" pitchFamily="18" charset="0"/>
              </a:rPr>
              <a:t>de educación.</a:t>
            </a:r>
            <a:endParaRPr lang="es-ES" sz="2000" dirty="0">
              <a:latin typeface="Capture it" panose="02000500000000000000" pitchFamily="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3014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98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03512" y="1340768"/>
            <a:ext cx="8712968" cy="3888432"/>
          </a:xfrm>
          <a:prstGeom prst="rect">
            <a:avLst/>
          </a:prstGeom>
          <a:ln w="1905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21718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9641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  <a:endParaRPr kumimoji="0" lang="es-MX" sz="1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</a:endParaRP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</a:t>
            </a: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texto 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</a:t>
            </a: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red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3200" b="1" ker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Música instrumental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de la amazonia</a:t>
            </a:r>
            <a:endParaRPr kumimoji="0" lang="es-ES" sz="1867" b="1" i="0" u="none" strike="noStrike" kern="0" cap="none" spc="0" normalizeH="0" baseline="0" noProof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Desconocido</a:t>
            </a:r>
            <a:endParaRPr kumimoji="0" lang="es-ES" sz="3200" b="1" i="0" u="none" strike="noStrike" kern="0" cap="none" spc="0" normalizeH="0" baseline="0" noProof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smtClean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12 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30 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1661</TotalTime>
  <Words>824</Words>
  <Application>Microsoft Office PowerPoint</Application>
  <PresentationFormat>Panorámica</PresentationFormat>
  <Paragraphs>186</Paragraphs>
  <Slides>21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21</vt:i4>
      </vt:variant>
    </vt:vector>
  </HeadingPairs>
  <TitlesOfParts>
    <vt:vector size="36" baseType="lpstr">
      <vt:lpstr>Algerian</vt:lpstr>
      <vt:lpstr>Arial</vt:lpstr>
      <vt:lpstr>Arial Narrow</vt:lpstr>
      <vt:lpstr>Calibri</vt:lpstr>
      <vt:lpstr>Calibri Light</vt:lpstr>
      <vt:lpstr>Capture it</vt:lpstr>
      <vt:lpstr>Cooper Black</vt:lpstr>
      <vt:lpstr>Edwardian Script ITC</vt:lpstr>
      <vt:lpstr>Helvetica</vt:lpstr>
      <vt:lpstr>Kristen ITC</vt:lpstr>
      <vt:lpstr>Times New Roman</vt:lpstr>
      <vt:lpstr>Verdana</vt:lpstr>
      <vt:lpstr>1_Diseño predeterminado</vt:lpstr>
      <vt:lpstr>3_Tema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Bioenergia</dc:title>
  <dc:creator>Eaglenest</dc:creator>
  <cp:lastModifiedBy>Emilio M Aguilar P</cp:lastModifiedBy>
  <cp:revision>159</cp:revision>
  <dcterms:created xsi:type="dcterms:W3CDTF">2015-03-21T13:32:37Z</dcterms:created>
  <dcterms:modified xsi:type="dcterms:W3CDTF">2016-02-13T12:11:32Z</dcterms:modified>
  <cp:contentStatus/>
</cp:coreProperties>
</file>