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9"/>
  </p:notesMasterIdLst>
  <p:sldIdLst>
    <p:sldId id="410" r:id="rId3"/>
    <p:sldId id="489" r:id="rId4"/>
    <p:sldId id="592" r:id="rId5"/>
    <p:sldId id="558" r:id="rId6"/>
    <p:sldId id="584" r:id="rId7"/>
    <p:sldId id="596" r:id="rId8"/>
    <p:sldId id="553" r:id="rId9"/>
    <p:sldId id="557" r:id="rId10"/>
    <p:sldId id="585" r:id="rId11"/>
    <p:sldId id="555" r:id="rId12"/>
    <p:sldId id="556" r:id="rId13"/>
    <p:sldId id="589" r:id="rId14"/>
    <p:sldId id="559" r:id="rId15"/>
    <p:sldId id="586" r:id="rId16"/>
    <p:sldId id="552" r:id="rId17"/>
    <p:sldId id="560" r:id="rId18"/>
    <p:sldId id="561" r:id="rId19"/>
    <p:sldId id="588" r:id="rId20"/>
    <p:sldId id="562" r:id="rId21"/>
    <p:sldId id="598" r:id="rId22"/>
    <p:sldId id="595" r:id="rId23"/>
    <p:sldId id="564" r:id="rId24"/>
    <p:sldId id="570" r:id="rId25"/>
    <p:sldId id="590" r:id="rId26"/>
    <p:sldId id="591" r:id="rId27"/>
    <p:sldId id="566" r:id="rId28"/>
    <p:sldId id="567" r:id="rId29"/>
    <p:sldId id="568" r:id="rId30"/>
    <p:sldId id="593" r:id="rId31"/>
    <p:sldId id="569" r:id="rId32"/>
    <p:sldId id="571" r:id="rId33"/>
    <p:sldId id="554" r:id="rId34"/>
    <p:sldId id="599" r:id="rId35"/>
    <p:sldId id="581" r:id="rId36"/>
    <p:sldId id="574" r:id="rId37"/>
    <p:sldId id="601" r:id="rId38"/>
    <p:sldId id="602" r:id="rId39"/>
    <p:sldId id="603" r:id="rId40"/>
    <p:sldId id="604" r:id="rId41"/>
    <p:sldId id="578" r:id="rId42"/>
    <p:sldId id="597" r:id="rId43"/>
    <p:sldId id="582" r:id="rId44"/>
    <p:sldId id="580" r:id="rId45"/>
    <p:sldId id="583" r:id="rId46"/>
    <p:sldId id="411" r:id="rId47"/>
    <p:sldId id="600" r:id="rId48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40" d="100"/>
          <a:sy n="40" d="100"/>
        </p:scale>
        <p:origin x="-1662" y="-876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516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400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8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2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9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7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6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9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9" y="2066636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0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0" y="1363680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7" y="260972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9" y="260972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76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rgbClr val="00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520563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7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hyperlink" Target="https://significado-del-color.com/celeste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3.jpeg"/><Relationship Id="rId4" Type="http://schemas.openxmlformats.org/officeDocument/2006/relationships/image" Target="../media/image3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681"/>
            <a:ext cx="10801350" cy="68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Resultado de imagen de AZU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801" y="-24620"/>
            <a:ext cx="11084962" cy="654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900" y="556636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5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0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90" y="726647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50" y="179254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  <p:sndAc>
      <p:stSnd loop="1">
        <p:snd r:embed="rId2" name="Clayderman-La-nave-del-olvi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ignificado-del-color.com/wp-content/uploads/azul_1543666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" y="0"/>
            <a:ext cx="1104119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4708" y="162000"/>
            <a:ext cx="5400675" cy="923330"/>
          </a:xfrm>
          <a:prstGeom prst="rect">
            <a:avLst/>
          </a:prstGeom>
          <a:solidFill>
            <a:srgbClr val="00FFFF"/>
          </a:solidFill>
        </p:spPr>
        <p:txBody>
          <a:bodyPr>
            <a:spAutoFit/>
          </a:bodyPr>
          <a:lstStyle/>
          <a:p>
            <a:r>
              <a:rPr lang="es-ES" dirty="0">
                <a:solidFill>
                  <a:srgbClr val="0000FF"/>
                </a:solidFill>
              </a:rPr>
              <a:t>Es bien sabido que los colores (por ejemplo el azul) se emplean con éxito en muchas actividades del día a día como la relajación mental, el yoga o el feng shui.</a:t>
            </a:r>
          </a:p>
        </p:txBody>
      </p:sp>
    </p:spTree>
    <p:extLst>
      <p:ext uri="{BB962C8B-B14F-4D97-AF65-F5344CB8AC3E}">
        <p14:creationId xmlns:p14="http://schemas.microsoft.com/office/powerpoint/2010/main" val="929066012"/>
      </p:ext>
    </p:extLst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Resultado de imagen de AZUL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41947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8040"/>
            <a:ext cx="10801350" cy="7002760"/>
          </a:xfrm>
        </p:spPr>
      </p:pic>
      <p:sp>
        <p:nvSpPr>
          <p:cNvPr id="3" name="2 Rectángulo"/>
          <p:cNvSpPr/>
          <p:nvPr/>
        </p:nvSpPr>
        <p:spPr>
          <a:xfrm>
            <a:off x="7704931" y="3756841"/>
            <a:ext cx="2664295" cy="2308324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solidFill>
                  <a:srgbClr val="0000FF"/>
                </a:solidFill>
              </a:rPr>
              <a:t>Muchas personas tienen colores favoritos pero no entienden el significado que este puede llegar a tener conectándolos con ellos así que, en este artículo, vamos a conocer más a fondo el significado del color azul, representante del agua.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8107" y="5274568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1389442"/>
      </p:ext>
    </p:extLst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602346" y="449822"/>
            <a:ext cx="439248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0000FF"/>
                </a:solidFill>
              </a:rPr>
              <a:t>Qué significa el Color </a:t>
            </a:r>
            <a:r>
              <a:rPr lang="es-ES" sz="3600" b="1" dirty="0" smtClean="0">
                <a:solidFill>
                  <a:srgbClr val="0000FF"/>
                </a:solidFill>
              </a:rPr>
              <a:t>Azul</a:t>
            </a:r>
          </a:p>
          <a:p>
            <a:pPr algn="ctr"/>
            <a:endParaRPr lang="es-ES" sz="3600" b="1" dirty="0">
              <a:solidFill>
                <a:srgbClr val="0000FF"/>
              </a:solidFill>
            </a:endParaRPr>
          </a:p>
          <a:p>
            <a:pPr algn="ctr"/>
            <a:r>
              <a:rPr lang="es-ES" sz="2400" b="1" dirty="0">
                <a:solidFill>
                  <a:srgbClr val="0000FF"/>
                </a:solidFill>
              </a:rPr>
              <a:t>El color azul se relaciona con el agua, con los océanos y el planeta tierra (esa bola azul), que infunde tranquilidad y serenidad.</a:t>
            </a:r>
          </a:p>
          <a:p>
            <a:pPr algn="ctr"/>
            <a:endParaRPr lang="es-ES" sz="2400" b="1" dirty="0">
              <a:solidFill>
                <a:srgbClr val="0000FF"/>
              </a:solidFill>
            </a:endParaRPr>
          </a:p>
          <a:p>
            <a:pPr algn="ctr"/>
            <a:r>
              <a:rPr lang="es-ES" sz="2400" b="1" dirty="0">
                <a:solidFill>
                  <a:srgbClr val="0000FF"/>
                </a:solidFill>
              </a:rPr>
              <a:t>Se sabe que es uno de los colores favoritos de muchas personas, por su talante positivo y por la tranquilidad que transmite.</a:t>
            </a:r>
          </a:p>
        </p:txBody>
      </p:sp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69398"/>
            <a:ext cx="4457391" cy="6686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6539" y="5458770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1295939"/>
      </p:ext>
    </p:extLst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93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21899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60715" y="1530152"/>
            <a:ext cx="442853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0000FF"/>
                </a:solidFill>
              </a:rPr>
              <a:t>Psicología del color </a:t>
            </a:r>
            <a:r>
              <a:rPr lang="es-ES" sz="3200" b="1" dirty="0" smtClean="0">
                <a:solidFill>
                  <a:srgbClr val="0000FF"/>
                </a:solidFill>
              </a:rPr>
              <a:t>Azul</a:t>
            </a:r>
          </a:p>
          <a:p>
            <a:pPr algn="ctr"/>
            <a:endParaRPr lang="es-ES" sz="32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Cuando vemos algo azul o pensamos en el, inmediatamente lo reconocemos con el mar, el </a:t>
            </a:r>
            <a:r>
              <a:rPr lang="es-ES" sz="2000" b="1" dirty="0" smtClean="0">
                <a:solidFill>
                  <a:srgbClr val="0000FF"/>
                </a:solidFill>
              </a:rPr>
              <a:t>cielo  </a:t>
            </a:r>
            <a:r>
              <a:rPr lang="es-ES" sz="2000" b="1" dirty="0">
                <a:solidFill>
                  <a:srgbClr val="0000FF"/>
                </a:solidFill>
              </a:rPr>
              <a:t>y el aire, es por eso que es considerado un color fresco, que refleja la calma la tranquilidad y la melancolía.</a:t>
            </a:r>
          </a:p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El principal color para la representación de todo lo masculino, sin embargo es un color tan positivo, que muchas mujeres lo consideran como su favorito.</a:t>
            </a:r>
          </a:p>
        </p:txBody>
      </p:sp>
      <p:pic>
        <p:nvPicPr>
          <p:cNvPr id="6148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37308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6539" y="5458770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9066012"/>
      </p:ext>
    </p:extLst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2588"/>
            <a:ext cx="10801350" cy="7663143"/>
          </a:xfrm>
        </p:spPr>
      </p:pic>
    </p:spTree>
    <p:extLst>
      <p:ext uri="{BB962C8B-B14F-4D97-AF65-F5344CB8AC3E}">
        <p14:creationId xmlns:p14="http://schemas.microsoft.com/office/powerpoint/2010/main" val="7891750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140417" y="114935"/>
            <a:ext cx="5212889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800" b="1" dirty="0">
              <a:solidFill>
                <a:srgbClr val="0000FF"/>
              </a:solidFill>
            </a:endParaRPr>
          </a:p>
          <a:p>
            <a:pPr algn="ctr"/>
            <a:endParaRPr lang="es-ES" sz="2800" b="1" dirty="0">
              <a:solidFill>
                <a:srgbClr val="0000FF"/>
              </a:solidFill>
            </a:endParaRPr>
          </a:p>
          <a:p>
            <a:pPr algn="ctr"/>
            <a:r>
              <a:rPr lang="es-ES" sz="3200" b="1" dirty="0">
                <a:solidFill>
                  <a:srgbClr val="0000FF"/>
                </a:solidFill>
              </a:rPr>
              <a:t>Los colores azules y la </a:t>
            </a:r>
            <a:r>
              <a:rPr lang="es-ES" sz="3200" b="1" dirty="0" smtClean="0">
                <a:solidFill>
                  <a:srgbClr val="0000FF"/>
                </a:solidFill>
              </a:rPr>
              <a:t>salud</a:t>
            </a:r>
          </a:p>
          <a:p>
            <a:pPr algn="ctr"/>
            <a:endParaRPr lang="es-ES" sz="28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En la salud el color azul representa ser refrescante y relajante, fluyente como el mar el cielo y el agua, y muchos utilizan los tonos azules para poder equilibrar el sistema respiratorio, aunque también lo consideran ideal para mejorar la presión sanguínea.</a:t>
            </a:r>
          </a:p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El azul en combinación con el blanco es simbolismo de la fantasía, pero también de la evolución tecnológica.</a:t>
            </a:r>
          </a:p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En las relaciones amorosas, familiares o amistosas; es un color que inspira fidelidad y confianza, armonía y eternidad.</a:t>
            </a:r>
          </a:p>
          <a:p>
            <a:endParaRPr lang="es-ES" dirty="0"/>
          </a:p>
        </p:txBody>
      </p:sp>
      <p:pic>
        <p:nvPicPr>
          <p:cNvPr id="819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6033"/>
            <a:ext cx="4824611" cy="7236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1706" y="5470674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237754"/>
      </p:ext>
    </p:extLst>
  </p:cSld>
  <p:clrMapOvr>
    <a:masterClrMapping/>
  </p:clrMapOvr>
  <p:transition spd="med" advTm="21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-774104"/>
            <a:ext cx="10801350" cy="7642980"/>
          </a:xfrm>
        </p:spPr>
      </p:pic>
    </p:spTree>
    <p:extLst>
      <p:ext uri="{BB962C8B-B14F-4D97-AF65-F5344CB8AC3E}">
        <p14:creationId xmlns:p14="http://schemas.microsoft.com/office/powerpoint/2010/main" val="190922352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1350" cy="7663143"/>
          </a:xfrm>
        </p:spPr>
      </p:pic>
    </p:spTree>
    <p:extLst>
      <p:ext uri="{BB962C8B-B14F-4D97-AF65-F5344CB8AC3E}">
        <p14:creationId xmlns:p14="http://schemas.microsoft.com/office/powerpoint/2010/main" val="239699080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816499" y="1242120"/>
            <a:ext cx="680850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0000FF"/>
                </a:solidFill>
              </a:rPr>
              <a:t>Azul claro y Azul </a:t>
            </a:r>
            <a:r>
              <a:rPr lang="es-ES" sz="3600" b="1" dirty="0" smtClean="0">
                <a:solidFill>
                  <a:srgbClr val="0000FF"/>
                </a:solidFill>
              </a:rPr>
              <a:t>oscuro</a:t>
            </a:r>
          </a:p>
          <a:p>
            <a:pPr algn="ctr"/>
            <a:r>
              <a:rPr lang="es-ES" b="1" dirty="0" smtClean="0">
                <a:solidFill>
                  <a:srgbClr val="0000FF"/>
                </a:solidFill>
              </a:rPr>
              <a:t>En </a:t>
            </a:r>
            <a:r>
              <a:rPr lang="es-ES" b="1" dirty="0">
                <a:solidFill>
                  <a:srgbClr val="0000FF"/>
                </a:solidFill>
              </a:rPr>
              <a:t>las tonalidades más claras de azul se asocian con la pureza, la fe, el optimismo pero, a su vez con la distracción y la inmadurez.</a:t>
            </a:r>
          </a:p>
          <a:p>
            <a:pPr algn="ctr"/>
            <a:r>
              <a:rPr lang="es-ES" b="1" dirty="0">
                <a:solidFill>
                  <a:srgbClr val="0000FF"/>
                </a:solidFill>
              </a:rPr>
              <a:t>En tonos oscuros simboliza fanatismo, la necedad y la depresión.</a:t>
            </a:r>
          </a:p>
          <a:p>
            <a:pPr algn="ctr"/>
            <a:r>
              <a:rPr lang="es-ES" b="1" dirty="0">
                <a:solidFill>
                  <a:srgbClr val="0000FF"/>
                </a:solidFill>
              </a:rPr>
              <a:t>Algunas personas expertas recomiendan que, si te encuentras en un ambiente hostil y estresado, te rodees ye imagines el color azul, al tratarse del indicado para ayudarte a descansar profundamente, lleno de serenidad y paz.</a:t>
            </a:r>
          </a:p>
          <a:p>
            <a:pPr algn="ctr"/>
            <a:endParaRPr lang="es-ES" b="1" dirty="0">
              <a:solidFill>
                <a:srgbClr val="0000FF"/>
              </a:solidFill>
            </a:endParaRPr>
          </a:p>
          <a:p>
            <a:pPr algn="ctr"/>
            <a:r>
              <a:rPr lang="es-ES" b="1" dirty="0">
                <a:solidFill>
                  <a:srgbClr val="0000FF"/>
                </a:solidFill>
              </a:rPr>
              <a:t>Si te ves angustiada, te recomendamos utilizar este color en tu prenda de vestir, con el único fin de poder equilibrarte mental y espiritualmente.</a:t>
            </a:r>
          </a:p>
          <a:p>
            <a:pPr algn="ctr"/>
            <a:endParaRPr lang="es-ES" b="1" dirty="0">
              <a:solidFill>
                <a:srgbClr val="0000FF"/>
              </a:solidFill>
            </a:endParaRPr>
          </a:p>
          <a:p>
            <a:pPr algn="ctr"/>
            <a:r>
              <a:rPr lang="es-ES" b="1" dirty="0">
                <a:solidFill>
                  <a:srgbClr val="0000FF"/>
                </a:solidFill>
              </a:rPr>
              <a:t>Otras personas lo creen el color ideal para los niños más inquietos y activos, que se comportan de manera agresiva o impulsiva, y esto debido a que este tono conecta directamente con la naturaleza y los aspectos más relajantes como el agua, cielo y viento.</a:t>
            </a:r>
          </a:p>
        </p:txBody>
      </p:sp>
      <p:pic>
        <p:nvPicPr>
          <p:cNvPr id="1331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050"/>
            <a:ext cx="3515209" cy="585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0692" y="5458770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19949183"/>
      </p:ext>
    </p:extLst>
  </p:cSld>
  <p:clrMapOvr>
    <a:masterClrMapping/>
  </p:clrMapOvr>
  <p:transition spd="med" advTm="31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ijdelijke aanduiding voor inhoud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8438"/>
            <a:ext cx="10801350" cy="6715126"/>
          </a:xfrm>
        </p:spPr>
      </p:pic>
    </p:spTree>
    <p:extLst>
      <p:ext uri="{BB962C8B-B14F-4D97-AF65-F5344CB8AC3E}">
        <p14:creationId xmlns:p14="http://schemas.microsoft.com/office/powerpoint/2010/main" val="188925102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506263" y="288300"/>
            <a:ext cx="486296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00FF"/>
                </a:solidFill>
              </a:rPr>
              <a:t>En Inglaterra se utiliza mucho el termino “blue pencil” o pincel azul, como simbolismo a la censura, como todo aquello que no puede salir a la luz pública, es comúnmente empleado para obras de artes como pinturas.</a:t>
            </a:r>
          </a:p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En la música lo que conocemos como “blues”, una tendencia musical creada por una comunidad negra que vivía en estados unidos y, como es sabido, en inglés blue significa triste y melancólico, y es por eso que comúnmente las canciones de blues trasmiten nostalgia y melancolía.</a:t>
            </a:r>
          </a:p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Hace tiempo, la bandera azul era utilizada como símbolo de paz por algunos países, y actualmente la banda azul se usa como reconocimiento a determinados homenajeados.</a:t>
            </a:r>
          </a:p>
        </p:txBody>
      </p:sp>
      <p:pic>
        <p:nvPicPr>
          <p:cNvPr id="1024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982177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6539" y="5458770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8545620"/>
      </p:ext>
    </p:extLst>
  </p:cSld>
  <p:clrMapOvr>
    <a:masterClrMapping/>
  </p:clrMapOvr>
  <p:transition spd="med" advTm="32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3783"/>
            <a:ext cx="10801350" cy="6880471"/>
          </a:xfrm>
        </p:spPr>
      </p:pic>
    </p:spTree>
    <p:extLst>
      <p:ext uri="{BB962C8B-B14F-4D97-AF65-F5344CB8AC3E}">
        <p14:creationId xmlns:p14="http://schemas.microsoft.com/office/powerpoint/2010/main" val="421532734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72229"/>
            <a:ext cx="10801350" cy="8688917"/>
          </a:xfrm>
        </p:spPr>
      </p:pic>
    </p:spTree>
    <p:extLst>
      <p:ext uri="{BB962C8B-B14F-4D97-AF65-F5344CB8AC3E}">
        <p14:creationId xmlns:p14="http://schemas.microsoft.com/office/powerpoint/2010/main" val="75601327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5265"/>
            <a:ext cx="10801350" cy="7723482"/>
          </a:xfrm>
        </p:spPr>
      </p:pic>
    </p:spTree>
    <p:extLst>
      <p:ext uri="{BB962C8B-B14F-4D97-AF65-F5344CB8AC3E}">
        <p14:creationId xmlns:p14="http://schemas.microsoft.com/office/powerpoint/2010/main" val="177232973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548789" y="2250232"/>
            <a:ext cx="48965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0000FF"/>
                </a:solidFill>
              </a:rPr>
              <a:t>Qué representa como color</a:t>
            </a: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El azulado  se reconoce como el color favorito por muchos, y comúnmente las personas que se sienten atraídas por este color poseen una gran simpatía, su vida es armónica y fiel.</a:t>
            </a:r>
          </a:p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Además, es el significado del color que más conecta con la espiritualidad, por lo que se recomienda meditar pensando en él, al trasmitir paz y serenidad.</a:t>
            </a:r>
          </a:p>
          <a:p>
            <a:endParaRPr lang="es-ES" sz="2000" b="1" dirty="0">
              <a:solidFill>
                <a:srgbClr val="0000FF"/>
              </a:solidFill>
            </a:endParaRPr>
          </a:p>
        </p:txBody>
      </p:sp>
      <p:pic>
        <p:nvPicPr>
          <p:cNvPr id="19458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98062" cy="693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0595" y="5491926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077817"/>
      </p:ext>
    </p:extLst>
  </p:cSld>
  <p:clrMapOvr>
    <a:masterClrMapping/>
  </p:clrMapOvr>
  <p:transition spd="med" advTm="1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1350" cy="8688917"/>
          </a:xfrm>
        </p:spPr>
      </p:pic>
    </p:spTree>
    <p:extLst>
      <p:ext uri="{BB962C8B-B14F-4D97-AF65-F5344CB8AC3E}">
        <p14:creationId xmlns:p14="http://schemas.microsoft.com/office/powerpoint/2010/main" val="140932136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77448" y="1530152"/>
            <a:ext cx="651676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Es el color más aceptado por la comunidad en las que, comúnmente, se preocupan por su bienestar, pero también por el bienestar de los demás.</a:t>
            </a:r>
          </a:p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Estos grupos sociales suelen vivir y respetar sus creencias, con tradiciones e ideas fieles a sus creencias, con comportamientos independientes pero seguros, y destacan por su serenidad y optimismo y, desde luego, no les importa mucho lo que otros puedan opinar de ellos.</a:t>
            </a:r>
          </a:p>
          <a:p>
            <a:pPr algn="ctr"/>
            <a:endParaRPr lang="es-ES" sz="2000" b="1" dirty="0">
              <a:solidFill>
                <a:srgbClr val="0000FF"/>
              </a:solidFill>
            </a:endParaRPr>
          </a:p>
          <a:p>
            <a:pPr algn="ctr"/>
            <a:r>
              <a:rPr lang="es-ES" sz="2000" b="1" dirty="0">
                <a:solidFill>
                  <a:srgbClr val="0000FF"/>
                </a:solidFill>
              </a:rPr>
              <a:t>Son personas centradas interiormente, los aspectos de mar, aire y viento que lo acompañan cumplen y logra crear ambientes relajantes en la persona.</a:t>
            </a:r>
          </a:p>
        </p:txBody>
      </p:sp>
      <p:pic>
        <p:nvPicPr>
          <p:cNvPr id="1433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66191"/>
            <a:ext cx="3465258" cy="462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1641" y="5456296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86454330"/>
      </p:ext>
    </p:extLst>
  </p:cSld>
  <p:clrMapOvr>
    <a:masterClrMapping/>
  </p:clrMapOvr>
  <p:transition spd="med" advTm="21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9274"/>
            <a:ext cx="10801350" cy="668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33661"/>
      </p:ext>
    </p:extLst>
  </p:cSld>
  <p:clrMapOvr>
    <a:masterClrMapping/>
  </p:clrMapOvr>
  <p:transition spd="med" advTm="6000">
    <p:random/>
    <p:sndAc>
      <p:stSnd>
        <p:snd r:embed="rId2" name="Clayderman-La-Mer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6794"/>
            <a:ext cx="10801350" cy="7723482"/>
          </a:xfrm>
        </p:spPr>
      </p:pic>
    </p:spTree>
    <p:extLst>
      <p:ext uri="{BB962C8B-B14F-4D97-AF65-F5344CB8AC3E}">
        <p14:creationId xmlns:p14="http://schemas.microsoft.com/office/powerpoint/2010/main" val="57761976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418" y="-270048"/>
            <a:ext cx="10822768" cy="6786736"/>
          </a:xfrm>
        </p:spPr>
      </p:pic>
    </p:spTree>
    <p:extLst>
      <p:ext uri="{BB962C8B-B14F-4D97-AF65-F5344CB8AC3E}">
        <p14:creationId xmlns:p14="http://schemas.microsoft.com/office/powerpoint/2010/main" val="76845627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20"/>
          <a:stretch/>
        </p:blipFill>
        <p:spPr bwMode="auto">
          <a:xfrm>
            <a:off x="5472683" y="-28068"/>
            <a:ext cx="5328667" cy="6670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olor azul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9"/>
          <a:stretch/>
        </p:blipFill>
        <p:spPr bwMode="auto">
          <a:xfrm>
            <a:off x="0" y="-28068"/>
            <a:ext cx="732069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445813"/>
              </p:ext>
            </p:extLst>
          </p:nvPr>
        </p:nvGraphicFramePr>
        <p:xfrm>
          <a:off x="5688707" y="161999"/>
          <a:ext cx="4102577" cy="6283536"/>
        </p:xfrm>
        <a:graphic>
          <a:graphicData uri="http://schemas.openxmlformats.org/drawingml/2006/table">
            <a:tbl>
              <a:tblPr/>
              <a:tblGrid>
                <a:gridCol w="806519"/>
                <a:gridCol w="2543638"/>
                <a:gridCol w="752420"/>
              </a:tblGrid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b="0" dirty="0">
                          <a:effectLst/>
                          <a:latin typeface="inherit"/>
                        </a:rPr>
                        <a:t>Nombre del Color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b="0">
                          <a:effectLst/>
                          <a:latin typeface="inherit"/>
                        </a:rPr>
                        <a:t>Hexadecimal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b="0">
                          <a:effectLst/>
                          <a:latin typeface="inherit"/>
                        </a:rPr>
                        <a:t>Código Decimal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pálido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#F0F8FF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0F8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rgb(240,248,255)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lavanda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#E6E6FA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6E6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rgb(230,230,250)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>
                          <a:effectLst/>
                        </a:rPr>
                        <a:t>azul pastel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#B0E0E6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0E0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rgb(176,224,230)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clarito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#ADD8E6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DD8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 err="1">
                          <a:effectLst/>
                        </a:rPr>
                        <a:t>rgb</a:t>
                      </a:r>
                      <a:r>
                        <a:rPr lang="es-ES" sz="800" dirty="0">
                          <a:effectLst/>
                        </a:rPr>
                        <a:t>(173,216,230)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claro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#87CEFA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7CE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rgb(135,206,250)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solidFill>
                            <a:srgbClr val="D16500"/>
                          </a:solidFill>
                          <a:effectLst/>
                          <a:hlinkClick r:id="rId4"/>
                        </a:rPr>
                        <a:t>celeste</a:t>
                      </a:r>
                      <a:endParaRPr lang="es-ES" sz="800">
                        <a:effectLst/>
                      </a:endParaRP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#87CEEB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7CE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 err="1">
                          <a:effectLst/>
                        </a:rPr>
                        <a:t>rgb</a:t>
                      </a:r>
                      <a:r>
                        <a:rPr lang="es-ES" sz="800" dirty="0">
                          <a:effectLst/>
                        </a:rPr>
                        <a:t>(135,206,235)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325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oscuro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#00BFFF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 err="1">
                          <a:effectLst/>
                        </a:rPr>
                        <a:t>rgb</a:t>
                      </a:r>
                      <a:r>
                        <a:rPr lang="es-ES" sz="800" dirty="0">
                          <a:effectLst/>
                        </a:rPr>
                        <a:t>(0,191,255)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claro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>
                          <a:effectLst/>
                        </a:rPr>
                        <a:t>#B0C4DE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0C4D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rgb(176,196,222)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más oscuro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#1E90FF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90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rgb(30,144,255)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aciano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#6495ED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6495E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rgb(100,149,237)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acero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#4682B4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682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rgb(70,130,180)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cadete azul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#5F9EA0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9E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 err="1">
                          <a:effectLst/>
                        </a:rPr>
                        <a:t>rgb</a:t>
                      </a:r>
                      <a:r>
                        <a:rPr lang="es-ES" sz="800" dirty="0">
                          <a:effectLst/>
                        </a:rPr>
                        <a:t>(95,158,160)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pizarra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#7B68EE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68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rgb(123,104,238)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violeta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#6A5ACD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6A5AC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rgb(106,90,205)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325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morado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#483D8B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83D8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rgb(72,61,139)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real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#4169E1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169E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rgb(65,105,225)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325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#0000FF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rgb(0,0,255)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325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medio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#0000CD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C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rgb(0,0,205)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325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oscuro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#00008B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8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rgb(0,0,139)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325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armada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#000080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rgb(0,0,128)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325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 noche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#191970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9197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rgb(25,25,112)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410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azulvioláceo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>
                          <a:effectLst/>
                        </a:rPr>
                        <a:t>#8A2BE2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A2B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rgb(138,43,226)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51674"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>
                          <a:effectLst/>
                        </a:rPr>
                        <a:t>añil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>
                          <a:effectLst/>
                        </a:rPr>
                        <a:t>#4B0082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008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s-ES" sz="800" dirty="0" err="1">
                          <a:effectLst/>
                        </a:rPr>
                        <a:t>rgb</a:t>
                      </a:r>
                      <a:r>
                        <a:rPr lang="es-ES" sz="800" dirty="0">
                          <a:effectLst/>
                        </a:rPr>
                        <a:t>(75,0,130)</a:t>
                      </a:r>
                    </a:p>
                  </a:txBody>
                  <a:tcPr marL="62800" marR="62800" marT="29307" marB="293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3 Rectángulo"/>
          <p:cNvSpPr/>
          <p:nvPr/>
        </p:nvSpPr>
        <p:spPr>
          <a:xfrm>
            <a:off x="720155" y="954088"/>
            <a:ext cx="4413196" cy="461665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Tonalidades y Variedades de Azul</a:t>
            </a: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51" y="5433714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5835477"/>
      </p:ext>
    </p:extLst>
  </p:cSld>
  <p:clrMapOvr>
    <a:masterClrMapping/>
  </p:clrMapOvr>
  <p:transition spd="med" advTm="1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104531" y="1384906"/>
            <a:ext cx="36724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</a:rPr>
              <a:t>Connotaciones positivas del color azul</a:t>
            </a:r>
            <a:r>
              <a:rPr lang="es-ES" sz="3200" b="1" dirty="0" smtClean="0">
                <a:solidFill>
                  <a:srgbClr val="0000FF"/>
                </a:solidFill>
              </a:rPr>
              <a:t>:</a:t>
            </a:r>
          </a:p>
          <a:p>
            <a:endParaRPr lang="es-ES" sz="3200" b="1" dirty="0">
              <a:solidFill>
                <a:srgbClr val="0000FF"/>
              </a:solidFill>
            </a:endParaRPr>
          </a:p>
          <a:p>
            <a:r>
              <a:rPr lang="es-ES" sz="2000" b="1" dirty="0">
                <a:solidFill>
                  <a:srgbClr val="0000FF"/>
                </a:solidFill>
              </a:rPr>
              <a:t>La autoridad.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paz.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energía deportiva.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El avance en la tecnología.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honestidad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credibilidad.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comunicación.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Claridad en sus palabras.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El equilibrio mental y espiritual.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8208987" y="1384906"/>
            <a:ext cx="259236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</a:rPr>
              <a:t>Aspectos negativos del color azul</a:t>
            </a:r>
            <a:r>
              <a:rPr lang="es-ES" sz="3200" b="1" dirty="0" smtClean="0">
                <a:solidFill>
                  <a:srgbClr val="0000FF"/>
                </a:solidFill>
              </a:rPr>
              <a:t>:</a:t>
            </a:r>
          </a:p>
          <a:p>
            <a:endParaRPr lang="es-ES" sz="2800" b="1" dirty="0">
              <a:solidFill>
                <a:srgbClr val="0000FF"/>
              </a:solidFill>
            </a:endParaRPr>
          </a:p>
          <a:p>
            <a:r>
              <a:rPr lang="es-ES" sz="2000" b="1" dirty="0">
                <a:solidFill>
                  <a:srgbClr val="0000FF"/>
                </a:solidFill>
              </a:rPr>
              <a:t>La distracción.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El desenfoque.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frivolidad.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inmadurez.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depresión.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El fanatismo.</a:t>
            </a:r>
          </a:p>
          <a:p>
            <a:r>
              <a:rPr lang="es-ES" sz="2000" b="1" dirty="0">
                <a:solidFill>
                  <a:srgbClr val="0000FF"/>
                </a:solidFill>
              </a:rPr>
              <a:t>La necedad.</a:t>
            </a:r>
          </a:p>
        </p:txBody>
      </p:sp>
      <p:pic>
        <p:nvPicPr>
          <p:cNvPr id="1638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812"/>
            <a:ext cx="38100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8628" y="5539890"/>
            <a:ext cx="1425807" cy="10880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52185285"/>
      </p:ext>
    </p:extLst>
  </p:cSld>
  <p:clrMapOvr>
    <a:masterClrMapping/>
  </p:clrMapOvr>
  <p:transition spd="med" advTm="2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9372"/>
            <a:ext cx="10801350" cy="6986060"/>
          </a:xfrm>
        </p:spPr>
      </p:pic>
    </p:spTree>
    <p:extLst>
      <p:ext uri="{BB962C8B-B14F-4D97-AF65-F5344CB8AC3E}">
        <p14:creationId xmlns:p14="http://schemas.microsoft.com/office/powerpoint/2010/main" val="270746972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1498"/>
            <a:ext cx="10945291" cy="7508186"/>
          </a:xfrm>
        </p:spPr>
      </p:pic>
    </p:spTree>
    <p:extLst>
      <p:ext uri="{BB962C8B-B14F-4D97-AF65-F5344CB8AC3E}">
        <p14:creationId xmlns:p14="http://schemas.microsoft.com/office/powerpoint/2010/main" val="159175326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718"/>
            <a:ext cx="10801350" cy="6540824"/>
          </a:xfrm>
        </p:spPr>
      </p:pic>
    </p:spTree>
    <p:extLst>
      <p:ext uri="{BB962C8B-B14F-4D97-AF65-F5344CB8AC3E}">
        <p14:creationId xmlns:p14="http://schemas.microsoft.com/office/powerpoint/2010/main" val="33638568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sultado de imagen de AZUL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948" y="-1422176"/>
            <a:ext cx="11161240" cy="825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42697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8778"/>
            <a:ext cx="10944805" cy="6615466"/>
          </a:xfrm>
        </p:spPr>
      </p:pic>
    </p:spTree>
    <p:extLst>
      <p:ext uri="{BB962C8B-B14F-4D97-AF65-F5344CB8AC3E}">
        <p14:creationId xmlns:p14="http://schemas.microsoft.com/office/powerpoint/2010/main" val="231488677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2056"/>
            <a:ext cx="10801350" cy="6858744"/>
          </a:xfrm>
        </p:spPr>
      </p:pic>
    </p:spTree>
    <p:extLst>
      <p:ext uri="{BB962C8B-B14F-4D97-AF65-F5344CB8AC3E}">
        <p14:creationId xmlns:p14="http://schemas.microsoft.com/office/powerpoint/2010/main" val="352368931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39"/>
          <a:stretch/>
        </p:blipFill>
        <p:spPr>
          <a:xfrm>
            <a:off x="-143941" y="-157656"/>
            <a:ext cx="11305256" cy="6674343"/>
          </a:xfrm>
        </p:spPr>
      </p:pic>
    </p:spTree>
    <p:extLst>
      <p:ext uri="{BB962C8B-B14F-4D97-AF65-F5344CB8AC3E}">
        <p14:creationId xmlns:p14="http://schemas.microsoft.com/office/powerpoint/2010/main" val="54177681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azul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315" y="-4738"/>
            <a:ext cx="6862575" cy="663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3256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25775"/>
            <a:ext cx="10801350" cy="7723482"/>
          </a:xfrm>
        </p:spPr>
      </p:pic>
    </p:spTree>
    <p:extLst>
      <p:ext uri="{BB962C8B-B14F-4D97-AF65-F5344CB8AC3E}">
        <p14:creationId xmlns:p14="http://schemas.microsoft.com/office/powerpoint/2010/main" val="360355058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08113"/>
            <a:ext cx="10801350" cy="7723482"/>
          </a:xfrm>
        </p:spPr>
      </p:pic>
    </p:spTree>
    <p:extLst>
      <p:ext uri="{BB962C8B-B14F-4D97-AF65-F5344CB8AC3E}">
        <p14:creationId xmlns:p14="http://schemas.microsoft.com/office/powerpoint/2010/main" val="258721528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4" y="0"/>
            <a:ext cx="10785586" cy="7177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767551"/>
      </p:ext>
    </p:extLst>
  </p:cSld>
  <p:clrMapOvr>
    <a:masterClrMapping/>
  </p:clrMapOvr>
  <p:transition spd="med" advTm="6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tumblr_oq6y9zU2gO1s7iodco7_64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9703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651393"/>
      </p:ext>
    </p:extLst>
  </p:cSld>
  <p:clrMapOvr>
    <a:masterClrMapping/>
  </p:clrMapOvr>
  <p:transition spd="med" advTm="6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azul-color-de-la-tristez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9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99496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2" y="-8620"/>
            <a:ext cx="10808171" cy="663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34690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167"/>
            <a:ext cx="10801350" cy="6581855"/>
          </a:xfrm>
        </p:spPr>
      </p:pic>
    </p:spTree>
    <p:extLst>
      <p:ext uri="{BB962C8B-B14F-4D97-AF65-F5344CB8AC3E}">
        <p14:creationId xmlns:p14="http://schemas.microsoft.com/office/powerpoint/2010/main" val="168008024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30" y="-126033"/>
            <a:ext cx="10818879" cy="681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28453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2"/>
            <a:ext cx="10801350" cy="6559643"/>
          </a:xfrm>
        </p:spPr>
      </p:pic>
    </p:spTree>
    <p:extLst>
      <p:ext uri="{BB962C8B-B14F-4D97-AF65-F5344CB8AC3E}">
        <p14:creationId xmlns:p14="http://schemas.microsoft.com/office/powerpoint/2010/main" val="42847680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824"/>
            <a:ext cx="11417364" cy="6722512"/>
          </a:xfrm>
        </p:spPr>
      </p:pic>
    </p:spTree>
    <p:extLst>
      <p:ext uri="{BB962C8B-B14F-4D97-AF65-F5344CB8AC3E}">
        <p14:creationId xmlns:p14="http://schemas.microsoft.com/office/powerpoint/2010/main" val="418117276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ignificado-del-color.com/wp-content/uploads/azul_1543666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81720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681"/>
            <a:ext cx="10801350" cy="68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3" y="3217244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7" y="3217244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445722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220" y="5515081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7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7" y="476282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273173" y="2777426"/>
            <a:ext cx="4132248" cy="309911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31 de enero de 2020</a:t>
            </a:fld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10:58</a:t>
            </a:fld>
            <a:r>
              <a:rPr lang="fr-F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0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ZU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AZUL</Template>
  <TotalTime>6</TotalTime>
  <Words>1008</Words>
  <Application>Microsoft Office PowerPoint</Application>
  <PresentationFormat>Personalizado</PresentationFormat>
  <Paragraphs>147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AZUL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2020-01-31T09:58:08Z</dcterms:created>
  <dcterms:modified xsi:type="dcterms:W3CDTF">2020-01-31T10:04:27Z</dcterms:modified>
</cp:coreProperties>
</file>