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0" r:id="rId3"/>
    <p:sldId id="303" r:id="rId4"/>
    <p:sldId id="261" r:id="rId5"/>
    <p:sldId id="278" r:id="rId6"/>
    <p:sldId id="356" r:id="rId7"/>
    <p:sldId id="256" r:id="rId8"/>
    <p:sldId id="302" r:id="rId9"/>
    <p:sldId id="275" r:id="rId10"/>
    <p:sldId id="283" r:id="rId11"/>
    <p:sldId id="267" r:id="rId12"/>
    <p:sldId id="274" r:id="rId13"/>
    <p:sldId id="262" r:id="rId14"/>
    <p:sldId id="359" r:id="rId15"/>
    <p:sldId id="301" r:id="rId16"/>
    <p:sldId id="307" r:id="rId17"/>
    <p:sldId id="260" r:id="rId18"/>
    <p:sldId id="266" r:id="rId19"/>
    <p:sldId id="318" r:id="rId20"/>
    <p:sldId id="305" r:id="rId21"/>
    <p:sldId id="257" r:id="rId22"/>
    <p:sldId id="287" r:id="rId23"/>
    <p:sldId id="320" r:id="rId24"/>
    <p:sldId id="258" r:id="rId25"/>
    <p:sldId id="263" r:id="rId26"/>
    <p:sldId id="279" r:id="rId27"/>
    <p:sldId id="346" r:id="rId28"/>
    <p:sldId id="347" r:id="rId29"/>
    <p:sldId id="348" r:id="rId30"/>
    <p:sldId id="349" r:id="rId31"/>
    <p:sldId id="350" r:id="rId32"/>
    <p:sldId id="352" r:id="rId33"/>
    <p:sldId id="353" r:id="rId34"/>
    <p:sldId id="354" r:id="rId35"/>
    <p:sldId id="355" r:id="rId36"/>
    <p:sldId id="358" r:id="rId37"/>
    <p:sldId id="360" r:id="rId38"/>
    <p:sldId id="364" r:id="rId39"/>
    <p:sldId id="365" r:id="rId40"/>
    <p:sldId id="280" r:id="rId41"/>
    <p:sldId id="281" r:id="rId42"/>
    <p:sldId id="284" r:id="rId43"/>
    <p:sldId id="285" r:id="rId44"/>
    <p:sldId id="271" r:id="rId45"/>
    <p:sldId id="286" r:id="rId46"/>
    <p:sldId id="289" r:id="rId47"/>
    <p:sldId id="290" r:id="rId48"/>
    <p:sldId id="269" r:id="rId49"/>
    <p:sldId id="338" r:id="rId50"/>
    <p:sldId id="308" r:id="rId51"/>
    <p:sldId id="298" r:id="rId52"/>
    <p:sldId id="310" r:id="rId53"/>
    <p:sldId id="317" r:id="rId54"/>
    <p:sldId id="316" r:id="rId55"/>
    <p:sldId id="265" r:id="rId56"/>
    <p:sldId id="321" r:id="rId57"/>
    <p:sldId id="270" r:id="rId58"/>
    <p:sldId id="276" r:id="rId59"/>
    <p:sldId id="273" r:id="rId60"/>
    <p:sldId id="304" r:id="rId61"/>
    <p:sldId id="299" r:id="rId62"/>
    <p:sldId id="306" r:id="rId63"/>
    <p:sldId id="312" r:id="rId64"/>
    <p:sldId id="313" r:id="rId65"/>
    <p:sldId id="314" r:id="rId66"/>
    <p:sldId id="315" r:id="rId67"/>
    <p:sldId id="334" r:id="rId68"/>
    <p:sldId id="311" r:id="rId69"/>
    <p:sldId id="324" r:id="rId70"/>
    <p:sldId id="351" r:id="rId71"/>
    <p:sldId id="325" r:id="rId72"/>
    <p:sldId id="335" r:id="rId73"/>
    <p:sldId id="333" r:id="rId74"/>
    <p:sldId id="259" r:id="rId75"/>
    <p:sldId id="323" r:id="rId76"/>
    <p:sldId id="288" r:id="rId77"/>
    <p:sldId id="296" r:id="rId78"/>
    <p:sldId id="330" r:id="rId79"/>
    <p:sldId id="327" r:id="rId80"/>
    <p:sldId id="326" r:id="rId81"/>
    <p:sldId id="336" r:id="rId82"/>
    <p:sldId id="357" r:id="rId83"/>
    <p:sldId id="345" r:id="rId84"/>
    <p:sldId id="328" r:id="rId85"/>
    <p:sldId id="277" r:id="rId86"/>
    <p:sldId id="343" r:id="rId87"/>
    <p:sldId id="344" r:id="rId8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OshsybYgIHfuZ1aNAaeGbw==" hashData="dFdaemlMldkxO6t5BuNWylca5P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566" y="-5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E6DF124-A018-4E08-80D3-8C6A1F4CE648}" type="datetimeFigureOut">
              <a:rPr lang="es-ES"/>
              <a:pPr>
                <a:defRPr/>
              </a:pPr>
              <a:t>04/08/2014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48BC5FC-0E4E-4F6B-B7C9-2636EF41AF66}" type="slidenum">
              <a:rPr lang="es-ES"/>
              <a:pPr>
                <a:defRPr/>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2F520C2-F59A-41C7-ADC9-8A3D6F2B45DA}" type="datetimeFigureOut">
              <a:rPr lang="es-ES"/>
              <a:pPr>
                <a:defRPr/>
              </a:pPr>
              <a:t>04/08/2014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9263825-47AC-403F-AF6F-2EC03E1E7416}" type="slidenum">
              <a:rPr lang="es-ES"/>
              <a:pPr>
                <a:defRPr/>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BEA28B4-9204-4E55-88EC-588E4843BEB7}" type="datetimeFigureOut">
              <a:rPr lang="es-ES"/>
              <a:pPr>
                <a:defRPr/>
              </a:pPr>
              <a:t>04/08/2014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ED6C2C2-D0AD-4E6D-9D3B-340B0ABF424F}" type="slidenum">
              <a:rPr lang="es-ES"/>
              <a:pPr>
                <a:defRPr/>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51681B2-13D7-412F-A2CA-64CDDECCC291}" type="datetimeFigureOut">
              <a:rPr lang="es-ES"/>
              <a:pPr>
                <a:defRPr/>
              </a:pPr>
              <a:t>04/08/2014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C8D5A42-ECB1-42C5-9DE1-0E778FABAA4F}" type="slidenum">
              <a:rPr lang="es-ES"/>
              <a:pPr>
                <a:defRPr/>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D9C0922-78C2-476F-B93B-455E70AD9D21}" type="datetimeFigureOut">
              <a:rPr lang="es-ES"/>
              <a:pPr>
                <a:defRPr/>
              </a:pPr>
              <a:t>04/08/2014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5EB1688-0671-4B44-91FE-CBA6D1DCBA58}" type="slidenum">
              <a:rPr lang="es-ES"/>
              <a:pPr>
                <a:defRPr/>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A028EC2-5933-492F-983C-8BD58A39E854}" type="datetimeFigureOut">
              <a:rPr lang="es-ES"/>
              <a:pPr>
                <a:defRPr/>
              </a:pPr>
              <a:t>04/08/2014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298B641-CA0C-4FC1-B62C-A90E69AE66F3}" type="slidenum">
              <a:rPr lang="es-ES"/>
              <a:pPr>
                <a:defRPr/>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AFE141E-E573-491F-A07D-E5F7F782A46A}" type="datetimeFigureOut">
              <a:rPr lang="es-ES"/>
              <a:pPr>
                <a:defRPr/>
              </a:pPr>
              <a:t>04/08/2014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E3D24E7-1F9A-4856-B81D-7F5D23DB7EC4}" type="slidenum">
              <a:rPr lang="es-ES"/>
              <a:pPr>
                <a:defRPr/>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3C5355C-4FAD-4C3A-B8E2-D2EF2C07A196}" type="datetimeFigureOut">
              <a:rPr lang="es-ES"/>
              <a:pPr>
                <a:defRPr/>
              </a:pPr>
              <a:t>04/08/2014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6325179-2493-4EC1-989F-DC757891673E}" type="slidenum">
              <a:rPr lang="es-ES"/>
              <a:pPr>
                <a:defRPr/>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1028152-5DEA-402B-A68E-FBBF728ADC8E}" type="datetimeFigureOut">
              <a:rPr lang="es-ES"/>
              <a:pPr>
                <a:defRPr/>
              </a:pPr>
              <a:t>04/08/2014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87F3CF0-15A6-4672-A195-B5F7F80E95DF}" type="slidenum">
              <a:rPr lang="es-ES"/>
              <a:pPr>
                <a:defRPr/>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50291A9-333D-4834-83D5-0140196E567F}" type="datetimeFigureOut">
              <a:rPr lang="es-ES"/>
              <a:pPr>
                <a:defRPr/>
              </a:pPr>
              <a:t>04/08/2014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0E0572A-37CB-4BAA-92FE-659B5C9E2A6C}" type="slidenum">
              <a:rPr lang="es-ES"/>
              <a:pPr>
                <a:defRPr/>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D2E8C0E-FC8B-4AD2-B626-BB5F0250E39E}" type="datetimeFigureOut">
              <a:rPr lang="es-ES"/>
              <a:pPr>
                <a:defRPr/>
              </a:pPr>
              <a:t>04/08/2014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5311005-AA43-4DDD-A81F-20779FD59304}" type="slidenum">
              <a:rPr lang="es-ES"/>
              <a:pPr>
                <a:defRPr/>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E18340E-C727-483E-AEA3-74E2501A910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04861E1B-7538-492D-BD2F-296A4E171D55}" type="datetimeFigureOut">
              <a:rPr lang="es-ES"/>
              <a:pPr>
                <a:defRPr/>
              </a:pPr>
              <a:t>04/08/2014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14D2F308-FB19-43D7-B9BE-BC51FA3194F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6000">
    <p:blinds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1FB3D61-46FA-4EB1-BB6F-E0B060C14C0D}"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hyperlink" Target="http://wikirioja.com/wiki/Cornago" TargetMode="External"/><Relationship Id="rId13" Type="http://schemas.openxmlformats.org/officeDocument/2006/relationships/hyperlink" Target="http://wikirioja.com/wiki/Soto_en_Cameros" TargetMode="External"/><Relationship Id="rId3" Type="http://schemas.openxmlformats.org/officeDocument/2006/relationships/image" Target="../media/image9.png"/><Relationship Id="rId7" Type="http://schemas.openxmlformats.org/officeDocument/2006/relationships/hyperlink" Target="http://wikirioja.com/wiki/Muro_de_Aguas" TargetMode="External"/><Relationship Id="rId12" Type="http://schemas.openxmlformats.org/officeDocument/2006/relationships/hyperlink" Target="http://wikirioja.com/wiki/Aguilar_del_R%C3%ADo_Alhama" TargetMode="External"/><Relationship Id="rId2" Type="http://schemas.openxmlformats.org/officeDocument/2006/relationships/image" Target="../media/image8.gif"/><Relationship Id="rId16" Type="http://schemas.openxmlformats.org/officeDocument/2006/relationships/hyperlink" Target="http://wikirioja.com/wiki/R%C3%ADo_Alhama" TargetMode="External"/><Relationship Id="rId1" Type="http://schemas.openxmlformats.org/officeDocument/2006/relationships/slideLayout" Target="../slideLayouts/slideLayout7.xml"/><Relationship Id="rId6" Type="http://schemas.openxmlformats.org/officeDocument/2006/relationships/hyperlink" Target="http://wikirioja.com/wiki/Pr%C3%A9jano" TargetMode="External"/><Relationship Id="rId11" Type="http://schemas.openxmlformats.org/officeDocument/2006/relationships/hyperlink" Target="http://wikirioja.com/wiki/Cervera_del_R%C3%ADo_Alhama" TargetMode="External"/><Relationship Id="rId5" Type="http://schemas.openxmlformats.org/officeDocument/2006/relationships/hyperlink" Target="http://wikirioja.com/wiki/Munilla" TargetMode="External"/><Relationship Id="rId15" Type="http://schemas.openxmlformats.org/officeDocument/2006/relationships/hyperlink" Target="http://wikirioja.com/wiki/R%C3%ADo_Cidacos" TargetMode="External"/><Relationship Id="rId10" Type="http://schemas.openxmlformats.org/officeDocument/2006/relationships/hyperlink" Target="http://wikirioja.com/wiki/Gr%C3%A1valos" TargetMode="External"/><Relationship Id="rId4" Type="http://schemas.openxmlformats.org/officeDocument/2006/relationships/hyperlink" Target="http://wikirioja.com/wiki/Enciso" TargetMode="External"/><Relationship Id="rId9" Type="http://schemas.openxmlformats.org/officeDocument/2006/relationships/hyperlink" Target="http://wikirioja.com/wiki/Igea" TargetMode="External"/><Relationship Id="rId14" Type="http://schemas.openxmlformats.org/officeDocument/2006/relationships/hyperlink" Target="http://wikirioja.com/wiki/Cabez%C3%B3n_de_Cameros"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wikirioja.com/wiki/La_Rioja_Baja" TargetMode="External"/><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hyperlink" Target="http://wikirioja.com/wiki/Munilla" TargetMode="External"/><Relationship Id="rId4" Type="http://schemas.openxmlformats.org/officeDocument/2006/relationships/hyperlink" Target="http://wikirioja.com/wiki/Enciso"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hyperlink" Target="http://wikirioja.com/index.php?title=Fundaci%C3%B3n_Patrimonio_Paleontol%C3%B3gico_de_La_Rioja&amp;action=edit&amp;redlink=1"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6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hyperlink" Target="http://mundo-dino.blogspot.com.es/2012/01/centro-paleontologico-de-enciso-la.html" TargetMode="External"/><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hyperlink" Target="http://www.encisonet.com/content/view/13/28/"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7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8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C:\Documents and Settings\Dell\Escritorio\slide_quees_1.jpg"/>
          <p:cNvPicPr>
            <a:picLocks noChangeAspect="1" noChangeArrowheads="1"/>
          </p:cNvPicPr>
          <p:nvPr/>
        </p:nvPicPr>
        <p:blipFill>
          <a:blip r:embed="rId3" cstate="print"/>
          <a:srcRect l="2303" r="16280"/>
          <a:stretch>
            <a:fillRect/>
          </a:stretch>
        </p:blipFill>
        <p:spPr bwMode="auto">
          <a:xfrm>
            <a:off x="0" y="0"/>
            <a:ext cx="9144000" cy="6858000"/>
          </a:xfrm>
          <a:prstGeom prst="rect">
            <a:avLst/>
          </a:prstGeom>
          <a:noFill/>
          <a:ln w="9525">
            <a:noFill/>
            <a:miter lim="800000"/>
            <a:headEnd/>
            <a:tailEnd/>
          </a:ln>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6000">
    <p:blinds dir="vert"/>
    <p:sndAc>
      <p:stSnd>
        <p:snd r:embed="rId2" name="13 puente sobre aguas turb(7).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arranco-pedido.jpg"/>
          <p:cNvPicPr>
            <a:picLocks noChangeAspect="1" noChangeArrowheads="1"/>
          </p:cNvPicPr>
          <p:nvPr/>
        </p:nvPicPr>
        <p:blipFill>
          <a:blip r:embed="rId2" cstate="print"/>
          <a:srcRect/>
          <a:stretch>
            <a:fillRect/>
          </a:stretch>
        </p:blipFill>
        <p:spPr bwMode="auto">
          <a:xfrm>
            <a:off x="0" y="0"/>
            <a:ext cx="4608512" cy="6858000"/>
          </a:xfrm>
          <a:prstGeom prst="rect">
            <a:avLst/>
          </a:prstGeom>
          <a:noFill/>
          <a:ln w="9525">
            <a:noFill/>
            <a:miter lim="800000"/>
            <a:headEnd/>
            <a:tailEnd/>
          </a:ln>
        </p:spPr>
      </p:pic>
      <p:pic>
        <p:nvPicPr>
          <p:cNvPr id="4" name="Picture 4" descr="C:\Documents and Settings\Dell\Escritorio\imagesCA88NRJA.jpg"/>
          <p:cNvPicPr>
            <a:picLocks noChangeAspect="1" noChangeArrowheads="1"/>
          </p:cNvPicPr>
          <p:nvPr/>
        </p:nvPicPr>
        <p:blipFill>
          <a:blip r:embed="rId3" cstate="print"/>
          <a:srcRect r="38283"/>
          <a:stretch>
            <a:fillRect/>
          </a:stretch>
        </p:blipFill>
        <p:spPr bwMode="auto">
          <a:xfrm>
            <a:off x="4499992" y="0"/>
            <a:ext cx="4644008" cy="6858000"/>
          </a:xfrm>
          <a:prstGeom prst="rect">
            <a:avLst/>
          </a:prstGeom>
          <a:noFill/>
          <a:ln w="9525">
            <a:noFill/>
            <a:miter lim="800000"/>
            <a:headEnd/>
            <a:tailEnd/>
          </a:ln>
        </p:spPr>
      </p:pic>
      <p:pic>
        <p:nvPicPr>
          <p:cNvPr id="5" name="Picture 3" descr="illusion-013"/>
          <p:cNvPicPr>
            <a:picLocks noChangeAspect="1" noChangeArrowheads="1"/>
          </p:cNvPicPr>
          <p:nvPr/>
        </p:nvPicPr>
        <p:blipFill>
          <a:blip r:embed="rId4"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
        <p:nvSpPr>
          <p:cNvPr id="10242" name="1 Rectángulo"/>
          <p:cNvSpPr>
            <a:spLocks noChangeArrowheads="1"/>
          </p:cNvSpPr>
          <p:nvPr/>
        </p:nvSpPr>
        <p:spPr bwMode="auto">
          <a:xfrm>
            <a:off x="1691680" y="2996952"/>
            <a:ext cx="6462464" cy="3539430"/>
          </a:xfrm>
          <a:prstGeom prst="rect">
            <a:avLst/>
          </a:prstGeom>
          <a:noFill/>
          <a:ln w="9525">
            <a:noFill/>
            <a:miter lim="800000"/>
            <a:headEnd/>
            <a:tailEnd/>
          </a:ln>
        </p:spPr>
        <p:txBody>
          <a:bodyPr wrap="square">
            <a:spAutoFit/>
          </a:bodyPr>
          <a:lstStyle/>
          <a:p>
            <a:pPr algn="ct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Recorremos </a:t>
            </a:r>
            <a:r>
              <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la ruta de los dinosaurios en </a:t>
            </a: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Enciso</a:t>
            </a:r>
          </a:p>
          <a:p>
            <a:pPr algn="ct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(La Rioja), </a:t>
            </a:r>
            <a:endPar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endParaRPr>
          </a:p>
          <a:p>
            <a:pPr algn="ct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'El </a:t>
            </a:r>
            <a:r>
              <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barranco perdido'. </a:t>
            </a: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en </a:t>
            </a:r>
            <a:r>
              <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este lugar se pueden encontrar "algunos de los yacimientos en los que se pueden observar más de 500 huellas".</a:t>
            </a:r>
          </a:p>
        </p:txBody>
      </p:sp>
      <p:pic>
        <p:nvPicPr>
          <p:cNvPr id="3" name="Picture 2" descr="C:\Documents and Settings\Dell\Escritorio\4.png"/>
          <p:cNvPicPr>
            <a:picLocks noChangeAspect="1" noChangeArrowheads="1"/>
          </p:cNvPicPr>
          <p:nvPr/>
        </p:nvPicPr>
        <p:blipFill>
          <a:blip r:embed="rId3" cstate="print"/>
          <a:srcRect r="24556"/>
          <a:stretch>
            <a:fillRect/>
          </a:stretch>
        </p:blipFill>
        <p:spPr bwMode="auto">
          <a:xfrm flipH="1">
            <a:off x="0" y="0"/>
            <a:ext cx="3491880" cy="2229819"/>
          </a:xfrm>
          <a:prstGeom prst="rect">
            <a:avLst/>
          </a:prstGeom>
          <a:noFill/>
          <a:ln w="9525">
            <a:noFill/>
            <a:miter lim="800000"/>
            <a:headEnd/>
            <a:tailEnd/>
          </a:ln>
        </p:spPr>
      </p:pic>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a-dinodPared2_blog_1.jpg"/>
          <p:cNvPicPr>
            <a:picLocks noChangeAspect="1" noChangeArrowheads="1"/>
          </p:cNvPicPr>
          <p:nvPr/>
        </p:nvPicPr>
        <p:blipFill>
          <a:blip r:embed="rId2" cstate="print"/>
          <a:srcRect/>
          <a:stretch>
            <a:fillRect/>
          </a:stretch>
        </p:blipFill>
        <p:spPr bwMode="auto">
          <a:xfrm>
            <a:off x="0" y="0"/>
            <a:ext cx="9126538"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Ruta.jpg"/>
          <p:cNvPicPr>
            <a:picLocks noChangeAspect="1" noChangeArrowheads="1"/>
          </p:cNvPicPr>
          <p:nvPr/>
        </p:nvPicPr>
        <p:blipFill>
          <a:blip r:embed="rId2" cstate="print"/>
          <a:srcRect l="2875" t="3801" r="4939" b="1050"/>
          <a:stretch>
            <a:fillRect/>
          </a:stretch>
        </p:blipFill>
        <p:spPr bwMode="auto">
          <a:xfrm>
            <a:off x="-1" y="0"/>
            <a:ext cx="9144001"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pic>
        <p:nvPicPr>
          <p:cNvPr id="3" name="Picture 2" descr="C:\Documents and Settings\Dell\Escritorio\4.png"/>
          <p:cNvPicPr>
            <a:picLocks noChangeAspect="1" noChangeArrowheads="1"/>
          </p:cNvPicPr>
          <p:nvPr/>
        </p:nvPicPr>
        <p:blipFill>
          <a:blip r:embed="rId3" cstate="print"/>
          <a:srcRect r="24556"/>
          <a:stretch>
            <a:fillRect/>
          </a:stretch>
        </p:blipFill>
        <p:spPr bwMode="auto">
          <a:xfrm flipH="1">
            <a:off x="0" y="0"/>
            <a:ext cx="3491880" cy="2229819"/>
          </a:xfrm>
          <a:prstGeom prst="rect">
            <a:avLst/>
          </a:prstGeom>
          <a:noFill/>
          <a:ln w="9525">
            <a:noFill/>
            <a:miter lim="800000"/>
            <a:headEnd/>
            <a:tailEnd/>
          </a:ln>
        </p:spPr>
      </p:pic>
      <p:sp>
        <p:nvSpPr>
          <p:cNvPr id="5122" name="3 Rectángulo"/>
          <p:cNvSpPr>
            <a:spLocks noChangeArrowheads="1"/>
          </p:cNvSpPr>
          <p:nvPr/>
        </p:nvSpPr>
        <p:spPr bwMode="auto">
          <a:xfrm>
            <a:off x="1475656" y="2564904"/>
            <a:ext cx="7200800" cy="3785652"/>
          </a:xfrm>
          <a:prstGeom prst="rect">
            <a:avLst/>
          </a:prstGeom>
          <a:noFill/>
          <a:ln w="9525">
            <a:noFill/>
            <a:miter lim="800000"/>
            <a:headEnd/>
            <a:tailEnd/>
          </a:ln>
        </p:spPr>
        <p:txBody>
          <a:bodyPr wrap="square">
            <a:spAutoFit/>
          </a:bodyPr>
          <a:lstStyle/>
          <a:p>
            <a:pPr algn="ctr"/>
            <a:r>
              <a:rPr lang="es-ES" sz="2000" b="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Sin lugar a dudas, para el visitante </a:t>
            </a:r>
            <a:r>
              <a:rPr lang="es-ES" sz="2000" b="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tanto </a:t>
            </a:r>
            <a:r>
              <a:rPr lang="es-ES" sz="2000" b="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el clima como el paisaje son espléndidos y favorecen sobremanera la calma y el </a:t>
            </a:r>
            <a:r>
              <a:rPr lang="es-ES" sz="2000" b="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disfrute La visita </a:t>
            </a:r>
            <a:r>
              <a:rPr lang="es-ES" sz="2000" b="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a </a:t>
            </a:r>
            <a:r>
              <a:rPr lang="es-ES" sz="2000" b="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los</a:t>
            </a:r>
          </a:p>
          <a:p>
            <a:pPr algn="ctr"/>
            <a:r>
              <a:rPr lang="es-ES" sz="2000" b="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 </a:t>
            </a:r>
            <a:r>
              <a:rPr lang="es-ES" sz="2000" b="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yacimientos de </a:t>
            </a:r>
            <a:r>
              <a:rPr lang="es-ES" sz="2000" b="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icnitas </a:t>
            </a:r>
            <a:r>
              <a:rPr lang="es-ES" sz="2000" b="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de </a:t>
            </a:r>
            <a:r>
              <a:rPr lang="es-ES" sz="2000" b="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la Rioja</a:t>
            </a:r>
            <a:r>
              <a:rPr lang="es-ES" sz="2000" b="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 constituye una experiencia espectacular. Sólo con un poco de imaginación puedes ponerte en situación y recrear mentalmente el ir y venir de las enormes criaturas que, hace unos 120 millones de años </a:t>
            </a:r>
            <a:r>
              <a:rPr lang="es-ES" sz="2000" b="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(período </a:t>
            </a:r>
            <a:r>
              <a:rPr lang="es-ES" sz="2000" b="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cs typeface="Arial" pitchFamily="34" charset="0"/>
              </a:rPr>
              <a:t>Cretácico) deambulaban por las abundantes zonas pantanosas con densa vegetación de la comarca, dejando marcadas en el barro, de forma indeleble sus rotundas pisadas.</a:t>
            </a:r>
          </a:p>
        </p:txBody>
      </p:sp>
    </p:spTree>
  </p:cSld>
  <p:clrMapOvr>
    <a:masterClrMapping/>
  </p:clrMapOvr>
  <p:transition spd="slow"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C:\Documents and Settings\Dell\Escritorio\slide_quees_3.jpg"/>
          <p:cNvPicPr>
            <a:picLocks noChangeAspect="1" noChangeArrowheads="1"/>
          </p:cNvPicPr>
          <p:nvPr/>
        </p:nvPicPr>
        <p:blipFill>
          <a:blip r:embed="rId2" cstate="print"/>
          <a:srcRect/>
          <a:stretch>
            <a:fillRect/>
          </a:stretch>
        </p:blipFill>
        <p:spPr bwMode="auto">
          <a:xfrm>
            <a:off x="0" y="3429000"/>
            <a:ext cx="9461500" cy="3429000"/>
          </a:xfrm>
          <a:prstGeom prst="rect">
            <a:avLst/>
          </a:prstGeom>
          <a:noFill/>
          <a:ln w="9525">
            <a:noFill/>
            <a:miter lim="800000"/>
            <a:headEnd/>
            <a:tailEnd/>
          </a:ln>
        </p:spPr>
      </p:pic>
      <p:pic>
        <p:nvPicPr>
          <p:cNvPr id="3075" name="Picture 3" descr="C:\Documents and Settings\Dell\Escritorio\slide_quees_1.jpg"/>
          <p:cNvPicPr>
            <a:picLocks noChangeAspect="1" noChangeArrowheads="1"/>
          </p:cNvPicPr>
          <p:nvPr/>
        </p:nvPicPr>
        <p:blipFill>
          <a:blip r:embed="rId3" cstate="print"/>
          <a:srcRect/>
          <a:stretch>
            <a:fillRect/>
          </a:stretch>
        </p:blipFill>
        <p:spPr bwMode="auto">
          <a:xfrm>
            <a:off x="0" y="0"/>
            <a:ext cx="9461500" cy="3429000"/>
          </a:xfrm>
          <a:prstGeom prst="rect">
            <a:avLst/>
          </a:prstGeom>
          <a:noFill/>
          <a:ln w="9525">
            <a:noFill/>
            <a:miter lim="800000"/>
            <a:headEnd/>
            <a:tailEnd/>
          </a:ln>
        </p:spPr>
      </p:pic>
      <p:pic>
        <p:nvPicPr>
          <p:cNvPr id="4" name="Picture 3" descr="illusion-010"/>
          <p:cNvPicPr>
            <a:picLocks noChangeAspect="1" noChangeArrowheads="1"/>
          </p:cNvPicPr>
          <p:nvPr/>
        </p:nvPicPr>
        <p:blipFill>
          <a:blip r:embed="rId4"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Barranco-Perdido-635x303.png"/>
          <p:cNvPicPr>
            <a:picLocks noChangeAspect="1" noChangeArrowheads="1"/>
          </p:cNvPicPr>
          <p:nvPr/>
        </p:nvPicPr>
        <p:blipFill>
          <a:blip r:embed="rId2" cstate="print"/>
          <a:srcRect/>
          <a:stretch>
            <a:fillRect/>
          </a:stretch>
        </p:blipFill>
        <p:spPr bwMode="auto">
          <a:xfrm>
            <a:off x="0" y="0"/>
            <a:ext cx="9132888"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jura-high-voll01_02.jpg"/>
          <p:cNvPicPr>
            <a:picLocks noChangeAspect="1" noChangeArrowheads="1"/>
          </p:cNvPicPr>
          <p:nvPr/>
        </p:nvPicPr>
        <p:blipFill>
          <a:blip r:embed="rId2" cstate="print"/>
          <a:srcRect/>
          <a:stretch>
            <a:fillRect/>
          </a:stretch>
        </p:blipFill>
        <p:spPr bwMode="auto">
          <a:xfrm>
            <a:off x="0" y="0"/>
            <a:ext cx="9144000" cy="7072313"/>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Tiranosaurus.JPG"/>
          <p:cNvPicPr>
            <a:picLocks noChangeAspect="1" noChangeArrowheads="1"/>
          </p:cNvPicPr>
          <p:nvPr/>
        </p:nvPicPr>
        <p:blipFill>
          <a:blip r:embed="rId2" cstate="print"/>
          <a:srcRect/>
          <a:stretch>
            <a:fillRect/>
          </a:stretch>
        </p:blipFill>
        <p:spPr bwMode="auto">
          <a:xfrm flipH="1">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ENCISO 12 (47).JPG"/>
          <p:cNvPicPr>
            <a:picLocks noChangeAspect="1" noChangeArrowheads="1"/>
          </p:cNvPicPr>
          <p:nvPr/>
        </p:nvPicPr>
        <p:blipFill>
          <a:blip r:embed="rId2" cstate="print"/>
          <a:srcRect/>
          <a:stretch>
            <a:fillRect/>
          </a:stretch>
        </p:blipFill>
        <p:spPr bwMode="auto">
          <a:xfrm>
            <a:off x="0" y="0"/>
            <a:ext cx="9363075" cy="70231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JJJ.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ruta%20dinosaurios%20la%20rioja.gif"/>
          <p:cNvPicPr>
            <a:picLocks noChangeAspect="1" noChangeArrowheads="1"/>
          </p:cNvPicPr>
          <p:nvPr/>
        </p:nvPicPr>
        <p:blipFill>
          <a:blip r:embed="rId2" cstate="print"/>
          <a:srcRect/>
          <a:stretch>
            <a:fillRect/>
          </a:stretch>
        </p:blipFill>
        <p:spPr bwMode="auto">
          <a:xfrm>
            <a:off x="539552" y="620688"/>
            <a:ext cx="7878298" cy="5474138"/>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
        <p:nvSpPr>
          <p:cNvPr id="4" name="3 Rectángulo"/>
          <p:cNvSpPr/>
          <p:nvPr/>
        </p:nvSpPr>
        <p:spPr>
          <a:xfrm>
            <a:off x="5148064" y="620688"/>
            <a:ext cx="3390608" cy="923330"/>
          </a:xfrm>
          <a:prstGeom prst="rect">
            <a:avLst/>
          </a:prstGeom>
          <a:noFill/>
        </p:spPr>
        <p:txBody>
          <a:bodyPr wrap="none" lIns="91440" tIns="45720" rIns="91440" bIns="45720">
            <a:spAutoFit/>
          </a:bodyPr>
          <a:lstStyle/>
          <a:p>
            <a:pPr algn="ctr"/>
            <a:r>
              <a:rPr lang="es-E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LA RIOJA</a:t>
            </a: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Barranco-Perdido-635x303.png"/>
          <p:cNvPicPr>
            <a:picLocks noChangeAspect="1" noChangeArrowheads="1"/>
          </p:cNvPicPr>
          <p:nvPr/>
        </p:nvPicPr>
        <p:blipFill>
          <a:blip r:embed="rId2" cstate="print"/>
          <a:srcRect/>
          <a:stretch>
            <a:fillRect/>
          </a:stretch>
        </p:blipFill>
        <p:spPr bwMode="auto">
          <a:xfrm>
            <a:off x="1187624" y="836712"/>
            <a:ext cx="6660232" cy="4995174"/>
          </a:xfrm>
          <a:prstGeom prst="rect">
            <a:avLst/>
          </a:prstGeom>
          <a:noFill/>
          <a:ln w="9525">
            <a:noFill/>
            <a:miter lim="800000"/>
            <a:headEnd/>
            <a:tailEnd/>
          </a:ln>
        </p:spPr>
      </p:pic>
      <p:pic>
        <p:nvPicPr>
          <p:cNvPr id="3" name="Picture 2" descr="C:\Documents and Settings\Dell\Escritorio\4.png"/>
          <p:cNvPicPr>
            <a:picLocks noChangeAspect="1" noChangeArrowheads="1"/>
          </p:cNvPicPr>
          <p:nvPr/>
        </p:nvPicPr>
        <p:blipFill>
          <a:blip r:embed="rId3" cstate="print"/>
          <a:srcRect/>
          <a:stretch>
            <a:fillRect/>
          </a:stretch>
        </p:blipFill>
        <p:spPr bwMode="auto">
          <a:xfrm>
            <a:off x="10548664" y="4061182"/>
            <a:ext cx="5147767" cy="2796818"/>
          </a:xfrm>
          <a:prstGeom prst="rect">
            <a:avLst/>
          </a:prstGeom>
          <a:noFill/>
          <a:ln w="9525">
            <a:noFill/>
            <a:miter lim="800000"/>
            <a:headEnd/>
            <a:tailEnd/>
          </a:ln>
        </p:spPr>
      </p:pic>
      <p:pic>
        <p:nvPicPr>
          <p:cNvPr id="4" name="Picture 3" descr="illusion-013"/>
          <p:cNvPicPr>
            <a:picLocks noChangeAspect="1" noChangeArrowheads="1"/>
          </p:cNvPicPr>
          <p:nvPr/>
        </p:nvPicPr>
        <p:blipFill>
          <a:blip r:embed="rId4"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35" presetClass="path" presetSubtype="0" accel="50000" decel="50000" fill="hold" nodeType="afterEffect">
                                  <p:stCondLst>
                                    <p:cond delay="0"/>
                                  </p:stCondLst>
                                  <p:childTnLst>
                                    <p:animMotion origin="layout" path="M -1.11111E-6 -1.79256E-6 L -2.00625 -0.04204 " pathEditMode="relative" rAng="0" ptsTypes="AA">
                                      <p:cBhvr>
                                        <p:cTn id="10" dur="5000" fill="hold"/>
                                        <p:tgtEl>
                                          <p:spTgt spid="3"/>
                                        </p:tgtEl>
                                        <p:attrNameLst>
                                          <p:attrName>ppt_x</p:attrName>
                                          <p:attrName>ppt_y</p:attrName>
                                        </p:attrNameLst>
                                      </p:cBhvr>
                                      <p:rCtr x="-1003" y="-2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museo_cretacico_4.jpg"/>
          <p:cNvPicPr>
            <a:picLocks noChangeAspect="1" noChangeArrowheads="1"/>
          </p:cNvPicPr>
          <p:nvPr/>
        </p:nvPicPr>
        <p:blipFill>
          <a:blip r:embed="rId2" cstate="print"/>
          <a:srcRect/>
          <a:stretch>
            <a:fillRect/>
          </a:stretch>
        </p:blipFill>
        <p:spPr bwMode="auto">
          <a:xfrm>
            <a:off x="0" y="0"/>
            <a:ext cx="9245600" cy="3357563"/>
          </a:xfrm>
          <a:prstGeom prst="rect">
            <a:avLst/>
          </a:prstGeom>
          <a:noFill/>
          <a:ln w="9525">
            <a:noFill/>
            <a:miter lim="800000"/>
            <a:headEnd/>
            <a:tailEnd/>
          </a:ln>
        </p:spPr>
      </p:pic>
      <p:pic>
        <p:nvPicPr>
          <p:cNvPr id="46083" name="Picture 2" descr="C:\Documents and Settings\Dell\Escritorio\museo_cretacico_1.jpg"/>
          <p:cNvPicPr>
            <a:picLocks noChangeAspect="1" noChangeArrowheads="1"/>
          </p:cNvPicPr>
          <p:nvPr/>
        </p:nvPicPr>
        <p:blipFill>
          <a:blip r:embed="rId3" cstate="print"/>
          <a:srcRect/>
          <a:stretch>
            <a:fillRect/>
          </a:stretch>
        </p:blipFill>
        <p:spPr bwMode="auto">
          <a:xfrm>
            <a:off x="0" y="3357563"/>
            <a:ext cx="9245600" cy="3500437"/>
          </a:xfrm>
          <a:prstGeom prst="rect">
            <a:avLst/>
          </a:prstGeom>
          <a:noFill/>
          <a:ln w="9525">
            <a:noFill/>
            <a:miter lim="800000"/>
            <a:headEnd/>
            <a:tailEnd/>
          </a:ln>
        </p:spPr>
      </p:pic>
      <p:pic>
        <p:nvPicPr>
          <p:cNvPr id="4" name="Picture 3" descr="illusion-013"/>
          <p:cNvPicPr>
            <a:picLocks noChangeAspect="1" noChangeArrowheads="1"/>
          </p:cNvPicPr>
          <p:nvPr/>
        </p:nvPicPr>
        <p:blipFill>
          <a:blip r:embed="rId4"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
        <p:nvSpPr>
          <p:cNvPr id="9218" name="1 Rectángulo"/>
          <p:cNvSpPr>
            <a:spLocks noChangeArrowheads="1"/>
          </p:cNvSpPr>
          <p:nvPr/>
        </p:nvSpPr>
        <p:spPr bwMode="auto">
          <a:xfrm>
            <a:off x="467544" y="1772816"/>
            <a:ext cx="8406680" cy="4832092"/>
          </a:xfrm>
          <a:prstGeom prst="rect">
            <a:avLst/>
          </a:prstGeom>
          <a:noFill/>
          <a:ln w="9525">
            <a:noFill/>
            <a:miter lim="800000"/>
            <a:headEnd/>
            <a:tailEnd/>
          </a:ln>
        </p:spPr>
        <p:txBody>
          <a:bodyPr wrap="square">
            <a:spAutoFit/>
          </a:bodyPr>
          <a:lstStyle/>
          <a:p>
            <a:pPr algn="ctr"/>
            <a:r>
              <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Calibri" pitchFamily="34" charset="0"/>
              </a:rPr>
              <a:t>La visita es altamente recomendada para todos los que muestren interés por la evolución de la vida en nuestro planeta, por el misterio de la desaparición de los dinosaurios, por la casualidad -la chiripa- de la emergencia final de nuestra especie</a:t>
            </a: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Calibri" pitchFamily="34" charset="0"/>
              </a:rPr>
              <a:t>.</a:t>
            </a:r>
            <a:endPar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Calibri" pitchFamily="34" charset="0"/>
            </a:endParaRPr>
          </a:p>
          <a:p>
            <a:pPr algn="ctr"/>
            <a:r>
              <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Calibri" pitchFamily="34" charset="0"/>
              </a:rPr>
              <a:t>Todo ello nos plantea más y más interrogantes que, a su vez, en mi caso, se transforman en una insaciable curiosidad por conocer y comprender. Sin lugar a dudas, con la perspectiva de los millones de años ya pasados, nuestra pequeñez es, al mismo tiempo, nuestra mayor grandeza.</a:t>
            </a:r>
          </a:p>
        </p:txBody>
      </p:sp>
      <p:pic>
        <p:nvPicPr>
          <p:cNvPr id="4" name="Picture 2" descr="C:\Documents and Settings\Dell\Escritorio\4.png"/>
          <p:cNvPicPr>
            <a:picLocks noChangeAspect="1" noChangeArrowheads="1"/>
          </p:cNvPicPr>
          <p:nvPr/>
        </p:nvPicPr>
        <p:blipFill>
          <a:blip r:embed="rId3" cstate="print"/>
          <a:srcRect r="24556"/>
          <a:stretch>
            <a:fillRect/>
          </a:stretch>
        </p:blipFill>
        <p:spPr bwMode="auto">
          <a:xfrm flipH="1">
            <a:off x="0" y="1"/>
            <a:ext cx="2771800" cy="1769996"/>
          </a:xfrm>
          <a:prstGeom prst="rect">
            <a:avLst/>
          </a:prstGeom>
          <a:noFill/>
          <a:ln w="9525">
            <a:noFill/>
            <a:miter lim="800000"/>
            <a:headEnd/>
            <a:tailEnd/>
          </a:ln>
        </p:spPr>
      </p:pic>
    </p:spTree>
  </p:cSld>
  <p:clrMapOvr>
    <a:masterClrMapping/>
  </p:clrMapOvr>
  <p:transition spd="slow"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Cartel explicativo icnitas.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localidadx.jpg"/>
          <p:cNvPicPr>
            <a:picLocks noChangeAspect="1" noChangeArrowheads="1"/>
          </p:cNvPicPr>
          <p:nvPr/>
        </p:nvPicPr>
        <p:blipFill>
          <a:blip r:embed="rId2" cstate="print"/>
          <a:srcRect/>
          <a:stretch>
            <a:fillRect/>
          </a:stretch>
        </p:blipFill>
        <p:spPr bwMode="auto">
          <a:xfrm>
            <a:off x="0" y="0"/>
            <a:ext cx="92202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museo_cretacico_3.jpg"/>
          <p:cNvPicPr>
            <a:picLocks noChangeAspect="1" noChangeArrowheads="1"/>
          </p:cNvPicPr>
          <p:nvPr/>
        </p:nvPicPr>
        <p:blipFill>
          <a:blip r:embed="rId2" cstate="print"/>
          <a:srcRect/>
          <a:stretch>
            <a:fillRect/>
          </a:stretch>
        </p:blipFill>
        <p:spPr bwMode="auto">
          <a:xfrm>
            <a:off x="0" y="0"/>
            <a:ext cx="9245600" cy="3071813"/>
          </a:xfrm>
          <a:prstGeom prst="rect">
            <a:avLst/>
          </a:prstGeom>
          <a:noFill/>
          <a:ln w="9525">
            <a:noFill/>
            <a:miter lim="800000"/>
            <a:headEnd/>
            <a:tailEnd/>
          </a:ln>
        </p:spPr>
      </p:pic>
      <p:pic>
        <p:nvPicPr>
          <p:cNvPr id="41987" name="Picture 2" descr="C:\Documents and Settings\Dell\Escritorio\museo_cretacico_2.jpg"/>
          <p:cNvPicPr>
            <a:picLocks noChangeAspect="1" noChangeArrowheads="1"/>
          </p:cNvPicPr>
          <p:nvPr/>
        </p:nvPicPr>
        <p:blipFill>
          <a:blip r:embed="rId3" cstate="print"/>
          <a:srcRect/>
          <a:stretch>
            <a:fillRect/>
          </a:stretch>
        </p:blipFill>
        <p:spPr bwMode="auto">
          <a:xfrm>
            <a:off x="-1143000" y="3000375"/>
            <a:ext cx="11610975" cy="3857625"/>
          </a:xfrm>
          <a:prstGeom prst="rect">
            <a:avLst/>
          </a:prstGeom>
          <a:noFill/>
          <a:ln w="9525">
            <a:noFill/>
            <a:miter lim="800000"/>
            <a:headEnd/>
            <a:tailEnd/>
          </a:ln>
        </p:spPr>
      </p:pic>
      <p:pic>
        <p:nvPicPr>
          <p:cNvPr id="4" name="Picture 3" descr="illusion-013"/>
          <p:cNvPicPr>
            <a:picLocks noChangeAspect="1" noChangeArrowheads="1"/>
          </p:cNvPicPr>
          <p:nvPr/>
        </p:nvPicPr>
        <p:blipFill>
          <a:blip r:embed="rId4"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
        <p:nvSpPr>
          <p:cNvPr id="6146" name="1 Rectángulo"/>
          <p:cNvSpPr>
            <a:spLocks noChangeArrowheads="1"/>
          </p:cNvSpPr>
          <p:nvPr/>
        </p:nvSpPr>
        <p:spPr bwMode="auto">
          <a:xfrm>
            <a:off x="4644008" y="908720"/>
            <a:ext cx="4176464" cy="5632311"/>
          </a:xfrm>
          <a:prstGeom prst="rect">
            <a:avLst/>
          </a:prstGeom>
          <a:noFill/>
          <a:ln w="9525">
            <a:noFill/>
            <a:miter lim="800000"/>
            <a:headEnd/>
            <a:tailEnd/>
          </a:ln>
        </p:spPr>
        <p:txBody>
          <a:bodyPr wrap="square">
            <a:spAutoFit/>
          </a:bodyPr>
          <a:lstStyle/>
          <a:p>
            <a:pPr algn="ct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Gracias a las especiales condiciones que se produjeron en esos parajes, al ir secándose y endureciéndose el barro, el registro del paso de los animales quedó fijado. Con el paso del tiempo estas huellas se cubrieron por una capa de sedimentos que se solidificaron dando lugar a diferentes clases de rocas pero conservando la huella fósil. Posteriormente los movimientos geológicos y la erosión hicieron aflorar lo que, en la actualidad, llamamos icnitas.</a:t>
            </a:r>
          </a:p>
        </p:txBody>
      </p:sp>
      <p:pic>
        <p:nvPicPr>
          <p:cNvPr id="3" name="Picture 2" descr="C:\Documents and Settings\Dell\Escritorio\Rincones-del-Mundo-12429.jpg"/>
          <p:cNvPicPr>
            <a:picLocks noChangeAspect="1" noChangeArrowheads="1"/>
          </p:cNvPicPr>
          <p:nvPr/>
        </p:nvPicPr>
        <p:blipFill>
          <a:blip r:embed="rId3" cstate="print"/>
          <a:srcRect/>
          <a:stretch>
            <a:fillRect/>
          </a:stretch>
        </p:blipFill>
        <p:spPr bwMode="auto">
          <a:xfrm>
            <a:off x="0" y="0"/>
            <a:ext cx="4644008" cy="6966012"/>
          </a:xfrm>
          <a:prstGeom prst="rect">
            <a:avLst/>
          </a:prstGeom>
          <a:noFill/>
        </p:spPr>
      </p:pic>
    </p:spTree>
  </p:cSld>
  <p:clrMapOvr>
    <a:masterClrMapping/>
  </p:clrMapOvr>
  <p:transition spd="slow" advTm="3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30.jpg"/>
          <p:cNvPicPr>
            <a:picLocks noChangeAspect="1" noChangeArrowheads="1"/>
          </p:cNvPicPr>
          <p:nvPr/>
        </p:nvPicPr>
        <p:blipFill>
          <a:blip r:embed="rId2" cstate="print"/>
          <a:srcRect/>
          <a:stretch>
            <a:fillRect/>
          </a:stretch>
        </p:blipFill>
        <p:spPr bwMode="auto">
          <a:xfrm>
            <a:off x="0" y="0"/>
            <a:ext cx="9148763" cy="7072313"/>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799px-Yacimiento_de_Los_Cayos.jpg"/>
          <p:cNvPicPr>
            <a:picLocks noChangeAspect="1" noChangeArrowheads="1"/>
          </p:cNvPicPr>
          <p:nvPr/>
        </p:nvPicPr>
        <p:blipFill>
          <a:blip r:embed="rId2" cstate="print"/>
          <a:srcRect/>
          <a:stretch>
            <a:fillRect/>
          </a:stretch>
        </p:blipFill>
        <p:spPr bwMode="auto">
          <a:xfrm>
            <a:off x="0" y="0"/>
            <a:ext cx="9147175" cy="6858000"/>
          </a:xfrm>
          <a:prstGeom prst="rect">
            <a:avLst/>
          </a:prstGeom>
          <a:noFill/>
          <a:ln w="9525">
            <a:noFill/>
            <a:miter lim="800000"/>
            <a:headEnd/>
            <a:tailEnd/>
          </a:ln>
        </p:spPr>
      </p:pic>
      <p:pic>
        <p:nvPicPr>
          <p:cNvPr id="3" name="Picture 2" descr="C:\Documents and Settings\Dell\Escritorio\4.png"/>
          <p:cNvPicPr>
            <a:picLocks noChangeAspect="1" noChangeArrowheads="1"/>
          </p:cNvPicPr>
          <p:nvPr/>
        </p:nvPicPr>
        <p:blipFill>
          <a:blip r:embed="rId3" cstate="print"/>
          <a:srcRect/>
          <a:stretch>
            <a:fillRect/>
          </a:stretch>
        </p:blipFill>
        <p:spPr bwMode="auto">
          <a:xfrm>
            <a:off x="9144000" y="4061182"/>
            <a:ext cx="5147767" cy="2796818"/>
          </a:xfrm>
          <a:prstGeom prst="rect">
            <a:avLst/>
          </a:prstGeom>
          <a:noFill/>
          <a:ln w="9525">
            <a:noFill/>
            <a:miter lim="800000"/>
            <a:headEnd/>
            <a:tailEnd/>
          </a:ln>
        </p:spPr>
      </p:pic>
      <p:pic>
        <p:nvPicPr>
          <p:cNvPr id="4" name="Picture 2" descr="C:\Documents and Settings\Dell\Escritorio\4.png"/>
          <p:cNvPicPr>
            <a:picLocks noChangeAspect="1" noChangeArrowheads="1"/>
          </p:cNvPicPr>
          <p:nvPr/>
        </p:nvPicPr>
        <p:blipFill>
          <a:blip r:embed="rId3" cstate="print"/>
          <a:srcRect/>
          <a:stretch>
            <a:fillRect/>
          </a:stretch>
        </p:blipFill>
        <p:spPr bwMode="auto">
          <a:xfrm flipH="1">
            <a:off x="-5509417" y="4149080"/>
            <a:ext cx="5336268" cy="270892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1.11111E-6 -1.79256E-6 L -2.00625 -0.04204 " pathEditMode="relative" rAng="0" ptsTypes="AA">
                                      <p:cBhvr>
                                        <p:cTn id="6" dur="5000" fill="hold"/>
                                        <p:tgtEl>
                                          <p:spTgt spid="3"/>
                                        </p:tgtEl>
                                        <p:attrNameLst>
                                          <p:attrName>ppt_x</p:attrName>
                                          <p:attrName>ppt_y</p:attrName>
                                        </p:attrNameLst>
                                      </p:cBhvr>
                                      <p:rCtr x="-1003" y="-21"/>
                                    </p:animMotion>
                                  </p:childTnLst>
                                </p:cTn>
                              </p:par>
                            </p:childTnLst>
                          </p:cTn>
                        </p:par>
                        <p:par>
                          <p:cTn id="7" fill="hold">
                            <p:stCondLst>
                              <p:cond delay="5000"/>
                            </p:stCondLst>
                            <p:childTnLst>
                              <p:par>
                                <p:cTn id="8" presetID="63" presetClass="path" presetSubtype="0" accel="50000" decel="50000" fill="hold" nodeType="afterEffect">
                                  <p:stCondLst>
                                    <p:cond delay="0"/>
                                  </p:stCondLst>
                                  <p:childTnLst>
                                    <p:animMotion origin="layout" path="M 4.72222E-6 -3.33333E-6 L 1.93506 0.06088 " pathEditMode="relative" rAng="0" ptsTypes="AA">
                                      <p:cBhvr>
                                        <p:cTn id="9" dur="5000" fill="hold"/>
                                        <p:tgtEl>
                                          <p:spTgt spid="4"/>
                                        </p:tgtEl>
                                        <p:attrNameLst>
                                          <p:attrName>ppt_x</p:attrName>
                                          <p:attrName>ppt_y</p:attrName>
                                        </p:attrNameLst>
                                      </p:cBhvr>
                                      <p:rCtr x="968" y="3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
        <p:nvSpPr>
          <p:cNvPr id="7170" name="1 Rectángulo"/>
          <p:cNvSpPr>
            <a:spLocks noChangeArrowheads="1"/>
          </p:cNvSpPr>
          <p:nvPr/>
        </p:nvSpPr>
        <p:spPr bwMode="auto">
          <a:xfrm>
            <a:off x="251520" y="394692"/>
            <a:ext cx="3707904" cy="6463308"/>
          </a:xfrm>
          <a:prstGeom prst="rect">
            <a:avLst/>
          </a:prstGeom>
          <a:noFill/>
          <a:ln w="9525">
            <a:noFill/>
            <a:miter lim="800000"/>
            <a:headEnd/>
            <a:tailEnd/>
          </a:ln>
        </p:spPr>
        <p:txBody>
          <a:bodyPr wrap="square">
            <a:spAutoFit/>
          </a:bodyPr>
          <a:lstStyle/>
          <a:p>
            <a:pPr algn="ctr"/>
            <a:r>
              <a:rPr lang="es-ES"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Considero un milagro que las marcas de las pisadas de los dinosaurios hayan aflorado de nuevo. Y eso a pesar de los movimientos geológicos, los plegamientos y la erosión. El hecho de contemplar -y tocar- estos antiquísimos vestigios me produce como un escalofrío, una sensación de pequeñez y, al mismo tiempo un sentimiento de conexión con los </a:t>
            </a:r>
            <a:r>
              <a:rPr lang="es-ES"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iguanadones</a:t>
            </a:r>
            <a:r>
              <a:rPr lang="es-ES"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los </a:t>
            </a:r>
            <a:r>
              <a:rPr lang="es-ES"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deinonichus</a:t>
            </a:r>
            <a:r>
              <a:rPr lang="es-ES"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los </a:t>
            </a:r>
            <a:r>
              <a:rPr lang="es-ES"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hypselosaurus</a:t>
            </a:r>
            <a:r>
              <a:rPr lang="es-ES"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o los </a:t>
            </a:r>
            <a:r>
              <a:rPr lang="es-ES"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ouranosaurus</a:t>
            </a:r>
            <a:r>
              <a:rPr lang="es-ES"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todos ellos fabulosos seres que majestuosamente dominaron el mundo por aquellos tiempos...</a:t>
            </a:r>
          </a:p>
        </p:txBody>
      </p:sp>
      <p:pic>
        <p:nvPicPr>
          <p:cNvPr id="3" name="Picture 2" descr="C:\Documents and Settings\Dell\Escritorio\felix documental1.JPG"/>
          <p:cNvPicPr>
            <a:picLocks noChangeAspect="1" noChangeArrowheads="1"/>
          </p:cNvPicPr>
          <p:nvPr/>
        </p:nvPicPr>
        <p:blipFill>
          <a:blip r:embed="rId4" cstate="print"/>
          <a:srcRect/>
          <a:stretch>
            <a:fillRect/>
          </a:stretch>
        </p:blipFill>
        <p:spPr bwMode="auto">
          <a:xfrm>
            <a:off x="4003973" y="0"/>
            <a:ext cx="5140027" cy="6858000"/>
          </a:xfrm>
          <a:prstGeom prst="rect">
            <a:avLst/>
          </a:prstGeom>
          <a:noFill/>
          <a:ln w="9525">
            <a:noFill/>
            <a:miter lim="800000"/>
            <a:headEnd/>
            <a:tailEnd/>
          </a:ln>
        </p:spPr>
      </p:pic>
    </p:spTree>
  </p:cSld>
  <p:clrMapOvr>
    <a:masterClrMapping/>
  </p:clrMapOvr>
  <p:transition spd="slow" advTm="33000">
    <p:blinds dir="vert"/>
    <p:sndAc>
      <p:stSnd>
        <p:snd r:embed="rId2" name="ray connif - bolero de ravel46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Enciso-La-Rioja-dinosaurios-200x150.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1468370675_4fe41c2e5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ph_foto_para_actuacion_icnitas.jpg"/>
          <p:cNvPicPr>
            <a:picLocks noChangeAspect="1" noChangeArrowheads="1"/>
          </p:cNvPicPr>
          <p:nvPr/>
        </p:nvPicPr>
        <p:blipFill>
          <a:blip r:embed="rId2" cstate="print"/>
          <a:srcRect/>
          <a:stretch>
            <a:fillRect/>
          </a:stretch>
        </p:blipFill>
        <p:spPr bwMode="auto">
          <a:xfrm>
            <a:off x="0" y="-1"/>
            <a:ext cx="9144000" cy="6860323"/>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40927662.jpg"/>
          <p:cNvPicPr>
            <a:picLocks noChangeAspect="1" noChangeArrowheads="1"/>
          </p:cNvPicPr>
          <p:nvPr/>
        </p:nvPicPr>
        <p:blipFill>
          <a:blip r:embed="rId2" cstate="print"/>
          <a:srcRect/>
          <a:stretch>
            <a:fillRect/>
          </a:stretch>
        </p:blipFill>
        <p:spPr bwMode="auto">
          <a:xfrm>
            <a:off x="-609600" y="-457200"/>
            <a:ext cx="9753600" cy="73152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arkingArnedillo.jpg"/>
          <p:cNvPicPr>
            <a:picLocks noChangeAspect="1" noChangeArrowheads="1"/>
          </p:cNvPicPr>
          <p:nvPr/>
        </p:nvPicPr>
        <p:blipFill>
          <a:blip r:embed="rId2" cstate="print"/>
          <a:srcRect/>
          <a:stretch>
            <a:fillRect/>
          </a:stretch>
        </p:blipFill>
        <p:spPr bwMode="auto">
          <a:xfrm>
            <a:off x="0" y="0"/>
            <a:ext cx="945597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rjcorcay.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rjcorvar.jpg"/>
          <p:cNvPicPr>
            <a:picLocks noChangeAspect="1" noChangeArrowheads="1"/>
          </p:cNvPicPr>
          <p:nvPr/>
        </p:nvPicPr>
        <p:blipFill>
          <a:blip r:embed="rId2" cstate="print"/>
          <a:srcRect/>
          <a:stretch>
            <a:fillRect/>
          </a:stretch>
        </p:blipFill>
        <p:spPr bwMode="auto">
          <a:xfrm>
            <a:off x="-1" y="0"/>
            <a:ext cx="9172905"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1.JPG"/>
          <p:cNvPicPr>
            <a:picLocks noChangeAspect="1" noChangeArrowheads="1"/>
          </p:cNvPicPr>
          <p:nvPr/>
        </p:nvPicPr>
        <p:blipFill>
          <a:blip r:embed="rId2" cstate="print"/>
          <a:srcRect/>
          <a:stretch>
            <a:fillRect/>
          </a:stretch>
        </p:blipFill>
        <p:spPr bwMode="auto">
          <a:xfrm>
            <a:off x="-1" y="37410"/>
            <a:ext cx="9684569" cy="6820589"/>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01.jpg"/>
          <p:cNvPicPr>
            <a:picLocks noChangeAspect="1" noChangeArrowheads="1"/>
          </p:cNvPicPr>
          <p:nvPr/>
        </p:nvPicPr>
        <p:blipFill>
          <a:blip r:embed="rId2" cstate="print"/>
          <a:srcRect/>
          <a:stretch>
            <a:fillRect/>
          </a:stretch>
        </p:blipFill>
        <p:spPr bwMode="auto">
          <a:xfrm>
            <a:off x="-1" y="0"/>
            <a:ext cx="9144001" cy="7173416"/>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03-01.jpg"/>
          <p:cNvPicPr>
            <a:picLocks noChangeAspect="1" noChangeArrowheads="1"/>
          </p:cNvPicPr>
          <p:nvPr/>
        </p:nvPicPr>
        <p:blipFill>
          <a:blip r:embed="rId2" cstate="print"/>
          <a:srcRect/>
          <a:stretch>
            <a:fillRect/>
          </a:stretch>
        </p:blipFill>
        <p:spPr bwMode="auto">
          <a:xfrm>
            <a:off x="-1" y="0"/>
            <a:ext cx="912971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04-01.jpg"/>
          <p:cNvPicPr>
            <a:picLocks noChangeAspect="1" noChangeArrowheads="1"/>
          </p:cNvPicPr>
          <p:nvPr/>
        </p:nvPicPr>
        <p:blipFill>
          <a:blip r:embed="rId2" cstate="print"/>
          <a:srcRect/>
          <a:stretch>
            <a:fillRect/>
          </a:stretch>
        </p:blipFill>
        <p:spPr bwMode="auto">
          <a:xfrm>
            <a:off x="-1" y="0"/>
            <a:ext cx="912971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La-ruta-de-los-dinosaurios-en-La-Rioja.jpg"/>
          <p:cNvPicPr>
            <a:picLocks noChangeAspect="1" noChangeArrowheads="1"/>
          </p:cNvPicPr>
          <p:nvPr/>
        </p:nvPicPr>
        <p:blipFill>
          <a:blip r:embed="rId2" cstate="print"/>
          <a:srcRect/>
          <a:stretch>
            <a:fillRect/>
          </a:stretch>
        </p:blipFill>
        <p:spPr bwMode="auto">
          <a:xfrm>
            <a:off x="-74844" y="0"/>
            <a:ext cx="9218844"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2921230.jpg"/>
          <p:cNvPicPr>
            <a:picLocks noChangeAspect="1" noChangeArrowheads="1"/>
          </p:cNvPicPr>
          <p:nvPr/>
        </p:nvPicPr>
        <p:blipFill>
          <a:blip r:embed="rId2" cstate="print"/>
          <a:srcRect/>
          <a:stretch>
            <a:fillRect/>
          </a:stretch>
        </p:blipFill>
        <p:spPr bwMode="auto">
          <a:xfrm>
            <a:off x="-609600" y="0"/>
            <a:ext cx="97536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huellas-de-dinosaurio-en-la-rioja-fosil.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huellas-y-dinosaurios-en-la-rioja.jpg"/>
          <p:cNvPicPr>
            <a:picLocks noChangeAspect="1" noChangeArrowheads="1"/>
          </p:cNvPicPr>
          <p:nvPr/>
        </p:nvPicPr>
        <p:blipFill>
          <a:blip r:embed="rId2" cstate="print"/>
          <a:srcRect/>
          <a:stretch>
            <a:fillRect/>
          </a:stretch>
        </p:blipFill>
        <p:spPr bwMode="auto">
          <a:xfrm>
            <a:off x="0" y="0"/>
            <a:ext cx="927343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imagesCAPOT110.jpg"/>
          <p:cNvPicPr>
            <a:picLocks noChangeAspect="1" noChangeArrowheads="1"/>
          </p:cNvPicPr>
          <p:nvPr/>
        </p:nvPicPr>
        <p:blipFill>
          <a:blip r:embed="rId2" cstate="print"/>
          <a:srcRect/>
          <a:stretch>
            <a:fillRect/>
          </a:stretch>
        </p:blipFill>
        <p:spPr bwMode="auto">
          <a:xfrm>
            <a:off x="-1" y="0"/>
            <a:ext cx="9501187"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4436260.jpg"/>
          <p:cNvPicPr>
            <a:picLocks noChangeAspect="1" noChangeArrowheads="1"/>
          </p:cNvPicPr>
          <p:nvPr/>
        </p:nvPicPr>
        <p:blipFill>
          <a:blip r:embed="rId2" cstate="print"/>
          <a:srcRect/>
          <a:stretch>
            <a:fillRect/>
          </a:stretch>
        </p:blipFill>
        <p:spPr bwMode="auto">
          <a:xfrm>
            <a:off x="0" y="0"/>
            <a:ext cx="9167813"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Debajo del brontosaurio.jpg"/>
          <p:cNvPicPr>
            <a:picLocks noChangeAspect="1" noChangeArrowheads="1"/>
          </p:cNvPicPr>
          <p:nvPr/>
        </p:nvPicPr>
        <p:blipFill>
          <a:blip r:embed="rId2" cstate="print"/>
          <a:srcRect/>
          <a:stretch>
            <a:fillRect/>
          </a:stretch>
        </p:blipFill>
        <p:spPr bwMode="auto">
          <a:xfrm>
            <a:off x="1" y="0"/>
            <a:ext cx="9143999" cy="6857999"/>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Yo, con los dinosaurios.jpg"/>
          <p:cNvPicPr>
            <a:picLocks noChangeAspect="1" noChangeArrowheads="1"/>
          </p:cNvPicPr>
          <p:nvPr/>
        </p:nvPicPr>
        <p:blipFill>
          <a:blip r:embed="rId2" cstate="print"/>
          <a:srcRect r="57476" b="36869"/>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pic>
        <p:nvPicPr>
          <p:cNvPr id="4" name="Picture 2" descr="C:\Documents and Settings\Dell\Escritorio\4.png"/>
          <p:cNvPicPr>
            <a:picLocks noChangeAspect="1" noChangeArrowheads="1"/>
          </p:cNvPicPr>
          <p:nvPr/>
        </p:nvPicPr>
        <p:blipFill>
          <a:blip r:embed="rId3" cstate="print"/>
          <a:srcRect r="24556"/>
          <a:stretch>
            <a:fillRect/>
          </a:stretch>
        </p:blipFill>
        <p:spPr bwMode="auto">
          <a:xfrm flipH="1">
            <a:off x="0" y="0"/>
            <a:ext cx="2888981" cy="1844824"/>
          </a:xfrm>
          <a:prstGeom prst="rect">
            <a:avLst/>
          </a:prstGeom>
          <a:noFill/>
          <a:ln w="9525">
            <a:noFill/>
            <a:miter lim="800000"/>
            <a:headEnd/>
            <a:tailEnd/>
          </a:ln>
        </p:spPr>
      </p:pic>
      <p:sp>
        <p:nvSpPr>
          <p:cNvPr id="32770" name="1 Rectángulo"/>
          <p:cNvSpPr>
            <a:spLocks noChangeArrowheads="1"/>
          </p:cNvSpPr>
          <p:nvPr/>
        </p:nvSpPr>
        <p:spPr bwMode="auto">
          <a:xfrm>
            <a:off x="971600" y="1225689"/>
            <a:ext cx="7848872" cy="5632311"/>
          </a:xfrm>
          <a:prstGeom prst="rect">
            <a:avLst/>
          </a:prstGeom>
          <a:noFill/>
          <a:ln w="9525">
            <a:noFill/>
            <a:miter lim="800000"/>
            <a:headEnd/>
            <a:tailEnd/>
          </a:ln>
        </p:spPr>
        <p:txBody>
          <a:bodyPr wrap="square">
            <a:spAutoFit/>
          </a:bodyPr>
          <a:lstStyle/>
          <a:p>
            <a:pPr algn="ct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Las Huellas de los dinosaurios </a:t>
            </a:r>
          </a:p>
          <a:p>
            <a:pPr algn="ct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Situación:</a:t>
            </a: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4" tooltip="Enciso"/>
              </a:rPr>
              <a:t>Enciso</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5" tooltip="Munilla"/>
              </a:rPr>
              <a:t>Munilla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6" tooltip="Préjano"/>
              </a:rPr>
              <a:t>Préjano</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7" tooltip="Muro de Aguas"/>
              </a:rPr>
              <a:t>Muro de Aguas</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8" tooltip="Cornago"/>
              </a:rPr>
              <a:t>Cornago</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9" tooltip="Igea"/>
              </a:rPr>
              <a:t>Igea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10" tooltip="Grávalos"/>
              </a:rPr>
              <a:t>Grávalos</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11" tooltip="Cervera del Río Alhama"/>
              </a:rPr>
              <a:t>Cervera del Río Alhama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12" tooltip="Aguilar del Río Alhama"/>
              </a:rPr>
              <a:t>Aguilar del Río Alhama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13" tooltip="Soto en Cameros"/>
              </a:rPr>
              <a:t>Soto en Cameros</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14" tooltip="Cabezón de Cameros"/>
              </a:rPr>
              <a:t>Cabezón de Cameros</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p>
          <a:p>
            <a:pPr algn="ct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Hace aproximadamente 160 millones de años las cuencas del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15" tooltip="Río Cidacos"/>
              </a:rPr>
              <a:t>Cidacos</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y del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16" tooltip="Río Alhama"/>
              </a:rPr>
              <a:t>Alhama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formaban parte de un gran delta fluvial de aspecto pantanoso y cubierto por una abundante vegetación. En este hábitat lacustre de la época cretácica vivieron un grupo de reptiles, hoy extinguidos, que conocemos con el nombre de dinosaurios. En aquellos remotos tiempos los dinosaurios eran los reyes del planeta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Calibri" pitchFamily="34" charset="0"/>
              </a:rPr>
              <a:t>. </a:t>
            </a:r>
          </a:p>
        </p:txBody>
      </p:sp>
    </p:spTree>
  </p:cSld>
  <p:clrMapOvr>
    <a:masterClrMapping/>
  </p:clrMapOvr>
  <p:transition spd="slow" advTm="3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dinos1.jpg"/>
          <p:cNvPicPr>
            <a:picLocks noChangeAspect="1" noChangeArrowheads="1"/>
          </p:cNvPicPr>
          <p:nvPr/>
        </p:nvPicPr>
        <p:blipFill>
          <a:blip r:embed="rId2" cstate="print"/>
          <a:srcRect/>
          <a:stretch>
            <a:fillRect/>
          </a:stretch>
        </p:blipFill>
        <p:spPr bwMode="auto">
          <a:xfrm>
            <a:off x="0" y="0"/>
            <a:ext cx="9147175"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rl09.jpg"/>
          <p:cNvPicPr>
            <a:picLocks noChangeAspect="1" noChangeArrowheads="1"/>
          </p:cNvPicPr>
          <p:nvPr/>
        </p:nvPicPr>
        <p:blipFill>
          <a:blip r:embed="rId2" cstate="print"/>
          <a:srcRect/>
          <a:stretch>
            <a:fillRect/>
          </a:stretch>
        </p:blipFill>
        <p:spPr bwMode="auto">
          <a:xfrm>
            <a:off x="0" y="0"/>
            <a:ext cx="9256713"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dinosaurios.jpg"/>
          <p:cNvPicPr>
            <a:picLocks noChangeAspect="1" noChangeArrowheads="1"/>
          </p:cNvPicPr>
          <p:nvPr/>
        </p:nvPicPr>
        <p:blipFill>
          <a:blip r:embed="rId2" cstate="print"/>
          <a:srcRect/>
          <a:stretch>
            <a:fillRect/>
          </a:stretch>
        </p:blipFill>
        <p:spPr bwMode="auto">
          <a:xfrm>
            <a:off x="0" y="0"/>
            <a:ext cx="9144000" cy="7072313"/>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accent6">
                <a:tint val="45000"/>
                <a:satMod val="400000"/>
              </a:schemeClr>
            </a:duotone>
            <a:lum bright="18000" contrast="-64000"/>
          </a:blip>
          <a:srcRect/>
          <a:stretch>
            <a:fillRect/>
          </a:stretch>
        </p:blipFill>
        <p:spPr bwMode="auto">
          <a:xfrm>
            <a:off x="0" y="0"/>
            <a:ext cx="9144000" cy="6877050"/>
          </a:xfrm>
          <a:prstGeom prst="rect">
            <a:avLst/>
          </a:prstGeom>
          <a:noFill/>
        </p:spPr>
      </p:pic>
      <p:sp>
        <p:nvSpPr>
          <p:cNvPr id="30722" name="1 Rectángulo"/>
          <p:cNvSpPr>
            <a:spLocks noChangeArrowheads="1"/>
          </p:cNvSpPr>
          <p:nvPr/>
        </p:nvSpPr>
        <p:spPr bwMode="auto">
          <a:xfrm>
            <a:off x="1331640" y="980728"/>
            <a:ext cx="7560840" cy="5632311"/>
          </a:xfrm>
          <a:prstGeom prst="rect">
            <a:avLst/>
          </a:prstGeom>
          <a:noFill/>
          <a:ln w="9525">
            <a:noFill/>
            <a:miter lim="800000"/>
            <a:headEnd/>
            <a:tailEnd/>
          </a:ln>
        </p:spPr>
        <p:txBody>
          <a:bodyPr wrap="square">
            <a:spAutoFit/>
          </a:bodyPr>
          <a:lstStyle/>
          <a:p>
            <a:pPr algn="ct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Estos animales, que durante largas épocas del tiempo pasado dominaron la vida del planeta, dejaron a su paso sobre zonas encharcadas y con barro numerosas huellas, “icnitas”, que se han preservado hasta nuestros días. De este modo, recorriendo estos valles es posible observar interesantes yacimientos paleontológicos constituidos por huellas de pisadas y marcas de colas, o, incluso, ondulaciones de las olas en las orillas de las lagunas o impactos de la lluvia sobre el suelo. </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3" tooltip="La Rioja Baja"/>
              </a:rPr>
              <a:t>La Rioja Baja</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constituye uno de los mayores conjuntos de yacimientos de pisadas fósiles de dinosaurios del mundo. Muchas son las localidades que cuentan con estos restos, aunque quizá </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4" tooltip="Enciso"/>
              </a:rPr>
              <a:t>Enciso</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y </a:t>
            </a:r>
            <a:r>
              <a:rPr lang="es-ES" sz="20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5" tooltip="Munilla"/>
              </a:rPr>
              <a:t>Munilla</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sean la opción más acertada para la visita de día desde Logroño. En estos yacimientos encontraremos las pisadas que estos gigantescos saurios dejaron en el barro.</a:t>
            </a:r>
          </a:p>
        </p:txBody>
      </p:sp>
      <p:pic>
        <p:nvPicPr>
          <p:cNvPr id="4" name="Picture 2" descr="C:\Documents and Settings\Dell\Escritorio\4.png"/>
          <p:cNvPicPr>
            <a:picLocks noChangeAspect="1" noChangeArrowheads="1"/>
          </p:cNvPicPr>
          <p:nvPr/>
        </p:nvPicPr>
        <p:blipFill>
          <a:blip r:embed="rId6" cstate="print"/>
          <a:srcRect r="24556"/>
          <a:stretch>
            <a:fillRect/>
          </a:stretch>
        </p:blipFill>
        <p:spPr bwMode="auto">
          <a:xfrm flipH="1">
            <a:off x="-252536" y="0"/>
            <a:ext cx="2888981" cy="1844824"/>
          </a:xfrm>
          <a:prstGeom prst="rect">
            <a:avLst/>
          </a:prstGeom>
          <a:noFill/>
          <a:ln w="9525">
            <a:noFill/>
            <a:miter lim="800000"/>
            <a:headEnd/>
            <a:tailEnd/>
          </a:ln>
        </p:spPr>
      </p:pic>
    </p:spTree>
  </p:cSld>
  <p:clrMapOvr>
    <a:masterClrMapping/>
  </p:clrMapOvr>
  <p:transition spd="slow" advTm="5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ENCISO 12 (89).JPG"/>
          <p:cNvPicPr>
            <a:picLocks noChangeAspect="1" noChangeArrowheads="1"/>
          </p:cNvPicPr>
          <p:nvPr/>
        </p:nvPicPr>
        <p:blipFill>
          <a:blip r:embed="rId3" cstate="print"/>
          <a:srcRect/>
          <a:stretch>
            <a:fillRect/>
          </a:stretch>
        </p:blipFill>
        <p:spPr bwMode="auto">
          <a:xfrm>
            <a:off x="1" y="0"/>
            <a:ext cx="9144000" cy="7319243"/>
          </a:xfrm>
          <a:prstGeom prst="rect">
            <a:avLst/>
          </a:prstGeom>
          <a:noFill/>
        </p:spPr>
      </p:pic>
      <p:pic>
        <p:nvPicPr>
          <p:cNvPr id="3" name="Picture 3" descr="illusion-013"/>
          <p:cNvPicPr>
            <a:picLocks noChangeAspect="1" noChangeArrowheads="1"/>
          </p:cNvPicPr>
          <p:nvPr/>
        </p:nvPicPr>
        <p:blipFill>
          <a:blip r:embed="rId4"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sndAc>
      <p:stSnd>
        <p:snd r:embed="rId2" name="6ray conniff humo en tus oj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17" presetClass="exit" presetSubtype="2" fill="hold" nodeType="afterEffect">
                                  <p:stCondLst>
                                    <p:cond delay="0"/>
                                  </p:stCondLst>
                                  <p:childTnLst>
                                    <p:anim calcmode="lin" valueType="num">
                                      <p:cBhvr>
                                        <p:cTn id="10" dur="3000"/>
                                        <p:tgtEl>
                                          <p:spTgt spid="3"/>
                                        </p:tgtEl>
                                        <p:attrNameLst>
                                          <p:attrName>ppt_x</p:attrName>
                                        </p:attrNameLst>
                                      </p:cBhvr>
                                      <p:tavLst>
                                        <p:tav tm="0">
                                          <p:val>
                                            <p:strVal val="ppt_x"/>
                                          </p:val>
                                        </p:tav>
                                        <p:tav tm="100000">
                                          <p:val>
                                            <p:strVal val="ppt_x+ppt_w/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 calcmode="lin" valueType="num">
                                      <p:cBhvr>
                                        <p:cTn id="12" dur="3000"/>
                                        <p:tgtEl>
                                          <p:spTgt spid="3"/>
                                        </p:tgtEl>
                                        <p:attrNameLst>
                                          <p:attrName>ppt_w</p:attrName>
                                        </p:attrNameLst>
                                      </p:cBhvr>
                                      <p:tavLst>
                                        <p:tav tm="0">
                                          <p:val>
                                            <p:strVal val="ppt_w"/>
                                          </p:val>
                                        </p:tav>
                                        <p:tav tm="100000">
                                          <p:val>
                                            <p:fltVal val="0"/>
                                          </p:val>
                                        </p:tav>
                                      </p:tavLst>
                                    </p:anim>
                                    <p:anim calcmode="lin" valueType="num">
                                      <p:cBhvr>
                                        <p:cTn id="13" dur="3000"/>
                                        <p:tgtEl>
                                          <p:spTgt spid="3"/>
                                        </p:tgtEl>
                                        <p:attrNameLst>
                                          <p:attrName>ppt_h</p:attrName>
                                        </p:attrNameLst>
                                      </p:cBhvr>
                                      <p:tavLst>
                                        <p:tav tm="0">
                                          <p:val>
                                            <p:strVal val="ppt_h"/>
                                          </p:val>
                                        </p:tav>
                                        <p:tav tm="100000">
                                          <p:val>
                                            <p:strVal val="ppt_h"/>
                                          </p:val>
                                        </p:tav>
                                      </p:tavLst>
                                    </p:anim>
                                    <p:set>
                                      <p:cBhvr>
                                        <p:cTn id="14"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huella-dinosaurio-encis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800px-Enciso-dinosaur-footprint-detai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2" descr="C:\Documents and Settings\Dell\Escritorio\4.png"/>
          <p:cNvPicPr>
            <a:picLocks noChangeAspect="1" noChangeArrowheads="1"/>
          </p:cNvPicPr>
          <p:nvPr/>
        </p:nvPicPr>
        <p:blipFill>
          <a:blip r:embed="rId3" cstate="print"/>
          <a:srcRect/>
          <a:stretch>
            <a:fillRect/>
          </a:stretch>
        </p:blipFill>
        <p:spPr bwMode="auto">
          <a:xfrm>
            <a:off x="10072688" y="3214688"/>
            <a:ext cx="6048375" cy="3286125"/>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1.11111E-6 -1.79256E-6 L -2.00625 -0.04204 " pathEditMode="relative" rAng="0" ptsTypes="AA">
                                      <p:cBhvr>
                                        <p:cTn id="6" dur="5000" fill="hold"/>
                                        <p:tgtEl>
                                          <p:spTgt spid="3"/>
                                        </p:tgtEl>
                                        <p:attrNameLst>
                                          <p:attrName>ppt_x</p:attrName>
                                          <p:attrName>ppt_y</p:attrName>
                                        </p:attrNameLst>
                                      </p:cBhvr>
                                      <p:rCtr x="-1003" y="-2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50b3bc1aac6f68ddb6866f015e78d79c.jpg"/>
          <p:cNvPicPr>
            <a:picLocks noChangeAspect="1" noChangeArrowheads="1"/>
          </p:cNvPicPr>
          <p:nvPr/>
        </p:nvPicPr>
        <p:blipFill>
          <a:blip r:embed="rId2" cstate="print"/>
          <a:srcRect/>
          <a:stretch>
            <a:fillRect/>
          </a:stretch>
        </p:blipFill>
        <p:spPr bwMode="auto">
          <a:xfrm>
            <a:off x="0" y="0"/>
            <a:ext cx="9294813"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17" presetClass="exit" presetSubtype="2" fill="hold" nodeType="afterEffect">
                                  <p:stCondLst>
                                    <p:cond delay="0"/>
                                  </p:stCondLst>
                                  <p:childTnLst>
                                    <p:anim calcmode="lin" valueType="num">
                                      <p:cBhvr>
                                        <p:cTn id="10" dur="3000"/>
                                        <p:tgtEl>
                                          <p:spTgt spid="3"/>
                                        </p:tgtEl>
                                        <p:attrNameLst>
                                          <p:attrName>ppt_x</p:attrName>
                                        </p:attrNameLst>
                                      </p:cBhvr>
                                      <p:tavLst>
                                        <p:tav tm="0">
                                          <p:val>
                                            <p:strVal val="ppt_x"/>
                                          </p:val>
                                        </p:tav>
                                        <p:tav tm="100000">
                                          <p:val>
                                            <p:strVal val="ppt_x+ppt_w/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 calcmode="lin" valueType="num">
                                      <p:cBhvr>
                                        <p:cTn id="12" dur="3000"/>
                                        <p:tgtEl>
                                          <p:spTgt spid="3"/>
                                        </p:tgtEl>
                                        <p:attrNameLst>
                                          <p:attrName>ppt_w</p:attrName>
                                        </p:attrNameLst>
                                      </p:cBhvr>
                                      <p:tavLst>
                                        <p:tav tm="0">
                                          <p:val>
                                            <p:strVal val="ppt_w"/>
                                          </p:val>
                                        </p:tav>
                                        <p:tav tm="100000">
                                          <p:val>
                                            <p:fltVal val="0"/>
                                          </p:val>
                                        </p:tav>
                                      </p:tavLst>
                                    </p:anim>
                                    <p:anim calcmode="lin" valueType="num">
                                      <p:cBhvr>
                                        <p:cTn id="13" dur="3000"/>
                                        <p:tgtEl>
                                          <p:spTgt spid="3"/>
                                        </p:tgtEl>
                                        <p:attrNameLst>
                                          <p:attrName>ppt_h</p:attrName>
                                        </p:attrNameLst>
                                      </p:cBhvr>
                                      <p:tavLst>
                                        <p:tav tm="0">
                                          <p:val>
                                            <p:strVal val="ppt_h"/>
                                          </p:val>
                                        </p:tav>
                                        <p:tav tm="100000">
                                          <p:val>
                                            <p:strVal val="ppt_h"/>
                                          </p:val>
                                        </p:tav>
                                      </p:tavLst>
                                    </p:anim>
                                    <p:set>
                                      <p:cBhvr>
                                        <p:cTn id="14"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MURO_D~1.JPG"/>
          <p:cNvPicPr>
            <a:picLocks noChangeAspect="1" noChangeArrowheads="1"/>
          </p:cNvPicPr>
          <p:nvPr/>
        </p:nvPicPr>
        <p:blipFill>
          <a:blip r:embed="rId2" cstate="print"/>
          <a:srcRect/>
          <a:stretch>
            <a:fillRect/>
          </a:stretch>
        </p:blipFill>
        <p:spPr bwMode="auto">
          <a:xfrm>
            <a:off x="0" y="0"/>
            <a:ext cx="9250363"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17" presetClass="exit" presetSubtype="2" fill="hold" nodeType="afterEffect">
                                  <p:stCondLst>
                                    <p:cond delay="0"/>
                                  </p:stCondLst>
                                  <p:childTnLst>
                                    <p:anim calcmode="lin" valueType="num">
                                      <p:cBhvr>
                                        <p:cTn id="10" dur="3000"/>
                                        <p:tgtEl>
                                          <p:spTgt spid="3"/>
                                        </p:tgtEl>
                                        <p:attrNameLst>
                                          <p:attrName>ppt_x</p:attrName>
                                        </p:attrNameLst>
                                      </p:cBhvr>
                                      <p:tavLst>
                                        <p:tav tm="0">
                                          <p:val>
                                            <p:strVal val="ppt_x"/>
                                          </p:val>
                                        </p:tav>
                                        <p:tav tm="100000">
                                          <p:val>
                                            <p:strVal val="ppt_x+ppt_w/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 calcmode="lin" valueType="num">
                                      <p:cBhvr>
                                        <p:cTn id="12" dur="3000"/>
                                        <p:tgtEl>
                                          <p:spTgt spid="3"/>
                                        </p:tgtEl>
                                        <p:attrNameLst>
                                          <p:attrName>ppt_w</p:attrName>
                                        </p:attrNameLst>
                                      </p:cBhvr>
                                      <p:tavLst>
                                        <p:tav tm="0">
                                          <p:val>
                                            <p:strVal val="ppt_w"/>
                                          </p:val>
                                        </p:tav>
                                        <p:tav tm="100000">
                                          <p:val>
                                            <p:fltVal val="0"/>
                                          </p:val>
                                        </p:tav>
                                      </p:tavLst>
                                    </p:anim>
                                    <p:anim calcmode="lin" valueType="num">
                                      <p:cBhvr>
                                        <p:cTn id="13" dur="3000"/>
                                        <p:tgtEl>
                                          <p:spTgt spid="3"/>
                                        </p:tgtEl>
                                        <p:attrNameLst>
                                          <p:attrName>ppt_h</p:attrName>
                                        </p:attrNameLst>
                                      </p:cBhvr>
                                      <p:tavLst>
                                        <p:tav tm="0">
                                          <p:val>
                                            <p:strVal val="ppt_h"/>
                                          </p:val>
                                        </p:tav>
                                        <p:tav tm="100000">
                                          <p:val>
                                            <p:strVal val="ppt_h"/>
                                          </p:val>
                                        </p:tav>
                                      </p:tavLst>
                                    </p:anim>
                                    <p:set>
                                      <p:cBhvr>
                                        <p:cTn id="14"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200px-Yacimiento_de_Los_Cay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Icnitas reales.jpg"/>
          <p:cNvPicPr>
            <a:picLocks noChangeAspect="1" noChangeArrowheads="1"/>
          </p:cNvPicPr>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17" presetClass="exit" presetSubtype="2" fill="hold" nodeType="afterEffect">
                                  <p:stCondLst>
                                    <p:cond delay="0"/>
                                  </p:stCondLst>
                                  <p:childTnLst>
                                    <p:anim calcmode="lin" valueType="num">
                                      <p:cBhvr>
                                        <p:cTn id="10" dur="3000"/>
                                        <p:tgtEl>
                                          <p:spTgt spid="3"/>
                                        </p:tgtEl>
                                        <p:attrNameLst>
                                          <p:attrName>ppt_x</p:attrName>
                                        </p:attrNameLst>
                                      </p:cBhvr>
                                      <p:tavLst>
                                        <p:tav tm="0">
                                          <p:val>
                                            <p:strVal val="ppt_x"/>
                                          </p:val>
                                        </p:tav>
                                        <p:tav tm="100000">
                                          <p:val>
                                            <p:strVal val="ppt_x+ppt_w/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 calcmode="lin" valueType="num">
                                      <p:cBhvr>
                                        <p:cTn id="12" dur="3000"/>
                                        <p:tgtEl>
                                          <p:spTgt spid="3"/>
                                        </p:tgtEl>
                                        <p:attrNameLst>
                                          <p:attrName>ppt_w</p:attrName>
                                        </p:attrNameLst>
                                      </p:cBhvr>
                                      <p:tavLst>
                                        <p:tav tm="0">
                                          <p:val>
                                            <p:strVal val="ppt_w"/>
                                          </p:val>
                                        </p:tav>
                                        <p:tav tm="100000">
                                          <p:val>
                                            <p:fltVal val="0"/>
                                          </p:val>
                                        </p:tav>
                                      </p:tavLst>
                                    </p:anim>
                                    <p:anim calcmode="lin" valueType="num">
                                      <p:cBhvr>
                                        <p:cTn id="13" dur="3000"/>
                                        <p:tgtEl>
                                          <p:spTgt spid="3"/>
                                        </p:tgtEl>
                                        <p:attrNameLst>
                                          <p:attrName>ppt_h</p:attrName>
                                        </p:attrNameLst>
                                      </p:cBhvr>
                                      <p:tavLst>
                                        <p:tav tm="0">
                                          <p:val>
                                            <p:strVal val="ppt_h"/>
                                          </p:val>
                                        </p:tav>
                                        <p:tav tm="100000">
                                          <p:val>
                                            <p:strVal val="ppt_h"/>
                                          </p:val>
                                        </p:tav>
                                      </p:tavLst>
                                    </p:anim>
                                    <p:set>
                                      <p:cBhvr>
                                        <p:cTn id="14"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800px-Tres_trilobites.jpg"/>
          <p:cNvPicPr>
            <a:picLocks noChangeAspect="1" noChangeArrowheads="1"/>
          </p:cNvPicPr>
          <p:nvPr/>
        </p:nvPicPr>
        <p:blipFill>
          <a:blip r:embed="rId2" cstate="print"/>
          <a:srcRect/>
          <a:stretch>
            <a:fillRect/>
          </a:stretch>
        </p:blipFill>
        <p:spPr bwMode="auto">
          <a:xfrm>
            <a:off x="0" y="0"/>
            <a:ext cx="9867900" cy="6858000"/>
          </a:xfrm>
          <a:prstGeom prst="rect">
            <a:avLst/>
          </a:prstGeom>
          <a:noFill/>
          <a:ln w="9525">
            <a:noFill/>
            <a:miter lim="800000"/>
            <a:headEnd/>
            <a:tailEnd/>
          </a:ln>
        </p:spPr>
      </p:pic>
      <p:pic>
        <p:nvPicPr>
          <p:cNvPr id="3" name="Picture 2" descr="C:\Documents and Settings\Dell\Escritorio\4.png"/>
          <p:cNvPicPr>
            <a:picLocks noChangeAspect="1" noChangeArrowheads="1"/>
          </p:cNvPicPr>
          <p:nvPr/>
        </p:nvPicPr>
        <p:blipFill>
          <a:blip r:embed="rId3" cstate="print"/>
          <a:srcRect/>
          <a:stretch>
            <a:fillRect/>
          </a:stretch>
        </p:blipFill>
        <p:spPr bwMode="auto">
          <a:xfrm>
            <a:off x="10072688" y="3571875"/>
            <a:ext cx="6048375" cy="3286125"/>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1.11111E-6 -1.79256E-6 L -2.00625 -0.04204 " pathEditMode="relative" rAng="0" ptsTypes="AA">
                                      <p:cBhvr>
                                        <p:cTn id="6" dur="5000" fill="hold"/>
                                        <p:tgtEl>
                                          <p:spTgt spid="3"/>
                                        </p:tgtEl>
                                        <p:attrNameLst>
                                          <p:attrName>ppt_x</p:attrName>
                                          <p:attrName>ppt_y</p:attrName>
                                        </p:attrNameLst>
                                      </p:cBhvr>
                                      <p:rCtr x="-1003" y="-2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pic>
        <p:nvPicPr>
          <p:cNvPr id="4" name="Picture 2" descr="C:\Documents and Settings\Dell\Escritorio\4.png"/>
          <p:cNvPicPr>
            <a:picLocks noChangeAspect="1" noChangeArrowheads="1"/>
          </p:cNvPicPr>
          <p:nvPr/>
        </p:nvPicPr>
        <p:blipFill>
          <a:blip r:embed="rId3" cstate="print"/>
          <a:srcRect r="24556"/>
          <a:stretch>
            <a:fillRect/>
          </a:stretch>
        </p:blipFill>
        <p:spPr bwMode="auto">
          <a:xfrm flipH="1">
            <a:off x="-396552" y="0"/>
            <a:ext cx="2888981" cy="1844824"/>
          </a:xfrm>
          <a:prstGeom prst="rect">
            <a:avLst/>
          </a:prstGeom>
          <a:noFill/>
          <a:ln w="9525">
            <a:noFill/>
            <a:miter lim="800000"/>
            <a:headEnd/>
            <a:tailEnd/>
          </a:ln>
        </p:spPr>
      </p:pic>
      <p:sp>
        <p:nvSpPr>
          <p:cNvPr id="31746" name="1 Rectángulo"/>
          <p:cNvSpPr>
            <a:spLocks noChangeArrowheads="1"/>
          </p:cNvSpPr>
          <p:nvPr/>
        </p:nvSpPr>
        <p:spPr bwMode="auto">
          <a:xfrm>
            <a:off x="1043608" y="917912"/>
            <a:ext cx="8100392" cy="5940088"/>
          </a:xfrm>
          <a:prstGeom prst="rect">
            <a:avLst/>
          </a:prstGeom>
          <a:noFill/>
          <a:ln w="9525">
            <a:noFill/>
            <a:miter lim="800000"/>
            <a:headEnd/>
            <a:tailEnd/>
          </a:ln>
        </p:spPr>
        <p:txBody>
          <a:bodyPr wrap="square">
            <a:spAutoFit/>
          </a:bodyPr>
          <a:lstStyle/>
          <a:p>
            <a:pPr algn="ct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Los yacimientos riojanos están considerados entre los mejores del mundo y los últimos hallazgos no hacen sino confirmarlo: recientemente, un equipo de investigadores dirigidos por el especialista riojano Rubén Ezquerra, de la </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4" tooltip="Fundación Patrimonio Paleontológico de La Rioja (página no existe)"/>
              </a:rPr>
              <a:t>Fundación Patrimonio Paleontológico de La Rioja</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descubrió un rastro bajo el agua constituido por 12 huellas consecutivas que supone la prueba más firme descubierta hasta la fecha de que algunos dinosaurios podían nadar. Su descubrimiento se publicó en primavera en la prestigiosa revista </a:t>
            </a:r>
            <a:r>
              <a:rPr lang="es-ES" sz="20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Geology</a:t>
            </a:r>
            <a:r>
              <a:rPr lang="es-ES" sz="20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considerada una especie de Biblia sobre paleontología en el mundo anglosajón. Sólo hay cinco yacimientos semejantes en todo el mundo. El rastro, que tiene una longitud de unos 15 metros de largo, se encuentra en el yacimiento de La Virgen del Campo, en Enciso, y contiene el primer registro largo y continuo de natación llevada a cabo por un dinosaurio terópodo no aviar. Los investigadores descubrieron las marcas en una amplia área conocida por su abundancia de rastros. </a:t>
            </a:r>
          </a:p>
        </p:txBody>
      </p:sp>
    </p:spTree>
  </p:cSld>
  <p:clrMapOvr>
    <a:masterClrMapping/>
  </p:clrMapOvr>
  <p:transition spd="slow" advTm="5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1361376394_193051_1361385957_sumario_normal.jpg"/>
          <p:cNvPicPr>
            <a:picLocks noChangeAspect="1" noChangeArrowheads="1"/>
          </p:cNvPicPr>
          <p:nvPr/>
        </p:nvPicPr>
        <p:blipFill>
          <a:blip r:embed="rId2" cstate="print"/>
          <a:srcRect/>
          <a:stretch>
            <a:fillRect/>
          </a:stretch>
        </p:blipFill>
        <p:spPr bwMode="auto">
          <a:xfrm>
            <a:off x="0" y="0"/>
            <a:ext cx="9144000" cy="7000875"/>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valdecevillo.jpg"/>
          <p:cNvPicPr>
            <a:picLocks noChangeAspect="1" noChangeArrowheads="1"/>
          </p:cNvPicPr>
          <p:nvPr/>
        </p:nvPicPr>
        <p:blipFill>
          <a:blip r:embed="rId2" cstate="print"/>
          <a:srcRect/>
          <a:stretch>
            <a:fillRect/>
          </a:stretch>
        </p:blipFill>
        <p:spPr bwMode="auto">
          <a:xfrm>
            <a:off x="0" y="0"/>
            <a:ext cx="91567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dinosaurios-rioj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300px-Enciso-dinosauri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valdecevillo.jpg"/>
          <p:cNvPicPr>
            <a:picLocks noChangeAspect="1" noChangeArrowheads="1"/>
          </p:cNvPicPr>
          <p:nvPr/>
        </p:nvPicPr>
        <p:blipFill>
          <a:blip r:embed="rId2" cstate="print"/>
          <a:srcRect/>
          <a:stretch>
            <a:fillRect/>
          </a:stretch>
        </p:blipFill>
        <p:spPr bwMode="auto">
          <a:xfrm>
            <a:off x="0" y="0"/>
            <a:ext cx="91567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300px-Dinosauri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Enciso-dinosaurios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Enciso-dinosaurios2.jpg"/>
          <p:cNvPicPr>
            <a:picLocks noChangeAspect="1" noChangeArrowheads="1"/>
          </p:cNvPicPr>
          <p:nvPr/>
        </p:nvPicPr>
        <p:blipFill>
          <a:blip r:embed="rId2" cstate="print"/>
          <a:srcRect/>
          <a:stretch>
            <a:fillRect/>
          </a:stretch>
        </p:blipFill>
        <p:spPr bwMode="auto">
          <a:xfrm>
            <a:off x="0" y="0"/>
            <a:ext cx="9429750" cy="7072313"/>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Enciso-dinosaurios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yacimiento virgen del camp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4.png"/>
          <p:cNvPicPr>
            <a:picLocks noChangeAspect="1" noChangeArrowheads="1"/>
          </p:cNvPicPr>
          <p:nvPr/>
        </p:nvPicPr>
        <p:blipFill>
          <a:blip r:embed="rId2" cstate="print"/>
          <a:srcRect/>
          <a:stretch>
            <a:fillRect/>
          </a:stretch>
        </p:blipFill>
        <p:spPr bwMode="auto">
          <a:xfrm>
            <a:off x="357188" y="285750"/>
            <a:ext cx="11477625" cy="62865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guanodon.jpg"/>
          <p:cNvPicPr>
            <a:picLocks noChangeAspect="1" noChangeArrowheads="1"/>
          </p:cNvPicPr>
          <p:nvPr/>
        </p:nvPicPr>
        <p:blipFill>
          <a:blip r:embed="rId3" cstate="print"/>
          <a:srcRect/>
          <a:stretch>
            <a:fillRect/>
          </a:stretch>
        </p:blipFill>
        <p:spPr bwMode="auto">
          <a:xfrm>
            <a:off x="1331640" y="0"/>
            <a:ext cx="6404520" cy="7500823"/>
          </a:xfrm>
          <a:prstGeom prst="rect">
            <a:avLst/>
          </a:prstGeom>
          <a:noFill/>
        </p:spPr>
      </p:pic>
      <p:pic>
        <p:nvPicPr>
          <p:cNvPr id="3" name="Picture 3" descr="illusion-010"/>
          <p:cNvPicPr>
            <a:picLocks noChangeAspect="1" noChangeArrowheads="1"/>
          </p:cNvPicPr>
          <p:nvPr/>
        </p:nvPicPr>
        <p:blipFill>
          <a:blip r:embed="rId4"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sndAc>
      <p:stSnd>
        <p:snd r:embed="rId2" name="ray connif - bolero de ravel46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rjcorhue.jpg"/>
          <p:cNvPicPr>
            <a:picLocks noChangeAspect="1" noChangeArrowheads="1"/>
          </p:cNvPicPr>
          <p:nvPr/>
        </p:nvPicPr>
        <p:blipFill>
          <a:blip r:embed="rId2" cstate="print"/>
          <a:srcRect/>
          <a:stretch>
            <a:fillRect/>
          </a:stretch>
        </p:blipFill>
        <p:spPr bwMode="auto">
          <a:xfrm>
            <a:off x="0" y="0"/>
            <a:ext cx="9355968"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dinos-enciso.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dinosaurio.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dinosaurios_larioja.jpg"/>
          <p:cNvPicPr>
            <a:picLocks noChangeAspect="1" noChangeArrowheads="1"/>
          </p:cNvPicPr>
          <p:nvPr/>
        </p:nvPicPr>
        <p:blipFill>
          <a:blip r:embed="rId2" cstate="print"/>
          <a:srcRect/>
          <a:stretch>
            <a:fillRect/>
          </a:stretch>
        </p:blipFill>
        <p:spPr bwMode="auto">
          <a:xfrm>
            <a:off x="0" y="0"/>
            <a:ext cx="10319502"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accent6">
                <a:tint val="45000"/>
                <a:satMod val="400000"/>
              </a:schemeClr>
            </a:duotone>
            <a:lum bright="18000" contrast="-64000"/>
          </a:blip>
          <a:srcRect/>
          <a:stretch>
            <a:fillRect/>
          </a:stretch>
        </p:blipFill>
        <p:spPr bwMode="auto">
          <a:xfrm>
            <a:off x="0" y="-19050"/>
            <a:ext cx="9144000" cy="6877050"/>
          </a:xfrm>
          <a:prstGeom prst="rect">
            <a:avLst/>
          </a:prstGeom>
          <a:noFill/>
        </p:spPr>
      </p:pic>
      <p:sp>
        <p:nvSpPr>
          <p:cNvPr id="8194" name="1 Rectángulo"/>
          <p:cNvSpPr>
            <a:spLocks noChangeArrowheads="1"/>
          </p:cNvSpPr>
          <p:nvPr/>
        </p:nvSpPr>
        <p:spPr bwMode="auto">
          <a:xfrm>
            <a:off x="827584" y="1988840"/>
            <a:ext cx="7992888" cy="4524315"/>
          </a:xfrm>
          <a:prstGeom prst="rect">
            <a:avLst/>
          </a:prstGeom>
          <a:noFill/>
          <a:ln w="9525">
            <a:noFill/>
            <a:miter lim="800000"/>
            <a:headEnd/>
            <a:tailEnd/>
          </a:ln>
        </p:spPr>
        <p:txBody>
          <a:bodyPr wrap="square">
            <a:spAutoFit/>
          </a:bodyPr>
          <a:lstStyle/>
          <a:p>
            <a:pPr algn="ct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Para completar la visita no podía faltar un recorrido por el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3"/>
              </a:rPr>
              <a:t>parque de </a:t>
            </a: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3"/>
              </a:rPr>
              <a:t>paleoaventura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3"/>
              </a:rPr>
              <a:t> "El Barranco Perdido"</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ubicado en </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hlinkClick r:id="rId4"/>
              </a:rPr>
              <a:t>Enciso</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Un museo muy bien documentado y con piezas de enorme interés y un audiovisual en tres dimensiones producido íntegramente en nuestro país constituyen el plato fuerte de la variada oferta de este parque. También se incluyen otras actividades -para gente menuda- que, evidentemente, nosotros no desarrollamos: la Playa Cretácica, el Circuito Paleontológico y el Circuito de </a:t>
            </a:r>
            <a:r>
              <a:rPr lang="es-ES" sz="2400" b="1" i="1" dirty="0" err="1">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Multiaventura</a:t>
            </a:r>
            <a:r>
              <a:rPr lang="es-ES" sz="24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a:t>
            </a:r>
          </a:p>
        </p:txBody>
      </p:sp>
      <p:pic>
        <p:nvPicPr>
          <p:cNvPr id="4" name="Picture 2" descr="C:\Documents and Settings\Dell\Escritorio\4.png"/>
          <p:cNvPicPr>
            <a:picLocks noChangeAspect="1" noChangeArrowheads="1"/>
          </p:cNvPicPr>
          <p:nvPr/>
        </p:nvPicPr>
        <p:blipFill>
          <a:blip r:embed="rId5" cstate="print"/>
          <a:srcRect r="24556"/>
          <a:stretch>
            <a:fillRect/>
          </a:stretch>
        </p:blipFill>
        <p:spPr bwMode="auto">
          <a:xfrm flipH="1">
            <a:off x="0" y="0"/>
            <a:ext cx="2888981" cy="1844824"/>
          </a:xfrm>
          <a:prstGeom prst="rect">
            <a:avLst/>
          </a:prstGeom>
          <a:noFill/>
          <a:ln w="9525">
            <a:noFill/>
            <a:miter lim="800000"/>
            <a:headEnd/>
            <a:tailEnd/>
          </a:ln>
        </p:spPr>
      </p:pic>
    </p:spTree>
  </p:cSld>
  <p:clrMapOvr>
    <a:masterClrMapping/>
  </p:clrMapOvr>
  <p:transition spd="slow" advTm="3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arranco perdido.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barranco-perdido.jpg"/>
          <p:cNvPicPr>
            <a:picLocks noChangeAspect="1" noChangeArrowheads="1"/>
          </p:cNvPicPr>
          <p:nvPr/>
        </p:nvPicPr>
        <p:blipFill>
          <a:blip r:embed="rId2" cstate="print"/>
          <a:srcRect/>
          <a:stretch>
            <a:fillRect/>
          </a:stretch>
        </p:blipFill>
        <p:spPr bwMode="auto">
          <a:xfrm>
            <a:off x="0" y="0"/>
            <a:ext cx="9174163"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slide_quees_2.jpg"/>
          <p:cNvPicPr>
            <a:picLocks noChangeAspect="1" noChangeArrowheads="1"/>
          </p:cNvPicPr>
          <p:nvPr/>
        </p:nvPicPr>
        <p:blipFill>
          <a:blip r:embed="rId2" cstate="print"/>
          <a:srcRect/>
          <a:stretch>
            <a:fillRect/>
          </a:stretch>
        </p:blipFill>
        <p:spPr bwMode="auto">
          <a:xfrm>
            <a:off x="0" y="3429000"/>
            <a:ext cx="9245600" cy="3429000"/>
          </a:xfrm>
          <a:prstGeom prst="rect">
            <a:avLst/>
          </a:prstGeom>
          <a:noFill/>
          <a:ln w="9525">
            <a:noFill/>
            <a:miter lim="800000"/>
            <a:headEnd/>
            <a:tailEnd/>
          </a:ln>
        </p:spPr>
      </p:pic>
      <p:pic>
        <p:nvPicPr>
          <p:cNvPr id="43011" name="Picture 3" descr="C:\Documents and Settings\Dell\Escritorio\slide_quees_4.jpg"/>
          <p:cNvPicPr>
            <a:picLocks noChangeAspect="1" noChangeArrowheads="1"/>
          </p:cNvPicPr>
          <p:nvPr/>
        </p:nvPicPr>
        <p:blipFill>
          <a:blip r:embed="rId3" cstate="print"/>
          <a:srcRect/>
          <a:stretch>
            <a:fillRect/>
          </a:stretch>
        </p:blipFill>
        <p:spPr bwMode="auto">
          <a:xfrm>
            <a:off x="0" y="0"/>
            <a:ext cx="9245600" cy="3429000"/>
          </a:xfrm>
          <a:prstGeom prst="rect">
            <a:avLst/>
          </a:prstGeom>
          <a:noFill/>
          <a:ln w="9525">
            <a:noFill/>
            <a:miter lim="800000"/>
            <a:headEnd/>
            <a:tailEnd/>
          </a:ln>
        </p:spPr>
      </p:pic>
      <p:pic>
        <p:nvPicPr>
          <p:cNvPr id="4" name="Picture 3" descr="illusion-010"/>
          <p:cNvPicPr>
            <a:picLocks noChangeAspect="1" noChangeArrowheads="1"/>
          </p:cNvPicPr>
          <p:nvPr/>
        </p:nvPicPr>
        <p:blipFill>
          <a:blip r:embed="rId4"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Rincones-del-Mundo-12428.jpg"/>
          <p:cNvPicPr>
            <a:picLocks noChangeAspect="1" noChangeArrowheads="1"/>
          </p:cNvPicPr>
          <p:nvPr/>
        </p:nvPicPr>
        <p:blipFill>
          <a:blip r:embed="rId2" cstate="print"/>
          <a:srcRect/>
          <a:stretch>
            <a:fillRect/>
          </a:stretch>
        </p:blipFill>
        <p:spPr bwMode="auto">
          <a:xfrm>
            <a:off x="0" y="0"/>
            <a:ext cx="1030310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ini-ENCISO 12 (30).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NCISO 12 (22).JPG"/>
          <p:cNvPicPr>
            <a:picLocks noChangeAspect="1" noChangeArrowheads="1"/>
          </p:cNvPicPr>
          <p:nvPr/>
        </p:nvPicPr>
        <p:blipFill>
          <a:blip r:embed="rId2" cstate="print"/>
          <a:srcRect/>
          <a:stretch>
            <a:fillRect/>
          </a:stretch>
        </p:blipFill>
        <p:spPr bwMode="auto">
          <a:xfrm>
            <a:off x="0" y="1"/>
            <a:ext cx="9144000" cy="6857999"/>
          </a:xfrm>
          <a:prstGeom prst="rect">
            <a:avLst/>
          </a:prstGeom>
          <a:noFill/>
        </p:spPr>
      </p:pic>
      <p:pic>
        <p:nvPicPr>
          <p:cNvPr id="4"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DSCN1674.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lum bright="18000" contrast="-64000"/>
          </a:blip>
          <a:srcRect/>
          <a:stretch>
            <a:fillRect/>
          </a:stretch>
        </p:blipFill>
        <p:spPr bwMode="auto">
          <a:xfrm>
            <a:off x="0" y="0"/>
            <a:ext cx="9144000" cy="720970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0" presetClass="exit" presetSubtype="0" fill="hold" nodeType="after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senoba.jpg"/>
          <p:cNvPicPr>
            <a:picLocks noChangeAspect="1" noChangeArrowheads="1"/>
          </p:cNvPicPr>
          <p:nvPr/>
        </p:nvPicPr>
        <p:blipFill>
          <a:blip r:embed="rId2" cstate="print"/>
          <a:srcRect/>
          <a:stretch>
            <a:fillRect/>
          </a:stretch>
        </p:blipFill>
        <p:spPr bwMode="auto">
          <a:xfrm>
            <a:off x="0" y="-162351"/>
            <a:ext cx="9144000" cy="7020351"/>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dinosaurio-barranco-perdido.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7245424"/>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NCISO 12 (32).JPG"/>
          <p:cNvPicPr>
            <a:picLocks noChangeAspect="1" noChangeArrowheads="1"/>
          </p:cNvPicPr>
          <p:nvPr/>
        </p:nvPicPr>
        <p:blipFill>
          <a:blip r:embed="rId2" cstate="print"/>
          <a:srcRect/>
          <a:stretch>
            <a:fillRect/>
          </a:stretch>
        </p:blipFill>
        <p:spPr bwMode="auto">
          <a:xfrm>
            <a:off x="0" y="0"/>
            <a:ext cx="9219158" cy="6914369"/>
          </a:xfrm>
          <a:prstGeom prst="rect">
            <a:avLst/>
          </a:prstGeom>
          <a:noFill/>
        </p:spPr>
      </p:pic>
      <p:pic>
        <p:nvPicPr>
          <p:cNvPr id="3" name="Picture 2" descr="C:\Documents and Settings\Dell\Escritorio\4.png"/>
          <p:cNvPicPr>
            <a:picLocks noChangeAspect="1" noChangeArrowheads="1"/>
          </p:cNvPicPr>
          <p:nvPr/>
        </p:nvPicPr>
        <p:blipFill>
          <a:blip r:embed="rId3" cstate="print"/>
          <a:srcRect/>
          <a:stretch>
            <a:fillRect/>
          </a:stretch>
        </p:blipFill>
        <p:spPr bwMode="auto">
          <a:xfrm>
            <a:off x="12564888" y="5293102"/>
            <a:ext cx="2880320" cy="1564898"/>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58871 0.03287 L -1.34653 0.00255 " pathEditMode="relative" rAng="0" ptsTypes="AA">
                                      <p:cBhvr>
                                        <p:cTn id="6" dur="5000" fill="hold"/>
                                        <p:tgtEl>
                                          <p:spTgt spid="3"/>
                                        </p:tgtEl>
                                        <p:attrNameLst>
                                          <p:attrName>ppt_x</p:attrName>
                                          <p:attrName>ppt_y</p:attrName>
                                        </p:attrNameLst>
                                      </p:cBhvr>
                                      <p:rCtr x="-968" y="-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Enciso3.jpg"/>
          <p:cNvPicPr>
            <a:picLocks noChangeAspect="1" noChangeArrowheads="1"/>
          </p:cNvPicPr>
          <p:nvPr/>
        </p:nvPicPr>
        <p:blipFill>
          <a:blip r:embed="rId2" cstate="print"/>
          <a:srcRect/>
          <a:stretch>
            <a:fillRect/>
          </a:stretch>
        </p:blipFill>
        <p:spPr bwMode="auto">
          <a:xfrm>
            <a:off x="0" y="0"/>
            <a:ext cx="9201150" cy="6858000"/>
          </a:xfrm>
          <a:prstGeom prst="rect">
            <a:avLst/>
          </a:prstGeom>
          <a:noFill/>
          <a:ln w="9525">
            <a:noFill/>
            <a:miter lim="800000"/>
            <a:headEnd/>
            <a:tailEnd/>
          </a:ln>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lum bright="20000" contrast="-55000"/>
          </a:blip>
          <a:srcRect/>
          <a:stretch>
            <a:fillRect/>
          </a:stretch>
        </p:blipFill>
        <p:spPr bwMode="auto">
          <a:xfrm>
            <a:off x="0" y="0"/>
            <a:ext cx="9144000" cy="6948488"/>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13" presetClass="exit" presetSubtype="32" fill="hold" nodeType="afterEffect">
                                  <p:stCondLst>
                                    <p:cond delay="0"/>
                                  </p:stCondLst>
                                  <p:childTnLst>
                                    <p:animEffect transition="out" filter="plus(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200px-Yacimiento_de_Los_Cay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252536" y="33265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17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VENTURA EN EL BARRANCO PERDI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AVENTURA EN EL BARRANCO PERDIDO</Template>
  <TotalTime>37</TotalTime>
  <Words>804</Words>
  <Application>Microsoft Office PowerPoint</Application>
  <PresentationFormat>Presentación en pantalla (4:3)</PresentationFormat>
  <Paragraphs>48</Paragraphs>
  <Slides>86</Slides>
  <Notes>0</Notes>
  <HiddenSlides>0</HiddenSlides>
  <MMClips>0</MMClips>
  <ScaleCrop>false</ScaleCrop>
  <HeadingPairs>
    <vt:vector size="4" baseType="variant">
      <vt:variant>
        <vt:lpstr>Tema</vt:lpstr>
      </vt:variant>
      <vt:variant>
        <vt:i4>2</vt:i4>
      </vt:variant>
      <vt:variant>
        <vt:lpstr>Títulos de diapositiva</vt:lpstr>
      </vt:variant>
      <vt:variant>
        <vt:i4>86</vt:i4>
      </vt:variant>
    </vt:vector>
  </HeadingPairs>
  <TitlesOfParts>
    <vt:vector size="88" baseType="lpstr">
      <vt:lpstr>AVENTURA EN EL BARRANCO PERDIDO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2014-08-04T12:36:03Z</dcterms:created>
  <dcterms:modified xsi:type="dcterms:W3CDTF">2014-08-04T13:13:51Z</dcterms:modified>
</cp:coreProperties>
</file>