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900" r:id="rId3"/>
    <p:sldMasterId id="2147483924" r:id="rId4"/>
    <p:sldMasterId id="2147483936" r:id="rId5"/>
    <p:sldMasterId id="2147483948" r:id="rId6"/>
  </p:sldMasterIdLst>
  <p:notesMasterIdLst>
    <p:notesMasterId r:id="rId54"/>
  </p:notesMasterIdLst>
  <p:sldIdLst>
    <p:sldId id="1691" r:id="rId7"/>
    <p:sldId id="1692" r:id="rId8"/>
    <p:sldId id="1693" r:id="rId9"/>
    <p:sldId id="1787" r:id="rId10"/>
    <p:sldId id="2008" r:id="rId11"/>
    <p:sldId id="1942" r:id="rId12"/>
    <p:sldId id="1937" r:id="rId13"/>
    <p:sldId id="1977" r:id="rId14"/>
    <p:sldId id="1941" r:id="rId15"/>
    <p:sldId id="1951" r:id="rId16"/>
    <p:sldId id="1981" r:id="rId17"/>
    <p:sldId id="1916" r:id="rId18"/>
    <p:sldId id="1919" r:id="rId19"/>
    <p:sldId id="1992" r:id="rId20"/>
    <p:sldId id="1956" r:id="rId21"/>
    <p:sldId id="1991" r:id="rId22"/>
    <p:sldId id="1922" r:id="rId23"/>
    <p:sldId id="1957" r:id="rId24"/>
    <p:sldId id="1995" r:id="rId25"/>
    <p:sldId id="1947" r:id="rId26"/>
    <p:sldId id="1923" r:id="rId27"/>
    <p:sldId id="1946" r:id="rId28"/>
    <p:sldId id="1997" r:id="rId29"/>
    <p:sldId id="2003" r:id="rId30"/>
    <p:sldId id="1982" r:id="rId31"/>
    <p:sldId id="2006" r:id="rId32"/>
    <p:sldId id="1931" r:id="rId33"/>
    <p:sldId id="1934" r:id="rId34"/>
    <p:sldId id="1967" r:id="rId35"/>
    <p:sldId id="2005" r:id="rId36"/>
    <p:sldId id="1915" r:id="rId37"/>
    <p:sldId id="1929" r:id="rId38"/>
    <p:sldId id="1959" r:id="rId39"/>
    <p:sldId id="1960" r:id="rId40"/>
    <p:sldId id="1933" r:id="rId41"/>
    <p:sldId id="1955" r:id="rId42"/>
    <p:sldId id="2000" r:id="rId43"/>
    <p:sldId id="1924" r:id="rId44"/>
    <p:sldId id="1985" r:id="rId45"/>
    <p:sldId id="1996" r:id="rId46"/>
    <p:sldId id="2002" r:id="rId47"/>
    <p:sldId id="1927" r:id="rId48"/>
    <p:sldId id="1969" r:id="rId49"/>
    <p:sldId id="1935" r:id="rId50"/>
    <p:sldId id="1132" r:id="rId51"/>
    <p:sldId id="2417" r:id="rId52"/>
    <p:sldId id="268" r:id="rId53"/>
  </p:sldIdLst>
  <p:sldSz cx="15240000" cy="8572500"/>
  <p:notesSz cx="6858000" cy="9144000"/>
  <p:embeddedFontLst>
    <p:embeddedFont>
      <p:font typeface="Artistik" panose="04040505050F02020602" pitchFamily="82" charset="0"/>
      <p:regular r:id="rId55"/>
    </p:embeddedFont>
    <p:embeddedFont>
      <p:font typeface="ContusTEEMed" pitchFamily="2" charset="0"/>
      <p:regular r:id="rId56"/>
    </p:embeddedFont>
    <p:embeddedFont>
      <p:font typeface="Kristen ITC" panose="03050502040202030202" pitchFamily="66" charset="0"/>
      <p:regular r:id="rId57"/>
    </p:embeddedFont>
    <p:embeddedFont>
      <p:font typeface="Nadianne" panose="03020902050305070206" pitchFamily="66" charset="-18"/>
      <p:bold r:id="rId58"/>
      <p:boldItalic r:id="rId59"/>
    </p:embeddedFont>
    <p:embeddedFont>
      <p:font typeface="Tekton Pro" panose="020F0403020208020904" pitchFamily="34" charset="-18"/>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i0cksXlIgIYBYpxxTG/Ng==" hashData="uPMy6pn66S3TJhYn/ohg+eZKqhL7LMa3OPtKMmidaFzfMV82RT6reinASFFlSEeE+4kqXEfQvRP50XgZv4Vf8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6BF"/>
    <a:srgbClr val="666666"/>
    <a:srgbClr val="FCEBDF"/>
    <a:srgbClr val="F6BE98"/>
    <a:srgbClr val="F19B61"/>
    <a:srgbClr val="C55A11"/>
    <a:srgbClr val="FAA165"/>
    <a:srgbClr val="ED7E33"/>
    <a:srgbClr val="B45210"/>
    <a:srgbClr val="EB77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28" autoAdjust="0"/>
    <p:restoredTop sz="94620" autoAdjust="0"/>
  </p:normalViewPr>
  <p:slideViewPr>
    <p:cSldViewPr>
      <p:cViewPr varScale="1">
        <p:scale>
          <a:sx n="78" d="100"/>
          <a:sy n="78" d="100"/>
        </p:scale>
        <p:origin x="138" y="258"/>
      </p:cViewPr>
      <p:guideLst/>
    </p:cSldViewPr>
  </p:slideViewPr>
  <p:notesTextViewPr>
    <p:cViewPr>
      <p:scale>
        <a:sx n="1" d="1"/>
        <a:sy n="1" d="1"/>
      </p:scale>
      <p:origin x="0" y="0"/>
    </p:cViewPr>
  </p:notesTextViewPr>
  <p:sorterViewPr>
    <p:cViewPr>
      <p:scale>
        <a:sx n="40" d="100"/>
        <a:sy n="40" d="100"/>
      </p:scale>
      <p:origin x="0" y="-85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font" Target="fonts/font1.fntdata"/><Relationship Id="rId63" Type="http://schemas.openxmlformats.org/officeDocument/2006/relationships/font" Target="fonts/font9.fntdata"/><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4.fntdata"/><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font" Target="fonts/font7.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2.fntdata"/><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5.fntdata"/><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notesMaster" Target="notesMasters/notesMaster1.xml"/><Relationship Id="rId62"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3.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6.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12. 8. 2024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12. 8. 2024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12. 8. 2024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12. 8. 2024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12. 8. 2024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12. 8. 2024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12. 8. 2024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12. 8. 2024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12. 8. 2024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12. 8. 2024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12. 8. 2024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89924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4727048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6864098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534977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12. 8. 2024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5177796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12. 8. 2024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451163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12. 8. 2024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048477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2702832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12. 8. 2024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4948017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2569322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12. 8. 2024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3831527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12. 8. 2024</a:t>
            </a:fld>
            <a:endParaRPr lang="es-ES" altLang="sk-SK"/>
          </a:p>
        </p:txBody>
      </p:sp>
    </p:spTree>
    <p:extLst>
      <p:ext uri="{BB962C8B-B14F-4D97-AF65-F5344CB8AC3E}">
        <p14:creationId xmlns:p14="http://schemas.microsoft.com/office/powerpoint/2010/main" val="11056434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12. 8. 2024</a:t>
            </a:fld>
            <a:endParaRPr lang="es-ES" altLang="sk-SK"/>
          </a:p>
        </p:txBody>
      </p:sp>
    </p:spTree>
    <p:extLst>
      <p:ext uri="{BB962C8B-B14F-4D97-AF65-F5344CB8AC3E}">
        <p14:creationId xmlns:p14="http://schemas.microsoft.com/office/powerpoint/2010/main" val="373010121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12. 8. 2024</a:t>
            </a:fld>
            <a:endParaRPr lang="es-ES" altLang="sk-SK"/>
          </a:p>
        </p:txBody>
      </p:sp>
    </p:spTree>
    <p:extLst>
      <p:ext uri="{BB962C8B-B14F-4D97-AF65-F5344CB8AC3E}">
        <p14:creationId xmlns:p14="http://schemas.microsoft.com/office/powerpoint/2010/main" val="27076308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12. 8. 2024</a:t>
            </a:fld>
            <a:endParaRPr lang="es-ES" altLang="sk-SK"/>
          </a:p>
        </p:txBody>
      </p:sp>
    </p:spTree>
    <p:extLst>
      <p:ext uri="{BB962C8B-B14F-4D97-AF65-F5344CB8AC3E}">
        <p14:creationId xmlns:p14="http://schemas.microsoft.com/office/powerpoint/2010/main" val="30813756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12. 8. 2024</a:t>
            </a:fld>
            <a:endParaRPr lang="es-ES" altLang="sk-SK"/>
          </a:p>
        </p:txBody>
      </p:sp>
    </p:spTree>
    <p:extLst>
      <p:ext uri="{BB962C8B-B14F-4D97-AF65-F5344CB8AC3E}">
        <p14:creationId xmlns:p14="http://schemas.microsoft.com/office/powerpoint/2010/main" val="158519109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12. 8. 2024</a:t>
            </a:fld>
            <a:endParaRPr lang="es-ES" altLang="sk-SK"/>
          </a:p>
        </p:txBody>
      </p:sp>
    </p:spTree>
    <p:extLst>
      <p:ext uri="{BB962C8B-B14F-4D97-AF65-F5344CB8AC3E}">
        <p14:creationId xmlns:p14="http://schemas.microsoft.com/office/powerpoint/2010/main" val="29143073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12. 8. 2024</a:t>
            </a:fld>
            <a:endParaRPr lang="es-ES" altLang="sk-SK"/>
          </a:p>
        </p:txBody>
      </p:sp>
    </p:spTree>
    <p:extLst>
      <p:ext uri="{BB962C8B-B14F-4D97-AF65-F5344CB8AC3E}">
        <p14:creationId xmlns:p14="http://schemas.microsoft.com/office/powerpoint/2010/main" val="87195545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12. 8. 2024</a:t>
            </a:fld>
            <a:endParaRPr lang="es-ES" altLang="sk-SK"/>
          </a:p>
        </p:txBody>
      </p:sp>
    </p:spTree>
    <p:extLst>
      <p:ext uri="{BB962C8B-B14F-4D97-AF65-F5344CB8AC3E}">
        <p14:creationId xmlns:p14="http://schemas.microsoft.com/office/powerpoint/2010/main" val="375219325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12. 8. 2024</a:t>
            </a:fld>
            <a:endParaRPr lang="es-ES" altLang="sk-SK"/>
          </a:p>
        </p:txBody>
      </p:sp>
    </p:spTree>
    <p:extLst>
      <p:ext uri="{BB962C8B-B14F-4D97-AF65-F5344CB8AC3E}">
        <p14:creationId xmlns:p14="http://schemas.microsoft.com/office/powerpoint/2010/main" val="10424600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12. 8. 2024</a:t>
            </a:fld>
            <a:endParaRPr lang="es-ES" altLang="sk-SK"/>
          </a:p>
        </p:txBody>
      </p:sp>
    </p:spTree>
    <p:extLst>
      <p:ext uri="{BB962C8B-B14F-4D97-AF65-F5344CB8AC3E}">
        <p14:creationId xmlns:p14="http://schemas.microsoft.com/office/powerpoint/2010/main" val="363151899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12. 8. 2024</a:t>
            </a:fld>
            <a:endParaRPr lang="es-ES" altLang="sk-SK"/>
          </a:p>
        </p:txBody>
      </p:sp>
    </p:spTree>
    <p:extLst>
      <p:ext uri="{BB962C8B-B14F-4D97-AF65-F5344CB8AC3E}">
        <p14:creationId xmlns:p14="http://schemas.microsoft.com/office/powerpoint/2010/main" val="3854955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12. 8. 2024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12. 8. 2024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12. 8. 2024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12. 8. 2024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12. 8. 2024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843588706"/>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12. 8. 2024</a:t>
            </a:fld>
            <a:endParaRPr lang="es-ES" altLang="sk-SK"/>
          </a:p>
        </p:txBody>
      </p:sp>
    </p:spTree>
    <p:extLst>
      <p:ext uri="{BB962C8B-B14F-4D97-AF65-F5344CB8AC3E}">
        <p14:creationId xmlns:p14="http://schemas.microsoft.com/office/powerpoint/2010/main" val="1136544667"/>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4.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jpg"/><Relationship Id="rId7" Type="http://schemas.openxmlformats.org/officeDocument/2006/relationships/image" Target="../media/image59.png"/><Relationship Id="rId12" Type="http://schemas.openxmlformats.org/officeDocument/2006/relationships/image" Target="../media/image64.png"/><Relationship Id="rId2" Type="http://schemas.openxmlformats.org/officeDocument/2006/relationships/image" Target="../media/image54.png"/><Relationship Id="rId1" Type="http://schemas.openxmlformats.org/officeDocument/2006/relationships/slideLayout" Target="../slideLayouts/slideLayout46.xml"/><Relationship Id="rId6" Type="http://schemas.openxmlformats.org/officeDocument/2006/relationships/image" Target="../media/image58.png"/><Relationship Id="rId11" Type="http://schemas.openxmlformats.org/officeDocument/2006/relationships/image" Target="../media/image63.png"/><Relationship Id="rId5" Type="http://schemas.openxmlformats.org/officeDocument/2006/relationships/image" Target="../media/image57.png"/><Relationship Id="rId10" Type="http://schemas.openxmlformats.org/officeDocument/2006/relationships/image" Target="../media/image62.png"/><Relationship Id="rId4" Type="http://schemas.openxmlformats.org/officeDocument/2006/relationships/image" Target="../media/image56.png"/><Relationship Id="rId9" Type="http://schemas.openxmlformats.org/officeDocument/2006/relationships/image" Target="../media/image61.png"/></Relationships>
</file>

<file path=ppt/slides/_rels/slide4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C55A11"/>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19050">
                <a:solidFill>
                  <a:prstClr val="black">
                    <a:alpha val="70000"/>
                  </a:prstClr>
                </a:solidFill>
              </a:ln>
              <a:solidFill>
                <a:srgbClr val="C55A11"/>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prstClr val="black">
                      <a:alpha val="70000"/>
                    </a:prstClr>
                  </a:solidFill>
                </a:ln>
                <a:solidFill>
                  <a:srgbClr val="C55A11"/>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19050">
                <a:solidFill>
                  <a:prstClr val="black">
                    <a:alpha val="70000"/>
                  </a:prstClr>
                </a:solidFill>
              </a:ln>
              <a:solidFill>
                <a:srgbClr val="C55A11"/>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19050">
                  <a:solidFill>
                    <a:prstClr val="black">
                      <a:alpha val="70000"/>
                    </a:prstClr>
                  </a:solidFill>
                </a:ln>
                <a:solidFill>
                  <a:srgbClr val="C55A11"/>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19050">
                <a:solidFill>
                  <a:prstClr val="black">
                    <a:alpha val="70000"/>
                  </a:prstClr>
                </a:solidFill>
              </a:ln>
              <a:solidFill>
                <a:srgbClr val="C55A11"/>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F19B61"/>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chemeClr val="accent2">
                    <a:lumMod val="75000"/>
                  </a:schemeClr>
                </a:solidFill>
                <a:effectLst>
                  <a:outerShdw blurRad="50800" dist="38100" dir="2700000" algn="tl" rotWithShape="0">
                    <a:schemeClr val="bg1">
                      <a:alpha val="40000"/>
                    </a:schemeClr>
                  </a:outerShdw>
                </a:effectLst>
                <a:latin typeface="ContusTEEMed" pitchFamily="2" charset="0"/>
              </a:rPr>
              <a:t>48</a:t>
            </a:r>
            <a:endParaRPr lang="sk-SK" sz="4400" b="1" dirty="0">
              <a:ln w="19050">
                <a:solidFill>
                  <a:schemeClr val="tx1">
                    <a:alpha val="60000"/>
                  </a:schemeClr>
                </a:solidFill>
              </a:ln>
              <a:solidFill>
                <a:schemeClr val="accent2">
                  <a:lumMod val="75000"/>
                </a:schemeClr>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AA165"/>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205803" y="7246826"/>
            <a:ext cx="4823593" cy="576000"/>
          </a:xfrm>
          <a:prstGeom prst="roundRect">
            <a:avLst/>
          </a:prstGeom>
          <a:solidFill>
            <a:srgbClr val="FAA165"/>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rPr>
              <a:t>Katka, Dušan, Ivan, Steve</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13" name="Foto 2b">
            <a:extLst>
              <a:ext uri="{FF2B5EF4-FFF2-40B4-BE49-F238E27FC236}">
                <a16:creationId xmlns:a16="http://schemas.microsoft.com/office/drawing/2014/main" id="{CDA8AA8D-5B16-4001-82DB-713B750D27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2a">
            <a:extLst>
              <a:ext uri="{FF2B5EF4-FFF2-40B4-BE49-F238E27FC236}">
                <a16:creationId xmlns:a16="http://schemas.microsoft.com/office/drawing/2014/main" id="{AE298665-58A3-4B19-A58C-A5D0D2DFD24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1"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2" name="Foto 1">
            <a:extLst>
              <a:ext uri="{FF2B5EF4-FFF2-40B4-BE49-F238E27FC236}">
                <a16:creationId xmlns:a16="http://schemas.microsoft.com/office/drawing/2014/main" id="{459C1025-FC2D-4B1D-A20A-01A17A6E367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6" name="Rám">
            <a:extLst>
              <a:ext uri="{FF2B5EF4-FFF2-40B4-BE49-F238E27FC236}">
                <a16:creationId xmlns:a16="http://schemas.microsoft.com/office/drawing/2014/main" id="{9C6C80A9-2085-4E47-849D-076F02AA8F4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Gurrumul Yunupingu - Djarimirri.wav"/>
          </p:stSnd>
        </p:sndAc>
      </p:transition>
    </mc:Choice>
    <mc:Fallback xmlns="">
      <p:transition spd="slow" advClick="0" advTm="22000">
        <p:fade/>
        <p:sndAc>
          <p:stSnd loop="1">
            <p:snd r:embed="rId8" name="Gurrumul Yunupingu - Djarimirr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ppt_x</p:attrName>
                                        </p:attrNameLst>
                                      </p:cBhvr>
                                      <p:tavLst>
                                        <p:tav tm="0">
                                          <p:val>
                                            <p:strVal val="#ppt_x"/>
                                          </p:val>
                                        </p:tav>
                                        <p:tav tm="100000">
                                          <p:val>
                                            <p:strVal val="#ppt_x"/>
                                          </p:val>
                                        </p:tav>
                                      </p:tavLst>
                                    </p:anim>
                                    <p:anim calcmode="lin" valueType="num">
                                      <p:cBhvr>
                                        <p:cTn id="13" dur="2000" fill="hold"/>
                                        <p:tgtEl>
                                          <p:spTgt spid="1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Effect transition="in" filter="fade">
                                      <p:cBhvr>
                                        <p:cTn id="25" dur="2500"/>
                                        <p:tgtEl>
                                          <p:spTgt spid="13"/>
                                        </p:tgtEl>
                                      </p:cBhvr>
                                    </p:animEffect>
                                    <p:anim calcmode="lin" valueType="num">
                                      <p:cBhvr>
                                        <p:cTn id="26" dur="2500" fill="hold"/>
                                        <p:tgtEl>
                                          <p:spTgt spid="13"/>
                                        </p:tgtEl>
                                        <p:attrNameLst>
                                          <p:attrName>ppt_x</p:attrName>
                                        </p:attrNameLst>
                                      </p:cBhvr>
                                      <p:tavLst>
                                        <p:tav tm="0">
                                          <p:val>
                                            <p:fltVal val="0.5"/>
                                          </p:val>
                                        </p:tav>
                                        <p:tav tm="100000">
                                          <p:val>
                                            <p:strVal val="#ppt_x"/>
                                          </p:val>
                                        </p:tav>
                                      </p:tavLst>
                                    </p:anim>
                                    <p:anim calcmode="lin" valueType="num">
                                      <p:cBhvr>
                                        <p:cTn id="27" dur="2500" fill="hold"/>
                                        <p:tgtEl>
                                          <p:spTgt spid="13"/>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815984" y="6583534"/>
            <a:ext cx="5608026" cy="1015663"/>
          </a:xfrm>
          <a:prstGeom prst="rect">
            <a:avLst/>
          </a:prstGeom>
          <a:noFill/>
          <a:scene3d>
            <a:camera prst="orthographicFront"/>
            <a:lightRig rig="sunset" dir="t"/>
          </a:scene3d>
          <a:sp3d prstMaterial="matte"/>
        </p:spPr>
        <p:txBody>
          <a:bodyPr wrap="square" rtlCol="0">
            <a:prstTxWarp prst="textDeflate">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12700">
                  <a:solidFill>
                    <a:schemeClr val="tx1"/>
                  </a:solidFill>
                  <a:prstDash val="solid"/>
                </a:ln>
                <a:pattFill prst="pct90">
                  <a:fgClr>
                    <a:srgbClr val="EB7728"/>
                  </a:fgClr>
                  <a:bgClr>
                    <a:schemeClr val="accent2">
                      <a:lumMod val="50000"/>
                    </a:schemeClr>
                  </a:bgClr>
                </a:pattFill>
                <a:effectLst>
                  <a:outerShdw blurRad="50800" dist="38100" dir="2700000" algn="tl" rotWithShape="0">
                    <a:prstClr val="black">
                      <a:alpha val="80000"/>
                    </a:prstClr>
                  </a:outerShdw>
                </a:effectLst>
                <a:latin typeface="ContusTEEMed" pitchFamily="2" charset="0"/>
              </a:rPr>
              <a:t>AUSTRALIA</a:t>
            </a:r>
            <a:endParaRPr lang="sk-SK" sz="6000" b="1" dirty="0">
              <a:ln w="12700">
                <a:solidFill>
                  <a:schemeClr val="tx1"/>
                </a:solidFill>
                <a:prstDash val="solid"/>
              </a:ln>
              <a:pattFill prst="pct90">
                <a:fgClr>
                  <a:srgbClr val="EB7728"/>
                </a:fgClr>
                <a:bgClr>
                  <a:schemeClr val="accent2">
                    <a:lumMod val="50000"/>
                  </a:schemeClr>
                </a:bgClr>
              </a:pattFill>
              <a:effectLst>
                <a:outerShdw blurRad="50800" dist="38100" dir="2700000" algn="tl" rotWithShape="0">
                  <a:prstClr val="black">
                    <a:alpha val="80000"/>
                  </a:prstClr>
                </a:outerShdw>
              </a:effectLst>
              <a:latin typeface="ContusTEEMed"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378887" y="1630276"/>
            <a:ext cx="10482221" cy="1569660"/>
          </a:xfrm>
          <a:prstGeom prst="rect">
            <a:avLst/>
          </a:prstGeom>
          <a:noFill/>
          <a:scene3d>
            <a:camera prst="orthographicFront"/>
            <a:lightRig rig="sunset" dir="t"/>
          </a:scene3d>
          <a:sp3d prstMaterial="matte"/>
        </p:spPr>
        <p:txBody>
          <a:bodyPr wrap="square" rtlCol="0">
            <a:prstTxWarp prst="textArchUp">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9600" b="1" strike="noStrike" kern="1200" normalizeH="0" baseline="0" noProof="0">
                <a:ln w="12700">
                  <a:solidFill>
                    <a:schemeClr val="tx1"/>
                  </a:solidFill>
                  <a:prstDash val="solid"/>
                </a:ln>
                <a:pattFill prst="pct90">
                  <a:fgClr>
                    <a:srgbClr val="EB7728"/>
                  </a:fgClr>
                  <a:bgClr>
                    <a:schemeClr val="accent2">
                      <a:lumMod val="50000"/>
                    </a:schemeClr>
                  </a:bgClr>
                </a:pattFill>
                <a:effectLst>
                  <a:outerShdw blurRad="50800" dist="38100" dir="2700000" algn="tl" rotWithShape="0">
                    <a:prstClr val="black">
                      <a:alpha val="80000"/>
                    </a:prstClr>
                  </a:outerShdw>
                </a:effectLst>
                <a:uLnTx/>
                <a:uFillTx/>
                <a:latin typeface="ContusTEEMed" pitchFamily="2" charset="0"/>
              </a:rPr>
              <a:t>Rainbow Valley</a:t>
            </a:r>
            <a:endParaRPr kumimoji="0" lang="sk-SK" sz="9600" b="1" strike="noStrike" kern="1200" normalizeH="0" baseline="0" noProof="0" dirty="0">
              <a:ln w="12700">
                <a:solidFill>
                  <a:schemeClr val="tx1"/>
                </a:solidFill>
                <a:prstDash val="solid"/>
              </a:ln>
              <a:pattFill prst="pct90">
                <a:fgClr>
                  <a:srgbClr val="EB7728"/>
                </a:fgClr>
                <a:bgClr>
                  <a:schemeClr val="accent2">
                    <a:lumMod val="50000"/>
                  </a:schemeClr>
                </a:bgClr>
              </a:pattFill>
              <a:effectLst>
                <a:outerShdw blurRad="50800" dist="38100" dir="2700000" algn="tl" rotWithShape="0">
                  <a:prstClr val="black">
                    <a:alpha val="80000"/>
                  </a:prstClr>
                </a:outerShdw>
              </a:effectLst>
              <a:uLnTx/>
              <a:uFillTx/>
              <a:latin typeface="ContusTEEMed" pitchFamily="2" charset="0"/>
            </a:endParaRPr>
          </a:p>
        </p:txBody>
      </p:sp>
      <p:grpSp>
        <p:nvGrpSpPr>
          <p:cNvPr id="5" name="Znak">
            <a:extLst>
              <a:ext uri="{FF2B5EF4-FFF2-40B4-BE49-F238E27FC236}">
                <a16:creationId xmlns:a16="http://schemas.microsoft.com/office/drawing/2014/main" id="{BD2DDBBA-FF51-4F1B-B0E2-0377DF338405}"/>
              </a:ext>
            </a:extLst>
          </p:cNvPr>
          <p:cNvGrpSpPr>
            <a:grpSpLocks noChangeAspect="1"/>
          </p:cNvGrpSpPr>
          <p:nvPr/>
        </p:nvGrpSpPr>
        <p:grpSpPr>
          <a:xfrm>
            <a:off x="1132126" y="2413477"/>
            <a:ext cx="2222687" cy="1440000"/>
            <a:chOff x="690508" y="2245592"/>
            <a:chExt cx="2778666" cy="1800200"/>
          </a:xfrm>
        </p:grpSpPr>
        <p:sp>
          <p:nvSpPr>
            <p:cNvPr id="2" name="Ovál 1">
              <a:extLst>
                <a:ext uri="{FF2B5EF4-FFF2-40B4-BE49-F238E27FC236}">
                  <a16:creationId xmlns:a16="http://schemas.microsoft.com/office/drawing/2014/main" id="{927C8B6B-AAAF-4117-9F53-CD78C47701E2}"/>
                </a:ext>
              </a:extLst>
            </p:cNvPr>
            <p:cNvSpPr/>
            <p:nvPr/>
          </p:nvSpPr>
          <p:spPr>
            <a:xfrm rot="21180000">
              <a:off x="690508" y="2245592"/>
              <a:ext cx="2778666" cy="1800200"/>
            </a:xfrm>
            <a:prstGeom prst="ellipse">
              <a:avLst/>
            </a:prstGeom>
            <a:solidFill>
              <a:srgbClr val="F1E8DB">
                <a:alpha val="85000"/>
              </a:srgbClr>
            </a:solidFill>
            <a:ln w="31750">
              <a:solidFill>
                <a:schemeClr val="accent2">
                  <a:lumMod val="50000"/>
                </a:schemeClr>
              </a:solidFill>
            </a:ln>
            <a:effectLst>
              <a:outerShdw blurRad="101600" sx="103000" sy="103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21201708">
              <a:off x="1212324" y="2480339"/>
              <a:ext cx="1728192" cy="1330707"/>
            </a:xfrm>
            <a:prstGeom prst="rect">
              <a:avLst/>
            </a:prstGeom>
            <a:ln>
              <a:noFill/>
            </a:ln>
          </p:spPr>
        </p:pic>
      </p:grpSp>
      <p:grpSp>
        <p:nvGrpSpPr>
          <p:cNvPr id="6" name="Vlajka">
            <a:extLst>
              <a:ext uri="{FF2B5EF4-FFF2-40B4-BE49-F238E27FC236}">
                <a16:creationId xmlns:a16="http://schemas.microsoft.com/office/drawing/2014/main" id="{07153FCC-8BFD-460C-A920-5FB181AB68FF}"/>
              </a:ext>
            </a:extLst>
          </p:cNvPr>
          <p:cNvGrpSpPr>
            <a:grpSpLocks noChangeAspect="1"/>
          </p:cNvGrpSpPr>
          <p:nvPr/>
        </p:nvGrpSpPr>
        <p:grpSpPr>
          <a:xfrm>
            <a:off x="11847028" y="2412000"/>
            <a:ext cx="2222687" cy="1440000"/>
            <a:chOff x="11672287" y="2299836"/>
            <a:chExt cx="2778666" cy="1800200"/>
          </a:xfrm>
        </p:grpSpPr>
        <p:sp>
          <p:nvSpPr>
            <p:cNvPr id="14" name="Ovál 2">
              <a:extLst>
                <a:ext uri="{FF2B5EF4-FFF2-40B4-BE49-F238E27FC236}">
                  <a16:creationId xmlns:a16="http://schemas.microsoft.com/office/drawing/2014/main" id="{C5D563AD-A557-45E0-A288-57CF242158A5}"/>
                </a:ext>
              </a:extLst>
            </p:cNvPr>
            <p:cNvSpPr/>
            <p:nvPr/>
          </p:nvSpPr>
          <p:spPr>
            <a:xfrm rot="420000">
              <a:off x="11672287" y="2299836"/>
              <a:ext cx="2778666" cy="1800200"/>
            </a:xfrm>
            <a:prstGeom prst="ellipse">
              <a:avLst/>
            </a:prstGeom>
            <a:solidFill>
              <a:srgbClr val="F1E8DB">
                <a:alpha val="72000"/>
              </a:srgbClr>
            </a:solidFill>
            <a:ln w="31750">
              <a:solidFill>
                <a:schemeClr val="accent2">
                  <a:lumMod val="50000"/>
                </a:schemeClr>
              </a:solidFill>
            </a:ln>
            <a:effectLst>
              <a:outerShdw blurRad="101600" sx="103000" sy="103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482825">
              <a:off x="12249702" y="2560211"/>
              <a:ext cx="1814754" cy="1211348"/>
            </a:xfrm>
            <a:prstGeom prst="rect">
              <a:avLst/>
            </a:prstGeom>
            <a:ln>
              <a:noFill/>
            </a:ln>
          </p:spPr>
        </p:pic>
      </p:grpSp>
      <p:pic>
        <p:nvPicPr>
          <p:cNvPr id="15" name="Foto 2b">
            <a:extLst>
              <a:ext uri="{FF2B5EF4-FFF2-40B4-BE49-F238E27FC236}">
                <a16:creationId xmlns:a16="http://schemas.microsoft.com/office/drawing/2014/main" id="{0965C55E-3293-4B6B-8D05-DB9226FBCB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7" name="Foto 2a">
            <a:extLst>
              <a:ext uri="{FF2B5EF4-FFF2-40B4-BE49-F238E27FC236}">
                <a16:creationId xmlns:a16="http://schemas.microsoft.com/office/drawing/2014/main" id="{3F57D95E-BB55-41B5-BD3A-B8D0A4F99FC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1"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2" name="Foto 1">
            <a:extLst>
              <a:ext uri="{FF2B5EF4-FFF2-40B4-BE49-F238E27FC236}">
                <a16:creationId xmlns:a16="http://schemas.microsoft.com/office/drawing/2014/main" id="{7BD6D2FC-B75B-4171-A31D-7C456D57626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8" name="Rám">
            <a:extLst>
              <a:ext uri="{FF2B5EF4-FFF2-40B4-BE49-F238E27FC236}">
                <a16:creationId xmlns:a16="http://schemas.microsoft.com/office/drawing/2014/main" id="{C35EF3BC-63CE-4214-A1F4-982C4732B52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par>
                                <p:cTn id="7" presetID="53" presetClass="entr" presetSubtype="528" fill="hold" nodeType="withEffect">
                                  <p:stCondLst>
                                    <p:cond delay="6000"/>
                                  </p:stCondLst>
                                  <p:childTnLst>
                                    <p:set>
                                      <p:cBhvr>
                                        <p:cTn id="8" dur="1" fill="hold">
                                          <p:stCondLst>
                                            <p:cond delay="0"/>
                                          </p:stCondLst>
                                        </p:cTn>
                                        <p:tgtEl>
                                          <p:spTgt spid="5"/>
                                        </p:tgtEl>
                                        <p:attrNameLst>
                                          <p:attrName>style.visibility</p:attrName>
                                        </p:attrNameLst>
                                      </p:cBhvr>
                                      <p:to>
                                        <p:strVal val="visible"/>
                                      </p:to>
                                    </p:set>
                                    <p:anim calcmode="lin" valueType="num">
                                      <p:cBhvr>
                                        <p:cTn id="9" dur="2500" fill="hold"/>
                                        <p:tgtEl>
                                          <p:spTgt spid="5"/>
                                        </p:tgtEl>
                                        <p:attrNameLst>
                                          <p:attrName>ppt_w</p:attrName>
                                        </p:attrNameLst>
                                      </p:cBhvr>
                                      <p:tavLst>
                                        <p:tav tm="0">
                                          <p:val>
                                            <p:fltVal val="0"/>
                                          </p:val>
                                        </p:tav>
                                        <p:tav tm="100000">
                                          <p:val>
                                            <p:strVal val="#ppt_w"/>
                                          </p:val>
                                        </p:tav>
                                      </p:tavLst>
                                    </p:anim>
                                    <p:anim calcmode="lin" valueType="num">
                                      <p:cBhvr>
                                        <p:cTn id="10" dur="2500" fill="hold"/>
                                        <p:tgtEl>
                                          <p:spTgt spid="5"/>
                                        </p:tgtEl>
                                        <p:attrNameLst>
                                          <p:attrName>ppt_h</p:attrName>
                                        </p:attrNameLst>
                                      </p:cBhvr>
                                      <p:tavLst>
                                        <p:tav tm="0">
                                          <p:val>
                                            <p:fltVal val="0"/>
                                          </p:val>
                                        </p:tav>
                                        <p:tav tm="100000">
                                          <p:val>
                                            <p:strVal val="#ppt_h"/>
                                          </p:val>
                                        </p:tav>
                                      </p:tavLst>
                                    </p:anim>
                                    <p:animEffect transition="in" filter="fade">
                                      <p:cBhvr>
                                        <p:cTn id="11" dur="2500"/>
                                        <p:tgtEl>
                                          <p:spTgt spid="5"/>
                                        </p:tgtEl>
                                      </p:cBhvr>
                                    </p:animEffect>
                                    <p:anim calcmode="lin" valueType="num">
                                      <p:cBhvr>
                                        <p:cTn id="12" dur="2500" fill="hold"/>
                                        <p:tgtEl>
                                          <p:spTgt spid="5"/>
                                        </p:tgtEl>
                                        <p:attrNameLst>
                                          <p:attrName>ppt_x</p:attrName>
                                        </p:attrNameLst>
                                      </p:cBhvr>
                                      <p:tavLst>
                                        <p:tav tm="0">
                                          <p:val>
                                            <p:fltVal val="0.5"/>
                                          </p:val>
                                        </p:tav>
                                        <p:tav tm="100000">
                                          <p:val>
                                            <p:strVal val="#ppt_x"/>
                                          </p:val>
                                        </p:tav>
                                      </p:tavLst>
                                    </p:anim>
                                    <p:anim calcmode="lin" valueType="num">
                                      <p:cBhvr>
                                        <p:cTn id="13" dur="2500" fill="hold"/>
                                        <p:tgtEl>
                                          <p:spTgt spid="5"/>
                                        </p:tgtEl>
                                        <p:attrNameLst>
                                          <p:attrName>ppt_y</p:attrName>
                                        </p:attrNameLst>
                                      </p:cBhvr>
                                      <p:tavLst>
                                        <p:tav tm="0">
                                          <p:val>
                                            <p:fltVal val="0.5"/>
                                          </p:val>
                                        </p:tav>
                                        <p:tav tm="100000">
                                          <p:val>
                                            <p:strVal val="#ppt_y"/>
                                          </p:val>
                                        </p:tav>
                                      </p:tavLst>
                                    </p:anim>
                                  </p:childTnLst>
                                </p:cTn>
                              </p:par>
                              <p:par>
                                <p:cTn id="14" presetID="53" presetClass="entr" presetSubtype="528" fill="hold" nodeType="withEffect">
                                  <p:stCondLst>
                                    <p:cond delay="6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2500" fill="hold"/>
                                        <p:tgtEl>
                                          <p:spTgt spid="6"/>
                                        </p:tgtEl>
                                        <p:attrNameLst>
                                          <p:attrName>ppt_w</p:attrName>
                                        </p:attrNameLst>
                                      </p:cBhvr>
                                      <p:tavLst>
                                        <p:tav tm="0">
                                          <p:val>
                                            <p:fltVal val="0"/>
                                          </p:val>
                                        </p:tav>
                                        <p:tav tm="100000">
                                          <p:val>
                                            <p:strVal val="#ppt_w"/>
                                          </p:val>
                                        </p:tav>
                                      </p:tavLst>
                                    </p:anim>
                                    <p:anim calcmode="lin" valueType="num">
                                      <p:cBhvr>
                                        <p:cTn id="17" dur="2500" fill="hold"/>
                                        <p:tgtEl>
                                          <p:spTgt spid="6"/>
                                        </p:tgtEl>
                                        <p:attrNameLst>
                                          <p:attrName>ppt_h</p:attrName>
                                        </p:attrNameLst>
                                      </p:cBhvr>
                                      <p:tavLst>
                                        <p:tav tm="0">
                                          <p:val>
                                            <p:fltVal val="0"/>
                                          </p:val>
                                        </p:tav>
                                        <p:tav tm="100000">
                                          <p:val>
                                            <p:strVal val="#ppt_h"/>
                                          </p:val>
                                        </p:tav>
                                      </p:tavLst>
                                    </p:anim>
                                    <p:animEffect transition="in" filter="fade">
                                      <p:cBhvr>
                                        <p:cTn id="18" dur="2500"/>
                                        <p:tgtEl>
                                          <p:spTgt spid="6"/>
                                        </p:tgtEl>
                                      </p:cBhvr>
                                    </p:animEffect>
                                    <p:anim calcmode="lin" valueType="num">
                                      <p:cBhvr>
                                        <p:cTn id="19" dur="2500" fill="hold"/>
                                        <p:tgtEl>
                                          <p:spTgt spid="6"/>
                                        </p:tgtEl>
                                        <p:attrNameLst>
                                          <p:attrName>ppt_x</p:attrName>
                                        </p:attrNameLst>
                                      </p:cBhvr>
                                      <p:tavLst>
                                        <p:tav tm="0">
                                          <p:val>
                                            <p:fltVal val="0.5"/>
                                          </p:val>
                                        </p:tav>
                                        <p:tav tm="100000">
                                          <p:val>
                                            <p:strVal val="#ppt_x"/>
                                          </p:val>
                                        </p:tav>
                                      </p:tavLst>
                                    </p:anim>
                                    <p:anim calcmode="lin" valueType="num">
                                      <p:cBhvr>
                                        <p:cTn id="20" dur="2500" fill="hold"/>
                                        <p:tgtEl>
                                          <p:spTgt spid="6"/>
                                        </p:tgtEl>
                                        <p:attrNameLst>
                                          <p:attrName>ppt_y</p:attrName>
                                        </p:attrNameLst>
                                      </p:cBhvr>
                                      <p:tavLst>
                                        <p:tav tm="0">
                                          <p:val>
                                            <p:fltVal val="0.5"/>
                                          </p:val>
                                        </p:tav>
                                        <p:tav tm="100000">
                                          <p:val>
                                            <p:strVal val="#ppt_y"/>
                                          </p:val>
                                        </p:tav>
                                      </p:tavLst>
                                    </p:anim>
                                  </p:childTnLst>
                                </p:cTn>
                              </p:par>
                            </p:childTnLst>
                          </p:cTn>
                        </p:par>
                        <p:par>
                          <p:cTn id="21" fill="hold">
                            <p:stCondLst>
                              <p:cond delay="8500"/>
                            </p:stCondLst>
                            <p:childTnLst>
                              <p:par>
                                <p:cTn id="22" presetID="16" presetClass="entr" presetSubtype="37" fill="hold" nodeType="afterEffect">
                                  <p:stCondLst>
                                    <p:cond delay="1000"/>
                                  </p:stCondLst>
                                  <p:childTnLst>
                                    <p:set>
                                      <p:cBhvr>
                                        <p:cTn id="23" dur="1" fill="hold">
                                          <p:stCondLst>
                                            <p:cond delay="0"/>
                                          </p:stCondLst>
                                        </p:cTn>
                                        <p:tgtEl>
                                          <p:spTgt spid="16">
                                            <p:txEl>
                                              <p:pRg st="0" end="0"/>
                                            </p:txEl>
                                          </p:spTgt>
                                        </p:tgtEl>
                                        <p:attrNameLst>
                                          <p:attrName>style.visibility</p:attrName>
                                        </p:attrNameLst>
                                      </p:cBhvr>
                                      <p:to>
                                        <p:strVal val="visible"/>
                                      </p:to>
                                    </p:set>
                                    <p:animEffect transition="in" filter="barn(outVertical)">
                                      <p:cBhvr>
                                        <p:cTn id="24"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2305" y="625538"/>
            <a:ext cx="2630329" cy="3072224"/>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507432" y="1549946"/>
            <a:ext cx="792088" cy="241980"/>
          </a:xfrm>
          <a:prstGeom prst="rect">
            <a:avLst/>
          </a:prstGeom>
          <a:solidFill>
            <a:srgbClr val="F9D6BF"/>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panose="020B0604020202020204" pitchFamily="34" charset="0"/>
                <a:ea typeface="Tahoma" panose="020B0604030504040204" pitchFamily="34" charset="0"/>
                <a:cs typeface="Arial" panose="020B0604020202020204" pitchFamily="34" charset="0"/>
              </a:rPr>
              <a:t>Australia</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602272" y="2412730"/>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8988152" y="3568218"/>
            <a:ext cx="1512168" cy="288147"/>
          </a:xfrm>
          <a:prstGeom prst="rect">
            <a:avLst/>
          </a:prstGeom>
          <a:solidFill>
            <a:srgbClr val="FCEBDF"/>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solidFill>
                  <a:prstClr val="black"/>
                </a:solidFill>
                <a:latin typeface="Arial" panose="020B0604020202020204" pitchFamily="34" charset="0"/>
                <a:ea typeface="Tahoma" panose="020B0604030504040204" pitchFamily="34" charset="0"/>
                <a:cs typeface="Arial" panose="020B0604020202020204" pitchFamily="34" charset="0"/>
              </a:rPr>
              <a:t>Rainbow Valley</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8556104" y="3206130"/>
            <a:ext cx="525201" cy="497785"/>
          </a:xfrm>
          <a:prstGeom prst="star4">
            <a:avLst>
              <a:gd name="adj" fmla="val 14116"/>
            </a:avLst>
          </a:prstGeom>
          <a:solidFill>
            <a:srgbClr val="FF0000"/>
          </a:solidFill>
          <a:ln w="15875"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2277470" y="7395572"/>
            <a:ext cx="3484748" cy="311839"/>
          </a:xfrm>
          <a:prstGeom prst="roundRect">
            <a:avLst>
              <a:gd name="adj" fmla="val 50000"/>
            </a:avLst>
          </a:prstGeom>
          <a:solidFill>
            <a:srgbClr val="F6BE98"/>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a:solidFill>
                  <a:prstClr val="black"/>
                </a:solidFill>
                <a:latin typeface="Arial" panose="020B0604020202020204" pitchFamily="34" charset="0"/>
                <a:cs typeface="Arial" panose="020B0604020202020204" pitchFamily="34" charset="0"/>
              </a:rPr>
              <a:t>S</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24</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20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00</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W</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133</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39</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00</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1664839" y="6291033"/>
            <a:ext cx="4710011" cy="1015663"/>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12700">
                  <a:solidFill>
                    <a:schemeClr val="tx1"/>
                  </a:solidFill>
                  <a:prstDash val="solid"/>
                </a:ln>
                <a:pattFill prst="pct90">
                  <a:fgClr>
                    <a:srgbClr val="EB7728"/>
                  </a:fgClr>
                  <a:bgClr>
                    <a:schemeClr val="accent2">
                      <a:lumMod val="50000"/>
                    </a:schemeClr>
                  </a:bgClr>
                </a:pattFill>
                <a:effectLst>
                  <a:outerShdw blurRad="50800" dist="38100" dir="2700000" algn="tl" rotWithShape="0">
                    <a:prstClr val="black">
                      <a:alpha val="80000"/>
                    </a:prstClr>
                  </a:outerShdw>
                </a:effectLst>
                <a:latin typeface="ContusTEEMed" pitchFamily="2" charset="0"/>
              </a:rPr>
              <a:t>AUSTRALIA</a:t>
            </a:r>
            <a:endParaRPr lang="sk-SK" sz="6000" b="1" dirty="0">
              <a:ln w="12700">
                <a:solidFill>
                  <a:schemeClr val="tx1"/>
                </a:solidFill>
                <a:prstDash val="solid"/>
              </a:ln>
              <a:pattFill prst="pct90">
                <a:fgClr>
                  <a:srgbClr val="EB7728"/>
                </a:fgClr>
                <a:bgClr>
                  <a:schemeClr val="accent2">
                    <a:lumMod val="50000"/>
                  </a:schemeClr>
                </a:bgClr>
              </a:pattFill>
              <a:effectLst>
                <a:outerShdw blurRad="50800" dist="38100" dir="2700000" algn="tl" rotWithShape="0">
                  <a:prstClr val="black">
                    <a:alpha val="80000"/>
                  </a:prstClr>
                </a:outerShdw>
              </a:effectLst>
              <a:latin typeface="ContusTEEMed" pitchFamily="2" charset="0"/>
            </a:endParaRPr>
          </a:p>
        </p:txBody>
      </p:sp>
      <p:pic>
        <p:nvPicPr>
          <p:cNvPr id="17" name="Rám">
            <a:extLst>
              <a:ext uri="{FF2B5EF4-FFF2-40B4-BE49-F238E27FC236}">
                <a16:creationId xmlns:a16="http://schemas.microsoft.com/office/drawing/2014/main" id="{5ECF90B2-1C97-4211-BCD5-DB0DE97CDAA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10"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childTnLst>
                          </p:cTn>
                        </p:par>
                        <p:par>
                          <p:cTn id="26" fill="hold">
                            <p:stCondLst>
                              <p:cond delay="105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anim calcmode="lin" valueType="num">
                                      <p:cBhvr>
                                        <p:cTn id="30" dur="1500" fill="hold"/>
                                        <p:tgtEl>
                                          <p:spTgt spid="2"/>
                                        </p:tgtEl>
                                        <p:attrNameLst>
                                          <p:attrName>ppt_x</p:attrName>
                                        </p:attrNameLst>
                                      </p:cBhvr>
                                      <p:tavLst>
                                        <p:tav tm="0">
                                          <p:val>
                                            <p:strVal val="#ppt_x"/>
                                          </p:val>
                                        </p:tav>
                                        <p:tav tm="100000">
                                          <p:val>
                                            <p:strVal val="#ppt_x"/>
                                          </p:val>
                                        </p:tav>
                                      </p:tavLst>
                                    </p:anim>
                                    <p:anim calcmode="lin" valueType="num">
                                      <p:cBhvr>
                                        <p:cTn id="31" dur="15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08000"/>
            <a:ext cx="12780000" cy="2063339"/>
          </a:xfrm>
          <a:prstGeom prst="roundRect">
            <a:avLst>
              <a:gd name="adj" fmla="val 6989"/>
            </a:avLst>
          </a:prstGeom>
          <a:solidFill>
            <a:srgbClr val="F9D6BF"/>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rgbClr val="FF0000"/>
                </a:solidFill>
                <a:latin typeface="ContusTEEMed" pitchFamily="2" charset="0"/>
                <a:cs typeface="Arial" panose="020B0604020202020204" pitchFamily="34" charset="0"/>
              </a:rPr>
              <a:t>R</a:t>
            </a:r>
            <a:r>
              <a:rPr lang="sk-SK" sz="1800" b="1" i="1">
                <a:solidFill>
                  <a:schemeClr val="tx1"/>
                </a:solidFill>
                <a:latin typeface="Tekton Pro" panose="020F0603020208020904" pitchFamily="34" charset="-18"/>
              </a:rPr>
              <a:t>ainbow Valley je chránená oblasť nachádzajúca sa južne od Alice Springs v severnej Austrálii. Leží v suchom strede krajiny. Na povrchu neexistujú žiadne trvalé zdroje vody. Jediná skalná diera obsahuje dažďovú vodu. V oblasti bolo objavených viac ako štyridsať domorodých archeologických nálezísk. Ide o petroglyfy, piktogramy, brúsne kamene, kamenné nástroje, lomy a táboriská. Rezervácia bola založená v roku 1990 na ochranu jedinečných pieskovcových útvarov, domorodého umenia, a posvätných prírodných objektov. Rozkladá sa na na ploche 25 km</a:t>
            </a:r>
            <a:r>
              <a:rPr lang="sk-SK" sz="1800" b="1" i="1" baseline="30000">
                <a:solidFill>
                  <a:schemeClr val="tx1"/>
                </a:solidFill>
                <a:latin typeface="Tekton Pro" panose="020F0603020208020904" pitchFamily="34" charset="-18"/>
              </a:rPr>
              <a:t>2</a:t>
            </a:r>
            <a:r>
              <a:rPr lang="sk-SK" sz="1800" b="1" i="1">
                <a:solidFill>
                  <a:schemeClr val="tx1"/>
                </a:solidFill>
                <a:latin typeface="Tekton Pro" panose="020F0603020208020904" pitchFamily="34" charset="-18"/>
              </a:rPr>
              <a:t> okolo veľkého pieskovcového útesu známeho ako Wurre. Vrstvy pieskovca pripomínajú farebné pruhy dúhy. Sú obzvlášť krásne skoro ráno a neskoro popoludní v šikmo dopadajúcich lúčoch slnka. Voľne stojace útesy tvoria súčasť pohoria James Range.</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364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2952000"/>
            <a:ext cx="12780000" cy="2388811"/>
          </a:xfrm>
          <a:prstGeom prst="roundRect">
            <a:avLst>
              <a:gd name="adj" fmla="val 7429"/>
            </a:avLst>
          </a:prstGeom>
          <a:solidFill>
            <a:srgbClr val="F9D6BF"/>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FF0000"/>
                </a:solidFill>
                <a:effectLst/>
                <a:uLnTx/>
                <a:uFillTx/>
                <a:latin typeface="ContusTEEMed" pitchFamily="2" charset="0"/>
                <a:cs typeface="Arial" panose="020B0604020202020204" pitchFamily="34" charset="0"/>
              </a:rPr>
              <a:t>R</a:t>
            </a:r>
            <a:r>
              <a:rPr lang="es-ES" sz="1800" b="1" i="1">
                <a:solidFill>
                  <a:schemeClr val="tx1"/>
                </a:solidFill>
                <a:latin typeface="Tekton Pro" panose="020F0603020208020904" pitchFamily="34" charset="-18"/>
              </a:rPr>
              <a:t>ainbow Valley es un área protegida ubicada al sur de Alice Springs en el norte de Australia. Se encuentra en el centro seco del país. No hay fuentes permanentes de agua en la superficie. El único agujero de roca contiene agua de lluvia. En la zona se han descubierto más de cuarenta sitios arqueológicos indígenas. Hay petroglifos, pictogramas, piedras de moler, herramientas de piedra, canteras y campamentos. La reserva se estableció en 1990 para proteger formaciones de arenisca únicas, arte indígena y objetos naturales sagrados. Cubre un área de 25 km</a:t>
            </a:r>
            <a:r>
              <a:rPr lang="es-ES" sz="1800" b="1" i="1" baseline="30000">
                <a:solidFill>
                  <a:schemeClr val="tx1"/>
                </a:solidFill>
                <a:latin typeface="Tekton Pro" panose="020F0603020208020904" pitchFamily="34" charset="-18"/>
              </a:rPr>
              <a:t>2</a:t>
            </a:r>
            <a:r>
              <a:rPr lang="es-ES" sz="1800" b="1" i="1">
                <a:solidFill>
                  <a:schemeClr val="tx1"/>
                </a:solidFill>
                <a:latin typeface="Tekton Pro" panose="020F0603020208020904" pitchFamily="34" charset="-18"/>
              </a:rPr>
              <a:t> alrededor de un gran acantilado de arenisca conocido como Wurre. Las capas de arenisca se asemejan a las franjas de colores del arcoíris. Son especialmente hermosos temprano en la mañana y al final de la tarde en los rayos oblicuos del sol. Los acantilados independientes forman parte de James Range.</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80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720000"/>
            <a:ext cx="12780000" cy="2063339"/>
          </a:xfrm>
          <a:prstGeom prst="roundRect">
            <a:avLst>
              <a:gd name="adj" fmla="val 7429"/>
            </a:avLst>
          </a:prstGeom>
          <a:solidFill>
            <a:srgbClr val="F9D6BF"/>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FF0000"/>
                </a:solidFill>
                <a:effectLst/>
                <a:uLnTx/>
                <a:uFillTx/>
                <a:latin typeface="ContusTEEMed" pitchFamily="2" charset="0"/>
                <a:cs typeface="Arial" panose="020B0604020202020204" pitchFamily="34" charset="0"/>
              </a:rPr>
              <a:t>R</a:t>
            </a:r>
            <a:r>
              <a:rPr lang="en-US" sz="1800" b="1" i="1">
                <a:solidFill>
                  <a:schemeClr val="tx1"/>
                </a:solidFill>
                <a:latin typeface="Tekton Pro" panose="020F0603020208020904" pitchFamily="34" charset="-18"/>
              </a:rPr>
              <a:t>ainbow Valley is a protected area located south of Alice Springs in northern Australia. It lies in the dry center of the country. There are no permanent sources of water on the surface. The only rock hole contains rainwater. More than forty indigenous archaeological sites have been discovered in the area. There are petroglyphs, pictograms, grinding stones, stone tools, quarries and campgrounds. The reserve was established in 1990 to protect unique sandstone formations, indigenous art, and sacred natural objects. It covers an area of 25 km</a:t>
            </a:r>
            <a:r>
              <a:rPr lang="en-US" sz="1800" b="1" i="1" baseline="30000">
                <a:solidFill>
                  <a:schemeClr val="tx1"/>
                </a:solidFill>
                <a:latin typeface="Tekton Pro" panose="020F0603020208020904" pitchFamily="34" charset="-18"/>
              </a:rPr>
              <a:t>2</a:t>
            </a:r>
            <a:r>
              <a:rPr lang="en-US" sz="1800" b="1" i="1">
                <a:solidFill>
                  <a:schemeClr val="tx1"/>
                </a:solidFill>
                <a:latin typeface="Tekton Pro" panose="020F0603020208020904" pitchFamily="34" charset="-18"/>
              </a:rPr>
              <a:t> around a large sandstone cliff known as Wurre. The layers of sandstone resemble the colored stripes of the rainbow. They are especially beautiful early in the morning and late afternoon in the oblique rays of the sun. Free-standing cliffs form part of the James Range.</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6BE98"/>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3" name="Rám">
            <a:extLst>
              <a:ext uri="{FF2B5EF4-FFF2-40B4-BE49-F238E27FC236}">
                <a16:creationId xmlns:a16="http://schemas.microsoft.com/office/drawing/2014/main" id="{DEFBC132-727E-44A0-BC80-23C77664240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3F812E71-5297-48B0-ACAB-74DE1595B7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499066848"/>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4C79AA46-E87E-468A-BB47-24B27A2FDE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35F7BEB9-E911-446D-BE19-18F8FD2C6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920341545"/>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239048B-67EE-4F20-9B9C-96D99ABD20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1FED49DA-37F5-4483-B84D-42F1E2F56C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80010767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49142F9-2CA3-465A-8570-3103BB81084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9BEF2CA-BF55-4BA5-AE22-BDA3B2AE50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4FE7CFF1-7766-429B-9D15-608903A14CF0}"/>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859430157"/>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04DEEB0-3361-4A7B-AAA5-6B076453F4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BFDEC449-5CE5-45EE-BACF-6062D75C96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407092905"/>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5583E63-0302-4855-A613-D4404B934EA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95B2CF04-79C2-47B0-86EB-E1F6A73362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65144309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14F2C08-11F9-4E75-BDA5-37742E8BBC1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5132FBC3-B7C9-4D90-BFAE-0A3EFF7C13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DEA9B5B2-3B45-4BBE-8174-87EFF49A449D}"/>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189408045"/>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45E0DF4-E616-414F-B667-9A5956A5EE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CF4D1BE-A4B7-4CFA-82A6-D76F349244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F1EFCDE8-AB38-43C2-BF17-91CAC025543C}"/>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901194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B19E028-355E-46D6-B657-81836E4909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D54F288-F041-42A6-8497-794BEE0F04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F7B8D397-23C8-40F4-A6CD-2F68601925AC}"/>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790228694"/>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B4BF54F-3CC8-43E4-9234-FB7C537657F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8CB5879-2550-4AFE-825E-8931299FF1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7661E36E-5FA0-4C86-BE49-F6F513525C03}"/>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021568982"/>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E0EC95F-5D84-475E-9758-05C163DA87D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6389500D-B389-4701-A3FA-218A1CDA2C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67272754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C07DB78-EC0D-4B0B-AF71-76392260E5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2AC70C72-86AE-458D-B10C-BCBDE8436E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04823848-5D6B-4189-8BDF-988391F2CBA9}"/>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134996639"/>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86C0D3A-8C46-48FC-B898-BE682BA707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5" name="Foto 2">
            <a:extLst>
              <a:ext uri="{FF2B5EF4-FFF2-40B4-BE49-F238E27FC236}">
                <a16:creationId xmlns:a16="http://schemas.microsoft.com/office/drawing/2014/main" id="{F3844FEE-A30A-4B26-A764-739ADB3005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0" cy="8569958"/>
          </a:xfrm>
          <a:prstGeom prst="rect">
            <a:avLst/>
          </a:prstGeom>
        </p:spPr>
      </p:pic>
      <p:sp>
        <p:nvSpPr>
          <p:cNvPr id="7" name="Autor">
            <a:extLst>
              <a:ext uri="{FF2B5EF4-FFF2-40B4-BE49-F238E27FC236}">
                <a16:creationId xmlns:a16="http://schemas.microsoft.com/office/drawing/2014/main" id="{5775232D-EB3A-4F96-9874-E50DE11E3D46}"/>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57178594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5FA0169D-A188-4868-B17A-30AF8217C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706F9A03-2646-4E88-8278-4971366A7A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202805795"/>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C34EF0E-7F63-4601-996F-702087F022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7B397BD-FA58-48DE-BDA2-C697F63913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84596FF1-96A7-4780-BD36-7451309A478A}"/>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524031335"/>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46BE266-7DE6-44A2-9B2C-5D6571AE715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FE8DA11A-EECE-42DC-849D-506610288A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974934823"/>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757AA35-BAB9-447F-974C-388CD8FC9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81FA9DF-5924-4FB7-A053-4C4819360C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3AC7D5E2-A1B0-4880-9F23-0957A7FC9120}"/>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900255394"/>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BEC1790-BFDE-4D33-A60A-75740029EC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478A0C1A-7E1C-488D-A0BD-45DD7A5785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972978982"/>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463F300-9F45-40AD-90C1-73B233FB3A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3C0E678-2644-4D67-9709-CDF0E7B4DD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B211CBEF-230A-4204-9C73-A2C5A92456EB}"/>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999937794"/>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CD00CC89-AECA-496B-875B-4C4AC6BBF7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9A34349-3FC0-41DD-8784-9B7F1B2AD7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512AFD27-8778-4158-B3D4-AED49973B85E}"/>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00065228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BD7BA24-8305-4A38-9B99-FE6C0DF5D6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A019491-2277-488E-8C2D-22959CF049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AB2E5BD1-2668-45FC-856D-35772A82191B}"/>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675108082"/>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A4DB2F6-F644-4945-AE25-6CC279D890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72D00C9F-0E34-474D-A531-791F4F2107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CA6B19C2-C9CD-4762-A3D1-B4837824914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300" normalizeH="0" baseline="0" noProof="0">
                <a:ln w="6350">
                  <a:solidFill>
                    <a:prstClr val="black">
                      <a:alpha val="40000"/>
                    </a:prstClr>
                  </a:solidFill>
                </a:ln>
                <a:solidFill>
                  <a:srgbClr val="ED7D31">
                    <a:lumMod val="50000"/>
                  </a:srgbClr>
                </a:solidFill>
                <a:effectLst/>
                <a:uLnTx/>
                <a:uFillTx/>
                <a:latin typeface="ContusTEEMed" pitchFamily="2" charset="0"/>
                <a:ea typeface="+mn-ea"/>
                <a:cs typeface="+mn-cs"/>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5336143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5C4DC14-A13C-496A-84BE-0D746AC74CA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90BB288D-C7F4-40AD-94F8-6ABBE4313E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C7201EF1-6BC8-41F4-B52D-9952618F1EB5}"/>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036699941"/>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2421661-93F3-4360-AAE5-AFCE352DEA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9C39D12D-6342-4BAA-BF4E-0D5792F135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DFAE9089-F840-415A-9273-C153772D0C80}"/>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02345908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859B3381-8B93-482A-B2B5-8E5F7697425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6D35ECA3-3512-426B-95A5-B431512292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162851712"/>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448C318-3CBA-4D7D-8D28-40508A1AFF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DFC7C31-95A7-4CE9-A95A-DB35D78235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4C16641A-A05E-4DFC-A8E3-29F995E37B26}"/>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31634142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F4C692B-687C-4B73-86CE-D196085DB9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B3FD389-BD37-43A0-BE61-096C6A2CBA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6F113A01-4FAA-4F79-9321-7219DB11A67C}"/>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81957442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19EF4F2-FDC0-4B85-8CF9-74485C92F2B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A6C808C-A072-4DC2-B4EE-4D891633F2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CCFA63AA-4B44-4764-A625-3A2078783121}"/>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15255687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531B48A9-FCD6-4FFD-AE5B-E5BA1CD3424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46B5A7BB-B62F-4397-995A-8B6BB294E8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3779693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41B82D8-8778-4AF6-BC17-51B90A6CCDC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C0249B2C-B576-4EA5-8188-854F72455E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7912429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92B495A-B273-423A-8D7C-483359C3DF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7DB6E29-14D4-43B3-84EC-67B82D6DBD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04B7B11C-4034-4AA2-9BC9-1976F763AEA6}"/>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32551457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D8F0168-8C85-4806-9724-B140E62A6A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80CE4DB2-BF99-48A5-AA83-D329C48A6D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95868584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8CB4ACFB-E722-4F87-829C-BD4858D0DB1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E80320B3-B390-4425-9904-C01D310C62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A89B8A95-1938-4981-BEFD-F52B9D1F04E9}"/>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667150712"/>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EBA2602-5459-4BC7-B254-FDFD0C3C37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7517B595-F97A-4192-865F-24E7E61472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6FBA033A-1305-4F52-8776-9996287AA421}"/>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75225880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E7A5F15-BF41-4CC4-A00C-F12B7F7440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56DC7A9E-3F00-46E2-ADB7-F9C3A96BA6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DAD9DA10-A4CA-4D9E-B6CB-E132D8FA47FF}"/>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082201861"/>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77F3DFD-4575-48E7-AB0A-3F858CCB04E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BC051B6-3959-4176-BB11-498112316C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149471EA-56E2-4695-B7E7-3E0E666BA0A8}"/>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587805578"/>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5C3959C7-353F-42D3-98B2-850C1D7F10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13C2B51D-DE6E-411E-A1C6-516D36062F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6D7CE404-5CC5-46A5-9232-8AB19CA6F31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Kóňová K.</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627375311"/>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1D43A36-4F12-427A-B880-D459BEA323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165A3418-70C3-45DE-9630-CA881D844A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7E519812-4405-4605-90B1-5F468AA560D5}"/>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258001179"/>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E23D9C5-3316-441F-9674-B9C1240629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32DA4E79-6B88-442A-8767-139D022C16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Hudec Ivan</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703043071"/>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1+#ppt_w/2"/>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C8263090-30C4-476B-9D13-837681A9C2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EF54BFC-A9B8-4D3A-AA08-5C9A8C00B7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sp>
        <p:nvSpPr>
          <p:cNvPr id="7" name="Autor">
            <a:extLst>
              <a:ext uri="{FF2B5EF4-FFF2-40B4-BE49-F238E27FC236}">
                <a16:creationId xmlns:a16="http://schemas.microsoft.com/office/drawing/2014/main" id="{AEB5D2B9-FA1B-4D45-8D5A-EE8D621E17CF}"/>
              </a:ext>
            </a:extLst>
          </p:cNvPr>
          <p:cNvSpPr/>
          <p:nvPr/>
        </p:nvSpPr>
        <p:spPr>
          <a:xfrm>
            <a:off x="12012488" y="7454602"/>
            <a:ext cx="2592288" cy="288000"/>
          </a:xfrm>
          <a:prstGeom prst="rect">
            <a:avLst/>
          </a:prstGeom>
          <a:solidFill>
            <a:srgbClr val="F6BE98"/>
          </a:solidFill>
          <a:ln w="19050">
            <a:noFill/>
          </a:ln>
          <a:effectLst>
            <a:outerShdw blurRad="50800" dist="38100" dir="2700000" algn="tl" rotWithShape="0">
              <a:prstClr val="black">
                <a:alpha val="40000"/>
              </a:prstClr>
            </a:outerShdw>
          </a:effectLst>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sk-SK" sz="1400" b="1" spc="300">
                <a:ln w="6350">
                  <a:solidFill>
                    <a:schemeClr val="tx1">
                      <a:alpha val="40000"/>
                    </a:schemeClr>
                  </a:solidFill>
                </a:ln>
                <a:solidFill>
                  <a:schemeClr val="accent2">
                    <a:lumMod val="50000"/>
                  </a:schemeClr>
                </a:solidFill>
                <a:latin typeface="ContusTEEMed" pitchFamily="2" charset="0"/>
              </a:rPr>
              <a:t>Photo © Sekerka D.</a:t>
            </a:r>
          </a:p>
        </p:txBody>
      </p:sp>
      <p:pic>
        <p:nvPicPr>
          <p:cNvPr id="6" name="Rám">
            <a:extLst>
              <a:ext uri="{FF2B5EF4-FFF2-40B4-BE49-F238E27FC236}">
                <a16:creationId xmlns:a16="http://schemas.microsoft.com/office/drawing/2014/main" id="{9C22351F-02E5-49A6-A514-370B3541CA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353959911"/>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1"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3000"/>
                                        <p:tgtEl>
                                          <p:spTgt spid="5"/>
                                        </p:tgtEl>
                                      </p:cBhvr>
                                    </p:animEffect>
                                  </p:childTnLst>
                                </p:cTn>
                              </p:par>
                              <p:par>
                                <p:cTn id="11" presetID="2" presetClass="entr" presetSubtype="6"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500" fill="hold"/>
                                        <p:tgtEl>
                                          <p:spTgt spid="7"/>
                                        </p:tgtEl>
                                        <p:attrNameLst>
                                          <p:attrName>ppt_x</p:attrName>
                                        </p:attrNameLst>
                                      </p:cBhvr>
                                      <p:tavLst>
                                        <p:tav tm="0">
                                          <p:val>
                                            <p:strVal val="1+#ppt_w/2"/>
                                          </p:val>
                                        </p:tav>
                                        <p:tav tm="100000">
                                          <p:val>
                                            <p:strVal val="#ppt_x"/>
                                          </p:val>
                                        </p:tav>
                                      </p:tavLst>
                                    </p:anim>
                                    <p:anim calcmode="lin" valueType="num">
                                      <p:cBhvr additive="base">
                                        <p:cTn id="14" dur="1500" fill="hold"/>
                                        <p:tgtEl>
                                          <p:spTgt spid="7"/>
                                        </p:tgtEl>
                                        <p:attrNameLst>
                                          <p:attrName>ppt_y</p:attrName>
                                        </p:attrNameLst>
                                      </p:cBhvr>
                                      <p:tavLst>
                                        <p:tav tm="0">
                                          <p:val>
                                            <p:strVal val="1+#ppt_h/2"/>
                                          </p:val>
                                        </p:tav>
                                        <p:tav tm="100000">
                                          <p:val>
                                            <p:strVal val="#ppt_y"/>
                                          </p:val>
                                        </p:tav>
                                      </p:tavLst>
                                    </p:anim>
                                  </p:childTnLst>
                                </p:cTn>
                              </p:par>
                            </p:childTnLst>
                          </p:cTn>
                        </p:par>
                        <p:par>
                          <p:cTn id="15" fill="hold">
                            <p:stCondLst>
                              <p:cond delay="4000"/>
                            </p:stCondLst>
                            <p:childTnLst>
                              <p:par>
                                <p:cTn id="16" presetID="10" presetClass="exit" presetSubtype="0" fill="hold" grpId="1" nodeType="afterEffect">
                                  <p:stCondLst>
                                    <p:cond delay="4500"/>
                                  </p:stCondLst>
                                  <p:childTnLst>
                                    <p:animEffect transition="out" filter="fade">
                                      <p:cBhvr>
                                        <p:cTn id="17" dur="1500"/>
                                        <p:tgtEl>
                                          <p:spTgt spid="7"/>
                                        </p:tgtEl>
                                      </p:cBhvr>
                                    </p:animEffect>
                                    <p:set>
                                      <p:cBhvr>
                                        <p:cTn id="18" dur="1" fill="hold">
                                          <p:stCondLst>
                                            <p:cond delay="1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144"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620000" y="5580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620000" y="4932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620000" y="4284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Sekerka Dušan Ing.  (Slovakia)</a:t>
            </a:r>
          </a:p>
        </p:txBody>
      </p:sp>
      <p:sp>
        <p:nvSpPr>
          <p:cNvPr id="9" name="Fotografie 1">
            <a:extLst>
              <a:ext uri="{FF2B5EF4-FFF2-40B4-BE49-F238E27FC236}">
                <a16:creationId xmlns:a16="http://schemas.microsoft.com/office/drawing/2014/main" id="{8A943F77-9CAD-44CA-9947-0D7C2DE95600}"/>
              </a:ext>
            </a:extLst>
          </p:cNvPr>
          <p:cNvSpPr/>
          <p:nvPr/>
        </p:nvSpPr>
        <p:spPr>
          <a:xfrm>
            <a:off x="1620000" y="363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Hudec Ivan  (Slovakia)</a:t>
            </a:r>
          </a:p>
        </p:txBody>
      </p:sp>
      <p:sp>
        <p:nvSpPr>
          <p:cNvPr id="12" name="Fotografie 0">
            <a:extLst>
              <a:ext uri="{FF2B5EF4-FFF2-40B4-BE49-F238E27FC236}">
                <a16:creationId xmlns:a16="http://schemas.microsoft.com/office/drawing/2014/main" id="{86C052BB-4E93-4377-A3AE-DEEB995E129F}"/>
              </a:ext>
            </a:extLst>
          </p:cNvPr>
          <p:cNvSpPr/>
          <p:nvPr/>
        </p:nvSpPr>
        <p:spPr>
          <a:xfrm>
            <a:off x="1620000" y="2988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Kóňová Katarína  (Slovakia)</a:t>
            </a:r>
          </a:p>
        </p:txBody>
      </p:sp>
      <p:sp>
        <p:nvSpPr>
          <p:cNvPr id="16" name="Hudba">
            <a:extLst>
              <a:ext uri="{FF2B5EF4-FFF2-40B4-BE49-F238E27FC236}">
                <a16:creationId xmlns:a16="http://schemas.microsoft.com/office/drawing/2014/main" id="{39178D16-2F76-4235-9FD6-FFABA7B8268E}"/>
              </a:ext>
            </a:extLst>
          </p:cNvPr>
          <p:cNvSpPr/>
          <p:nvPr/>
        </p:nvSpPr>
        <p:spPr>
          <a:xfrm>
            <a:off x="1620000" y="2340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sk-SK" sz="2400">
                <a:solidFill>
                  <a:prstClr val="black"/>
                </a:solidFill>
                <a:latin typeface="Nadianne" panose="03020902050305070206" pitchFamily="66" charset="0"/>
              </a:rPr>
              <a:t>Gurrumul Yunupingu - Djarimirri</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pic>
        <p:nvPicPr>
          <p:cNvPr id="13" name="Rám">
            <a:extLst>
              <a:ext uri="{FF2B5EF4-FFF2-40B4-BE49-F238E27FC236}">
                <a16:creationId xmlns:a16="http://schemas.microsoft.com/office/drawing/2014/main" id="{87C97DDA-8AC6-4D63-9452-B9A2614BEF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2000"/>
                                        <p:tgtEl>
                                          <p:spTgt spid="12"/>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2000"/>
                                        <p:tgtEl>
                                          <p:spTgt spid="9"/>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2000"/>
                                        <p:tgtEl>
                                          <p:spTgt spid="1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000"/>
                                        <p:tgtEl>
                                          <p:spTgt spid="21"/>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2000"/>
                                        <p:tgtEl>
                                          <p:spTgt spid="24"/>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2" grpId="0" animBg="1"/>
      <p:bldP spid="16" grpId="0"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8712111" y="7331368"/>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931</Words>
  <Application>Microsoft Office PowerPoint</Application>
  <PresentationFormat>Vlastná</PresentationFormat>
  <Paragraphs>94</Paragraphs>
  <Slides>47</Slides>
  <Notes>2</Notes>
  <HiddenSlides>0</HiddenSlides>
  <MMClips>0</MMClips>
  <ScaleCrop>false</ScaleCrop>
  <HeadingPairs>
    <vt:vector size="6" baseType="variant">
      <vt:variant>
        <vt:lpstr>Použité písma</vt:lpstr>
      </vt:variant>
      <vt:variant>
        <vt:i4>7</vt:i4>
      </vt:variant>
      <vt:variant>
        <vt:lpstr>Motív</vt:lpstr>
      </vt:variant>
      <vt:variant>
        <vt:i4>6</vt:i4>
      </vt:variant>
      <vt:variant>
        <vt:lpstr>Nadpisy snímok</vt:lpstr>
      </vt:variant>
      <vt:variant>
        <vt:i4>47</vt:i4>
      </vt:variant>
    </vt:vector>
  </HeadingPairs>
  <TitlesOfParts>
    <vt:vector size="60" baseType="lpstr">
      <vt:lpstr>Arial</vt:lpstr>
      <vt:lpstr>Artistik</vt:lpstr>
      <vt:lpstr>Tekton Pro</vt:lpstr>
      <vt:lpstr>Nadianne</vt:lpstr>
      <vt:lpstr>Wingdings</vt:lpstr>
      <vt:lpstr>ContusTEEMed</vt:lpstr>
      <vt:lpstr>Kristen ITC</vt:lpstr>
      <vt:lpstr>3_Motív Office</vt:lpstr>
      <vt:lpstr>3_Motív balíka Office</vt:lpstr>
      <vt:lpstr>1_Motív balíka Office</vt:lpstr>
      <vt:lpstr>5_Motív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2024-08-12T09:21:23Z</dcterms:modified>
</cp:coreProperties>
</file>