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35"/>
  </p:notesMasterIdLst>
  <p:sldIdLst>
    <p:sldId id="479" r:id="rId3"/>
    <p:sldId id="481" r:id="rId4"/>
    <p:sldId id="336" r:id="rId5"/>
    <p:sldId id="441" r:id="rId6"/>
    <p:sldId id="442" r:id="rId7"/>
    <p:sldId id="443" r:id="rId8"/>
    <p:sldId id="444" r:id="rId9"/>
    <p:sldId id="445" r:id="rId10"/>
    <p:sldId id="446" r:id="rId11"/>
    <p:sldId id="451" r:id="rId12"/>
    <p:sldId id="448" r:id="rId13"/>
    <p:sldId id="449" r:id="rId14"/>
    <p:sldId id="447" r:id="rId15"/>
    <p:sldId id="450" r:id="rId16"/>
    <p:sldId id="452" r:id="rId17"/>
    <p:sldId id="454" r:id="rId18"/>
    <p:sldId id="453" r:id="rId19"/>
    <p:sldId id="455" r:id="rId20"/>
    <p:sldId id="456" r:id="rId21"/>
    <p:sldId id="458" r:id="rId22"/>
    <p:sldId id="457" r:id="rId23"/>
    <p:sldId id="460" r:id="rId24"/>
    <p:sldId id="461" r:id="rId25"/>
    <p:sldId id="469" r:id="rId26"/>
    <p:sldId id="473" r:id="rId27"/>
    <p:sldId id="463" r:id="rId28"/>
    <p:sldId id="464" r:id="rId29"/>
    <p:sldId id="465" r:id="rId30"/>
    <p:sldId id="459" r:id="rId31"/>
    <p:sldId id="482" r:id="rId32"/>
    <p:sldId id="480" r:id="rId33"/>
    <p:sldId id="483" r:id="rId34"/>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8UpG2N/4IOwbj1oolFSpaA==" hashData="g6kaXkQQqXO7zMxsMcDwNMKTbnY="/>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8FFF"/>
    <a:srgbClr val="6666FF"/>
    <a:srgbClr val="CFB87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210" autoAdjust="0"/>
    <p:restoredTop sz="96338" autoAdjust="0"/>
  </p:normalViewPr>
  <p:slideViewPr>
    <p:cSldViewPr>
      <p:cViewPr>
        <p:scale>
          <a:sx n="60" d="100"/>
          <a:sy n="60" d="100"/>
        </p:scale>
        <p:origin x="480" y="46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814AA029-DF09-48AB-BB7B-4658097BBCB7}" type="datetimeFigureOut">
              <a:rPr lang="es-ES"/>
              <a:pPr>
                <a:defRPr/>
              </a:pPr>
              <a:t>07/04/2024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ABEDB041-7BC4-4471-8EB8-E0708B9B3C58}" type="slidenum">
              <a:rPr lang="es-ES"/>
              <a:pPr>
                <a:defRPr/>
              </a:pPr>
              <a:t>‹Nº›</a:t>
            </a:fld>
            <a:endParaRPr lang="es-ES"/>
          </a:p>
        </p:txBody>
      </p:sp>
    </p:spTree>
    <p:extLst>
      <p:ext uri="{BB962C8B-B14F-4D97-AF65-F5344CB8AC3E}">
        <p14:creationId xmlns:p14="http://schemas.microsoft.com/office/powerpoint/2010/main" val="12629006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691B62D-F16C-4C09-9C3F-A61A4A6D230E}" type="datetimeFigureOut">
              <a:rPr lang="es-ES"/>
              <a:pPr>
                <a:defRPr/>
              </a:pPr>
              <a:t>07/04/2024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56A78C-84D2-447F-9989-3CB052B0BAE9}" type="slidenum">
              <a:rPr lang="es-ES"/>
              <a:pPr>
                <a:defRPr/>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822B5-3B74-41E4-A2EC-2680D7E1216E}" type="datetimeFigureOut">
              <a:rPr lang="es-ES"/>
              <a:pPr>
                <a:defRPr/>
              </a:pPr>
              <a:t>07/04/2024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F373DC-FA88-447F-905F-5574CAFA8C51}" type="slidenum">
              <a:rPr lang="es-ES"/>
              <a:pPr>
                <a:defRPr/>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B91129E-3CB0-4A9F-950A-96AC8EE5A6A4}" type="datetimeFigureOut">
              <a:rPr lang="es-ES"/>
              <a:pPr>
                <a:defRPr/>
              </a:pPr>
              <a:t>07/04/2024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93DF85-4CF4-43C6-9D5D-0DEE88C6EFCF}" type="slidenum">
              <a:rPr lang="es-ES"/>
              <a:pPr>
                <a:defRPr/>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793D840-24F0-4E92-9905-E3624624D684}" type="datetimeFigureOut">
              <a:rPr lang="es-ES"/>
              <a:pPr>
                <a:defRPr/>
              </a:pPr>
              <a:t>07/04/2024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0C64EF9-7A21-41B6-A55D-080FF86FD390}" type="slidenum">
              <a:rPr lang="es-ES"/>
              <a:pPr>
                <a:defRPr/>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5CDA4A-E1C7-480B-9389-4FD28F720F13}" type="datetimeFigureOut">
              <a:rPr lang="es-ES"/>
              <a:pPr>
                <a:defRPr/>
              </a:pPr>
              <a:t>07/04/2024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833627-1890-4F35-95D9-A1A26F665493}" type="slidenum">
              <a:rPr lang="es-ES"/>
              <a:pPr>
                <a:defRPr/>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E995BB-9803-483C-92E0-C5238DCC54EB}" type="datetimeFigureOut">
              <a:rPr lang="es-ES"/>
              <a:pPr>
                <a:defRPr/>
              </a:pPr>
              <a:t>07/04/2024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0ED25FB-E78D-44B7-A167-15ED4D88B7A4}" type="slidenum">
              <a:rPr lang="es-ES"/>
              <a:pPr>
                <a:defRPr/>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B1670C9-7277-4D81-9DCD-A0DC05D18252}" type="datetimeFigureOut">
              <a:rPr lang="es-ES"/>
              <a:pPr>
                <a:defRPr/>
              </a:pPr>
              <a:t>07/04/2024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CD3CB5C-9F6E-487B-A354-06EC249220A6}" type="slidenum">
              <a:rPr lang="es-ES"/>
              <a:pPr>
                <a:defRPr/>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CBF5CF-13F4-4314-A884-85F5FF78F6B8}" type="datetimeFigureOut">
              <a:rPr lang="es-ES"/>
              <a:pPr>
                <a:defRPr/>
              </a:pPr>
              <a:t>07/04/2024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F2AA56-5394-4A09-97E8-FB3C48210899}" type="slidenum">
              <a:rPr lang="es-ES"/>
              <a:pPr>
                <a:defRPr/>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3F6C05-C6FD-46B8-AE94-13C6CED68B00}" type="datetimeFigureOut">
              <a:rPr lang="es-ES"/>
              <a:pPr>
                <a:defRPr/>
              </a:pPr>
              <a:t>07/04/2024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C9E33B-7540-44C4-B38E-98AD3879114B}" type="slidenum">
              <a:rPr lang="es-ES"/>
              <a:pPr>
                <a:defRPr/>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AE02624-930E-47BF-ACBA-475C7C40C11E}" type="datetimeFigureOut">
              <a:rPr lang="es-ES"/>
              <a:pPr>
                <a:defRPr/>
              </a:pPr>
              <a:t>07/04/2024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6C68B-A323-4AC1-A822-F3AE4623A741}" type="slidenum">
              <a:rPr lang="es-ES"/>
              <a:pPr>
                <a:defRPr/>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02D64B-768C-4B56-B395-2A2FC0DA28FD}" type="datetimeFigureOut">
              <a:rPr lang="es-ES"/>
              <a:pPr>
                <a:defRPr/>
              </a:pPr>
              <a:t>07/04/2024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08B771-EB79-47C9-9A60-ACB0F5CD9024}" type="slidenum">
              <a:rPr lang="es-ES"/>
              <a:pPr>
                <a:defRPr/>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40726317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EC9CD9CB-3D20-4F51-9DCD-C82DBDE299CB}" type="datetimeFigureOut">
              <a:rPr lang="es-ES"/>
              <a:pPr>
                <a:defRPr/>
              </a:pPr>
              <a:t>07/04/2024</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A59890AF-6A4E-4AAE-8CF7-C86EF617DC5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3438696957"/>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 Id="rId6" Type="http://schemas.openxmlformats.org/officeDocument/2006/relationships/audio" Target="../media/audio1.bin"/><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34.jpeg"/></Relationships>
</file>

<file path=ppt/slides/_rels/slide1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1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46.jpeg"/></Relationships>
</file>

<file path=ppt/slides/_rels/slide2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xml"/><Relationship Id="rId4" Type="http://schemas.openxmlformats.org/officeDocument/2006/relationships/image" Target="../media/image51.jpeg"/></Relationships>
</file>

<file path=ppt/slides/_rels/slide2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4.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Triangle">
              <a:avLst>
                <a:gd name="adj" fmla="val 49306"/>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AURORAS BOREALES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de la red </a:t>
            </a: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00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aurora boreal.gif"/>
          <p:cNvPicPr>
            <a:picLocks noChangeAspect="1"/>
          </p:cNvPicPr>
          <p:nvPr/>
        </p:nvPicPr>
        <p:blipFill>
          <a:blip r:embed="rId2" cstate="print"/>
          <a:stretch>
            <a:fillRect/>
          </a:stretch>
        </p:blipFill>
        <p:spPr>
          <a:xfrm>
            <a:off x="0" y="0"/>
            <a:ext cx="9324528" cy="5715000"/>
          </a:xfrm>
          <a:prstGeom prst="rect">
            <a:avLst/>
          </a:prstGeom>
        </p:spPr>
      </p:pic>
      <p:sp>
        <p:nvSpPr>
          <p:cNvPr id="6" name="5 Rectángulo"/>
          <p:cNvSpPr/>
          <p:nvPr/>
        </p:nvSpPr>
        <p:spPr>
          <a:xfrm>
            <a:off x="0" y="0"/>
            <a:ext cx="9324528" cy="57150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CuadroTexto"/>
          <p:cNvSpPr txBox="1"/>
          <p:nvPr/>
        </p:nvSpPr>
        <p:spPr>
          <a:xfrm>
            <a:off x="467544" y="985292"/>
            <a:ext cx="8496944" cy="2031325"/>
          </a:xfrm>
          <a:prstGeom prst="rect">
            <a:avLst/>
          </a:prstGeom>
          <a:noFill/>
        </p:spPr>
        <p:txBody>
          <a:bodyPr wrap="square" rtlCol="0">
            <a:spAutoFit/>
          </a:bodyPr>
          <a:lstStyle/>
          <a:p>
            <a:r>
              <a:rPr lang="es-ES" sz="2100" i="1" dirty="0" smtClean="0">
                <a:effectLst>
                  <a:glow rad="101600">
                    <a:srgbClr val="C00000">
                      <a:alpha val="60000"/>
                    </a:srgbClr>
                  </a:glow>
                  <a:outerShdw blurRad="38100" dist="38100" dir="2700000" algn="tl">
                    <a:srgbClr val="000000">
                      <a:alpha val="43137"/>
                    </a:srgbClr>
                  </a:outerShdw>
                </a:effectLst>
                <a:latin typeface="Lucida Bright" pitchFamily="18" charset="0"/>
              </a:rPr>
              <a:t>Durante los últimos meses ha sucedido algo extraordinario, ya que se han podido observar desde España las auroras boreales, pero ¿por qué se producen? El cielo pintado de verde, rojo y azul. Pinceladas que nos trasladan a un mundo de hadas pero que son un fenómeno atmosférico de lo más bonito que puede verse en el firmamento.</a:t>
            </a:r>
            <a:endParaRPr lang="es-ES" sz="21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467544" y="3361556"/>
            <a:ext cx="8496944" cy="2031325"/>
          </a:xfrm>
          <a:prstGeom prst="rect">
            <a:avLst/>
          </a:prstGeom>
          <a:noFill/>
        </p:spPr>
        <p:txBody>
          <a:bodyPr wrap="square" rtlCol="0">
            <a:spAutoFit/>
          </a:bodyPr>
          <a:lstStyle/>
          <a:p>
            <a:r>
              <a:rPr lang="es-ES" sz="2100" i="1" dirty="0" smtClean="0">
                <a:effectLst>
                  <a:glow rad="101600">
                    <a:srgbClr val="C00000">
                      <a:alpha val="60000"/>
                    </a:srgbClr>
                  </a:glow>
                  <a:outerShdw blurRad="38100" dist="38100" dir="2700000" algn="tl">
                    <a:srgbClr val="000000">
                      <a:alpha val="43137"/>
                    </a:srgbClr>
                  </a:outerShdw>
                </a:effectLst>
                <a:latin typeface="Lucida Bright" pitchFamily="18" charset="0"/>
              </a:rPr>
              <a:t>Son las llamadas auroras boreales, características de los países ubicados cerca del Polo Norte y que en los últimos meses han podido visualizarse desde distintos puntos de la geografía española. ¿Pero qué es exactamente ese fenómeno atmosférico que sigue siendo un gran desconocido para nosotros? ¿Por qué de repente hemos empezado a verla desde nuestro país?</a:t>
            </a:r>
            <a:endParaRPr lang="es-ES" sz="21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4" name="3 Rectángulo"/>
          <p:cNvSpPr/>
          <p:nvPr/>
        </p:nvSpPr>
        <p:spPr>
          <a:xfrm>
            <a:off x="978691" y="193204"/>
            <a:ext cx="6759094" cy="646331"/>
          </a:xfrm>
          <a:prstGeom prst="rect">
            <a:avLst/>
          </a:prstGeom>
          <a:noFill/>
        </p:spPr>
        <p:txBody>
          <a:bodyPr wrap="square" lIns="91440" tIns="45720" rIns="91440" bIns="45720">
            <a:spAutoFit/>
            <a:scene3d>
              <a:camera prst="perspectiveRelaxedModerately"/>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sz="3600" b="1" cap="none" spc="0" dirty="0" smtClean="0">
                <a:ln/>
                <a:solidFill>
                  <a:schemeClr val="accent3"/>
                </a:solidFill>
                <a:effectLst/>
              </a:rPr>
              <a:t> </a:t>
            </a:r>
            <a:r>
              <a:rPr lang="es-ES" sz="3600" b="1" cap="none" spc="0" dirty="0" smtClean="0">
                <a:ln/>
                <a:solidFill>
                  <a:schemeClr val="accent3"/>
                </a:solidFill>
                <a:effectLst>
                  <a:outerShdw blurRad="38100" dist="38100" dir="2700000" algn="tl">
                    <a:srgbClr val="000000">
                      <a:alpha val="43137"/>
                    </a:srgbClr>
                  </a:outerShdw>
                </a:effectLst>
              </a:rPr>
              <a:t>Auroras boreales ¿Qué son? </a:t>
            </a:r>
            <a:endParaRPr lang="es-ES" sz="3600" b="1" cap="none" spc="0" dirty="0">
              <a:ln/>
              <a:solidFill>
                <a:schemeClr val="accent3"/>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66000">
        <p14:vortex dir="r"/>
      </p:transition>
    </mc:Choice>
    <mc:Fallback xmlns="">
      <p:transition spd="slow" advTm="6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anim calcmode="lin" valueType="num">
                                      <p:cBhvr>
                                        <p:cTn id="8" dur="2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childTnLst>
                                </p:cTn>
                              </p:par>
                            </p:childTnLst>
                          </p:cTn>
                        </p:par>
                        <p:par>
                          <p:cTn id="13" fill="hold">
                            <p:stCondLst>
                              <p:cond delay="2000"/>
                            </p:stCondLst>
                            <p:childTnLst>
                              <p:par>
                                <p:cTn id="14" presetID="40" presetClass="entr" presetSubtype="0" fill="hold" grpId="0" nodeType="afterEffect">
                                  <p:stCondLst>
                                    <p:cond delay="500"/>
                                  </p:stCondLst>
                                  <p:iterate type="lt">
                                    <p:tmPct val="10000"/>
                                  </p:iterate>
                                  <p:childTnLst>
                                    <p:set>
                                      <p:cBhvr>
                                        <p:cTn id="15" dur="1" fill="hold">
                                          <p:stCondLst>
                                            <p:cond delay="0"/>
                                          </p:stCondLst>
                                        </p:cTn>
                                        <p:tgtEl>
                                          <p:spTgt spid="2"/>
                                        </p:tgtEl>
                                        <p:attrNameLst>
                                          <p:attrName>style.visibility</p:attrName>
                                        </p:attrNameLst>
                                      </p:cBhvr>
                                      <p:to>
                                        <p:strVal val="visible"/>
                                      </p:to>
                                    </p:set>
                                    <p:animEffect transition="in" filter="fade">
                                      <p:cBhvr>
                                        <p:cTn id="16" dur="1000"/>
                                        <p:tgtEl>
                                          <p:spTgt spid="2"/>
                                        </p:tgtEl>
                                      </p:cBhvr>
                                    </p:animEffect>
                                    <p:anim calcmode="lin" valueType="num">
                                      <p:cBhvr>
                                        <p:cTn id="17" dur="1000" fill="hold"/>
                                        <p:tgtEl>
                                          <p:spTgt spid="2"/>
                                        </p:tgtEl>
                                        <p:attrNameLst>
                                          <p:attrName>ppt_x</p:attrName>
                                        </p:attrNameLst>
                                      </p:cBhvr>
                                      <p:tavLst>
                                        <p:tav tm="0">
                                          <p:val>
                                            <p:strVal val="#ppt_x-.1"/>
                                          </p:val>
                                        </p:tav>
                                        <p:tav tm="100000">
                                          <p:val>
                                            <p:strVal val="#ppt_x"/>
                                          </p:val>
                                        </p:tav>
                                      </p:tavLst>
                                    </p:anim>
                                    <p:anim calcmode="lin" valueType="num">
                                      <p:cBhvr>
                                        <p:cTn id="18" dur="1000" fill="hold"/>
                                        <p:tgtEl>
                                          <p:spTgt spid="2"/>
                                        </p:tgtEl>
                                        <p:attrNameLst>
                                          <p:attrName>ppt_y</p:attrName>
                                        </p:attrNameLst>
                                      </p:cBhvr>
                                      <p:tavLst>
                                        <p:tav tm="0">
                                          <p:val>
                                            <p:strVal val="#ppt_y"/>
                                          </p:val>
                                        </p:tav>
                                        <p:tav tm="100000">
                                          <p:val>
                                            <p:strVal val="#ppt_y"/>
                                          </p:val>
                                        </p:tav>
                                      </p:tavLst>
                                    </p:anim>
                                  </p:childTnLst>
                                </p:cTn>
                              </p:par>
                            </p:childTnLst>
                          </p:cTn>
                        </p:par>
                        <p:par>
                          <p:cTn id="19" fill="hold">
                            <p:stCondLst>
                              <p:cond delay="30500"/>
                            </p:stCondLst>
                            <p:childTnLst>
                              <p:par>
                                <p:cTn id="20" presetID="40" presetClass="entr" presetSubtype="0" fill="hold" grpId="0" nodeType="afterEffect">
                                  <p:stCondLst>
                                    <p:cond delay="1000"/>
                                  </p:stCondLst>
                                  <p:iterate type="lt">
                                    <p:tmPct val="10000"/>
                                  </p:iterate>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1"/>
                                          </p:val>
                                        </p:tav>
                                        <p:tav tm="100000">
                                          <p:val>
                                            <p:strVal val="#ppt_x"/>
                                          </p:val>
                                        </p:tav>
                                      </p:tavLst>
                                    </p:anim>
                                    <p:anim calcmode="lin" valueType="num">
                                      <p:cBhvr>
                                        <p:cTn id="24"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755576" y="4369668"/>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¿Qué son las auroras boreales y australes? El astrónomo italiano Galileo Galilei acuñó el término aurora en 1619 en honor a la diosa romana del amanecer, creyendo erróneamente que se trataba del reflejo de la luz solar en la atmósfera.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4"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realidad, tanto la aurora boreal como la austral se deben a la interacción de los gases de la atmósfera terrestre con el viento solar: una corriente de partículas cargadas eléctricamente, llamadas iones, que salen disparadas del sol en todas direcciones.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5"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251520" y="4945732"/>
            <a:ext cx="864096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el viento solar llega a la Tierra, choca contra el campo magnético del planeta, produciendo corrientes de partículas cargadas que fluyen hacia los polos.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78000">
        <p14:vortex dir="r"/>
        <p:sndAc>
          <p:stSnd loop="1">
            <p:snd r:embed="rId2" name="Variadas.wav"/>
          </p:stSnd>
        </p:sndAc>
      </p:transition>
    </mc:Choice>
    <mc:Fallback xmlns="">
      <p:transition spd="slow" advTm="78000">
        <p:fade/>
        <p:sndAc>
          <p:stSnd loop="1">
            <p:snd r:embed="rId6"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4500"/>
                            </p:stCondLst>
                            <p:childTnLst>
                              <p:par>
                                <p:cTn id="15" presetID="10" presetClass="entr" presetSubtype="0" fill="hold" nodeType="afterEffect">
                                  <p:stCondLst>
                                    <p:cond delay="2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4000"/>
                                        <p:tgtEl>
                                          <p:spTgt spid="4"/>
                                        </p:tgtEl>
                                      </p:cBhvr>
                                    </p:animEffect>
                                  </p:childTnLst>
                                </p:cTn>
                              </p:par>
                            </p:childTnLst>
                          </p:cTn>
                        </p:par>
                        <p:par>
                          <p:cTn id="18" fill="hold">
                            <p:stCondLst>
                              <p:cond delay="305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53100"/>
                            </p:stCondLst>
                            <p:childTnLst>
                              <p:par>
                                <p:cTn id="25" presetID="10" presetClass="entr" presetSubtype="0" fill="hold" nodeType="afterEffect">
                                  <p:stCondLst>
                                    <p:cond delay="200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4000"/>
                                        <p:tgtEl>
                                          <p:spTgt spid="16"/>
                                        </p:tgtEl>
                                      </p:cBhvr>
                                    </p:animEffect>
                                  </p:childTnLst>
                                </p:cTn>
                              </p:par>
                            </p:childTnLst>
                          </p:cTn>
                        </p:par>
                        <p:par>
                          <p:cTn id="28" fill="hold">
                            <p:stCondLst>
                              <p:cond delay="591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1"/>
                                          </p:val>
                                        </p:tav>
                                        <p:tav tm="100000">
                                          <p:val>
                                            <p:strVal val="#ppt_x"/>
                                          </p:val>
                                        </p:tav>
                                      </p:tavLst>
                                    </p:anim>
                                    <p:anim calcmode="lin" valueType="num">
                                      <p:cBhvr>
                                        <p:cTn id="3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Algunos de los iones quedan atrapados en una capa de la atmósfera llamada ionosfera, donde chocan con átomos de gas (principalmente oxígeno y nitrógeno) y los "excitan" con energía extra. Esta energía se libera en forma de partículas de luz o fotones.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3999"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827584" y="4657700"/>
            <a:ext cx="7848872"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¿Por qué las auroras son verdes, rojas y, a veces, azules o moradas?</a:t>
            </a:r>
          </a:p>
          <a:p>
            <a:r>
              <a:rPr lang="es-ES" i="1" dirty="0" smtClean="0">
                <a:effectLst>
                  <a:glow rad="101600">
                    <a:srgbClr val="C00000">
                      <a:alpha val="60000"/>
                    </a:srgbClr>
                  </a:glow>
                  <a:outerShdw blurRad="38100" dist="38100" dir="2700000" algn="tl">
                    <a:srgbClr val="000000">
                      <a:alpha val="43137"/>
                    </a:srgbClr>
                  </a:outerShdw>
                </a:effectLst>
              </a:rPr>
              <a:t>Los colores de las auroras indican en qué parte de la atmósfera y con qué gases ocurre todo esto.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4"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ejemplo, un átomo de oxígeno excitado tarda casi dos minutos en emitir un fotón rojo, y si un átomo choca con otro durante ese tiempo, el proceso puede interrumpirse o terminar.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72000">
        <p14:vortex dir="r"/>
      </p:transition>
    </mc:Choice>
    <mc:Fallback xmlns="">
      <p:transition spd="slow" advTm="7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5900"/>
                            </p:stCondLst>
                            <p:childTnLst>
                              <p:par>
                                <p:cTn id="15" presetID="10" presetClass="entr" presetSubtype="0" fill="hold" nodeType="afterEffect">
                                  <p:stCondLst>
                                    <p:cond delay="2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childTnLst>
                          </p:cTn>
                        </p:par>
                        <p:par>
                          <p:cTn id="18" fill="hold">
                            <p:stCondLst>
                              <p:cond delay="319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46300"/>
                            </p:stCondLst>
                            <p:childTnLst>
                              <p:par>
                                <p:cTn id="25" presetID="10" presetClass="entr" presetSubtype="0" fill="hold" nodeType="afterEffect">
                                  <p:stCondLst>
                                    <p:cond delay="200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4000"/>
                                        <p:tgtEl>
                                          <p:spTgt spid="16"/>
                                        </p:tgtEl>
                                      </p:cBhvr>
                                    </p:animEffect>
                                  </p:childTnLst>
                                </p:cTn>
                              </p:par>
                            </p:childTnLst>
                          </p:cTn>
                        </p:par>
                        <p:par>
                          <p:cTn id="28" fill="hold">
                            <p:stCondLst>
                              <p:cond delay="523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1"/>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eso, cuando vemos auroras rojas, lo más probable es que se encuentren en los niveles más altos de la ionosfera, aproximadamente a 240 kilómetros de altura, donde hay menos átomos de oxígeno que interfieran entre sí.</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cambio, los fotones verdes se descargan en menos de un segundo, por lo que son más comunes en las partes moderadamente densas de la atmósfera, de 100 a 240 kilómetros por encima de la superficie terrestre.</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4"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39552"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parte más densa de la atmósfera, a menos de 100 kilómetros sobre la superficie del planeta, vemos una mezcla violácea de luces rojas y azules, los colores característicos del nitrógeno molecular.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75000">
        <p14:vortex dir="r"/>
      </p:transition>
    </mc:Choice>
    <mc:Fallback xmlns="">
      <p:transition spd="slow" advTm="7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3200"/>
                            </p:stCondLst>
                            <p:childTnLst>
                              <p:par>
                                <p:cTn id="15" presetID="10" presetClass="entr" presetSubtype="0" fill="hold" nodeType="afterEffect">
                                  <p:stCondLst>
                                    <p:cond delay="2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childTnLst>
                          </p:cTn>
                        </p:par>
                        <p:par>
                          <p:cTn id="18" fill="hold">
                            <p:stCondLst>
                              <p:cond delay="292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47300"/>
                            </p:stCondLst>
                            <p:childTnLst>
                              <p:par>
                                <p:cTn id="25" presetID="10" presetClass="entr" presetSubtype="0" fill="hold" nodeType="afterEffect">
                                  <p:stCondLst>
                                    <p:cond delay="200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4000"/>
                                        <p:tgtEl>
                                          <p:spTgt spid="16"/>
                                        </p:tgtEl>
                                      </p:cBhvr>
                                    </p:animEffect>
                                  </p:childTnLst>
                                </p:cTn>
                              </p:par>
                            </p:childTnLst>
                          </p:cTn>
                        </p:par>
                        <p:par>
                          <p:cTn id="28" fill="hold">
                            <p:stCondLst>
                              <p:cond delay="533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1"/>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0" y="0"/>
            <a:ext cx="9144000" cy="57070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4657700"/>
            <a:ext cx="8136904"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¿Dónde se pueden ver auroras? </a:t>
            </a:r>
            <a:r>
              <a:rPr lang="es-ES" i="1" dirty="0" smtClean="0">
                <a:effectLst>
                  <a:glow rad="101600">
                    <a:srgbClr val="C00000">
                      <a:alpha val="60000"/>
                    </a:srgbClr>
                  </a:glow>
                  <a:outerShdw blurRad="38100" dist="38100" dir="2700000" algn="tl">
                    <a:srgbClr val="000000">
                      <a:alpha val="43137"/>
                    </a:srgbClr>
                  </a:outerShdw>
                </a:effectLst>
              </a:rPr>
              <a:t>Se han observado auroras en todos los planetas del sistema solar excepto Mercurio, incluso, como en Venus y Marte, donde el campo magnético es muy débil o inexistente.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0"/>
            <a:ext cx="9144000" cy="57102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560"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Incluso se han detectado en un enorme "planeta rebelde" situado a 20 años luz. Y los astronautas han tomado espectaculares fotografías y vídeos de las auroras terrestres desde la Estación Espacial Internacional.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51000">
        <p14:vortex dir="r"/>
      </p:transition>
    </mc:Choice>
    <mc:Fallback xmlns="">
      <p:transition spd="slow" advTm="5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1400"/>
                            </p:stCondLst>
                            <p:childTnLst>
                              <p:par>
                                <p:cTn id="15" presetID="10" presetClass="entr" presetSubtype="0" fill="hold" nodeType="afterEffect">
                                  <p:stCondLst>
                                    <p:cond delay="2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4000"/>
                                        <p:tgtEl>
                                          <p:spTgt spid="4"/>
                                        </p:tgtEl>
                                      </p:cBhvr>
                                    </p:animEffect>
                                  </p:childTnLst>
                                </p:cTn>
                              </p:par>
                            </p:childTnLst>
                          </p:cTn>
                        </p:par>
                        <p:par>
                          <p:cTn id="18" fill="hold">
                            <p:stCondLst>
                              <p:cond delay="274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945732"/>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los más terrestres, los mejores lugares para ver auroras se encuentran en la "zona auroral", entre 60 y 75 grados de latitud, tanto al norte como al sur.</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755576" y="4873724"/>
            <a:ext cx="756084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aún más probable ver una aurora si te encuentras en una franja más pequeña de la Tierra, entre 65 y 70 grados de latitud.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8000">
        <p14:vortex dir="r"/>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7900"/>
                            </p:stCondLst>
                            <p:childTnLst>
                              <p:par>
                                <p:cTn id="15" presetID="10" presetClass="entr" presetSubtype="0" fill="hold" nodeType="afterEffect">
                                  <p:stCondLst>
                                    <p:cond delay="2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4000"/>
                                        <p:tgtEl>
                                          <p:spTgt spid="4"/>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4"/>
                                        </p:tgtEl>
                                        <p:attrNameLst>
                                          <p:attrName>style.visibility</p:attrName>
                                        </p:attrNameLst>
                                      </p:cBhvr>
                                      <p:to>
                                        <p:strVal val="visible"/>
                                      </p:to>
                                    </p:set>
                                    <p:anim calcmode="lin" valueType="num">
                                      <p:cBhvr>
                                        <p:cTn id="20" dur="4000" fill="hold"/>
                                        <p:tgtEl>
                                          <p:spTgt spid="4"/>
                                        </p:tgtEl>
                                        <p:attrNameLst>
                                          <p:attrName>ppt_w</p:attrName>
                                        </p:attrNameLst>
                                      </p:cBhvr>
                                      <p:tavLst>
                                        <p:tav tm="0">
                                          <p:val>
                                            <p:strVal val="4/3*#ppt_w"/>
                                          </p:val>
                                        </p:tav>
                                        <p:tav tm="100000">
                                          <p:val>
                                            <p:strVal val="#ppt_w"/>
                                          </p:val>
                                        </p:tav>
                                      </p:tavLst>
                                    </p:anim>
                                    <p:anim calcmode="lin" valueType="num">
                                      <p:cBhvr>
                                        <p:cTn id="21" dur="4000" fill="hold"/>
                                        <p:tgtEl>
                                          <p:spTgt spid="4"/>
                                        </p:tgtEl>
                                        <p:attrNameLst>
                                          <p:attrName>ppt_h</p:attrName>
                                        </p:attrNameLst>
                                      </p:cBhvr>
                                      <p:tavLst>
                                        <p:tav tm="0">
                                          <p:val>
                                            <p:strVal val="4/3*#ppt_h"/>
                                          </p:val>
                                        </p:tav>
                                        <p:tav tm="100000">
                                          <p:val>
                                            <p:strVal val="#ppt_h"/>
                                          </p:val>
                                        </p:tav>
                                      </p:tavLst>
                                    </p:anim>
                                  </p:childTnLst>
                                </p:cTn>
                              </p:par>
                            </p:childTnLst>
                          </p:cTn>
                        </p:par>
                        <p:par>
                          <p:cTn id="22" fill="hold">
                            <p:stCondLst>
                              <p:cond delay="239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3999" cy="57102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necesitas un lugar donde los cielos estén oscuros y despejados y lejos de la contaminación lumínica. En el hemisferio sur, esto suele significar la Antártida, Tasmania (Australia) o el sur de Nueva Zelanda en otoño o invierno.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83568" y="4585692"/>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norte del Ecuador, incluye lugares como los alrededores de Fairbanks (Alaska), Churchill (Manitoba), la zona de Laponia en el norte de Suecia y Finlandia, y </a:t>
            </a:r>
            <a:r>
              <a:rPr lang="es-ES" i="1" dirty="0" err="1" smtClean="0">
                <a:effectLst>
                  <a:glow rad="101600">
                    <a:srgbClr val="C00000">
                      <a:alpha val="60000"/>
                    </a:srgbClr>
                  </a:glow>
                  <a:outerShdw blurRad="38100" dist="38100" dir="2700000" algn="tl">
                    <a:srgbClr val="000000">
                      <a:alpha val="43137"/>
                    </a:srgbClr>
                  </a:outerShdw>
                </a:effectLst>
              </a:rPr>
              <a:t>Tromso</a:t>
            </a:r>
            <a:r>
              <a:rPr lang="es-ES" i="1" dirty="0" smtClean="0">
                <a:effectLst>
                  <a:glow rad="101600">
                    <a:srgbClr val="C00000">
                      <a:alpha val="60000"/>
                    </a:srgbClr>
                  </a:glow>
                  <a:outerShdw blurRad="38100" dist="38100" dir="2700000" algn="tl">
                    <a:srgbClr val="000000">
                      <a:alpha val="43137"/>
                    </a:srgbClr>
                  </a:outerShdw>
                </a:effectLst>
              </a:rPr>
              <a:t> (Noruega), entre muchos otros.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53000">
        <p15:prstTrans prst="peelOff"/>
      </p:transition>
    </mc:Choice>
    <mc:Fallback xmlns="">
      <p:transition spd="slow" advTm="5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4600"/>
                            </p:stCondLst>
                            <p:childTnLst>
                              <p:par>
                                <p:cTn id="15" presetID="10" presetClass="entr" presetSubtype="0" fill="hold" nodeType="afterEffect">
                                  <p:stCondLst>
                                    <p:cond delay="2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childTnLst>
                          </p:cTn>
                        </p:par>
                        <p:par>
                          <p:cTn id="18" fill="hold">
                            <p:stCondLst>
                              <p:cond delay="306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7102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755576" y="4657700"/>
            <a:ext cx="7560840"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¿Cuándo se producen las auroras y con qué frecuencia? </a:t>
            </a:r>
            <a:r>
              <a:rPr lang="es-ES" i="1" dirty="0" smtClean="0">
                <a:effectLst>
                  <a:glow rad="101600">
                    <a:srgbClr val="C00000">
                      <a:alpha val="60000"/>
                    </a:srgbClr>
                  </a:glow>
                  <a:outerShdw blurRad="38100" dist="38100" dir="2700000" algn="tl">
                    <a:srgbClr val="000000">
                      <a:alpha val="43137"/>
                    </a:srgbClr>
                  </a:outerShdw>
                </a:effectLst>
              </a:rPr>
              <a:t>Una buena manera de predecir una noche de auroras intensas es contar 27 días desde la última.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552"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auroras están estrechamente relacionadas con la actividad de las manchas solares, y como el Sol tarda 27 días en girar sobre su eje, ése es el tiempo que tardará una mancha solar productora de auroras en volver a aparecer.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47000">
        <p14:vortex/>
      </p:transition>
    </mc:Choice>
    <mc:Fallback xmlns="">
      <p:transition spd="slow" advTm="4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7100"/>
                            </p:stCondLst>
                            <p:childTnLst>
                              <p:par>
                                <p:cTn id="15" presetID="10" presetClass="entr" presetSubtype="0" fill="hold" nodeType="after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4000"/>
                                        <p:tgtEl>
                                          <p:spTgt spid="16"/>
                                        </p:tgtEl>
                                      </p:cBhvr>
                                    </p:animEffect>
                                  </p:childTnLst>
                                </p:cTn>
                              </p:par>
                            </p:childTnLst>
                          </p:cTn>
                        </p:par>
                        <p:par>
                          <p:cTn id="18" fill="hold">
                            <p:stCondLst>
                              <p:cond delay="231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4788024" cy="57102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004048" y="1561356"/>
            <a:ext cx="3816424"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Algunos años hay más auroras que otros. La actividad de las manchas solares aumenta y disminuye en un ciclo de 11 años; la tendencia al alza más reciente comenzó en 2019 y alcanzará su punto máximo en 2024 o 2025.</a:t>
            </a:r>
            <a:endParaRPr lang="es-ES" sz="2000"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478802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076056" y="1489348"/>
            <a:ext cx="3672408" cy="378565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El aumento de la actividad de las manchas solares también explica que a veces se produzcan auroras en partes del mundo que, de otro modo, raramente las verían. Este aumento de la actividad crea una mayor probabilidad de grandes tormentas solares, que pueden disparar radiación electromagnética y partículas hacia la Tierra.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62000">
        <p14:vortex dir="d"/>
      </p:transition>
    </mc:Choice>
    <mc:Fallback xmlns="">
      <p:transition spd="slow" advTm="6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2300"/>
                            </p:stCondLst>
                            <p:childTnLst>
                              <p:par>
                                <p:cTn id="15" presetID="10" presetClass="exit" presetSubtype="0" fill="hold" grpId="1" nodeType="afterEffect">
                                  <p:stCondLst>
                                    <p:cond delay="2000"/>
                                  </p:stCondLst>
                                  <p:iterate type="lt">
                                    <p:tmPct val="0"/>
                                  </p:iterate>
                                  <p:childTnLst>
                                    <p:animEffect transition="out" filter="fade">
                                      <p:cBhvr>
                                        <p:cTn id="16" dur="2000"/>
                                        <p:tgtEl>
                                          <p:spTgt spid="5"/>
                                        </p:tgtEl>
                                      </p:cBhvr>
                                    </p:animEffect>
                                    <p:set>
                                      <p:cBhvr>
                                        <p:cTn id="17" dur="1" fill="hold">
                                          <p:stCondLst>
                                            <p:cond delay="1999"/>
                                          </p:stCondLst>
                                        </p:cTn>
                                        <p:tgtEl>
                                          <p:spTgt spid="5"/>
                                        </p:tgtEl>
                                        <p:attrNameLst>
                                          <p:attrName>style.visibility</p:attrName>
                                        </p:attrNameLst>
                                      </p:cBhvr>
                                      <p:to>
                                        <p:strVal val="hidden"/>
                                      </p:to>
                                    </p:set>
                                  </p:childTnLst>
                                </p:cTn>
                              </p:par>
                              <p:par>
                                <p:cTn id="18" presetID="10" presetClass="entr" presetSubtype="0" fill="hold" nodeType="withEffect">
                                  <p:stCondLst>
                                    <p:cond delay="200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4000"/>
                                        <p:tgtEl>
                                          <p:spTgt spid="15"/>
                                        </p:tgtEl>
                                      </p:cBhvr>
                                    </p:animEffect>
                                  </p:childTnLst>
                                </p:cTn>
                              </p:par>
                            </p:childTnLst>
                          </p:cTn>
                        </p:par>
                        <p:par>
                          <p:cTn id="21" fill="hold">
                            <p:stCondLst>
                              <p:cond delay="283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611560" y="4945732"/>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golpean nuestra atmósfera, la inundan con tantas partículas que la zona auroral se expande mucho más allá de sus límites habituales.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8" name="7 Imagen" descr="195762.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873724"/>
            <a:ext cx="849694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efecto se observó por última vez a principios de 2023, cuando las tormentas solares provocaron auroras visibles tan al sur como Arizona e Inglaterra.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40000">
        <p14:vortex/>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1"/>
                                          </p:val>
                                        </p:tav>
                                        <p:tav tm="100000">
                                          <p:val>
                                            <p:strVal val="#ppt_x"/>
                                          </p:val>
                                        </p:tav>
                                      </p:tavLst>
                                    </p:anim>
                                    <p:anim calcmode="lin" valueType="num">
                                      <p:cBhvr>
                                        <p:cTn id="13" dur="10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6700"/>
                            </p:stCondLst>
                            <p:childTnLst>
                              <p:par>
                                <p:cTn id="15" presetID="10" presetClass="entr" presetSubtype="0" fill="hold" nodeType="afterEffect">
                                  <p:stCondLst>
                                    <p:cond delay="20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4000"/>
                                        <p:tgtEl>
                                          <p:spTgt spid="8"/>
                                        </p:tgtEl>
                                      </p:cBhvr>
                                    </p:animEffect>
                                  </p:childTnLst>
                                </p:cTn>
                              </p:par>
                            </p:childTnLst>
                          </p:cTn>
                        </p:par>
                        <p:par>
                          <p:cTn id="18" fill="hold">
                            <p:stCondLst>
                              <p:cond delay="227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0" y="0"/>
            <a:ext cx="9144000" cy="57070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611560" y="4945732"/>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de causar deslumbrantes espectáculos, estas tormentas solares también pueden afectar a las redes eléctricas y a los sistemas GPS.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560" y="4945732"/>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incluso el más activo de los ciclos de manchas solares tendrá dificultades para igualar la mayor tormenta solar registrada.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9000">
        <p14:vortex/>
      </p:transition>
    </mc:Choice>
    <mc:Fallback xmlns="">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1"/>
                                          </p:val>
                                        </p:tav>
                                        <p:tav tm="100000">
                                          <p:val>
                                            <p:strVal val="#ppt_x"/>
                                          </p:val>
                                        </p:tav>
                                      </p:tavLst>
                                    </p:anim>
                                    <p:anim calcmode="lin" valueType="num">
                                      <p:cBhvr>
                                        <p:cTn id="13" dur="10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6600"/>
                            </p:stCondLst>
                            <p:childTnLst>
                              <p:par>
                                <p:cTn id="15" presetID="10" presetClass="entr" presetSubtype="0" fill="hold" nodeType="afterEffect">
                                  <p:stCondLst>
                                    <p:cond delay="2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5"/>
                                        </p:tgtEl>
                                        <p:attrNameLst>
                                          <p:attrName>style.visibility</p:attrName>
                                        </p:attrNameLst>
                                      </p:cBhvr>
                                      <p:to>
                                        <p:strVal val="visible"/>
                                      </p:to>
                                    </p:set>
                                    <p:anim calcmode="lin" valueType="num">
                                      <p:cBhvr>
                                        <p:cTn id="20" dur="4000" fill="hold"/>
                                        <p:tgtEl>
                                          <p:spTgt spid="15"/>
                                        </p:tgtEl>
                                        <p:attrNameLst>
                                          <p:attrName>ppt_w</p:attrName>
                                        </p:attrNameLst>
                                      </p:cBhvr>
                                      <p:tavLst>
                                        <p:tav tm="0">
                                          <p:val>
                                            <p:strVal val="4/3*#ppt_w"/>
                                          </p:val>
                                        </p:tav>
                                        <p:tav tm="100000">
                                          <p:val>
                                            <p:strVal val="#ppt_w"/>
                                          </p:val>
                                        </p:tav>
                                      </p:tavLst>
                                    </p:anim>
                                    <p:anim calcmode="lin" valueType="num">
                                      <p:cBhvr>
                                        <p:cTn id="21" dur="4000" fill="hold"/>
                                        <p:tgtEl>
                                          <p:spTgt spid="15"/>
                                        </p:tgtEl>
                                        <p:attrNameLst>
                                          <p:attrName>ppt_h</p:attrName>
                                        </p:attrNameLst>
                                      </p:cBhvr>
                                      <p:tavLst>
                                        <p:tav tm="0">
                                          <p:val>
                                            <p:strVal val="4/3*#ppt_h"/>
                                          </p:val>
                                        </p:tav>
                                        <p:tav tm="100000">
                                          <p:val>
                                            <p:strVal val="#ppt_h"/>
                                          </p:val>
                                        </p:tav>
                                      </p:tavLst>
                                    </p:anim>
                                  </p:childTnLst>
                                </p:cTn>
                              </p:par>
                            </p:childTnLst>
                          </p:cTn>
                        </p:par>
                        <p:par>
                          <p:cTn id="22" fill="hold">
                            <p:stCondLst>
                              <p:cond delay="226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1 de septiembre de 1859, los astrónomos habían estado observando un creciente número de manchas solares en la superficie de nuestra estrella cuando una erupción solar se dirigió hacia la Tierra, creando vívidas auroras tan al sur como Cuba y tan al norte como Santiago de Chile.</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6" name="5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11560"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no haberlas visto nunca antes, algunos observadores creyeron que las brillantes luces presagiaban el fin del mundo, o que "parecía como si hubiera un fuego colosal en la Tierra que reflejaba sus llamas en los cielos".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4"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importa cuántas veces las veas, las auroras boreales (y su equivalente en el hemisferio sur, la aurora austral) son un espectáculo etéreo e impresionante. Danzan silenciosamente en la atmósfera superior de la Tierra, formando láminas iridiscentes de luz verde y roja (o a veces azul y púrpura).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90000">
        <p14:vortex/>
      </p:transition>
    </mc:Choice>
    <mc:Fallback xmlns="">
      <p:transition spd="slow" advTm="9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8300"/>
                            </p:stCondLst>
                            <p:childTnLst>
                              <p:par>
                                <p:cTn id="15" presetID="10" presetClass="entr" presetSubtype="0" fill="hold" nodeType="afterEffect">
                                  <p:stCondLst>
                                    <p:cond delay="20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4000"/>
                                        <p:tgtEl>
                                          <p:spTgt spid="6"/>
                                        </p:tgtEl>
                                      </p:cBhvr>
                                    </p:animEffect>
                                  </p:childTnLst>
                                </p:cTn>
                              </p:par>
                            </p:childTnLst>
                          </p:cTn>
                        </p:par>
                        <p:par>
                          <p:cTn id="18" fill="hold">
                            <p:stCondLst>
                              <p:cond delay="343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par>
                          <p:cTn id="24" fill="hold">
                            <p:stCondLst>
                              <p:cond delay="53600"/>
                            </p:stCondLst>
                            <p:childTnLst>
                              <p:par>
                                <p:cTn id="25" presetID="10" presetClass="entr" presetSubtype="0" fill="hold" nodeType="afterEffect">
                                  <p:stCondLst>
                                    <p:cond delay="200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4000"/>
                                        <p:tgtEl>
                                          <p:spTgt spid="4"/>
                                        </p:tgtEl>
                                      </p:cBhvr>
                                    </p:animEffect>
                                  </p:childTnLst>
                                </p:cTn>
                              </p:par>
                            </p:childTnLst>
                          </p:cTn>
                        </p:par>
                        <p:par>
                          <p:cTn id="28" fill="hold">
                            <p:stCondLst>
                              <p:cond delay="596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1"/>
                                          </p:val>
                                        </p:tav>
                                        <p:tav tm="100000">
                                          <p:val>
                                            <p:strVal val="#ppt_x"/>
                                          </p:val>
                                        </p:tav>
                                      </p:tavLst>
                                    </p:anim>
                                    <p:anim calcmode="lin" valueType="num">
                                      <p:cBhvr>
                                        <p:cTn id="3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son comunes en las regiones polares y subpolares, a veces pueden verse auroras en latitudes más bajas, como ha sucedido recientemente en lugares tan meridionales como Florida e Inglaterra.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6" name="5 Imagen" descr="195762.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657700"/>
            <a:ext cx="8208912"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¿Por qué las auroras son verdes, rojas y a veces, azules o moradas? </a:t>
            </a:r>
            <a:r>
              <a:rPr lang="es-ES" i="1" dirty="0" smtClean="0">
                <a:effectLst>
                  <a:glow rad="101600">
                    <a:srgbClr val="C00000">
                      <a:alpha val="60000"/>
                    </a:srgbClr>
                  </a:glow>
                  <a:outerShdw blurRad="38100" dist="38100" dir="2700000" algn="tl">
                    <a:srgbClr val="000000">
                      <a:alpha val="43137"/>
                    </a:srgbClr>
                  </a:outerShdw>
                </a:effectLst>
              </a:rPr>
              <a:t>Los colores de las auroras indican en qué parte de la atmósfera y con qué gases ocurre todo esto.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46000">
        <p14:vortex/>
      </p:transition>
    </mc:Choice>
    <mc:Fallback xmlns="">
      <p:transition spd="slow" advTm="4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1500"/>
                            </p:stCondLst>
                            <p:childTnLst>
                              <p:par>
                                <p:cTn id="15" presetID="10" presetClass="entr" presetSubtype="0" fill="hold" nodeType="afterEffect">
                                  <p:stCondLst>
                                    <p:cond delay="20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4000"/>
                                        <p:tgtEl>
                                          <p:spTgt spid="6"/>
                                        </p:tgtEl>
                                      </p:cBhvr>
                                    </p:animEffect>
                                  </p:childTnLst>
                                </p:cTn>
                              </p:par>
                            </p:childTnLst>
                          </p:cTn>
                        </p:par>
                        <p:par>
                          <p:cTn id="18" fill="hold">
                            <p:stCondLst>
                              <p:cond delay="275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cielo pintado de verde, rojo y azul. Pinceladas que nos trasladan a un mundo de hadas pero que son un fenómeno atmosférico de lo más bonito que puede verse en el firmamento.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827584"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Son las llamadas auroras boreales, características de los países ubicados cerca del Polo Norte y que en los últimos meses han podido visualizarse desde distintos puntos de la geografía española.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47000">
        <p14:vortex/>
      </p:transition>
    </mc:Choice>
    <mc:Fallback xmlns="">
      <p:transition spd="slow" advTm="4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9300"/>
                            </p:stCondLst>
                            <p:childTnLst>
                              <p:par>
                                <p:cTn id="15" presetID="10" presetClass="entr" presetSubtype="0" fill="hold" nodeType="afterEffect">
                                  <p:stCondLst>
                                    <p:cond delay="2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childTnLst>
                          </p:cTn>
                        </p:par>
                        <p:par>
                          <p:cTn id="18" fill="hold">
                            <p:stCondLst>
                              <p:cond delay="253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Estromatolitos hace 3500 millones años.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Tierra es un gran imán con líneas de campo magnético hasta las que llegan las partículas que provienen del viento solar. Esas partículas solo pueden entrar por la parte de la Tierra en que es de noche y cuando chocan con la atmósfera, se produce una aurora.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0"/>
            <a:ext cx="9144000" cy="57102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83568"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la zona de noche, las partículas del viento solar siguen las líneas de campo magnético hasta llegar a zonas conocidas como cinturón auroral, que rodean los polos magnéticos de la Tierra.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4"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95536"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polos magnéticos están cerca de los geográficos, por lo que las auroras que se producen en el hemisferio Norte se llaman boreales y las del hemisferio Sur, australes.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250" advTm="74000">
        <p15:prstTrans prst="curtains"/>
      </p:transition>
    </mc:Choice>
    <mc:Fallback xmlns="">
      <p:transition spd="slow" advTm="7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4000"/>
                                        <p:tgtEl>
                                          <p:spTgt spid="8"/>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6200"/>
                            </p:stCondLst>
                            <p:childTnLst>
                              <p:par>
                                <p:cTn id="15" presetID="10" presetClass="entr" presetSubtype="0" fill="hold" nodeType="afterEffect">
                                  <p:stCondLst>
                                    <p:cond delay="2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4000"/>
                                        <p:tgtEl>
                                          <p:spTgt spid="4"/>
                                        </p:tgtEl>
                                      </p:cBhvr>
                                    </p:animEffect>
                                  </p:childTnLst>
                                </p:cTn>
                              </p:par>
                            </p:childTnLst>
                          </p:cTn>
                        </p:par>
                        <p:par>
                          <p:cTn id="18" fill="hold">
                            <p:stCondLst>
                              <p:cond delay="322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49200"/>
                            </p:stCondLst>
                            <p:childTnLst>
                              <p:par>
                                <p:cTn id="25" presetID="10" presetClass="entr" presetSubtype="0" fill="hold" nodeType="afterEffect">
                                  <p:stCondLst>
                                    <p:cond delay="200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4000"/>
                                        <p:tgtEl>
                                          <p:spTgt spid="16"/>
                                        </p:tgtEl>
                                      </p:cBhvr>
                                    </p:animEffect>
                                  </p:childTnLst>
                                </p:cTn>
                              </p:par>
                            </p:childTnLst>
                          </p:cTn>
                        </p:par>
                        <p:par>
                          <p:cTn id="28" fill="hold">
                            <p:stCondLst>
                              <p:cond delay="552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1"/>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aurora boreal se cierne sobre el pueblo pesquero de Reine, en el archipiélago noruego de </a:t>
            </a:r>
            <a:r>
              <a:rPr lang="es-ES" i="1" dirty="0" err="1" smtClean="0">
                <a:effectLst>
                  <a:glow rad="101600">
                    <a:srgbClr val="C00000">
                      <a:alpha val="60000"/>
                    </a:srgbClr>
                  </a:glow>
                  <a:outerShdw blurRad="38100" dist="38100" dir="2700000" algn="tl">
                    <a:srgbClr val="000000">
                      <a:alpha val="43137"/>
                    </a:srgbClr>
                  </a:outerShdw>
                </a:effectLst>
              </a:rPr>
              <a:t>Lofoten</a:t>
            </a:r>
            <a:r>
              <a:rPr lang="es-ES" i="1" dirty="0" smtClean="0">
                <a:effectLst>
                  <a:glow rad="101600">
                    <a:srgbClr val="C00000">
                      <a:alpha val="60000"/>
                    </a:srgbClr>
                  </a:glow>
                  <a:outerShdw blurRad="38100" dist="38100" dir="2700000" algn="tl">
                    <a:srgbClr val="000000">
                      <a:alpha val="43137"/>
                    </a:srgbClr>
                  </a:outerShdw>
                </a:effectLst>
              </a:rPr>
              <a:t>. Los mejores lugares para ver este espectáculo etéreo son las "zonas aurorales" cercanas a los polos de la Tierra, pero a veces se pueden ver incluso desde más al norte y al sur.</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631388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560"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auroras boreales de color verde se dan cuando se produce una colisión entre las partículas del Sol y los átomos de oxígeno. En cambio, cuando las partículas se topan con nitrógeno, las auroras se ven de color azul.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58000">
        <p14:vortex dir="r"/>
      </p:transition>
    </mc:Choice>
    <mc:Fallback xmlns="">
      <p:transition spd="slow" advTm="5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1"/>
                                          </p:val>
                                        </p:tav>
                                        <p:tav tm="100000">
                                          <p:val>
                                            <p:strVal val="#ppt_x"/>
                                          </p:val>
                                        </p:tav>
                                      </p:tavLst>
                                    </p:anim>
                                    <p:anim calcmode="lin" valueType="num">
                                      <p:cBhvr>
                                        <p:cTn id="13" dur="10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27800"/>
                            </p:stCondLst>
                            <p:childTnLst>
                              <p:par>
                                <p:cTn id="15" presetID="10" presetClass="entr" presetSubtype="0" fill="hold" nodeType="afterEffect">
                                  <p:stCondLst>
                                    <p:cond delay="2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5"/>
                                        </p:tgtEl>
                                        <p:attrNameLst>
                                          <p:attrName>style.visibility</p:attrName>
                                        </p:attrNameLst>
                                      </p:cBhvr>
                                      <p:to>
                                        <p:strVal val="visible"/>
                                      </p:to>
                                    </p:set>
                                    <p:anim calcmode="lin" valueType="num">
                                      <p:cBhvr>
                                        <p:cTn id="20" dur="4000" fill="hold"/>
                                        <p:tgtEl>
                                          <p:spTgt spid="15"/>
                                        </p:tgtEl>
                                        <p:attrNameLst>
                                          <p:attrName>ppt_w</p:attrName>
                                        </p:attrNameLst>
                                      </p:cBhvr>
                                      <p:tavLst>
                                        <p:tav tm="0">
                                          <p:val>
                                            <p:strVal val="4/3*#ppt_w"/>
                                          </p:val>
                                        </p:tav>
                                        <p:tav tm="100000">
                                          <p:val>
                                            <p:strVal val="#ppt_w"/>
                                          </p:val>
                                        </p:tav>
                                      </p:tavLst>
                                    </p:anim>
                                    <p:anim calcmode="lin" valueType="num">
                                      <p:cBhvr>
                                        <p:cTn id="21" dur="4000" fill="hold"/>
                                        <p:tgtEl>
                                          <p:spTgt spid="15"/>
                                        </p:tgtEl>
                                        <p:attrNameLst>
                                          <p:attrName>ppt_h</p:attrName>
                                        </p:attrNameLst>
                                      </p:cBhvr>
                                      <p:tavLst>
                                        <p:tav tm="0">
                                          <p:val>
                                            <p:strVal val="4/3*#ppt_h"/>
                                          </p:val>
                                        </p:tav>
                                        <p:tav tm="100000">
                                          <p:val>
                                            <p:strVal val="#ppt_h"/>
                                          </p:val>
                                        </p:tav>
                                      </p:tavLst>
                                    </p:anim>
                                  </p:childTnLst>
                                </p:cTn>
                              </p:par>
                            </p:childTnLst>
                          </p:cTn>
                        </p:par>
                        <p:par>
                          <p:cTn id="22" fill="hold">
                            <p:stCondLst>
                              <p:cond delay="338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también influye en el color la altura en la que se producen estas colisiones. Cuando se dan por encima de los 250 kilómetros sobre el nivel del mar, donde la capa de la atmósfera es muy fina, el choque de las partículas del Sol con el oxígeno origina una luz roja.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4657700"/>
            <a:ext cx="8496944"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¿Cuáles son las mejores condiciones para ver las auroras boreales? </a:t>
            </a:r>
            <a:r>
              <a:rPr lang="es-ES" i="1" dirty="0" smtClean="0">
                <a:effectLst>
                  <a:glow rad="101600">
                    <a:srgbClr val="C00000">
                      <a:alpha val="60000"/>
                    </a:srgbClr>
                  </a:glow>
                  <a:outerShdw blurRad="38100" dist="38100" dir="2700000" algn="tl">
                    <a:srgbClr val="000000">
                      <a:alpha val="43137"/>
                    </a:srgbClr>
                  </a:outerShdw>
                </a:effectLst>
              </a:rPr>
              <a:t>Lo cierto es que España no está realmente cerca de ningún polo. ¿Cómo es posible qué se estén viendo las auroras boreales desde dentro de nuestras fronteras?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4" cstate="print"/>
          <a:stretch>
            <a:fillRect/>
          </a:stretch>
        </p:blipFill>
        <p:spPr bwMode="auto">
          <a:xfrm>
            <a:off x="1"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39552" y="4873724"/>
            <a:ext cx="8136904" cy="646331"/>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¿Qué factores lo han propiciado? </a:t>
            </a:r>
            <a:r>
              <a:rPr lang="es-ES" i="1" dirty="0" smtClean="0">
                <a:effectLst>
                  <a:glow rad="101600">
                    <a:srgbClr val="C00000">
                      <a:alpha val="60000"/>
                    </a:srgbClr>
                  </a:glow>
                  <a:outerShdw blurRad="38100" dist="38100" dir="2700000" algn="tl">
                    <a:srgbClr val="000000">
                      <a:alpha val="43137"/>
                    </a:srgbClr>
                  </a:outerShdw>
                </a:effectLst>
              </a:rPr>
              <a:t>Aunque la aurora no llegue habitualmente a España, sí ocurre cuando hay tormentas solares intensas.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75000">
        <p14:vortex dir="r"/>
      </p:transition>
    </mc:Choice>
    <mc:Fallback xmlns="">
      <p:transition spd="slow" advTm="7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4/3*#ppt_w"/>
                                          </p:val>
                                        </p:tav>
                                        <p:tav tm="100000">
                                          <p:val>
                                            <p:strVal val="#ppt_w"/>
                                          </p:val>
                                        </p:tav>
                                      </p:tavLst>
                                    </p:anim>
                                    <p:anim calcmode="lin" valueType="num">
                                      <p:cBhvr>
                                        <p:cTn id="11" dur="4000" fill="hold"/>
                                        <p:tgtEl>
                                          <p:spTgt spid="15"/>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7000"/>
                            </p:stCondLst>
                            <p:childTnLst>
                              <p:par>
                                <p:cTn id="19" presetID="10" presetClass="entr" presetSubtype="0" fill="hold" nodeType="afterEffect">
                                  <p:stCondLst>
                                    <p:cond delay="2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4000"/>
                                        <p:tgtEl>
                                          <p:spTgt spid="16"/>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4000" fill="hold"/>
                                        <p:tgtEl>
                                          <p:spTgt spid="16"/>
                                        </p:tgtEl>
                                        <p:attrNameLst>
                                          <p:attrName>ppt_w</p:attrName>
                                        </p:attrNameLst>
                                      </p:cBhvr>
                                      <p:tavLst>
                                        <p:tav tm="0">
                                          <p:val>
                                            <p:strVal val="4/3*#ppt_w"/>
                                          </p:val>
                                        </p:tav>
                                        <p:tav tm="100000">
                                          <p:val>
                                            <p:strVal val="#ppt_w"/>
                                          </p:val>
                                        </p:tav>
                                      </p:tavLst>
                                    </p:anim>
                                    <p:anim calcmode="lin" valueType="num">
                                      <p:cBhvr>
                                        <p:cTn id="25" dur="4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3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par>
                          <p:cTn id="32" fill="hold">
                            <p:stCondLst>
                              <p:cond delay="52700"/>
                            </p:stCondLst>
                            <p:childTnLst>
                              <p:par>
                                <p:cTn id="33" presetID="10" presetClass="entr" presetSubtype="0" fill="hold" nodeType="afterEffect">
                                  <p:stCondLst>
                                    <p:cond delay="200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4000"/>
                                        <p:tgtEl>
                                          <p:spTgt spid="4"/>
                                        </p:tgtEl>
                                      </p:cBhvr>
                                    </p:animEffect>
                                  </p:childTnLst>
                                </p:cTn>
                              </p:par>
                              <p:par>
                                <p:cTn id="36" presetID="23" presetClass="entr" presetSubtype="288" fill="hold" nodeType="withEffect">
                                  <p:stCondLst>
                                    <p:cond delay="2000"/>
                                  </p:stCondLst>
                                  <p:childTnLst>
                                    <p:set>
                                      <p:cBhvr>
                                        <p:cTn id="37" dur="1" fill="hold">
                                          <p:stCondLst>
                                            <p:cond delay="0"/>
                                          </p:stCondLst>
                                        </p:cTn>
                                        <p:tgtEl>
                                          <p:spTgt spid="4"/>
                                        </p:tgtEl>
                                        <p:attrNameLst>
                                          <p:attrName>style.visibility</p:attrName>
                                        </p:attrNameLst>
                                      </p:cBhvr>
                                      <p:to>
                                        <p:strVal val="visible"/>
                                      </p:to>
                                    </p:set>
                                    <p:anim calcmode="lin" valueType="num">
                                      <p:cBhvr>
                                        <p:cTn id="38" dur="4000" fill="hold"/>
                                        <p:tgtEl>
                                          <p:spTgt spid="4"/>
                                        </p:tgtEl>
                                        <p:attrNameLst>
                                          <p:attrName>ppt_w</p:attrName>
                                        </p:attrNameLst>
                                      </p:cBhvr>
                                      <p:tavLst>
                                        <p:tav tm="0">
                                          <p:val>
                                            <p:strVal val="4/3*#ppt_w"/>
                                          </p:val>
                                        </p:tav>
                                        <p:tav tm="100000">
                                          <p:val>
                                            <p:strVal val="#ppt_w"/>
                                          </p:val>
                                        </p:tav>
                                      </p:tavLst>
                                    </p:anim>
                                    <p:anim calcmode="lin" valueType="num">
                                      <p:cBhvr>
                                        <p:cTn id="39" dur="4000" fill="hold"/>
                                        <p:tgtEl>
                                          <p:spTgt spid="4"/>
                                        </p:tgtEl>
                                        <p:attrNameLst>
                                          <p:attrName>ppt_h</p:attrName>
                                        </p:attrNameLst>
                                      </p:cBhvr>
                                      <p:tavLst>
                                        <p:tav tm="0">
                                          <p:val>
                                            <p:strVal val="4/3*#ppt_h"/>
                                          </p:val>
                                        </p:tav>
                                        <p:tav tm="100000">
                                          <p:val>
                                            <p:strVal val="#ppt_h"/>
                                          </p:val>
                                        </p:tav>
                                      </p:tavLst>
                                    </p:anim>
                                  </p:childTnLst>
                                </p:cTn>
                              </p:par>
                            </p:childTnLst>
                          </p:cTn>
                        </p:par>
                        <p:par>
                          <p:cTn id="40" fill="hold">
                            <p:stCondLst>
                              <p:cond delay="587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7"/>
                                        </p:tgtEl>
                                        <p:attrNameLst>
                                          <p:attrName>style.visibility</p:attrName>
                                        </p:attrNameLst>
                                      </p:cBhvr>
                                      <p:to>
                                        <p:strVal val="visible"/>
                                      </p:to>
                                    </p:set>
                                    <p:animEffect transition="in" filter="fade">
                                      <p:cBhvr>
                                        <p:cTn id="43" dur="1000"/>
                                        <p:tgtEl>
                                          <p:spTgt spid="7"/>
                                        </p:tgtEl>
                                      </p:cBhvr>
                                    </p:animEffect>
                                    <p:anim calcmode="lin" valueType="num">
                                      <p:cBhvr>
                                        <p:cTn id="44" dur="1000" fill="hold"/>
                                        <p:tgtEl>
                                          <p:spTgt spid="7"/>
                                        </p:tgtEl>
                                        <p:attrNameLst>
                                          <p:attrName>ppt_x</p:attrName>
                                        </p:attrNameLst>
                                      </p:cBhvr>
                                      <p:tavLst>
                                        <p:tav tm="0">
                                          <p:val>
                                            <p:strVal val="#ppt_x-.1"/>
                                          </p:val>
                                        </p:tav>
                                        <p:tav tm="100000">
                                          <p:val>
                                            <p:strVal val="#ppt_x"/>
                                          </p:val>
                                        </p:tav>
                                      </p:tavLst>
                                    </p:anim>
                                    <p:anim calcmode="lin" valueType="num">
                                      <p:cBhvr>
                                        <p:cTn id="4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611560" y="4945732"/>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esas circunstancias, la configuración magnética del entorno terrestre se modifica y es posible contemplarlas desde posiciones más lejos de los polos.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83568" y="4873724"/>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todo caso, sea desde España o desde países más al norte, resulta más fácil disfrutar de ellas cuando se dan ciertas condiciones.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40000">
        <p14:vortex dir="r"/>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1"/>
                                          </p:val>
                                        </p:tav>
                                        <p:tav tm="100000">
                                          <p:val>
                                            <p:strVal val="#ppt_x"/>
                                          </p:val>
                                        </p:tav>
                                      </p:tavLst>
                                    </p:anim>
                                    <p:anim calcmode="lin" valueType="num">
                                      <p:cBhvr>
                                        <p:cTn id="13" dur="10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8000"/>
                            </p:stCondLst>
                            <p:childTnLst>
                              <p:par>
                                <p:cTn id="15" presetID="10" presetClass="entr" presetSubtype="0" fill="hold" nodeType="after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4000"/>
                                        <p:tgtEl>
                                          <p:spTgt spid="16"/>
                                        </p:tgtEl>
                                      </p:cBhvr>
                                    </p:animEffect>
                                  </p:childTnLst>
                                </p:cTn>
                              </p:par>
                            </p:childTnLst>
                          </p:cTn>
                        </p:par>
                        <p:par>
                          <p:cTn id="18" fill="hold">
                            <p:stCondLst>
                              <p:cond delay="2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Que haya total oscuridad, sin contaminación lumínica, que el cielo esté claro, sin nubes, y que se produzca una tormenta solar, que es cuando el cinturón auroral (por el que entran las partículas) se abre más y puede llegar hasta más bajas latitudes.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registro más antiguo de las auroras boreales viene de hace 30 mil años, y corresponde a una pintura rupestre encontrada en Francia. Entre los fenómenos más bellos que pueden ser apreciados en el firmamento están, sin dudad, las auroras boreales.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58000">
        <p14:vortex dir="r"/>
      </p:transition>
    </mc:Choice>
    <mc:Fallback xmlns="">
      <p:transition spd="slow" advTm="5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1"/>
                                          </p:val>
                                        </p:tav>
                                        <p:tav tm="100000">
                                          <p:val>
                                            <p:strVal val="#ppt_x"/>
                                          </p:val>
                                        </p:tav>
                                      </p:tavLst>
                                    </p:anim>
                                    <p:anim calcmode="lin" valueType="num">
                                      <p:cBhvr>
                                        <p:cTn id="13" dur="10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25700"/>
                            </p:stCondLst>
                            <p:childTnLst>
                              <p:par>
                                <p:cTn id="15" presetID="10" presetClass="entr" presetSubtype="0" fill="hold" nodeType="after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4000"/>
                                        <p:tgtEl>
                                          <p:spTgt spid="16"/>
                                        </p:tgtEl>
                                      </p:cBhvr>
                                    </p:animEffect>
                                  </p:childTnLst>
                                </p:cTn>
                              </p:par>
                            </p:childTnLst>
                          </p:cTn>
                        </p:par>
                        <p:par>
                          <p:cTn id="18" fill="hold">
                            <p:stCondLst>
                              <p:cond delay="317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Basta con ver las imágenes que dan testimonio de esas danzas ondulantes de luces para comprender la razón por la cual turistas de todo el mundo son atraídos, año tras año, a ver semejante espectáculo de la naturaleza.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4945732"/>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fenómeno en cuestión fue bautizado desde 1619 por Galileo Galilei. Toma su nombre en honor a Aurora, la diosa romana del amanecer.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4" cstate="print"/>
          <a:stretch>
            <a:fillRect/>
          </a:stretch>
        </p:blipFill>
        <p:spPr bwMode="auto">
          <a:xfrm>
            <a:off x="0" y="1"/>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11560" y="4369668"/>
            <a:ext cx="784887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otro lado, “boreal” hace referencia a Bóreas, la deidad griega asociada con el viento del norte. No obstante, el registro más antiguo de las auroras boreales es dado por una pintura rupestre encontrada en Francia, cuya antigüedad data de hace 30 mil años.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74000">
        <p14:vortex dir="r"/>
      </p:transition>
    </mc:Choice>
    <mc:Fallback xmlns="">
      <p:transition spd="slow" advTm="7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2900"/>
                            </p:stCondLst>
                            <p:childTnLst>
                              <p:par>
                                <p:cTn id="15" presetID="10" presetClass="entr" presetSubtype="0" fill="hold" nodeType="afterEffect">
                                  <p:stCondLst>
                                    <p:cond delay="2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childTnLst>
                          </p:cTn>
                        </p:par>
                        <p:par>
                          <p:cTn id="18" fill="hold">
                            <p:stCondLst>
                              <p:cond delay="289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40900"/>
                            </p:stCondLst>
                            <p:childTnLst>
                              <p:par>
                                <p:cTn id="25" presetID="10" presetClass="entr" presetSubtype="0" fill="hold" nodeType="afterEffect">
                                  <p:stCondLst>
                                    <p:cond delay="200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4000"/>
                                        <p:tgtEl>
                                          <p:spTgt spid="16"/>
                                        </p:tgtEl>
                                      </p:cBhvr>
                                    </p:animEffect>
                                  </p:childTnLst>
                                </p:cTn>
                              </p:par>
                            </p:childTnLst>
                          </p:cTn>
                        </p:par>
                        <p:par>
                          <p:cTn id="28" fill="hold">
                            <p:stCondLst>
                              <p:cond delay="469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1"/>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Supercontinente Pangea.jpg"/>
          <p:cNvPicPr>
            <a:picLocks noChangeAspect="1"/>
          </p:cNvPicPr>
          <p:nvPr/>
        </p:nvPicPr>
        <p:blipFill>
          <a:blip r:embed="rId2" cstate="print"/>
          <a:stretch>
            <a:fillRect/>
          </a:stretch>
        </p:blipFill>
        <p:spPr>
          <a:xfrm>
            <a:off x="0" y="-8"/>
            <a:ext cx="4932040" cy="5715008"/>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354539.jpg"/>
          <p:cNvPicPr>
            <a:picLocks noChangeAspect="1"/>
          </p:cNvPicPr>
          <p:nvPr/>
        </p:nvPicPr>
        <p:blipFill>
          <a:blip r:embed="rId3" cstate="print"/>
          <a:stretch>
            <a:fillRect/>
          </a:stretch>
        </p:blipFill>
        <p:spPr bwMode="auto">
          <a:xfrm>
            <a:off x="0" y="0"/>
            <a:ext cx="493204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076056" y="1705372"/>
            <a:ext cx="3816424" cy="317009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El asombro ocasionado por las auroras boreales ha dado material a múltiples mitos de diferentes civilizaciones. Los vikingos, por ejemplo, creían que las luces del evento eran el reflejo de las armaduras de las valquirias, las diosas menores encargadas de llevar a los guerreros hacia el más allá.</a:t>
            </a:r>
            <a:endParaRPr lang="es-ES" sz="2000"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5076056" y="1561356"/>
            <a:ext cx="3888432" cy="378565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A pesar de que astrónomos de diferentes épocas se dieron a la labor de dejar registros del fenómeno, no fue hasta principios del siglo XX que </a:t>
            </a:r>
            <a:r>
              <a:rPr lang="es-ES" sz="2000" i="1" dirty="0" err="1" smtClean="0">
                <a:effectLst>
                  <a:glow rad="101600">
                    <a:srgbClr val="C00000">
                      <a:alpha val="60000"/>
                    </a:srgbClr>
                  </a:glow>
                  <a:outerShdw blurRad="38100" dist="38100" dir="2700000" algn="tl">
                    <a:srgbClr val="000000">
                      <a:alpha val="43137"/>
                    </a:srgbClr>
                  </a:outerShdw>
                </a:effectLst>
              </a:rPr>
              <a:t>Kristian</a:t>
            </a:r>
            <a:r>
              <a:rPr lang="es-ES" sz="2000" i="1" dirty="0" smtClean="0">
                <a:effectLst>
                  <a:glow rad="101600">
                    <a:srgbClr val="C00000">
                      <a:alpha val="60000"/>
                    </a:srgbClr>
                  </a:glow>
                  <a:outerShdw blurRad="38100" dist="38100" dir="2700000" algn="tl">
                    <a:srgbClr val="000000">
                      <a:alpha val="43137"/>
                    </a:srgbClr>
                  </a:outerShdw>
                </a:effectLst>
              </a:rPr>
              <a:t> </a:t>
            </a:r>
            <a:r>
              <a:rPr lang="es-ES" sz="2000" i="1" dirty="0" err="1" smtClean="0">
                <a:effectLst>
                  <a:glow rad="101600">
                    <a:srgbClr val="C00000">
                      <a:alpha val="60000"/>
                    </a:srgbClr>
                  </a:glow>
                  <a:outerShdw blurRad="38100" dist="38100" dir="2700000" algn="tl">
                    <a:srgbClr val="000000">
                      <a:alpha val="43137"/>
                    </a:srgbClr>
                  </a:outerShdw>
                </a:effectLst>
              </a:rPr>
              <a:t>Birkeland</a:t>
            </a:r>
            <a:r>
              <a:rPr lang="es-ES" sz="2000" i="1" dirty="0" smtClean="0">
                <a:effectLst>
                  <a:glow rad="101600">
                    <a:srgbClr val="C00000">
                      <a:alpha val="60000"/>
                    </a:srgbClr>
                  </a:glow>
                  <a:outerShdw blurRad="38100" dist="38100" dir="2700000" algn="tl">
                    <a:srgbClr val="000000">
                      <a:alpha val="43137"/>
                    </a:srgbClr>
                  </a:outerShdw>
                </a:effectLst>
              </a:rPr>
              <a:t>, un físico noruego, estableció una teoría sobre el cómo se producen las auroras boreales. La propuesta del científico terminó por ser aceptada años después de su muerte.</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69000">
        <p14:vortex dir="d"/>
      </p:transition>
    </mc:Choice>
    <mc:Fallback xmlns="">
      <p:transition spd="slow" advTm="6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4000"/>
                                        <p:tgtEl>
                                          <p:spTgt spid="5"/>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1"/>
                                          </p:val>
                                        </p:tav>
                                        <p:tav tm="100000">
                                          <p:val>
                                            <p:strVal val="#ppt_x"/>
                                          </p:val>
                                        </p:tav>
                                      </p:tavLst>
                                    </p:anim>
                                    <p:anim calcmode="lin" valueType="num">
                                      <p:cBhvr>
                                        <p:cTn id="13" dur="10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29900"/>
                            </p:stCondLst>
                            <p:childTnLst>
                              <p:par>
                                <p:cTn id="15" presetID="10" presetClass="exit" presetSubtype="0" fill="hold" grpId="1" nodeType="afterEffect">
                                  <p:stCondLst>
                                    <p:cond delay="2000"/>
                                  </p:stCondLst>
                                  <p:iterate type="lt">
                                    <p:tmPct val="0"/>
                                  </p:iterate>
                                  <p:childTnLst>
                                    <p:animEffect transition="out" filter="fade">
                                      <p:cBhvr>
                                        <p:cTn id="16" dur="2000"/>
                                        <p:tgtEl>
                                          <p:spTgt spid="4"/>
                                        </p:tgtEl>
                                      </p:cBhvr>
                                    </p:animEffect>
                                    <p:set>
                                      <p:cBhvr>
                                        <p:cTn id="17" dur="1" fill="hold">
                                          <p:stCondLst>
                                            <p:cond delay="1999"/>
                                          </p:stCondLst>
                                        </p:cTn>
                                        <p:tgtEl>
                                          <p:spTgt spid="4"/>
                                        </p:tgtEl>
                                        <p:attrNameLst>
                                          <p:attrName>style.visibility</p:attrName>
                                        </p:attrNameLst>
                                      </p:cBhvr>
                                      <p:to>
                                        <p:strVal val="hidden"/>
                                      </p:to>
                                    </p:set>
                                  </p:childTnLst>
                                </p:cTn>
                              </p:par>
                              <p:par>
                                <p:cTn id="18" presetID="10" presetClass="entr" presetSubtype="0" fill="hold" nodeType="withEffect">
                                  <p:stCondLst>
                                    <p:cond delay="200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4000"/>
                                        <p:tgtEl>
                                          <p:spTgt spid="8"/>
                                        </p:tgtEl>
                                      </p:cBhvr>
                                    </p:animEffect>
                                  </p:childTnLst>
                                </p:cTn>
                              </p:par>
                            </p:childTnLst>
                          </p:cTn>
                        </p:par>
                        <p:par>
                          <p:cTn id="21" fill="hold">
                            <p:stCondLst>
                              <p:cond delay="359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3999" cy="57102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qué es exactamente ese fenómeno atmosférico que sigue siendo un gran desconocido para nosotros? ¿Por qué de repente hemos empezado a verla desde nuestro país?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0" y="0"/>
            <a:ext cx="9143999"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552"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aurora boreal que se pudo ver en Soria. En plena Guerra Civil, el hemisferio norte vivió uno de los fenómenos astronómicos más sorprendentes del sigo XX.</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4"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11560"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Avisador Numantino', en las cuatro páginas de su edición del 29 de enero de 1938, recoge varias informaciones de la Guerra Civil que en esos días sufría España.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63000">
        <p14:vortex dir="r"/>
      </p:transition>
    </mc:Choice>
    <mc:Fallback xmlns="">
      <p:transition spd="slow" advTm="6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8800"/>
                            </p:stCondLst>
                            <p:childTnLst>
                              <p:par>
                                <p:cTn id="15" presetID="10" presetClass="entr" presetSubtype="0" fill="hold" nodeType="after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4000"/>
                                        <p:tgtEl>
                                          <p:spTgt spid="16"/>
                                        </p:tgtEl>
                                      </p:cBhvr>
                                    </p:animEffect>
                                  </p:childTnLst>
                                </p:cTn>
                              </p:par>
                            </p:childTnLst>
                          </p:cTn>
                        </p:par>
                        <p:par>
                          <p:cTn id="18" fill="hold">
                            <p:stCondLst>
                              <p:cond delay="248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38700"/>
                            </p:stCondLst>
                            <p:childTnLst>
                              <p:par>
                                <p:cTn id="25" presetID="10" presetClass="entr" presetSubtype="0" fill="hold" nodeType="afterEffect">
                                  <p:stCondLst>
                                    <p:cond delay="200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4000"/>
                                        <p:tgtEl>
                                          <p:spTgt spid="15"/>
                                        </p:tgtEl>
                                      </p:cBhvr>
                                    </p:animEffect>
                                  </p:childTnLst>
                                </p:cTn>
                              </p:par>
                              <p:par>
                                <p:cTn id="28" presetID="23" presetClass="entr" presetSubtype="288" fill="hold" nodeType="withEffect">
                                  <p:stCondLst>
                                    <p:cond delay="2000"/>
                                  </p:stCondLst>
                                  <p:childTnLst>
                                    <p:set>
                                      <p:cBhvr>
                                        <p:cTn id="29" dur="1" fill="hold">
                                          <p:stCondLst>
                                            <p:cond delay="0"/>
                                          </p:stCondLst>
                                        </p:cTn>
                                        <p:tgtEl>
                                          <p:spTgt spid="15"/>
                                        </p:tgtEl>
                                        <p:attrNameLst>
                                          <p:attrName>style.visibility</p:attrName>
                                        </p:attrNameLst>
                                      </p:cBhvr>
                                      <p:to>
                                        <p:strVal val="visible"/>
                                      </p:to>
                                    </p:set>
                                    <p:anim calcmode="lin" valueType="num">
                                      <p:cBhvr>
                                        <p:cTn id="30" dur="4000" fill="hold"/>
                                        <p:tgtEl>
                                          <p:spTgt spid="15"/>
                                        </p:tgtEl>
                                        <p:attrNameLst>
                                          <p:attrName>ppt_w</p:attrName>
                                        </p:attrNameLst>
                                      </p:cBhvr>
                                      <p:tavLst>
                                        <p:tav tm="0">
                                          <p:val>
                                            <p:strVal val="4/3*#ppt_w"/>
                                          </p:val>
                                        </p:tav>
                                        <p:tav tm="100000">
                                          <p:val>
                                            <p:strVal val="#ppt_w"/>
                                          </p:val>
                                        </p:tav>
                                      </p:tavLst>
                                    </p:anim>
                                    <p:anim calcmode="lin" valueType="num">
                                      <p:cBhvr>
                                        <p:cTn id="31" dur="4000" fill="hold"/>
                                        <p:tgtEl>
                                          <p:spTgt spid="15"/>
                                        </p:tgtEl>
                                        <p:attrNameLst>
                                          <p:attrName>ppt_h</p:attrName>
                                        </p:attrNameLst>
                                      </p:cBhvr>
                                      <p:tavLst>
                                        <p:tav tm="0">
                                          <p:val>
                                            <p:strVal val="4/3*#ppt_h"/>
                                          </p:val>
                                        </p:tav>
                                        <p:tav tm="100000">
                                          <p:val>
                                            <p:strVal val="#ppt_h"/>
                                          </p:val>
                                        </p:tav>
                                      </p:tavLst>
                                    </p:anim>
                                  </p:childTnLst>
                                </p:cTn>
                              </p:par>
                            </p:childTnLst>
                          </p:cTn>
                        </p:par>
                        <p:par>
                          <p:cTn id="32" fill="hold">
                            <p:stCondLst>
                              <p:cond delay="447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1"/>
                                          </p:val>
                                        </p:tav>
                                        <p:tav tm="100000">
                                          <p:val>
                                            <p:strVal val="#ppt_x"/>
                                          </p:val>
                                        </p:tav>
                                      </p:tavLst>
                                    </p:anim>
                                    <p:anim calcmode="lin" valueType="num">
                                      <p:cBhvr>
                                        <p:cTn id="3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Junto a todas esas piezas, hay dos que hacen referencia a uno de los fenómenos astronómicos más extraños y sorprendentes que vivió España (y buena parte de Europa y del mundo) el siglo pasado: la visión de una aurora boreal.</a:t>
            </a:r>
            <a:endParaRPr lang="es-ES"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552"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Aquella aurora boreal de 1938 pudo verse en casi todo el hemisferio norte del planeta Tierra, aunque también se tiene constancia de la misma en Australia (aurora austral).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49000">
        <p15:prstTrans prst="wind"/>
      </p:transition>
    </mc:Choice>
    <mc:Fallback xmlns="">
      <p:transition spd="slow" advTm="4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3400"/>
                            </p:stCondLst>
                            <p:childTnLst>
                              <p:par>
                                <p:cTn id="15" presetID="10" presetClass="entr" presetSubtype="0" fill="hold" nodeType="afterEffect">
                                  <p:stCondLst>
                                    <p:cond delay="2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4000"/>
                                        <p:tgtEl>
                                          <p:spTgt spid="4"/>
                                        </p:tgtEl>
                                      </p:cBhvr>
                                    </p:animEffect>
                                  </p:childTnLst>
                                </p:cTn>
                              </p:par>
                            </p:childTnLst>
                          </p:cTn>
                        </p:par>
                        <p:par>
                          <p:cTn id="18" fill="hold">
                            <p:stCondLst>
                              <p:cond delay="294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diversas partes del mundo, aquel inesperado color rojizo que tiñó los cielos provocó diferentes pensamientos y presagios. España vivió ese fenómeno, el atardecer del 25 al 26 de enero, en uno de los momentos más sangrientos de la Guerra Civil.</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Millones de españoles se inquietaron todavía más con esa visión del cielo de color rojizo. Desde entonces, en España apenas hay constancia de otras dos auroras boreales en 1989 y 2003, aunque de mucho menor calado que la de 1938.</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56000">
        <p14:vortex/>
      </p:transition>
    </mc:Choice>
    <mc:Fallback xmlns="">
      <p:transition spd="slow" advTm="5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4000"/>
                                        <p:tgtEl>
                                          <p:spTgt spid="10"/>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1"/>
                                          </p:val>
                                        </p:tav>
                                        <p:tav tm="100000">
                                          <p:val>
                                            <p:strVal val="#ppt_x"/>
                                          </p:val>
                                        </p:tav>
                                      </p:tavLst>
                                    </p:anim>
                                    <p:anim calcmode="lin" valueType="num">
                                      <p:cBhvr>
                                        <p:cTn id="13" dur="10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25500"/>
                            </p:stCondLst>
                            <p:childTnLst>
                              <p:par>
                                <p:cTn id="15" presetID="10" presetClass="entr" presetSubtype="0" fill="hold" nodeType="afterEffect">
                                  <p:stCondLst>
                                    <p:cond delay="2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childTnLst>
                          </p:cTn>
                        </p:par>
                        <p:par>
                          <p:cTn id="18" fill="hold">
                            <p:stCondLst>
                              <p:cond delay="315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4860032"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13 La tierra no se detiene aqui pues aun sobrevivira otros 4.500 millones de años. el proximo capitulo de la historia de la tierra continua aun sin escribir.jpg"/>
          <p:cNvPicPr>
            <a:picLocks noChangeAspect="1"/>
          </p:cNvPicPr>
          <p:nvPr/>
        </p:nvPicPr>
        <p:blipFill>
          <a:blip r:embed="rId3" cstate="print"/>
          <a:stretch>
            <a:fillRect/>
          </a:stretch>
        </p:blipFill>
        <p:spPr>
          <a:xfrm>
            <a:off x="0" y="0"/>
            <a:ext cx="4860032"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076056" y="1993404"/>
            <a:ext cx="3672408" cy="2677656"/>
          </a:xfrm>
          <a:prstGeom prst="rect">
            <a:avLst/>
          </a:prstGeom>
          <a:noFill/>
        </p:spPr>
        <p:txBody>
          <a:bodyPr wrap="square" rtlCol="0">
            <a:spAutoFit/>
          </a:bodyPr>
          <a:lstStyle/>
          <a:p>
            <a:r>
              <a:rPr lang="es-ES" sz="2400" i="1" dirty="0" smtClean="0">
                <a:effectLst>
                  <a:glow rad="101600">
                    <a:srgbClr val="C00000">
                      <a:alpha val="60000"/>
                    </a:srgbClr>
                  </a:glow>
                  <a:outerShdw blurRad="38100" dist="38100" dir="2700000" algn="tl">
                    <a:srgbClr val="000000">
                      <a:alpha val="43137"/>
                    </a:srgbClr>
                  </a:outerShdw>
                </a:effectLst>
              </a:rPr>
              <a:t>En la página 4 de aquella edición de </a:t>
            </a:r>
            <a:r>
              <a:rPr lang="es-ES" sz="2400" b="1" i="1" dirty="0" smtClean="0">
                <a:effectLst>
                  <a:glow rad="101600">
                    <a:srgbClr val="C00000">
                      <a:alpha val="60000"/>
                    </a:srgbClr>
                  </a:glow>
                  <a:outerShdw blurRad="38100" dist="38100" dir="2700000" algn="tl">
                    <a:srgbClr val="000000">
                      <a:alpha val="43137"/>
                    </a:srgbClr>
                  </a:outerShdw>
                </a:effectLst>
              </a:rPr>
              <a:t>'El Avisador Numantino',</a:t>
            </a:r>
            <a:r>
              <a:rPr lang="es-ES" sz="2400" i="1" dirty="0" smtClean="0">
                <a:effectLst>
                  <a:glow rad="101600">
                    <a:srgbClr val="C00000">
                      <a:alpha val="60000"/>
                    </a:srgbClr>
                  </a:glow>
                  <a:outerShdw blurRad="38100" dist="38100" dir="2700000" algn="tl">
                    <a:srgbClr val="000000">
                      <a:alpha val="43137"/>
                    </a:srgbClr>
                  </a:outerShdw>
                </a:effectLst>
              </a:rPr>
              <a:t> aparece una breve nota informativa de dicho fenómeno, nota que así reza:</a:t>
            </a:r>
            <a:endParaRPr lang="es-ES" sz="2400" i="1" dirty="0">
              <a:effectLst>
                <a:glow rad="101600">
                  <a:srgbClr val="C00000">
                    <a:alpha val="60000"/>
                  </a:srgbClr>
                </a:glow>
                <a:outerShdw blurRad="38100" dist="38100" dir="2700000" algn="tl">
                  <a:srgbClr val="000000">
                    <a:alpha val="43137"/>
                  </a:srgbClr>
                </a:outerShdw>
              </a:effectLst>
            </a:endParaRPr>
          </a:p>
        </p:txBody>
      </p:sp>
      <p:sp>
        <p:nvSpPr>
          <p:cNvPr id="7" name="6 CuadroTexto"/>
          <p:cNvSpPr txBox="1"/>
          <p:nvPr/>
        </p:nvSpPr>
        <p:spPr>
          <a:xfrm>
            <a:off x="5076056" y="1849388"/>
            <a:ext cx="3816424" cy="317009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Aurora boreal. -Sobre las ocho de la noche del martes último se observó en nuestra ciudad hacia la parte norte del horizonte un extraño fulgor, color escarlata, que iluminaba gran parte del cielo. </a:t>
            </a:r>
            <a:r>
              <a:rPr lang="es-ES" sz="2000" i="1" dirty="0" err="1" smtClean="0">
                <a:effectLst>
                  <a:glow rad="101600">
                    <a:srgbClr val="C00000">
                      <a:alpha val="60000"/>
                    </a:srgbClr>
                  </a:glow>
                  <a:outerShdw blurRad="38100" dist="38100" dir="2700000" algn="tl">
                    <a:srgbClr val="000000">
                      <a:alpha val="43137"/>
                    </a:srgbClr>
                  </a:outerShdw>
                </a:effectLst>
              </a:rPr>
              <a:t>Tratábase</a:t>
            </a:r>
            <a:r>
              <a:rPr lang="es-ES" sz="2000" i="1" dirty="0" smtClean="0">
                <a:effectLst>
                  <a:glow rad="101600">
                    <a:srgbClr val="C00000">
                      <a:alpha val="60000"/>
                    </a:srgbClr>
                  </a:glow>
                  <a:outerShdw blurRad="38100" dist="38100" dir="2700000" algn="tl">
                    <a:srgbClr val="000000">
                      <a:alpha val="43137"/>
                    </a:srgbClr>
                  </a:outerShdw>
                </a:effectLst>
              </a:rPr>
              <a:t> de una aurora boreal, fenómeno que rarísimas veces se produce en nuestras latitudes.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53000">
        <p14:vortex dir="d"/>
      </p:transition>
    </mc:Choice>
    <mc:Fallback xmlns="">
      <p:transition spd="slow" advTm="5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6100"/>
                            </p:stCondLst>
                            <p:childTnLst>
                              <p:par>
                                <p:cTn id="15" presetID="10" presetClass="exit" presetSubtype="0" fill="hold" grpId="1" nodeType="afterEffect">
                                  <p:stCondLst>
                                    <p:cond delay="2000"/>
                                  </p:stCondLst>
                                  <p:iterate type="lt">
                                    <p:tmPct val="0"/>
                                  </p:iterate>
                                  <p:childTnLst>
                                    <p:animEffect transition="out" filter="fade">
                                      <p:cBhvr>
                                        <p:cTn id="16" dur="2000"/>
                                        <p:tgtEl>
                                          <p:spTgt spid="5"/>
                                        </p:tgtEl>
                                      </p:cBhvr>
                                    </p:animEffect>
                                    <p:set>
                                      <p:cBhvr>
                                        <p:cTn id="17" dur="1" fill="hold">
                                          <p:stCondLst>
                                            <p:cond delay="1999"/>
                                          </p:stCondLst>
                                        </p:cTn>
                                        <p:tgtEl>
                                          <p:spTgt spid="5"/>
                                        </p:tgtEl>
                                        <p:attrNameLst>
                                          <p:attrName>style.visibility</p:attrName>
                                        </p:attrNameLst>
                                      </p:cBhvr>
                                      <p:to>
                                        <p:strVal val="hidden"/>
                                      </p:to>
                                    </p:set>
                                  </p:childTnLst>
                                </p:cTn>
                              </p:par>
                              <p:par>
                                <p:cTn id="18" presetID="10" presetClass="entr" presetSubtype="0" fill="hold" nodeType="withEffect">
                                  <p:stCondLst>
                                    <p:cond delay="200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4000"/>
                                        <p:tgtEl>
                                          <p:spTgt spid="6"/>
                                        </p:tgtEl>
                                      </p:cBhvr>
                                    </p:animEffect>
                                  </p:childTnLst>
                                </p:cTn>
                              </p:par>
                            </p:childTnLst>
                          </p:cTn>
                        </p:par>
                        <p:par>
                          <p:cTn id="21" fill="hold">
                            <p:stCondLst>
                              <p:cond delay="221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755576" y="4585692"/>
            <a:ext cx="756084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Según informes que se reciben, el fenómeno fue también observado en Pamplona, Burgos, Logroño y otras poblaciones del norte. Un telegrama de Berlín acusa asimismo el citado fenómeno en aquella capital.</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9" name="8 Imagen" descr="195762.jpg"/>
          <p:cNvPicPr>
            <a:picLocks noChangeAspect="1"/>
          </p:cNvPicPr>
          <p:nvPr/>
        </p:nvPicPr>
        <p:blipFill>
          <a:blip r:embed="rId3" cstate="print"/>
          <a:stretch>
            <a:fillRect/>
          </a:stretch>
        </p:blipFill>
        <p:spPr bwMode="auto">
          <a:xfrm>
            <a:off x="0" y="0"/>
            <a:ext cx="9144000" cy="57070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fenómeno luminoso del martes. Sobre las ocho de la noche del martes último, observaron numerosas personas de Soria un raro fenómeno luminoso cuya duración se prolongó hasta la una de la madrugada aproximadamente.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52000">
        <p14:vortex/>
      </p:transition>
    </mc:Choice>
    <mc:Fallback xmlns="">
      <p:transition spd="slow" advTm="5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2000"/>
                            </p:stCondLst>
                            <p:childTnLst>
                              <p:par>
                                <p:cTn id="15" presetID="10" presetClass="entr" presetSubtype="0" fill="hold" nodeType="afterEffect">
                                  <p:stCondLst>
                                    <p:cond delay="200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4000"/>
                                        <p:tgtEl>
                                          <p:spTgt spid="9"/>
                                        </p:tgtEl>
                                      </p:cBhvr>
                                    </p:animEffect>
                                  </p:childTnLst>
                                </p:cTn>
                              </p:par>
                            </p:childTnLst>
                          </p:cTn>
                        </p:par>
                        <p:par>
                          <p:cTn id="18" fill="hold">
                            <p:stCondLst>
                              <p:cond delay="28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493204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195762.jpg"/>
          <p:cNvPicPr>
            <a:picLocks noChangeAspect="1"/>
          </p:cNvPicPr>
          <p:nvPr/>
        </p:nvPicPr>
        <p:blipFill>
          <a:blip r:embed="rId3" cstate="print"/>
          <a:stretch>
            <a:fillRect/>
          </a:stretch>
        </p:blipFill>
        <p:spPr bwMode="auto">
          <a:xfrm>
            <a:off x="0" y="0"/>
            <a:ext cx="493204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076056" y="1561356"/>
            <a:ext cx="3816424"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El cielo aparecía con un gran resplandor rojizo precisamente en la parte que correspondía a las regiones nórdicas, dando la sensación de que se trataba de una aurora boreal, fenómeno luminoso que suele aparecer en el cielo en regiones apartadas del Ecuador.</a:t>
            </a:r>
            <a:endParaRPr lang="es-ES" sz="2000" i="1" dirty="0">
              <a:effectLst>
                <a:glow rad="101600">
                  <a:srgbClr val="C00000">
                    <a:alpha val="60000"/>
                  </a:srgbClr>
                </a:glow>
                <a:outerShdw blurRad="38100" dist="38100" dir="2700000" algn="tl">
                  <a:srgbClr val="000000">
                    <a:alpha val="43137"/>
                  </a:srgbClr>
                </a:outerShdw>
              </a:effectLst>
            </a:endParaRPr>
          </a:p>
        </p:txBody>
      </p:sp>
      <p:sp>
        <p:nvSpPr>
          <p:cNvPr id="5" name="4 CuadroTexto"/>
          <p:cNvSpPr txBox="1"/>
          <p:nvPr/>
        </p:nvSpPr>
        <p:spPr>
          <a:xfrm>
            <a:off x="4932040" y="1129308"/>
            <a:ext cx="3995936" cy="440120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Ese color rojizo es lo que hacia que creyera la gente en supersticiones. En tiempos de la Guerra Civil Española, algunos abuelos decían que eso eran las lágrimas derramadas por la Virgen María, por ver como sus hijos se mataban entre ellos. Esto se lo he oído decir a muchos abuelos cuando yo era pequeño, no me extraña si tenemos en cuenta que en aquella época, más de la mitad de la población era analfabeta. </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72000">
        <p14:vortex dir="d"/>
      </p:transition>
    </mc:Choice>
    <mc:Fallback xmlns="">
      <p:transition spd="slow" advTm="7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1"/>
                                          </p:val>
                                        </p:tav>
                                        <p:tav tm="100000">
                                          <p:val>
                                            <p:strVal val="#ppt_x"/>
                                          </p:val>
                                        </p:tav>
                                      </p:tavLst>
                                    </p:anim>
                                    <p:anim calcmode="lin" valueType="num">
                                      <p:cBhvr>
                                        <p:cTn id="13" dur="10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26500"/>
                            </p:stCondLst>
                            <p:childTnLst>
                              <p:par>
                                <p:cTn id="15" presetID="10" presetClass="exit" presetSubtype="0" fill="hold" grpId="1" nodeType="afterEffect">
                                  <p:stCondLst>
                                    <p:cond delay="2000"/>
                                  </p:stCondLst>
                                  <p:iterate type="lt">
                                    <p:tmPct val="0"/>
                                  </p:iterate>
                                  <p:childTnLst>
                                    <p:animEffect transition="out" filter="fade">
                                      <p:cBhvr>
                                        <p:cTn id="16" dur="2000"/>
                                        <p:tgtEl>
                                          <p:spTgt spid="4"/>
                                        </p:tgtEl>
                                      </p:cBhvr>
                                    </p:animEffect>
                                    <p:set>
                                      <p:cBhvr>
                                        <p:cTn id="17" dur="1" fill="hold">
                                          <p:stCondLst>
                                            <p:cond delay="1999"/>
                                          </p:stCondLst>
                                        </p:cTn>
                                        <p:tgtEl>
                                          <p:spTgt spid="4"/>
                                        </p:tgtEl>
                                        <p:attrNameLst>
                                          <p:attrName>style.visibility</p:attrName>
                                        </p:attrNameLst>
                                      </p:cBhvr>
                                      <p:to>
                                        <p:strVal val="hidden"/>
                                      </p:to>
                                    </p:set>
                                  </p:childTnLst>
                                </p:cTn>
                              </p:par>
                              <p:par>
                                <p:cTn id="18" presetID="10" presetClass="entr" presetSubtype="0" fill="hold" nodeType="withEffect">
                                  <p:stCondLst>
                                    <p:cond delay="200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4000"/>
                                        <p:tgtEl>
                                          <p:spTgt spid="7"/>
                                        </p:tgtEl>
                                      </p:cBhvr>
                                    </p:animEffect>
                                  </p:childTnLst>
                                </p:cTn>
                              </p:par>
                            </p:childTnLst>
                          </p:cTn>
                        </p:par>
                        <p:par>
                          <p:cTn id="21" fill="hold">
                            <p:stCondLst>
                              <p:cond delay="32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4369668"/>
            <a:ext cx="8136904"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¿Cómo ver estos fenómenos en 2024? </a:t>
            </a:r>
            <a:r>
              <a:rPr lang="es-ES" i="1" dirty="0" smtClean="0">
                <a:effectLst>
                  <a:glow rad="101600">
                    <a:srgbClr val="C00000">
                      <a:alpha val="60000"/>
                    </a:srgbClr>
                  </a:glow>
                  <a:outerShdw blurRad="38100" dist="38100" dir="2700000" algn="tl">
                    <a:srgbClr val="000000">
                      <a:alpha val="43137"/>
                    </a:srgbClr>
                  </a:outerShdw>
                </a:effectLst>
              </a:rPr>
              <a:t>Algunos lugares de la Tierra que no acostumbran ser testigos de auroras boreales estarán en condición de verlas. Sin embargo, sí es necesario estar en el hemisferio norte para elevar las probabilidades.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mejores auroras boreales están por llegar en 2024. La razón está relacionada con un punto de máxima actividad que se está adelantando. El Sol está llegando a su mayor actividad dentro del presente ciclo. Este momento, que cada vez está más cerca, es lo que llamamos “máximo solar”.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63000">
        <p14:vortex/>
      </p:transition>
    </mc:Choice>
    <mc:Fallback xmlns="">
      <p:transition spd="slow" advTm="6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4900"/>
                            </p:stCondLst>
                            <p:childTnLst>
                              <p:par>
                                <p:cTn id="15" presetID="10" presetClass="entr" presetSubtype="0" fill="hold" nodeType="afterEffect">
                                  <p:stCondLst>
                                    <p:cond delay="2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5"/>
                                        </p:tgtEl>
                                        <p:attrNameLst>
                                          <p:attrName>style.visibility</p:attrName>
                                        </p:attrNameLst>
                                      </p:cBhvr>
                                      <p:to>
                                        <p:strVal val="visible"/>
                                      </p:to>
                                    </p:set>
                                    <p:anim calcmode="lin" valueType="num">
                                      <p:cBhvr>
                                        <p:cTn id="20" dur="4000" fill="hold"/>
                                        <p:tgtEl>
                                          <p:spTgt spid="15"/>
                                        </p:tgtEl>
                                        <p:attrNameLst>
                                          <p:attrName>ppt_w</p:attrName>
                                        </p:attrNameLst>
                                      </p:cBhvr>
                                      <p:tavLst>
                                        <p:tav tm="0">
                                          <p:val>
                                            <p:strVal val="4/3*#ppt_w"/>
                                          </p:val>
                                        </p:tav>
                                        <p:tav tm="100000">
                                          <p:val>
                                            <p:strVal val="#ppt_w"/>
                                          </p:val>
                                        </p:tav>
                                      </p:tavLst>
                                    </p:anim>
                                    <p:anim calcmode="lin" valueType="num">
                                      <p:cBhvr>
                                        <p:cTn id="21" dur="4000" fill="hold"/>
                                        <p:tgtEl>
                                          <p:spTgt spid="15"/>
                                        </p:tgtEl>
                                        <p:attrNameLst>
                                          <p:attrName>ppt_h</p:attrName>
                                        </p:attrNameLst>
                                      </p:cBhvr>
                                      <p:tavLst>
                                        <p:tav tm="0">
                                          <p:val>
                                            <p:strVal val="4/3*#ppt_h"/>
                                          </p:val>
                                        </p:tav>
                                        <p:tav tm="100000">
                                          <p:val>
                                            <p:strVal val="#ppt_h"/>
                                          </p:val>
                                        </p:tav>
                                      </p:tavLst>
                                    </p:anim>
                                  </p:childTnLst>
                                </p:cTn>
                              </p:par>
                            </p:childTnLst>
                          </p:cTn>
                        </p:par>
                        <p:par>
                          <p:cTn id="22" fill="hold">
                            <p:stCondLst>
                              <p:cond delay="309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aurora boreal2.gif"/>
          <p:cNvPicPr>
            <a:picLocks noChangeAspect="1"/>
          </p:cNvPicPr>
          <p:nvPr/>
        </p:nvPicPr>
        <p:blipFill>
          <a:blip r:embed="rId2" cstate="print"/>
          <a:stretch>
            <a:fillRect/>
          </a:stretch>
        </p:blipFill>
        <p:spPr>
          <a:xfrm>
            <a:off x="0" y="0"/>
            <a:ext cx="9171384" cy="5715000"/>
          </a:xfrm>
          <a:prstGeom prst="rect">
            <a:avLst/>
          </a:prstGeom>
        </p:spPr>
      </p:pic>
      <p:sp>
        <p:nvSpPr>
          <p:cNvPr id="6" name="5 Rectángulo"/>
          <p:cNvSpPr/>
          <p:nvPr/>
        </p:nvSpPr>
        <p:spPr>
          <a:xfrm>
            <a:off x="0" y="0"/>
            <a:ext cx="9144000" cy="5715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CuadroTexto"/>
          <p:cNvSpPr txBox="1"/>
          <p:nvPr/>
        </p:nvSpPr>
        <p:spPr>
          <a:xfrm>
            <a:off x="467544" y="769268"/>
            <a:ext cx="8496944" cy="1261884"/>
          </a:xfrm>
          <a:prstGeom prst="rect">
            <a:avLst/>
          </a:prstGeom>
          <a:noFill/>
        </p:spPr>
        <p:txBody>
          <a:bodyPr wrap="square" rtlCol="0">
            <a:spAutoFit/>
          </a:bodyPr>
          <a:lstStyle/>
          <a:p>
            <a:r>
              <a:rPr lang="es-ES" sz="1900" i="1" dirty="0" smtClean="0">
                <a:effectLst>
                  <a:glow rad="101600">
                    <a:srgbClr val="C00000">
                      <a:alpha val="60000"/>
                    </a:srgbClr>
                  </a:glow>
                  <a:outerShdw blurRad="38100" dist="38100" dir="2700000" algn="tl">
                    <a:srgbClr val="000000">
                      <a:alpha val="43137"/>
                    </a:srgbClr>
                  </a:outerShdw>
                </a:effectLst>
              </a:rPr>
              <a:t>En la Península Ibérica solamente en raras ocasiones se ha podido admirar tan bello como interesante fenómeno. Sobre la aparición de una aurora boreal recordamos lo que le sucedió a un gobernador civil de la primera República que ejercía el mando en una provincia gallega.</a:t>
            </a:r>
            <a:endParaRPr lang="es-ES" sz="1900" i="1" dirty="0">
              <a:effectLst>
                <a:glow rad="101600">
                  <a:srgbClr val="C00000">
                    <a:alpha val="60000"/>
                  </a:srgbClr>
                </a:glow>
                <a:outerShdw blurRad="38100" dist="38100" dir="2700000" algn="tl">
                  <a:srgbClr val="000000">
                    <a:alpha val="43137"/>
                  </a:srgbClr>
                </a:outerShdw>
              </a:effectLst>
            </a:endParaRPr>
          </a:p>
        </p:txBody>
      </p:sp>
      <p:sp>
        <p:nvSpPr>
          <p:cNvPr id="3" name="2 CuadroTexto"/>
          <p:cNvSpPr txBox="1"/>
          <p:nvPr/>
        </p:nvSpPr>
        <p:spPr>
          <a:xfrm>
            <a:off x="467544" y="2209428"/>
            <a:ext cx="8424936" cy="1554272"/>
          </a:xfrm>
          <a:prstGeom prst="rect">
            <a:avLst/>
          </a:prstGeom>
          <a:noFill/>
        </p:spPr>
        <p:txBody>
          <a:bodyPr wrap="square" rtlCol="0">
            <a:spAutoFit/>
          </a:bodyPr>
          <a:lstStyle/>
          <a:p>
            <a:r>
              <a:rPr lang="es-ES" sz="1900" i="1" dirty="0" smtClean="0">
                <a:effectLst>
                  <a:glow rad="101600">
                    <a:srgbClr val="C00000">
                      <a:alpha val="60000"/>
                    </a:srgbClr>
                  </a:glow>
                  <a:outerShdw blurRad="38100" dist="38100" dir="2700000" algn="tl">
                    <a:srgbClr val="000000">
                      <a:alpha val="43137"/>
                    </a:srgbClr>
                  </a:outerShdw>
                </a:effectLst>
              </a:rPr>
              <a:t>No sabiendo el Poncio republicano a qué atribuir tan maravilloso espectáculo y temiendo que las masas emocionadas se desbordasen promoviendo serias alteraciones de orden público, decidió poner al Ministerio de la Gobernación un telegrama concebido en los siguientes términos:</a:t>
            </a:r>
            <a:endParaRPr lang="es-ES" sz="1900" i="1" dirty="0">
              <a:effectLst>
                <a:glow rad="101600">
                  <a:srgbClr val="C00000">
                    <a:alpha val="60000"/>
                  </a:srgbClr>
                </a:glow>
                <a:outerShdw blurRad="38100" dist="38100" dir="2700000" algn="tl">
                  <a:srgbClr val="000000">
                    <a:alpha val="43137"/>
                  </a:srgbClr>
                </a:outerShdw>
              </a:effectLst>
            </a:endParaRPr>
          </a:p>
        </p:txBody>
      </p:sp>
      <p:sp>
        <p:nvSpPr>
          <p:cNvPr id="4" name="3 CuadroTexto"/>
          <p:cNvSpPr txBox="1"/>
          <p:nvPr/>
        </p:nvSpPr>
        <p:spPr>
          <a:xfrm>
            <a:off x="467544" y="3865612"/>
            <a:ext cx="8424936" cy="1554272"/>
          </a:xfrm>
          <a:prstGeom prst="rect">
            <a:avLst/>
          </a:prstGeom>
          <a:noFill/>
        </p:spPr>
        <p:txBody>
          <a:bodyPr wrap="square" rtlCol="0">
            <a:spAutoFit/>
          </a:bodyPr>
          <a:lstStyle/>
          <a:p>
            <a:r>
              <a:rPr lang="es-ES" sz="1900" i="1" dirty="0" smtClean="0">
                <a:effectLst>
                  <a:glow rad="101600">
                    <a:srgbClr val="C00000">
                      <a:alpha val="60000"/>
                    </a:srgbClr>
                  </a:glow>
                  <a:outerShdw blurRad="38100" dist="38100" dir="2700000" algn="tl">
                    <a:srgbClr val="000000">
                      <a:alpha val="43137"/>
                    </a:srgbClr>
                  </a:outerShdw>
                </a:effectLst>
              </a:rPr>
              <a:t>-Gobernador civil a Ministro de la Gobernación. Presentada aurora boreal, ¿qué hago? Y don Estanislao Figueras, que, si la memoria no nos es infiel, regentaba en aquella época el Ministerio de la Gobernación, envió al atemorizado gobernador gallego la siguiente contestación: -Cuando se presentan las auroras boreales, los gobernadores civiles dimiten.</a:t>
            </a:r>
            <a:endParaRPr lang="es-ES" sz="1900" i="1" dirty="0">
              <a:effectLst>
                <a:glow rad="101600">
                  <a:srgbClr val="C00000">
                    <a:alpha val="60000"/>
                  </a:srgbClr>
                </a:glow>
                <a:outerShdw blurRad="38100" dist="38100" dir="2700000" algn="tl">
                  <a:srgbClr val="000000">
                    <a:alpha val="43137"/>
                  </a:srgbClr>
                </a:outerShdw>
              </a:effectLst>
            </a:endParaRPr>
          </a:p>
        </p:txBody>
      </p:sp>
      <p:sp>
        <p:nvSpPr>
          <p:cNvPr id="7" name="6 Rectángulo"/>
          <p:cNvSpPr/>
          <p:nvPr/>
        </p:nvSpPr>
        <p:spPr>
          <a:xfrm>
            <a:off x="1043608" y="0"/>
            <a:ext cx="6550933" cy="769441"/>
          </a:xfrm>
          <a:prstGeom prst="rect">
            <a:avLst/>
          </a:prstGeom>
          <a:noFill/>
        </p:spPr>
        <p:txBody>
          <a:bodyPr wrap="none" lIns="91440" tIns="45720" rIns="91440" bIns="45720">
            <a:prstTxWarp prst="textDeflateTop">
              <a:avLst>
                <a:gd name="adj" fmla="val 33494"/>
              </a:avLst>
            </a:prstTxWarp>
            <a:spAutoFit/>
            <a:scene3d>
              <a:camera prst="perspectiveRelaxedModerately"/>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sz="4400" b="1" cap="none" spc="0" dirty="0" smtClean="0">
                <a:ln/>
                <a:solidFill>
                  <a:schemeClr val="accent3"/>
                </a:solidFill>
                <a:effectLst/>
              </a:rPr>
              <a:t>  </a:t>
            </a:r>
            <a:r>
              <a:rPr lang="es-ES" sz="4400" b="1" cap="none" spc="0" dirty="0" smtClean="0">
                <a:ln/>
                <a:solidFill>
                  <a:schemeClr val="accent3"/>
                </a:solidFill>
                <a:effectLst>
                  <a:outerShdw blurRad="38100" dist="38100" dir="2700000" algn="tl">
                    <a:srgbClr val="000000">
                      <a:alpha val="43137"/>
                    </a:srgbClr>
                  </a:outerShdw>
                  <a:reflection blurRad="6350" stA="60000" endA="900" endPos="58000" dir="5400000" sy="-100000" algn="bl" rotWithShape="0"/>
                </a:effectLst>
              </a:rPr>
              <a:t>Anecdotario popular:  </a:t>
            </a:r>
            <a:endParaRPr lang="es-ES" sz="4400" b="1" cap="none" spc="0" dirty="0">
              <a:ln/>
              <a:solidFill>
                <a:schemeClr val="accent3"/>
              </a:solidFill>
              <a:effectLst>
                <a:outerShdw blurRad="38100" dist="38100" dir="2700000" algn="tl">
                  <a:srgbClr val="000000">
                    <a:alpha val="43137"/>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91000">
        <p15:prstTrans prst="pageCurlDouble"/>
      </p:transition>
    </mc:Choice>
    <mc:Fallback>
      <p:transition spd="slow" advTm="9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ppt_w</p:attrName>
                                        </p:attrNameLst>
                                      </p:cBhvr>
                                      <p:tavLst>
                                        <p:tav tm="0">
                                          <p:val>
                                            <p:fltVal val="0"/>
                                          </p:val>
                                        </p:tav>
                                        <p:tav tm="100000">
                                          <p:val>
                                            <p:strVal val="#ppt_w"/>
                                          </p:val>
                                        </p:tav>
                                      </p:tavLst>
                                    </p:anim>
                                    <p:anim calcmode="lin" valueType="num">
                                      <p:cBhvr>
                                        <p:cTn id="8" dur="2000" fill="hold"/>
                                        <p:tgtEl>
                                          <p:spTgt spid="7"/>
                                        </p:tgtEl>
                                        <p:attrNameLst>
                                          <p:attrName>ppt_h</p:attrName>
                                        </p:attrNameLst>
                                      </p:cBhvr>
                                      <p:tavLst>
                                        <p:tav tm="0">
                                          <p:val>
                                            <p:strVal val="#ppt_h"/>
                                          </p:val>
                                        </p:tav>
                                        <p:tav tm="100000">
                                          <p:val>
                                            <p:strVal val="#ppt_h"/>
                                          </p:val>
                                        </p:tav>
                                      </p:tavLst>
                                    </p:anim>
                                  </p:childTnLst>
                                </p:cTn>
                              </p:par>
                              <p:par>
                                <p:cTn id="9" presetID="10"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000"/>
                                        <p:tgtEl>
                                          <p:spTgt spid="5"/>
                                        </p:tgtEl>
                                      </p:cBhvr>
                                    </p:animEffect>
                                  </p:childTnLst>
                                </p:cTn>
                              </p:par>
                            </p:childTnLst>
                          </p:cTn>
                        </p:par>
                        <p:par>
                          <p:cTn id="12" fill="hold">
                            <p:stCondLst>
                              <p:cond delay="2000"/>
                            </p:stCondLst>
                            <p:childTnLst>
                              <p:par>
                                <p:cTn id="13" presetID="40" presetClass="entr" presetSubtype="0" fill="hold" grpId="0" nodeType="afterEffect">
                                  <p:stCondLst>
                                    <p:cond delay="1000"/>
                                  </p:stCondLst>
                                  <p:iterate type="lt">
                                    <p:tmPct val="10000"/>
                                  </p:iterate>
                                  <p:childTnLst>
                                    <p:set>
                                      <p:cBhvr>
                                        <p:cTn id="14" dur="1" fill="hold">
                                          <p:stCondLst>
                                            <p:cond delay="0"/>
                                          </p:stCondLst>
                                        </p:cTn>
                                        <p:tgtEl>
                                          <p:spTgt spid="2"/>
                                        </p:tgtEl>
                                        <p:attrNameLst>
                                          <p:attrName>style.visibility</p:attrName>
                                        </p:attrNameLst>
                                      </p:cBhvr>
                                      <p:to>
                                        <p:strVal val="visible"/>
                                      </p:to>
                                    </p:set>
                                    <p:animEffect transition="in" filter="fade">
                                      <p:cBhvr>
                                        <p:cTn id="15" dur="1000"/>
                                        <p:tgtEl>
                                          <p:spTgt spid="2"/>
                                        </p:tgtEl>
                                      </p:cBhvr>
                                    </p:animEffect>
                                    <p:anim calcmode="lin" valueType="num">
                                      <p:cBhvr>
                                        <p:cTn id="16" dur="1000" fill="hold"/>
                                        <p:tgtEl>
                                          <p:spTgt spid="2"/>
                                        </p:tgtEl>
                                        <p:attrNameLst>
                                          <p:attrName>ppt_x</p:attrName>
                                        </p:attrNameLst>
                                      </p:cBhvr>
                                      <p:tavLst>
                                        <p:tav tm="0">
                                          <p:val>
                                            <p:strVal val="#ppt_x-.1"/>
                                          </p:val>
                                        </p:tav>
                                        <p:tav tm="100000">
                                          <p:val>
                                            <p:strVal val="#ppt_x"/>
                                          </p:val>
                                        </p:tav>
                                      </p:tavLst>
                                    </p:anim>
                                    <p:anim calcmode="lin" valueType="num">
                                      <p:cBhvr>
                                        <p:cTn id="17" dur="1000" fill="hold"/>
                                        <p:tgtEl>
                                          <p:spTgt spid="2"/>
                                        </p:tgtEl>
                                        <p:attrNameLst>
                                          <p:attrName>ppt_y</p:attrName>
                                        </p:attrNameLst>
                                      </p:cBhvr>
                                      <p:tavLst>
                                        <p:tav tm="0">
                                          <p:val>
                                            <p:strVal val="#ppt_y"/>
                                          </p:val>
                                        </p:tav>
                                        <p:tav tm="100000">
                                          <p:val>
                                            <p:strVal val="#ppt_y"/>
                                          </p:val>
                                        </p:tav>
                                      </p:tavLst>
                                    </p:anim>
                                  </p:childTnLst>
                                </p:cTn>
                              </p:par>
                            </p:childTnLst>
                          </p:cTn>
                        </p:par>
                        <p:par>
                          <p:cTn id="18" fill="hold">
                            <p:stCondLst>
                              <p:cond delay="26700"/>
                            </p:stCondLst>
                            <p:childTnLst>
                              <p:par>
                                <p:cTn id="19" presetID="40" presetClass="entr" presetSubtype="0" fill="hold" grpId="0" nodeType="afterEffect">
                                  <p:stCondLst>
                                    <p:cond delay="1000"/>
                                  </p:stCondLst>
                                  <p:iterate type="lt">
                                    <p:tmPct val="10000"/>
                                  </p:iterate>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1"/>
                                          </p:val>
                                        </p:tav>
                                        <p:tav tm="100000">
                                          <p:val>
                                            <p:strVal val="#ppt_x"/>
                                          </p:val>
                                        </p:tav>
                                      </p:tavLst>
                                    </p:anim>
                                    <p:anim calcmode="lin" valueType="num">
                                      <p:cBhvr>
                                        <p:cTn id="23" dur="1000" fill="hold"/>
                                        <p:tgtEl>
                                          <p:spTgt spid="3"/>
                                        </p:tgtEl>
                                        <p:attrNameLst>
                                          <p:attrName>ppt_y</p:attrName>
                                        </p:attrNameLst>
                                      </p:cBhvr>
                                      <p:tavLst>
                                        <p:tav tm="0">
                                          <p:val>
                                            <p:strVal val="#ppt_y"/>
                                          </p:val>
                                        </p:tav>
                                        <p:tav tm="100000">
                                          <p:val>
                                            <p:strVal val="#ppt_y"/>
                                          </p:val>
                                        </p:tav>
                                      </p:tavLst>
                                    </p:anim>
                                  </p:childTnLst>
                                </p:cTn>
                              </p:par>
                            </p:childTnLst>
                          </p:cTn>
                        </p:par>
                        <p:par>
                          <p:cTn id="24" fill="hold">
                            <p:stCondLst>
                              <p:cond delay="52300"/>
                            </p:stCondLst>
                            <p:childTnLst>
                              <p:par>
                                <p:cTn id="25" presetID="40" presetClass="entr" presetSubtype="0" fill="hold" grpId="0" nodeType="afterEffect">
                                  <p:stCondLst>
                                    <p:cond delay="1000"/>
                                  </p:stCondLst>
                                  <p:iterate type="lt">
                                    <p:tmPct val="10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1"/>
                                          </p:val>
                                        </p:tav>
                                        <p:tav tm="100000">
                                          <p:val>
                                            <p:strVal val="#ppt_x"/>
                                          </p:val>
                                        </p:tav>
                                      </p:tavLst>
                                    </p:anim>
                                    <p:anim calcmode="lin" valueType="num">
                                      <p:cBhvr>
                                        <p:cTn id="2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47664" y="137198"/>
            <a:ext cx="6048672" cy="889000"/>
          </a:xfrm>
          <a:prstGeom prst="rect">
            <a:avLst/>
          </a:prstGeom>
        </p:spPr>
        <p:txBody>
          <a:bodyPr wrap="none" fromWordArt="1">
            <a:prstTxWarp prst="textCanUp">
              <a:avLst>
                <a:gd name="adj" fmla="val 6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214546" y="1071550"/>
            <a:ext cx="4321299"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1214414" y="3714756"/>
            <a:ext cx="5976664" cy="720726"/>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 Velo de Roxana</a:t>
            </a:r>
            <a:r>
              <a:rPr lang="es-ES" sz="3600" kern="10" spc="-360" dirty="0" smtClean="0">
                <a:ln w="12700">
                  <a:solidFill>
                    <a:srgbClr val="000099"/>
                  </a:solidFill>
                  <a:round/>
                  <a:headEnd/>
                  <a:tailEnd/>
                </a:ln>
                <a:solidFill>
                  <a:srgbClr val="33CCFF"/>
                </a:solidFill>
                <a:latin typeface="High Tower Text"/>
              </a:rPr>
              <a:t> </a:t>
            </a:r>
            <a:r>
              <a:rPr lang="es-ES" sz="3600" kern="10" spc="-360" dirty="0" smtClean="0">
                <a:ln w="12700">
                  <a:solidFill>
                    <a:srgbClr val="000099"/>
                  </a:solidFill>
                  <a:round/>
                  <a:headEnd/>
                  <a:tailEnd/>
                </a:ln>
                <a:solidFill>
                  <a:srgbClr val="33CCFF"/>
                </a:solidFill>
                <a:latin typeface="Georgia" pitchFamily="18" charset="0"/>
              </a:rPr>
              <a:t>   </a:t>
            </a:r>
            <a:endParaRPr lang="es-ES" sz="3600" kern="10" spc="-360" dirty="0">
              <a:ln w="12700">
                <a:solidFill>
                  <a:srgbClr val="000099"/>
                </a:solidFill>
                <a:round/>
                <a:headEnd/>
                <a:tailEnd/>
              </a:ln>
              <a:solidFill>
                <a:srgbClr val="33CCFF"/>
              </a:solidFill>
              <a:latin typeface="Georgia" pitchFamily="18" charset="0"/>
            </a:endParaRPr>
          </a:p>
        </p:txBody>
      </p:sp>
      <p:sp>
        <p:nvSpPr>
          <p:cNvPr id="75787" name="WordArt 11"/>
          <p:cNvSpPr>
            <a:spLocks noChangeArrowheads="1" noChangeShapeType="1" noTextEdit="1"/>
          </p:cNvSpPr>
          <p:nvPr/>
        </p:nvSpPr>
        <p:spPr bwMode="auto">
          <a:xfrm>
            <a:off x="1190422" y="2807714"/>
            <a:ext cx="6048375"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 través de las montañas</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Georgia" pitchFamily="18" charset="0"/>
            </a:endParaRPr>
          </a:p>
        </p:txBody>
      </p:sp>
      <p:sp>
        <p:nvSpPr>
          <p:cNvPr id="7" name="WordArt 6"/>
          <p:cNvSpPr>
            <a:spLocks noChangeArrowheads="1" noChangeShapeType="1" noTextEdit="1"/>
          </p:cNvSpPr>
          <p:nvPr/>
        </p:nvSpPr>
        <p:spPr bwMode="auto">
          <a:xfrm>
            <a:off x="1285852" y="4714888"/>
            <a:ext cx="5590404" cy="577850"/>
          </a:xfrm>
          <a:prstGeom prst="rect">
            <a:avLst/>
          </a:prstGeom>
          <a:noFill/>
          <a:ln>
            <a:noFill/>
          </a:ln>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b="1" kern="10" spc="-360" dirty="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El Lago Azul</a:t>
            </a:r>
            <a:r>
              <a:rPr lang="es-ES" sz="3600" b="1" kern="10" spc="-360" dirty="0" smtClean="0">
                <a:ln w="12700">
                  <a:solidFill>
                    <a:srgbClr val="000099"/>
                  </a:solidFill>
                  <a:round/>
                  <a:headEnd/>
                  <a:tailEnd/>
                </a:ln>
                <a:solidFill>
                  <a:schemeClr val="accent6">
                    <a:lumMod val="20000"/>
                    <a:lumOff val="80000"/>
                  </a:schemeClr>
                </a:solidFill>
                <a:latin typeface="High Tower Text"/>
              </a:rPr>
              <a:t> </a:t>
            </a:r>
            <a:r>
              <a:rPr lang="es-ES" sz="3600" b="1" kern="10" spc="-360" dirty="0" smtClean="0">
                <a:ln w="12700">
                  <a:solidFill>
                    <a:srgbClr val="000099"/>
                  </a:solidFill>
                  <a:round/>
                  <a:headEnd/>
                  <a:tailEnd/>
                </a:ln>
                <a:solidFill>
                  <a:schemeClr val="accent6">
                    <a:lumMod val="20000"/>
                    <a:lumOff val="80000"/>
                  </a:schemeClr>
                </a:solidFill>
                <a:latin typeface="Rockwell" pitchFamily="18" charset="0"/>
              </a:rPr>
              <a:t>  </a:t>
            </a:r>
            <a:endParaRPr lang="es-ES" sz="3600" b="1" kern="10" spc="-360" dirty="0">
              <a:ln w="12700">
                <a:solidFill>
                  <a:srgbClr val="000099"/>
                </a:solidFill>
                <a:round/>
                <a:headEnd/>
                <a:tailEnd/>
              </a:ln>
              <a:solidFill>
                <a:schemeClr val="accent6">
                  <a:lumMod val="20000"/>
                  <a:lumOff val="80000"/>
                </a:schemeClr>
              </a:solidFill>
              <a:latin typeface="Rockwell" pitchFamily="18" charset="0"/>
            </a:endParaRPr>
          </a:p>
        </p:txBody>
      </p:sp>
      <p:sp>
        <p:nvSpPr>
          <p:cNvPr id="8" name="WordArt 11"/>
          <p:cNvSpPr>
            <a:spLocks noChangeArrowheads="1" noChangeShapeType="1" noTextEdit="1"/>
          </p:cNvSpPr>
          <p:nvPr/>
        </p:nvSpPr>
        <p:spPr bwMode="auto">
          <a:xfrm>
            <a:off x="1351007" y="1849388"/>
            <a:ext cx="6048375"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El Gran Milagro</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Georgia"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35" presetClass="entr" presetSubtype="0"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Effect transition="in" filter="fade">
                                      <p:cBhvr>
                                        <p:cTn id="32" dur="2000"/>
                                        <p:tgtEl>
                                          <p:spTgt spid="89094"/>
                                        </p:tgtEl>
                                      </p:cBhvr>
                                    </p:animEffect>
                                    <p:anim calcmode="lin" valueType="num">
                                      <p:cBhvr>
                                        <p:cTn id="33" dur="2000" fill="hold"/>
                                        <p:tgtEl>
                                          <p:spTgt spid="89094"/>
                                        </p:tgtEl>
                                        <p:attrNameLst>
                                          <p:attrName>style.rotation</p:attrName>
                                        </p:attrNameLst>
                                      </p:cBhvr>
                                      <p:tavLst>
                                        <p:tav tm="0">
                                          <p:val>
                                            <p:fltVal val="720"/>
                                          </p:val>
                                        </p:tav>
                                        <p:tav tm="100000">
                                          <p:val>
                                            <p:fltVal val="0"/>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anim calcmode="lin" valueType="num">
                                      <p:cBhvr>
                                        <p:cTn id="35" dur="2000" fill="hold"/>
                                        <p:tgtEl>
                                          <p:spTgt spid="89094"/>
                                        </p:tgtEl>
                                        <p:attrNameLst>
                                          <p:attrName>ppt_w</p:attrName>
                                        </p:attrNameLst>
                                      </p:cBhvr>
                                      <p:tavLst>
                                        <p:tav tm="0">
                                          <p:val>
                                            <p:fltVal val="0"/>
                                          </p:val>
                                        </p:tav>
                                        <p:tav tm="100000">
                                          <p:val>
                                            <p:strVal val="#ppt_w"/>
                                          </p:val>
                                        </p:tav>
                                      </p:tavLst>
                                    </p:anim>
                                  </p:childTnLst>
                                </p:cTn>
                              </p:par>
                              <p:par>
                                <p:cTn id="36" presetID="23" presetClass="entr" presetSubtype="16" fill="hold" nodeType="withEffect">
                                  <p:stCondLst>
                                    <p:cond delay="500"/>
                                  </p:stCondLst>
                                  <p:childTnLst>
                                    <p:set>
                                      <p:cBhvr>
                                        <p:cTn id="37" dur="1" fill="hold">
                                          <p:stCondLst>
                                            <p:cond delay="0"/>
                                          </p:stCondLst>
                                        </p:cTn>
                                        <p:tgtEl>
                                          <p:spTgt spid="89094"/>
                                        </p:tgtEl>
                                        <p:attrNameLst>
                                          <p:attrName>style.visibility</p:attrName>
                                        </p:attrNameLst>
                                      </p:cBhvr>
                                      <p:to>
                                        <p:strVal val="visible"/>
                                      </p:to>
                                    </p:set>
                                    <p:anim calcmode="lin" valueType="num">
                                      <p:cBhvr>
                                        <p:cTn id="38" dur="3000" fill="hold"/>
                                        <p:tgtEl>
                                          <p:spTgt spid="89094"/>
                                        </p:tgtEl>
                                        <p:attrNameLst>
                                          <p:attrName>ppt_w</p:attrName>
                                        </p:attrNameLst>
                                      </p:cBhvr>
                                      <p:tavLst>
                                        <p:tav tm="0">
                                          <p:val>
                                            <p:fltVal val="0"/>
                                          </p:val>
                                        </p:tav>
                                        <p:tav tm="100000">
                                          <p:val>
                                            <p:strVal val="#ppt_w"/>
                                          </p:val>
                                        </p:tav>
                                      </p:tavLst>
                                    </p:anim>
                                    <p:anim calcmode="lin" valueType="num">
                                      <p:cBhvr>
                                        <p:cTn id="39" dur="3000" fill="hold"/>
                                        <p:tgtEl>
                                          <p:spTgt spid="89094"/>
                                        </p:tgtEl>
                                        <p:attrNameLst>
                                          <p:attrName>ppt_h</p:attrName>
                                        </p:attrNameLst>
                                      </p:cBhvr>
                                      <p:tavLst>
                                        <p:tav tm="0">
                                          <p:val>
                                            <p:fltVal val="0"/>
                                          </p:val>
                                        </p:tav>
                                        <p:tav tm="100000">
                                          <p:val>
                                            <p:strVal val="#ppt_h"/>
                                          </p:val>
                                        </p:tav>
                                      </p:tavLst>
                                    </p:anim>
                                  </p:childTnLst>
                                </p:cTn>
                              </p:par>
                            </p:childTnLst>
                          </p:cTn>
                        </p:par>
                        <p:par>
                          <p:cTn id="40" fill="hold">
                            <p:stCondLst>
                              <p:cond delay="13000"/>
                            </p:stCondLst>
                            <p:childTnLst>
                              <p:par>
                                <p:cTn id="41" presetID="35" presetClass="entr" presetSubtype="0" fill="hold" nodeType="afterEffect">
                                  <p:stCondLst>
                                    <p:cond delay="50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2000"/>
                                        <p:tgtEl>
                                          <p:spTgt spid="7"/>
                                        </p:tgtEl>
                                      </p:cBhvr>
                                    </p:animEffect>
                                    <p:anim calcmode="lin" valueType="num">
                                      <p:cBhvr>
                                        <p:cTn id="44" dur="2000" fill="hold"/>
                                        <p:tgtEl>
                                          <p:spTgt spid="7"/>
                                        </p:tgtEl>
                                        <p:attrNameLst>
                                          <p:attrName>style.rotation</p:attrName>
                                        </p:attrNameLst>
                                      </p:cBhvr>
                                      <p:tavLst>
                                        <p:tav tm="0">
                                          <p:val>
                                            <p:fltVal val="720"/>
                                          </p:val>
                                        </p:tav>
                                        <p:tav tm="100000">
                                          <p:val>
                                            <p:fltVal val="0"/>
                                          </p:val>
                                        </p:tav>
                                      </p:tavLst>
                                    </p:anim>
                                    <p:anim calcmode="lin" valueType="num">
                                      <p:cBhvr>
                                        <p:cTn id="45" dur="2000" fill="hold"/>
                                        <p:tgtEl>
                                          <p:spTgt spid="7"/>
                                        </p:tgtEl>
                                        <p:attrNameLst>
                                          <p:attrName>ppt_h</p:attrName>
                                        </p:attrNameLst>
                                      </p:cBhvr>
                                      <p:tavLst>
                                        <p:tav tm="0">
                                          <p:val>
                                            <p:fltVal val="0"/>
                                          </p:val>
                                        </p:tav>
                                        <p:tav tm="100000">
                                          <p:val>
                                            <p:strVal val="#ppt_h"/>
                                          </p:val>
                                        </p:tav>
                                      </p:tavLst>
                                    </p:anim>
                                    <p:anim calcmode="lin" valueType="num">
                                      <p:cBhvr>
                                        <p:cTn id="46" dur="2000" fill="hold"/>
                                        <p:tgtEl>
                                          <p:spTgt spid="7"/>
                                        </p:tgtEl>
                                        <p:attrNameLst>
                                          <p:attrName>ppt_w</p:attrName>
                                        </p:attrNameLst>
                                      </p:cBhvr>
                                      <p:tavLst>
                                        <p:tav tm="0">
                                          <p:val>
                                            <p:fltVal val="0"/>
                                          </p:val>
                                        </p:tav>
                                        <p:tav tm="100000">
                                          <p:val>
                                            <p:strVal val="#ppt_w"/>
                                          </p:val>
                                        </p:tav>
                                      </p:tavLst>
                                    </p:anim>
                                  </p:childTnLst>
                                </p:cTn>
                              </p:par>
                              <p:par>
                                <p:cTn id="47" presetID="23" presetClass="entr" presetSubtype="16" fill="hold" nodeType="withEffect">
                                  <p:stCondLst>
                                    <p:cond delay="500"/>
                                  </p:stCondLst>
                                  <p:childTnLst>
                                    <p:set>
                                      <p:cBhvr>
                                        <p:cTn id="48" dur="1" fill="hold">
                                          <p:stCondLst>
                                            <p:cond delay="0"/>
                                          </p:stCondLst>
                                        </p:cTn>
                                        <p:tgtEl>
                                          <p:spTgt spid="7"/>
                                        </p:tgtEl>
                                        <p:attrNameLst>
                                          <p:attrName>style.visibility</p:attrName>
                                        </p:attrNameLst>
                                      </p:cBhvr>
                                      <p:to>
                                        <p:strVal val="visible"/>
                                      </p:to>
                                    </p:set>
                                    <p:anim calcmode="lin" valueType="num">
                                      <p:cBhvr>
                                        <p:cTn id="49" dur="3000" fill="hold"/>
                                        <p:tgtEl>
                                          <p:spTgt spid="7"/>
                                        </p:tgtEl>
                                        <p:attrNameLst>
                                          <p:attrName>ppt_w</p:attrName>
                                        </p:attrNameLst>
                                      </p:cBhvr>
                                      <p:tavLst>
                                        <p:tav tm="0">
                                          <p:val>
                                            <p:fltVal val="0"/>
                                          </p:val>
                                        </p:tav>
                                        <p:tav tm="100000">
                                          <p:val>
                                            <p:strVal val="#ppt_w"/>
                                          </p:val>
                                        </p:tav>
                                      </p:tavLst>
                                    </p:anim>
                                    <p:anim calcmode="lin" valueType="num">
                                      <p:cBhvr>
                                        <p:cTn id="50" dur="3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96322576"/>
      </p:ext>
    </p:extLst>
  </p:cSld>
  <p:clrMapOvr>
    <a:masterClrMapping/>
  </p:clrMapOvr>
  <mc:AlternateContent xmlns:mc="http://schemas.openxmlformats.org/markup-compatibility/2006">
    <mc:Choice xmlns:p14="http://schemas.microsoft.com/office/powerpoint/2010/main" Requires="p14">
      <p:transition spd="slow" p14:dur="35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2912</Words>
  <Application>Microsoft Office PowerPoint</Application>
  <PresentationFormat>Presentación en pantalla (16:10)</PresentationFormat>
  <Paragraphs>83</Paragraphs>
  <Slides>32</Slides>
  <Notes>0</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32</vt:i4>
      </vt:variant>
    </vt:vector>
  </HeadingPairs>
  <TitlesOfParts>
    <vt:vector size="43" baseType="lpstr">
      <vt:lpstr>Arial</vt:lpstr>
      <vt:lpstr>Arial Black</vt:lpstr>
      <vt:lpstr>Calibri</vt:lpstr>
      <vt:lpstr>Georgia</vt:lpstr>
      <vt:lpstr>High Tower Text</vt:lpstr>
      <vt:lpstr>Kristen ITC</vt:lpstr>
      <vt:lpstr>Lucida Bright</vt:lpstr>
      <vt:lpstr>Rockwell</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2024-04-07T17:40:09Z</dcterms:modified>
</cp:coreProperties>
</file>