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309" r:id="rId2"/>
    <p:sldId id="402" r:id="rId3"/>
    <p:sldId id="370" r:id="rId4"/>
    <p:sldId id="388" r:id="rId5"/>
    <p:sldId id="403" r:id="rId6"/>
    <p:sldId id="396" r:id="rId7"/>
    <p:sldId id="381" r:id="rId8"/>
    <p:sldId id="364" r:id="rId9"/>
    <p:sldId id="386" r:id="rId10"/>
    <p:sldId id="389" r:id="rId11"/>
    <p:sldId id="372" r:id="rId12"/>
    <p:sldId id="397" r:id="rId13"/>
    <p:sldId id="394" r:id="rId14"/>
    <p:sldId id="371" r:id="rId15"/>
    <p:sldId id="367" r:id="rId16"/>
    <p:sldId id="390" r:id="rId17"/>
    <p:sldId id="368" r:id="rId18"/>
    <p:sldId id="376" r:id="rId19"/>
    <p:sldId id="395" r:id="rId20"/>
    <p:sldId id="391" r:id="rId21"/>
    <p:sldId id="369" r:id="rId22"/>
    <p:sldId id="373" r:id="rId23"/>
    <p:sldId id="374" r:id="rId24"/>
    <p:sldId id="375" r:id="rId25"/>
    <p:sldId id="377" r:id="rId26"/>
    <p:sldId id="378" r:id="rId27"/>
    <p:sldId id="379" r:id="rId28"/>
    <p:sldId id="380" r:id="rId29"/>
    <p:sldId id="382" r:id="rId30"/>
    <p:sldId id="400" r:id="rId31"/>
    <p:sldId id="365" r:id="rId32"/>
    <p:sldId id="392" r:id="rId33"/>
    <p:sldId id="383" r:id="rId34"/>
    <p:sldId id="366" r:id="rId35"/>
    <p:sldId id="398" r:id="rId36"/>
    <p:sldId id="399" r:id="rId37"/>
    <p:sldId id="401" r:id="rId38"/>
    <p:sldId id="342" r:id="rId39"/>
    <p:sldId id="363" r:id="rId4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03ED"/>
    <a:srgbClr val="C0DF0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59" autoAdjust="0"/>
    <p:restoredTop sz="89157" autoAdjust="0"/>
  </p:normalViewPr>
  <p:slideViewPr>
    <p:cSldViewPr>
      <p:cViewPr>
        <p:scale>
          <a:sx n="80" d="100"/>
          <a:sy n="80" d="100"/>
        </p:scale>
        <p:origin x="-1080" y="-25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BA4CB8-08E1-482E-AFD8-143FC4AF27BE}" type="datetimeFigureOut">
              <a:rPr lang="es-ES" smtClean="0"/>
              <a:pPr/>
              <a:t>02/08/2015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A11AB6-B5A2-4817-84FD-E4F336F3520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735986-5DF8-4B63-B4AD-CD289DF279D9}" type="datetimeFigureOut">
              <a:rPr lang="es-ES" smtClean="0"/>
              <a:pPr/>
              <a:t>02/08/2015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735986-5DF8-4B63-B4AD-CD289DF279D9}" type="datetimeFigureOut">
              <a:rPr lang="es-ES" smtClean="0"/>
              <a:pPr/>
              <a:t>02/08/2015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FEFABF-1CB5-4D32-9ADF-E2718010FD0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9.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2.jpeg"/></Relationships>
</file>

<file path=ppt/slides/_rels/slide39.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http://www.effeta.info/blog/wp-content/uploads/2015/06/palmitas.jpg"/>
          <p:cNvPicPr>
            <a:picLocks noChangeAspect="1" noChangeArrowheads="1"/>
          </p:cNvPicPr>
          <p:nvPr/>
        </p:nvPicPr>
        <p:blipFill>
          <a:blip r:embed="rId4"/>
          <a:srcRect/>
          <a:stretch>
            <a:fillRect/>
          </a:stretch>
        </p:blipFill>
        <p:spPr bwMode="auto">
          <a:xfrm>
            <a:off x="0" y="0"/>
            <a:ext cx="9215466" cy="6858000"/>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0" y="200024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8" name="17 Rectángulo"/>
          <p:cNvSpPr/>
          <p:nvPr/>
        </p:nvSpPr>
        <p:spPr>
          <a:xfrm>
            <a:off x="1357290" y="857232"/>
            <a:ext cx="6643734" cy="5016758"/>
          </a:xfrm>
          <a:prstGeom prst="rect">
            <a:avLst/>
          </a:prstGeom>
        </p:spPr>
        <p:txBody>
          <a:bodyPr wrap="square">
            <a:spAutoFit/>
          </a:bodyPr>
          <a:lstStyle/>
          <a:p>
            <a:pPr algn="ctr"/>
            <a:r>
              <a:rPr lang="es-ES" sz="8000" b="1" i="1" dirty="0" smtClean="0">
                <a:ln w="18000">
                  <a:solidFill>
                    <a:schemeClr val="accent2">
                      <a:satMod val="140000"/>
                    </a:schemeClr>
                  </a:solidFill>
                  <a:prstDash val="solid"/>
                  <a:miter lim="800000"/>
                </a:ln>
                <a:solidFill>
                  <a:srgbClr val="1F03ED"/>
                </a:solidFill>
                <a:effectLst>
                  <a:glow rad="228600">
                    <a:schemeClr val="accent2">
                      <a:satMod val="175000"/>
                      <a:alpha val="40000"/>
                    </a:schemeClr>
                  </a:glow>
                  <a:outerShdw blurRad="25500" dist="23000" dir="7020000" algn="tl">
                    <a:srgbClr val="000000">
                      <a:alpha val="50000"/>
                    </a:srgbClr>
                  </a:outerShdw>
                </a:effectLst>
              </a:rPr>
              <a:t>Asombroso macromural de Palmitas en México</a:t>
            </a:r>
          </a:p>
        </p:txBody>
      </p:sp>
    </p:spTree>
  </p:cSld>
  <p:clrMapOvr>
    <a:masterClrMapping/>
  </p:clrMapOvr>
  <p:transition spd="slow" advTm="8000">
    <p:comb/>
    <p:sndAc>
      <p:stSnd>
        <p:snd r:embed="rId3" name="03 - cucurrucucu paloma - gmp3 - www guiamp3 com5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blinds(horizontal)">
                                      <p:cBhvr>
                                        <p:cTn id="7" dur="30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pueblo-palmitas-mural-germen-crew-mexico (1)"/>
          <p:cNvPicPr>
            <a:picLocks noChangeAspect="1" noChangeArrowheads="1" noCrop="1"/>
          </p:cNvPicPr>
          <p:nvPr/>
        </p:nvPicPr>
        <p:blipFill>
          <a:blip r:embed="rId2"/>
          <a:srcRect/>
          <a:stretch>
            <a:fillRect/>
          </a:stretch>
        </p:blipFill>
        <p:spPr bwMode="auto">
          <a:xfrm>
            <a:off x="0" y="0"/>
            <a:ext cx="9291260" cy="6858000"/>
          </a:xfrm>
          <a:prstGeom prst="rect">
            <a:avLst/>
          </a:prstGeom>
          <a:noFill/>
        </p:spPr>
      </p:pic>
    </p:spTree>
  </p:cSld>
  <p:clrMapOvr>
    <a:masterClrMapping/>
  </p:clrMapOvr>
  <p:transition spd="slow" advTm="14000">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http://thecitylovesyou.com/urban/wp-content/uploads/2015/06/macro-mural-pachuca-germen-crew-4.jpg"/>
          <p:cNvPicPr>
            <a:picLocks noChangeAspect="1" noChangeArrowheads="1"/>
          </p:cNvPicPr>
          <p:nvPr/>
        </p:nvPicPr>
        <p:blipFill>
          <a:blip r:embed="rId2"/>
          <a:srcRect/>
          <a:stretch>
            <a:fillRect/>
          </a:stretch>
        </p:blipFill>
        <p:spPr bwMode="auto">
          <a:xfrm>
            <a:off x="-71464" y="0"/>
            <a:ext cx="9215464"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2000"/>
          </a:blip>
          <a:srcRect/>
          <a:stretch>
            <a:fillRect/>
          </a:stretch>
        </p:blipFill>
        <p:spPr bwMode="auto">
          <a:xfrm>
            <a:off x="0" y="0"/>
            <a:ext cx="9144001" cy="6858000"/>
          </a:xfrm>
          <a:prstGeom prst="rect">
            <a:avLst/>
          </a:prstGeom>
          <a:noFill/>
        </p:spPr>
      </p:pic>
      <p:sp>
        <p:nvSpPr>
          <p:cNvPr id="2" name="1 Rectángulo"/>
          <p:cNvSpPr/>
          <p:nvPr/>
        </p:nvSpPr>
        <p:spPr>
          <a:xfrm>
            <a:off x="2571736" y="2000240"/>
            <a:ext cx="4572000" cy="2677656"/>
          </a:xfrm>
          <a:prstGeom prst="rect">
            <a:avLst/>
          </a:prstGeom>
        </p:spPr>
        <p:txBody>
          <a:bodyPr>
            <a:spAutoFit/>
          </a:bodyPr>
          <a:lstStyle/>
          <a:p>
            <a:pPr algn="ctr"/>
            <a:r>
              <a:rPr lang="es-ES" sz="2800" b="1" i="1" dirty="0" smtClean="0"/>
              <a:t>Realizado por el colectivo de artistas Germen, este mural, que ha transformado el barrio de Palmitas, esta casi terminado con sus 20 mil metros cuadrados de color.</a:t>
            </a:r>
            <a:endParaRPr lang="es-ES" sz="2800" b="1" i="1" dirty="0"/>
          </a:p>
        </p:txBody>
      </p:sp>
      <p:sp>
        <p:nvSpPr>
          <p:cNvPr id="3"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 presetClass="exit" presetSubtype="2"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1+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5000"/>
                                        <p:tgtEl>
                                          <p:spTgt spid="4"/>
                                        </p:tgtEl>
                                        <p:attrNameLst>
                                          <p:attrName>ppt_x</p:attrName>
                                        </p:attrNameLst>
                                      </p:cBhvr>
                                      <p:tavLst>
                                        <p:tav tm="0">
                                          <p:val>
                                            <p:strVal val="ppt_x"/>
                                          </p:val>
                                        </p:tav>
                                        <p:tav tm="100000">
                                          <p:val>
                                            <p:strVal val="0-ppt_w/2"/>
                                          </p:val>
                                        </p:tav>
                                      </p:tavLst>
                                    </p:anim>
                                    <p:anim calcmode="lin" valueType="num">
                                      <p:cBhvr additive="base">
                                        <p:cTn id="14" dur="5000"/>
                                        <p:tgtEl>
                                          <p:spTgt spid="4"/>
                                        </p:tgtEl>
                                        <p:attrNameLst>
                                          <p:attrName>ppt_y</p:attrName>
                                        </p:attrNameLst>
                                      </p:cBhvr>
                                      <p:tavLst>
                                        <p:tav tm="0">
                                          <p:val>
                                            <p:strVal val="ppt_y"/>
                                          </p:val>
                                        </p:tav>
                                        <p:tav tm="100000">
                                          <p:val>
                                            <p:strVal val="ppt_y"/>
                                          </p:val>
                                        </p:tav>
                                      </p:tavLst>
                                    </p:anim>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F03ED"/>
        </a:solidFill>
        <a:effectLst/>
      </p:bgPr>
    </p:bg>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pic>
        <p:nvPicPr>
          <p:cNvPr id="54274" name="Picture 2" descr="Germen-Crew-Barrio-de-Palmitas-5"/>
          <p:cNvPicPr>
            <a:picLocks noChangeAspect="1" noChangeArrowheads="1"/>
          </p:cNvPicPr>
          <p:nvPr/>
        </p:nvPicPr>
        <p:blipFill>
          <a:blip r:embed="rId3"/>
          <a:srcRect/>
          <a:stretch>
            <a:fillRect/>
          </a:stretch>
        </p:blipFill>
        <p:spPr bwMode="auto">
          <a:xfrm>
            <a:off x="2071670" y="0"/>
            <a:ext cx="4714908" cy="6899482"/>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28" presetClass="entr" presetSubtype="0" fill="hold" nodeType="withEffect">
                                  <p:stCondLst>
                                    <p:cond delay="0"/>
                                  </p:stCondLst>
                                  <p:childTnLst>
                                    <p:set>
                                      <p:cBhvr>
                                        <p:cTn id="9" dur="1" fill="hold">
                                          <p:stCondLst>
                                            <p:cond delay="0"/>
                                          </p:stCondLst>
                                        </p:cTn>
                                        <p:tgtEl>
                                          <p:spTgt spid="54274"/>
                                        </p:tgtEl>
                                        <p:attrNameLst>
                                          <p:attrName>style.visibility</p:attrName>
                                        </p:attrNameLst>
                                      </p:cBhvr>
                                      <p:to>
                                        <p:strVal val="visible"/>
                                      </p:to>
                                    </p:set>
                                    <p:anim calcmode="lin" valueType="num">
                                      <p:cBhvr>
                                        <p:cTn id="10" dur="15000" fill="hold"/>
                                        <p:tgtEl>
                                          <p:spTgt spid="54274"/>
                                        </p:tgtEl>
                                        <p:attrNameLst>
                                          <p:attrName>ppt_x</p:attrName>
                                        </p:attrNameLst>
                                      </p:cBhvr>
                                      <p:tavLst>
                                        <p:tav tm="0">
                                          <p:val>
                                            <p:strVal val="#ppt_x"/>
                                          </p:val>
                                        </p:tav>
                                        <p:tav tm="100000">
                                          <p:val>
                                            <p:strVal val="#ppt_x"/>
                                          </p:val>
                                        </p:tav>
                                      </p:tavLst>
                                    </p:anim>
                                    <p:anim calcmode="lin" valueType="num">
                                      <p:cBhvr>
                                        <p:cTn id="11" dur="15000" fill="hold"/>
                                        <p:tgtEl>
                                          <p:spTgt spid="54274"/>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Resultado de imagen de pinturas palmitas mexic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28" name="AutoShape 4" descr="Resultado de imagen de pinturas palmitas mexic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30" name="Picture 6" descr="http://www.nacion.com/mundo/latinoamerica/Palmitas-Pachuca-transformando-gigantesco-uniciativa_LNCIMA20150801_0141_2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circle(out)">
                                      <p:cBhvr>
                                        <p:cTn id="7" dur="2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0DF03"/>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19050"/>
            <a:ext cx="9144000" cy="6877050"/>
          </a:xfrm>
          <a:prstGeom prst="rect">
            <a:avLst/>
          </a:prstGeom>
          <a:noFill/>
          <a:ln w="9525">
            <a:noFill/>
            <a:miter lim="800000"/>
            <a:headEnd/>
            <a:tailEnd/>
          </a:ln>
        </p:spPr>
      </p:pic>
      <p:pic>
        <p:nvPicPr>
          <p:cNvPr id="136194" name="Picture 2" descr="https://pbs.twimg.com/media/CK3ZjL-UYAAX317.jpg"/>
          <p:cNvPicPr>
            <a:picLocks noChangeAspect="1" noChangeArrowheads="1"/>
          </p:cNvPicPr>
          <p:nvPr/>
        </p:nvPicPr>
        <p:blipFill>
          <a:blip r:embed="rId3"/>
          <a:srcRect/>
          <a:stretch>
            <a:fillRect/>
          </a:stretch>
        </p:blipFill>
        <p:spPr bwMode="auto">
          <a:xfrm>
            <a:off x="2143108" y="0"/>
            <a:ext cx="4714908" cy="7032699"/>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55" presetClass="entr" presetSubtype="0" fill="hold" nodeType="withEffect">
                                  <p:stCondLst>
                                    <p:cond delay="0"/>
                                  </p:stCondLst>
                                  <p:childTnLst>
                                    <p:set>
                                      <p:cBhvr>
                                        <p:cTn id="9" dur="1" fill="hold">
                                          <p:stCondLst>
                                            <p:cond delay="0"/>
                                          </p:stCondLst>
                                        </p:cTn>
                                        <p:tgtEl>
                                          <p:spTgt spid="136194"/>
                                        </p:tgtEl>
                                        <p:attrNameLst>
                                          <p:attrName>style.visibility</p:attrName>
                                        </p:attrNameLst>
                                      </p:cBhvr>
                                      <p:to>
                                        <p:strVal val="visible"/>
                                      </p:to>
                                    </p:set>
                                    <p:anim calcmode="lin" valueType="num">
                                      <p:cBhvr>
                                        <p:cTn id="10" dur="5000" fill="hold"/>
                                        <p:tgtEl>
                                          <p:spTgt spid="136194"/>
                                        </p:tgtEl>
                                        <p:attrNameLst>
                                          <p:attrName>ppt_w</p:attrName>
                                        </p:attrNameLst>
                                      </p:cBhvr>
                                      <p:tavLst>
                                        <p:tav tm="0">
                                          <p:val>
                                            <p:strVal val="#ppt_w*0.70"/>
                                          </p:val>
                                        </p:tav>
                                        <p:tav tm="100000">
                                          <p:val>
                                            <p:strVal val="#ppt_w"/>
                                          </p:val>
                                        </p:tav>
                                      </p:tavLst>
                                    </p:anim>
                                    <p:anim calcmode="lin" valueType="num">
                                      <p:cBhvr>
                                        <p:cTn id="11" dur="5000" fill="hold"/>
                                        <p:tgtEl>
                                          <p:spTgt spid="136194"/>
                                        </p:tgtEl>
                                        <p:attrNameLst>
                                          <p:attrName>ppt_h</p:attrName>
                                        </p:attrNameLst>
                                      </p:cBhvr>
                                      <p:tavLst>
                                        <p:tav tm="0">
                                          <p:val>
                                            <p:strVal val="#ppt_h"/>
                                          </p:val>
                                        </p:tav>
                                        <p:tav tm="100000">
                                          <p:val>
                                            <p:strVal val="#ppt_h"/>
                                          </p:val>
                                        </p:tav>
                                      </p:tavLst>
                                    </p:anim>
                                    <p:animEffect transition="in" filter="fade">
                                      <p:cBhvr>
                                        <p:cTn id="12" dur="5000"/>
                                        <p:tgtEl>
                                          <p:spTgt spid="136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rew-germen-graffiti-town-mural-palmitas-10"/>
          <p:cNvPicPr>
            <a:picLocks noChangeAspect="1" noChangeArrowheads="1"/>
          </p:cNvPicPr>
          <p:nvPr/>
        </p:nvPicPr>
        <p:blipFill>
          <a:blip r:embed="rId2"/>
          <a:srcRect/>
          <a:stretch>
            <a:fillRect/>
          </a:stretch>
        </p:blipFill>
        <p:spPr bwMode="auto">
          <a:xfrm>
            <a:off x="-1" y="0"/>
            <a:ext cx="9161737"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2000"/>
          </a:blip>
          <a:srcRect/>
          <a:stretch>
            <a:fillRect/>
          </a:stretch>
        </p:blipFill>
        <p:spPr bwMode="auto">
          <a:xfrm>
            <a:off x="-1" y="0"/>
            <a:ext cx="9144001" cy="6858000"/>
          </a:xfrm>
          <a:prstGeom prst="rect">
            <a:avLst/>
          </a:prstGeom>
          <a:noFill/>
        </p:spPr>
      </p:pic>
      <p:pic>
        <p:nvPicPr>
          <p:cNvPr id="139266" name="Picture 2" descr="http://elreporterohgo.com/noticias/wp-content/uploads/2015/06/DSC02720.jpg"/>
          <p:cNvPicPr>
            <a:picLocks noChangeAspect="1" noChangeArrowheads="1"/>
          </p:cNvPicPr>
          <p:nvPr/>
        </p:nvPicPr>
        <p:blipFill>
          <a:blip r:embed="rId3"/>
          <a:srcRect/>
          <a:stretch>
            <a:fillRect/>
          </a:stretch>
        </p:blipFill>
        <p:spPr bwMode="auto">
          <a:xfrm>
            <a:off x="2071670" y="-122739"/>
            <a:ext cx="4643438" cy="6980739"/>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55" presetClass="entr" presetSubtype="0" fill="hold" nodeType="withEffect">
                                  <p:stCondLst>
                                    <p:cond delay="0"/>
                                  </p:stCondLst>
                                  <p:childTnLst>
                                    <p:set>
                                      <p:cBhvr>
                                        <p:cTn id="9" dur="1" fill="hold">
                                          <p:stCondLst>
                                            <p:cond delay="0"/>
                                          </p:stCondLst>
                                        </p:cTn>
                                        <p:tgtEl>
                                          <p:spTgt spid="139266"/>
                                        </p:tgtEl>
                                        <p:attrNameLst>
                                          <p:attrName>style.visibility</p:attrName>
                                        </p:attrNameLst>
                                      </p:cBhvr>
                                      <p:to>
                                        <p:strVal val="visible"/>
                                      </p:to>
                                    </p:set>
                                    <p:anim calcmode="lin" valueType="num">
                                      <p:cBhvr>
                                        <p:cTn id="10" dur="5000" fill="hold"/>
                                        <p:tgtEl>
                                          <p:spTgt spid="139266"/>
                                        </p:tgtEl>
                                        <p:attrNameLst>
                                          <p:attrName>ppt_w</p:attrName>
                                        </p:attrNameLst>
                                      </p:cBhvr>
                                      <p:tavLst>
                                        <p:tav tm="0">
                                          <p:val>
                                            <p:strVal val="#ppt_w*0.70"/>
                                          </p:val>
                                        </p:tav>
                                        <p:tav tm="100000">
                                          <p:val>
                                            <p:strVal val="#ppt_w"/>
                                          </p:val>
                                        </p:tav>
                                      </p:tavLst>
                                    </p:anim>
                                    <p:anim calcmode="lin" valueType="num">
                                      <p:cBhvr>
                                        <p:cTn id="11" dur="5000" fill="hold"/>
                                        <p:tgtEl>
                                          <p:spTgt spid="139266"/>
                                        </p:tgtEl>
                                        <p:attrNameLst>
                                          <p:attrName>ppt_h</p:attrName>
                                        </p:attrNameLst>
                                      </p:cBhvr>
                                      <p:tavLst>
                                        <p:tav tm="0">
                                          <p:val>
                                            <p:strVal val="#ppt_h"/>
                                          </p:val>
                                        </p:tav>
                                        <p:tav tm="100000">
                                          <p:val>
                                            <p:strVal val="#ppt_h"/>
                                          </p:val>
                                        </p:tav>
                                      </p:tavLst>
                                    </p:anim>
                                    <p:animEffect transition="in" filter="fade">
                                      <p:cBhvr>
                                        <p:cTn id="12" dur="5000"/>
                                        <p:tgtEl>
                                          <p:spTgt spid="139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2000"/>
          </a:blip>
          <a:srcRect/>
          <a:stretch>
            <a:fillRect/>
          </a:stretch>
        </p:blipFill>
        <p:spPr bwMode="auto">
          <a:xfrm>
            <a:off x="-1" y="0"/>
            <a:ext cx="9144001" cy="6858000"/>
          </a:xfrm>
          <a:prstGeom prst="rect">
            <a:avLst/>
          </a:prstGeom>
          <a:noFill/>
        </p:spPr>
      </p:pic>
      <p:sp>
        <p:nvSpPr>
          <p:cNvPr id="2" name="1 Rectángulo"/>
          <p:cNvSpPr/>
          <p:nvPr/>
        </p:nvSpPr>
        <p:spPr>
          <a:xfrm>
            <a:off x="1643042" y="1500174"/>
            <a:ext cx="6072214" cy="3785652"/>
          </a:xfrm>
          <a:prstGeom prst="rect">
            <a:avLst/>
          </a:prstGeom>
        </p:spPr>
        <p:txBody>
          <a:bodyPr wrap="square">
            <a:spAutoFit/>
          </a:bodyPr>
          <a:lstStyle/>
          <a:p>
            <a:pPr algn="ctr"/>
            <a:r>
              <a:rPr lang="es-ES" sz="2400" b="1" i="1" dirty="0" smtClean="0"/>
              <a:t>Palmitas es un barrio ubicado en Pachuca, Hidalgo, en la zona centro de México. Dicho barrio se encuentra en un cerro, en el cual, viven alrededor de 202 familias distribuidas en 209 casas habitación. El colectivo Germen, una agrupación que se autodenomina como exponentes del "nuevo muralismo", está en el proceso de un macromural de 20 mil metros cuadrados, convirtiendo a Palmitas como "el primer barrio mágico del país".</a:t>
            </a:r>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 presetClass="exit" presetSubtype="8"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0-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4"/>
                                        </p:tgtEl>
                                        <p:attrNameLst>
                                          <p:attrName>ppt_x</p:attrName>
                                        </p:attrNameLst>
                                      </p:cBhvr>
                                      <p:tavLst>
                                        <p:tav tm="0">
                                          <p:val>
                                            <p:strVal val="ppt_x"/>
                                          </p:val>
                                        </p:tav>
                                        <p:tav tm="100000">
                                          <p:val>
                                            <p:strVal val="1+ppt_w/2"/>
                                          </p:val>
                                        </p:tav>
                                      </p:tavLst>
                                    </p:anim>
                                    <p:anim calcmode="lin" valueType="num">
                                      <p:cBhvr additive="base">
                                        <p:cTn id="14" dur="5000"/>
                                        <p:tgtEl>
                                          <p:spTgt spid="4"/>
                                        </p:tgtEl>
                                        <p:attrNameLst>
                                          <p:attrName>ppt_y</p:attrName>
                                        </p:attrNameLst>
                                      </p:cBhvr>
                                      <p:tavLst>
                                        <p:tav tm="0">
                                          <p:val>
                                            <p:strVal val="ppt_y"/>
                                          </p:val>
                                        </p:tav>
                                        <p:tav tm="100000">
                                          <p:val>
                                            <p:strVal val="ppt_y"/>
                                          </p:val>
                                        </p:tav>
                                      </p:tavLst>
                                    </p:anim>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http://theguiltycode.com/wp-content/uploads/2015/07/MuralPalmitasHidalgo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nacion.com/mundo/latinoamerica/Palmitas-Pachuca-transformando-gigantesco-uniciativa_LNCIMA20150801_0143_27.jpg"/>
          <p:cNvPicPr>
            <a:picLocks noChangeAspect="1" noChangeArrowheads="1"/>
          </p:cNvPicPr>
          <p:nvPr/>
        </p:nvPicPr>
        <p:blipFill>
          <a:blip r:embed="rId2"/>
          <a:srcRect/>
          <a:stretch>
            <a:fillRect/>
          </a:stretch>
        </p:blipFill>
        <p:spPr bwMode="auto">
          <a:xfrm>
            <a:off x="0" y="0"/>
            <a:ext cx="9929850" cy="6858000"/>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randombar(horizontal)">
                                      <p:cBhvr>
                                        <p:cTn id="7" dur="3000"/>
                                        <p:tgtEl>
                                          <p:spTgt spid="48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2000"/>
          </a:blip>
          <a:srcRect/>
          <a:stretch>
            <a:fillRect/>
          </a:stretch>
        </p:blipFill>
        <p:spPr bwMode="auto">
          <a:xfrm>
            <a:off x="-1" y="0"/>
            <a:ext cx="9144001" cy="6858000"/>
          </a:xfrm>
          <a:prstGeom prst="rect">
            <a:avLst/>
          </a:prstGeom>
          <a:noFill/>
        </p:spPr>
      </p:pic>
      <p:sp>
        <p:nvSpPr>
          <p:cNvPr id="2" name="1 Rectángulo"/>
          <p:cNvSpPr/>
          <p:nvPr/>
        </p:nvSpPr>
        <p:spPr>
          <a:xfrm>
            <a:off x="1571604" y="1071546"/>
            <a:ext cx="6500842" cy="4524315"/>
          </a:xfrm>
          <a:prstGeom prst="rect">
            <a:avLst/>
          </a:prstGeom>
        </p:spPr>
        <p:txBody>
          <a:bodyPr wrap="square">
            <a:spAutoFit/>
          </a:bodyPr>
          <a:lstStyle/>
          <a:p>
            <a:pPr algn="ctr"/>
            <a:r>
              <a:rPr lang="es-ES" sz="2400" b="1" i="1" dirty="0" smtClean="0"/>
              <a:t>Con una iniciativa de gobierno, Germen, fue convocado para la realización de este proyecto colorido y monumental. El colectivo explica que han sido varios meses de trabajo y se encuentran en una segunda etapa, la del color. En un principio se pintó todo de blanco, luego se aplicó la distribución del color del gran mural, sin embargo, no todo termina ahí, dicen los artistas urbanos de Germen que el mural debe vivirse desde dentro, es decir que habrá detalles únicos que solo se podrán apreciar al adentrarse a las calles y callejones del barrio.</a:t>
            </a:r>
            <a:endParaRPr lang="es-ES" sz="2400" b="1" i="1"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 presetClass="exit" presetSubtype="8"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0-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4"/>
                                        </p:tgtEl>
                                        <p:attrNameLst>
                                          <p:attrName>ppt_x</p:attrName>
                                        </p:attrNameLst>
                                      </p:cBhvr>
                                      <p:tavLst>
                                        <p:tav tm="0">
                                          <p:val>
                                            <p:strVal val="ppt_x"/>
                                          </p:val>
                                        </p:tav>
                                        <p:tav tm="100000">
                                          <p:val>
                                            <p:strVal val="1+ppt_w/2"/>
                                          </p:val>
                                        </p:tav>
                                      </p:tavLst>
                                    </p:anim>
                                    <p:anim calcmode="lin" valueType="num">
                                      <p:cBhvr additive="base">
                                        <p:cTn id="14" dur="5000"/>
                                        <p:tgtEl>
                                          <p:spTgt spid="4"/>
                                        </p:tgtEl>
                                        <p:attrNameLst>
                                          <p:attrName>ppt_y</p:attrName>
                                        </p:attrNameLst>
                                      </p:cBhvr>
                                      <p:tavLst>
                                        <p:tav tm="0">
                                          <p:val>
                                            <p:strVal val="ppt_y"/>
                                          </p:val>
                                        </p:tav>
                                        <p:tav tm="100000">
                                          <p:val>
                                            <p:strVal val="ppt_y"/>
                                          </p:val>
                                        </p:tav>
                                      </p:tavLst>
                                    </p:anim>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http://thecitylovesyou.com/urban/wp-content/uploads/2015/06/macro-mural-pachuca-germen-crew-7.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Picture 2" descr="https://agaudi.files.wordpress.com/2010/03/tumblr_ky4haxtzxa1qzt4vjo1_500.gif?w=500&amp;h=500"/>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58000"/>
          </a:xfrm>
          <a:prstGeom prst="rect">
            <a:avLst/>
          </a:prstGeom>
          <a:noFill/>
        </p:spPr>
      </p:pic>
      <p:pic>
        <p:nvPicPr>
          <p:cNvPr id="121858" name="Picture 2" descr="http://marcianosmx.com/wp-content/uploads/2015/07/Palmitas-Pachuca-Hidalgo-Mural-4.jpg"/>
          <p:cNvPicPr>
            <a:picLocks noChangeAspect="1" noChangeArrowheads="1"/>
          </p:cNvPicPr>
          <p:nvPr/>
        </p:nvPicPr>
        <p:blipFill>
          <a:blip r:embed="rId3"/>
          <a:srcRect/>
          <a:stretch>
            <a:fillRect/>
          </a:stretch>
        </p:blipFill>
        <p:spPr bwMode="auto">
          <a:xfrm>
            <a:off x="2071670" y="0"/>
            <a:ext cx="4786346" cy="7179520"/>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55" presetClass="entr" presetSubtype="0" fill="hold" nodeType="withEffect">
                                  <p:stCondLst>
                                    <p:cond delay="0"/>
                                  </p:stCondLst>
                                  <p:childTnLst>
                                    <p:set>
                                      <p:cBhvr>
                                        <p:cTn id="13" dur="1" fill="hold">
                                          <p:stCondLst>
                                            <p:cond delay="0"/>
                                          </p:stCondLst>
                                        </p:cTn>
                                        <p:tgtEl>
                                          <p:spTgt spid="121858"/>
                                        </p:tgtEl>
                                        <p:attrNameLst>
                                          <p:attrName>style.visibility</p:attrName>
                                        </p:attrNameLst>
                                      </p:cBhvr>
                                      <p:to>
                                        <p:strVal val="visible"/>
                                      </p:to>
                                    </p:set>
                                    <p:anim calcmode="lin" valueType="num">
                                      <p:cBhvr>
                                        <p:cTn id="14" dur="5000" fill="hold"/>
                                        <p:tgtEl>
                                          <p:spTgt spid="121858"/>
                                        </p:tgtEl>
                                        <p:attrNameLst>
                                          <p:attrName>ppt_w</p:attrName>
                                        </p:attrNameLst>
                                      </p:cBhvr>
                                      <p:tavLst>
                                        <p:tav tm="0">
                                          <p:val>
                                            <p:strVal val="#ppt_w*0.70"/>
                                          </p:val>
                                        </p:tav>
                                        <p:tav tm="100000">
                                          <p:val>
                                            <p:strVal val="#ppt_w"/>
                                          </p:val>
                                        </p:tav>
                                      </p:tavLst>
                                    </p:anim>
                                    <p:anim calcmode="lin" valueType="num">
                                      <p:cBhvr>
                                        <p:cTn id="15" dur="5000" fill="hold"/>
                                        <p:tgtEl>
                                          <p:spTgt spid="121858"/>
                                        </p:tgtEl>
                                        <p:attrNameLst>
                                          <p:attrName>ppt_h</p:attrName>
                                        </p:attrNameLst>
                                      </p:cBhvr>
                                      <p:tavLst>
                                        <p:tav tm="0">
                                          <p:val>
                                            <p:strVal val="#ppt_h"/>
                                          </p:val>
                                        </p:tav>
                                        <p:tav tm="100000">
                                          <p:val>
                                            <p:strVal val="#ppt_h"/>
                                          </p:val>
                                        </p:tav>
                                      </p:tavLst>
                                    </p:anim>
                                    <p:animEffect transition="in" filter="fade">
                                      <p:cBhvr>
                                        <p:cTn id="16" dur="5000"/>
                                        <p:tgtEl>
                                          <p:spTgt spid="1218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2000"/>
          </a:blip>
          <a:srcRect/>
          <a:stretch>
            <a:fillRect/>
          </a:stretch>
        </p:blipFill>
        <p:spPr bwMode="auto">
          <a:xfrm>
            <a:off x="-1" y="0"/>
            <a:ext cx="9144001" cy="6858000"/>
          </a:xfrm>
          <a:prstGeom prst="rect">
            <a:avLst/>
          </a:prstGeom>
          <a:noFill/>
        </p:spPr>
      </p:pic>
      <p:sp>
        <p:nvSpPr>
          <p:cNvPr id="2" name="1 Rectángulo"/>
          <p:cNvSpPr/>
          <p:nvPr/>
        </p:nvSpPr>
        <p:spPr>
          <a:xfrm>
            <a:off x="1000100" y="1285860"/>
            <a:ext cx="6643718" cy="4431983"/>
          </a:xfrm>
          <a:prstGeom prst="rect">
            <a:avLst/>
          </a:prstGeom>
        </p:spPr>
        <p:txBody>
          <a:bodyPr wrap="square">
            <a:spAutoFit/>
          </a:bodyPr>
          <a:lstStyle/>
          <a:p>
            <a:pPr algn="ctr"/>
            <a:r>
              <a:rPr lang="es-ES" sz="2400" b="1" i="1" dirty="0" smtClean="0"/>
              <a:t>El proyecto de Palmitas es multidisciplinario pues incluye fotografía, video; pero además, el </a:t>
            </a:r>
            <a:r>
              <a:rPr lang="es-ES" sz="2400" b="1" i="1" dirty="0" err="1" smtClean="0"/>
              <a:t>crew</a:t>
            </a:r>
            <a:r>
              <a:rPr lang="es-ES" sz="2400" b="1" i="1" dirty="0" smtClean="0"/>
              <a:t> ha tenido que hablar con las personas del barrio, integrarlas, sensibilizarlas de lo que está sucediendo en su comunidad. Así, hay actividades diversas que insta al barrio a participar, a sentirse orgullosos de vivir en Palmitas. Y es que se trata de un barrio popular con problemáticas diversas de seguridad sin embargo, la misma comunidad señala que siente un descenso en la violencia que se vivía en el barrio.</a:t>
            </a:r>
          </a:p>
          <a:p>
            <a:r>
              <a:rPr lang="es-ES" dirty="0" smtClean="0"/>
              <a:t>.</a:t>
            </a:r>
            <a:endParaRPr lang="es-ES"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 presetClass="exit" presetSubtype="8"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0-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4"/>
                                        </p:tgtEl>
                                        <p:attrNameLst>
                                          <p:attrName>ppt_x</p:attrName>
                                        </p:attrNameLst>
                                      </p:cBhvr>
                                      <p:tavLst>
                                        <p:tav tm="0">
                                          <p:val>
                                            <p:strVal val="ppt_x"/>
                                          </p:val>
                                        </p:tav>
                                        <p:tav tm="100000">
                                          <p:val>
                                            <p:strVal val="1+ppt_w/2"/>
                                          </p:val>
                                        </p:tav>
                                      </p:tavLst>
                                    </p:anim>
                                    <p:anim calcmode="lin" valueType="num">
                                      <p:cBhvr additive="base">
                                        <p:cTn id="14" dur="5000"/>
                                        <p:tgtEl>
                                          <p:spTgt spid="4"/>
                                        </p:tgtEl>
                                        <p:attrNameLst>
                                          <p:attrName>ppt_y</p:attrName>
                                        </p:attrNameLst>
                                      </p:cBhvr>
                                      <p:tavLst>
                                        <p:tav tm="0">
                                          <p:val>
                                            <p:strVal val="ppt_y"/>
                                          </p:val>
                                        </p:tav>
                                        <p:tav tm="100000">
                                          <p:val>
                                            <p:strVal val="ppt_y"/>
                                          </p:val>
                                        </p:tav>
                                      </p:tavLst>
                                    </p:anim>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http://i1.wp.com/hipertextual.com/files/2015/07/palmitas.jpg?resize=1772%2C1181"/>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2" descr="http://i2.wp.com/hipertextual.com/files/2015/07/crew-germen-graffiti-town-mural-palmitas-9.jpg?resize=880%2C585"/>
          <p:cNvPicPr>
            <a:picLocks noChangeAspect="1" noChangeArrowheads="1"/>
          </p:cNvPicPr>
          <p:nvPr/>
        </p:nvPicPr>
        <p:blipFill>
          <a:blip r:embed="rId2"/>
          <a:srcRect/>
          <a:stretch>
            <a:fillRect/>
          </a:stretch>
        </p:blipFill>
        <p:spPr bwMode="auto">
          <a:xfrm>
            <a:off x="0" y="0"/>
            <a:ext cx="9349182"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32000"/>
          </a:blip>
          <a:srcRect/>
          <a:stretch>
            <a:fillRect/>
          </a:stretch>
        </p:blipFill>
        <p:spPr bwMode="auto">
          <a:xfrm>
            <a:off x="-1" y="0"/>
            <a:ext cx="9144001" cy="6858000"/>
          </a:xfrm>
          <a:prstGeom prst="rect">
            <a:avLst/>
          </a:prstGeom>
          <a:noFill/>
        </p:spPr>
      </p:pic>
      <p:sp>
        <p:nvSpPr>
          <p:cNvPr id="2" name="1 Rectángulo"/>
          <p:cNvSpPr/>
          <p:nvPr/>
        </p:nvSpPr>
        <p:spPr>
          <a:xfrm>
            <a:off x="1357290" y="1214422"/>
            <a:ext cx="6500858" cy="4524315"/>
          </a:xfrm>
          <a:prstGeom prst="rect">
            <a:avLst/>
          </a:prstGeom>
        </p:spPr>
        <p:txBody>
          <a:bodyPr wrap="square">
            <a:spAutoFit/>
          </a:bodyPr>
          <a:lstStyle/>
          <a:p>
            <a:pPr algn="ctr"/>
            <a:r>
              <a:rPr lang="es-ES" sz="2400" b="1" i="1" dirty="0" smtClean="0"/>
              <a:t>Las diferencias entre el sur y el norte son conocidas y los contrastes que se viven en un país tan diverso como México son comunes para muchas personas de todo el territorio; así, un proyecto como este tiene una gran valía para las personas que viven en Palmitas, para los visitantes, para los artistas involucrados, así como el ejemplo de un proyecto con calidad estética y un impacto social favorable. Estaremos atentos a la entrega final del mural así como a los demás proyectos que realiza este genial colectivo de artistas urbanos, neomuralistas mexicanos.</a:t>
            </a:r>
            <a:endParaRPr lang="es-ES" sz="2400" b="1" i="1"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1000">
    <p:comb/>
    <p:sndAc>
      <p:stSnd>
        <p:snd r:embed="rId2" name="LuisMiguellabar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 presetClass="exit" presetSubtype="8"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0-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4"/>
                                        </p:tgtEl>
                                        <p:attrNameLst>
                                          <p:attrName>ppt_x</p:attrName>
                                        </p:attrNameLst>
                                      </p:cBhvr>
                                      <p:tavLst>
                                        <p:tav tm="0">
                                          <p:val>
                                            <p:strVal val="ppt_x"/>
                                          </p:val>
                                        </p:tav>
                                        <p:tav tm="100000">
                                          <p:val>
                                            <p:strVal val="1+ppt_w/2"/>
                                          </p:val>
                                        </p:tav>
                                      </p:tavLst>
                                    </p:anim>
                                    <p:anim calcmode="lin" valueType="num">
                                      <p:cBhvr additive="base">
                                        <p:cTn id="14" dur="5000"/>
                                        <p:tgtEl>
                                          <p:spTgt spid="4"/>
                                        </p:tgtEl>
                                        <p:attrNameLst>
                                          <p:attrName>ppt_y</p:attrName>
                                        </p:attrNameLst>
                                      </p:cBhvr>
                                      <p:tavLst>
                                        <p:tav tm="0">
                                          <p:val>
                                            <p:strVal val="ppt_y"/>
                                          </p:val>
                                        </p:tav>
                                        <p:tav tm="100000">
                                          <p:val>
                                            <p:strVal val="ppt_y"/>
                                          </p:val>
                                        </p:tav>
                                      </p:tavLst>
                                    </p:anim>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pic>
        <p:nvPicPr>
          <p:cNvPr id="142338" name="Picture 2" descr="palmitas-pachuca-germen-2"/>
          <p:cNvPicPr>
            <a:picLocks noChangeAspect="1" noChangeArrowheads="1"/>
          </p:cNvPicPr>
          <p:nvPr/>
        </p:nvPicPr>
        <p:blipFill>
          <a:blip r:embed="rId3"/>
          <a:srcRect/>
          <a:stretch>
            <a:fillRect/>
          </a:stretch>
        </p:blipFill>
        <p:spPr bwMode="auto">
          <a:xfrm>
            <a:off x="2071670" y="0"/>
            <a:ext cx="4643470" cy="6965206"/>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5" presetClass="entr" presetSubtype="10" fill="hold" nodeType="afterEffect">
                                  <p:stCondLst>
                                    <p:cond delay="0"/>
                                  </p:stCondLst>
                                  <p:childTnLst>
                                    <p:set>
                                      <p:cBhvr>
                                        <p:cTn id="10" dur="1" fill="hold">
                                          <p:stCondLst>
                                            <p:cond delay="0"/>
                                          </p:stCondLst>
                                        </p:cTn>
                                        <p:tgtEl>
                                          <p:spTgt spid="142338"/>
                                        </p:tgtEl>
                                        <p:attrNameLst>
                                          <p:attrName>style.visibility</p:attrName>
                                        </p:attrNameLst>
                                      </p:cBhvr>
                                      <p:to>
                                        <p:strVal val="visible"/>
                                      </p:to>
                                    </p:set>
                                    <p:animEffect transition="in" filter="checkerboard(across)">
                                      <p:cBhvr>
                                        <p:cTn id="11" dur="5000"/>
                                        <p:tgtEl>
                                          <p:spTgt spid="14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descr="http://eltrochilero.com/wp-content/uploads/2015/07/crew-germen-graffiti-town-mural-palmitas-8.jpg"/>
          <p:cNvPicPr>
            <a:picLocks noChangeAspect="1" noChangeArrowheads="1"/>
          </p:cNvPicPr>
          <p:nvPr/>
        </p:nvPicPr>
        <p:blipFill>
          <a:blip r:embed="rId2"/>
          <a:srcRect/>
          <a:stretch>
            <a:fillRect/>
          </a:stretch>
        </p:blipFill>
        <p:spPr bwMode="auto">
          <a:xfrm>
            <a:off x="-1" y="0"/>
            <a:ext cx="9228763" cy="3429000"/>
          </a:xfrm>
          <a:prstGeom prst="rect">
            <a:avLst/>
          </a:prstGeom>
          <a:noFill/>
        </p:spPr>
      </p:pic>
      <p:pic>
        <p:nvPicPr>
          <p:cNvPr id="3" name="Picture 2" descr="http://eltrochilero.com/wp-content/uploads/2015/07/crew-germen-graffiti-town-mural-palmitas-8.jpg"/>
          <p:cNvPicPr>
            <a:picLocks noChangeAspect="1" noChangeArrowheads="1"/>
          </p:cNvPicPr>
          <p:nvPr/>
        </p:nvPicPr>
        <p:blipFill>
          <a:blip r:embed="rId3"/>
          <a:srcRect/>
          <a:stretch>
            <a:fillRect/>
          </a:stretch>
        </p:blipFill>
        <p:spPr bwMode="auto">
          <a:xfrm>
            <a:off x="0" y="3357562"/>
            <a:ext cx="9228764" cy="3500438"/>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thecitylovesyou.com/urban/wp-content/uploads/2015/06/macro-mural-pachuca-germen-crew-4.jpg"/>
          <p:cNvPicPr>
            <a:picLocks noChangeAspect="1" noChangeArrowheads="1"/>
          </p:cNvPicPr>
          <p:nvPr/>
        </p:nvPicPr>
        <p:blipFill>
          <a:blip r:embed="rId2"/>
          <a:srcRect/>
          <a:stretch>
            <a:fillRect/>
          </a:stretch>
        </p:blipFill>
        <p:spPr bwMode="auto">
          <a:xfrm>
            <a:off x="-1" y="0"/>
            <a:ext cx="9108307"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http://sipse.com/imgs/082015/0108150668a712cmed.jpg"/>
          <p:cNvPicPr>
            <a:picLocks noChangeAspect="1" noChangeArrowheads="1"/>
          </p:cNvPicPr>
          <p:nvPr/>
        </p:nvPicPr>
        <p:blipFill>
          <a:blip r:embed="rId2"/>
          <a:srcRect/>
          <a:stretch>
            <a:fillRect/>
          </a:stretch>
        </p:blipFill>
        <p:spPr bwMode="auto">
          <a:xfrm>
            <a:off x="-1" y="0"/>
            <a:ext cx="9298239"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http://www.effeta.info/blog/wp-content/uploads/2015/06/palmitas.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www.viralistas.com/wp-content/uploads/2015/07/crew-germen-graffiti-town-mural-palmitas-2.jpg"/>
          <p:cNvPicPr>
            <a:picLocks noChangeAspect="1" noChangeArrowheads="1"/>
          </p:cNvPicPr>
          <p:nvPr/>
        </p:nvPicPr>
        <p:blipFill>
          <a:blip r:embed="rId2"/>
          <a:srcRect/>
          <a:stretch>
            <a:fillRect/>
          </a:stretch>
        </p:blipFill>
        <p:spPr bwMode="auto">
          <a:xfrm>
            <a:off x="0" y="0"/>
            <a:ext cx="9424424"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a:off x="0" y="0"/>
            <a:ext cx="9144000" cy="6858000"/>
          </a:xfrm>
          <a:prstGeom prst="rect">
            <a:avLst/>
          </a:prstGeom>
          <a:noFill/>
          <a:ln w="9525">
            <a:noFill/>
            <a:miter lim="800000"/>
            <a:headEnd/>
            <a:tailEnd/>
          </a:ln>
        </p:spPr>
      </p:pic>
      <p:pic>
        <p:nvPicPr>
          <p:cNvPr id="133122" name="Picture 2" descr="https://pbs.twimg.com/media/CImfwjoUMAETc8U.jpg"/>
          <p:cNvPicPr>
            <a:picLocks noChangeAspect="1" noChangeArrowheads="1"/>
          </p:cNvPicPr>
          <p:nvPr/>
        </p:nvPicPr>
        <p:blipFill>
          <a:blip r:embed="rId3"/>
          <a:srcRect/>
          <a:stretch>
            <a:fillRect/>
          </a:stretch>
        </p:blipFill>
        <p:spPr bwMode="auto">
          <a:xfrm>
            <a:off x="0" y="1142984"/>
            <a:ext cx="9236676" cy="4500570"/>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3" presetClass="entr" presetSubtype="10" fill="hold" nodeType="withEffect">
                                  <p:stCondLst>
                                    <p:cond delay="0"/>
                                  </p:stCondLst>
                                  <p:childTnLst>
                                    <p:set>
                                      <p:cBhvr>
                                        <p:cTn id="9" dur="1" fill="hold">
                                          <p:stCondLst>
                                            <p:cond delay="0"/>
                                          </p:stCondLst>
                                        </p:cTn>
                                        <p:tgtEl>
                                          <p:spTgt spid="133122"/>
                                        </p:tgtEl>
                                        <p:attrNameLst>
                                          <p:attrName>style.visibility</p:attrName>
                                        </p:attrNameLst>
                                      </p:cBhvr>
                                      <p:to>
                                        <p:strVal val="visible"/>
                                      </p:to>
                                    </p:set>
                                    <p:animEffect transition="in" filter="blinds(horizontal)">
                                      <p:cBhvr>
                                        <p:cTn id="10" dur="5000"/>
                                        <p:tgtEl>
                                          <p:spTgt spid="133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4">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134146" name="Picture 2" descr="https://encrypted-tbn1.gstatic.com/images?q=tbn:ANd9GcSQL5YyGXmc2p9m4mBzcnfm9A6bDaPaJG8MFc5L6O6YbQS6LRNN"/>
          <p:cNvPicPr>
            <a:picLocks noChangeAspect="1" noChangeArrowheads="1"/>
          </p:cNvPicPr>
          <p:nvPr/>
        </p:nvPicPr>
        <p:blipFill>
          <a:blip r:embed="rId3"/>
          <a:srcRect/>
          <a:stretch>
            <a:fillRect/>
          </a:stretch>
        </p:blipFill>
        <p:spPr bwMode="auto">
          <a:xfrm>
            <a:off x="1214414" y="1285860"/>
            <a:ext cx="6794290" cy="4166533"/>
          </a:xfrm>
          <a:prstGeom prst="rect">
            <a:avLst/>
          </a:prstGeom>
          <a:noFill/>
          <a:ln w="82550" cmpd="tri">
            <a:solidFill>
              <a:srgbClr val="7030A0"/>
            </a:solidFill>
          </a:ln>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55" presetClass="entr" presetSubtype="0" fill="hold" nodeType="afterEffect">
                                  <p:stCondLst>
                                    <p:cond delay="0"/>
                                  </p:stCondLst>
                                  <p:childTnLst>
                                    <p:set>
                                      <p:cBhvr>
                                        <p:cTn id="10" dur="1" fill="hold">
                                          <p:stCondLst>
                                            <p:cond delay="0"/>
                                          </p:stCondLst>
                                        </p:cTn>
                                        <p:tgtEl>
                                          <p:spTgt spid="134146"/>
                                        </p:tgtEl>
                                        <p:attrNameLst>
                                          <p:attrName>style.visibility</p:attrName>
                                        </p:attrNameLst>
                                      </p:cBhvr>
                                      <p:to>
                                        <p:strVal val="visible"/>
                                      </p:to>
                                    </p:set>
                                    <p:anim calcmode="lin" valueType="num">
                                      <p:cBhvr>
                                        <p:cTn id="11" dur="3000" fill="hold"/>
                                        <p:tgtEl>
                                          <p:spTgt spid="134146"/>
                                        </p:tgtEl>
                                        <p:attrNameLst>
                                          <p:attrName>ppt_w</p:attrName>
                                        </p:attrNameLst>
                                      </p:cBhvr>
                                      <p:tavLst>
                                        <p:tav tm="0">
                                          <p:val>
                                            <p:strVal val="#ppt_w*0.70"/>
                                          </p:val>
                                        </p:tav>
                                        <p:tav tm="100000">
                                          <p:val>
                                            <p:strVal val="#ppt_w"/>
                                          </p:val>
                                        </p:tav>
                                      </p:tavLst>
                                    </p:anim>
                                    <p:anim calcmode="lin" valueType="num">
                                      <p:cBhvr>
                                        <p:cTn id="12" dur="3000" fill="hold"/>
                                        <p:tgtEl>
                                          <p:spTgt spid="134146"/>
                                        </p:tgtEl>
                                        <p:attrNameLst>
                                          <p:attrName>ppt_h</p:attrName>
                                        </p:attrNameLst>
                                      </p:cBhvr>
                                      <p:tavLst>
                                        <p:tav tm="0">
                                          <p:val>
                                            <p:strVal val="#ppt_h"/>
                                          </p:val>
                                        </p:tav>
                                        <p:tav tm="100000">
                                          <p:val>
                                            <p:strVal val="#ppt_h"/>
                                          </p:val>
                                        </p:tav>
                                      </p:tavLst>
                                    </p:anim>
                                    <p:animEffect transition="in" filter="fade">
                                      <p:cBhvr>
                                        <p:cTn id="13" dur="3000"/>
                                        <p:tgtEl>
                                          <p:spTgt spid="134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amorfo.com.mx/wp-content/uploads/2015/06/Gernem-Jalisco2.jpg"/>
          <p:cNvPicPr>
            <a:picLocks noChangeAspect="1" noChangeArrowheads="1"/>
          </p:cNvPicPr>
          <p:nvPr/>
        </p:nvPicPr>
        <p:blipFill>
          <a:blip r:embed="rId2"/>
          <a:srcRect/>
          <a:stretch>
            <a:fillRect/>
          </a:stretch>
        </p:blipFill>
        <p:spPr bwMode="auto">
          <a:xfrm>
            <a:off x="-1" y="0"/>
            <a:ext cx="9429785"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http://cdc-s3-ejece-main.s3.amazonaws.com/uploads/2015/08/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debate.com.mx/__export/1431271909517/sites/debate/img/ahora/2015/05/10/palmitas.jpg_175962622.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2000"/>
          </a:blip>
          <a:srcRect/>
          <a:stretch>
            <a:fillRect/>
          </a:stretch>
        </p:blipFill>
        <p:spPr bwMode="auto">
          <a:xfrm>
            <a:off x="-1" y="0"/>
            <a:ext cx="9144001" cy="6858000"/>
          </a:xfrm>
          <a:prstGeom prst="rect">
            <a:avLst/>
          </a:prstGeom>
          <a:noFill/>
        </p:spPr>
      </p:pic>
      <p:sp>
        <p:nvSpPr>
          <p:cNvPr id="2" name="1 Rectángulo"/>
          <p:cNvSpPr/>
          <p:nvPr/>
        </p:nvSpPr>
        <p:spPr>
          <a:xfrm>
            <a:off x="1714480" y="1142984"/>
            <a:ext cx="5643586" cy="4154984"/>
          </a:xfrm>
          <a:prstGeom prst="rect">
            <a:avLst/>
          </a:prstGeom>
        </p:spPr>
        <p:txBody>
          <a:bodyPr wrap="square">
            <a:spAutoFit/>
          </a:bodyPr>
          <a:lstStyle/>
          <a:p>
            <a:pPr algn="ctr"/>
            <a:r>
              <a:rPr lang="es-ES" sz="2400" b="1" i="1" dirty="0" smtClean="0"/>
              <a:t>El colectivo explica que han sido varios meses de trabajo y se encuentran en una segunda etapa, la del color. En un principio se pintó todo de blanco, luego se aplicó la distribución del color del gran mural, sin embargo, no todo termina ahí, dicen los artistas urbanos de Germen que el mural debe vivirse desde dentro, es decir que habrá detalles únicos que solo se podrán apreciar al adentrarse a las calles y callejones del barrio</a:t>
            </a:r>
            <a:endParaRPr lang="es-ES" sz="2400" b="1" i="1"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2" presetClass="exit" presetSubtype="8"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0-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5"/>
                                        </p:tgtEl>
                                        <p:attrNameLst>
                                          <p:attrName>ppt_x</p:attrName>
                                        </p:attrNameLst>
                                      </p:cBhvr>
                                      <p:tavLst>
                                        <p:tav tm="0">
                                          <p:val>
                                            <p:strVal val="ppt_x"/>
                                          </p:val>
                                        </p:tav>
                                        <p:tav tm="100000">
                                          <p:val>
                                            <p:strVal val="1+ppt_w/2"/>
                                          </p:val>
                                        </p:tav>
                                      </p:tavLst>
                                    </p:anim>
                                    <p:anim calcmode="lin" valueType="num">
                                      <p:cBhvr additive="base">
                                        <p:cTn id="14" dur="5000"/>
                                        <p:tgtEl>
                                          <p:spTgt spid="5"/>
                                        </p:tgtEl>
                                        <p:attrNameLst>
                                          <p:attrName>ppt_y</p:attrName>
                                        </p:attrNameLst>
                                      </p:cBhvr>
                                      <p:tavLst>
                                        <p:tav tm="0">
                                          <p:val>
                                            <p:strVal val="ppt_y"/>
                                          </p:val>
                                        </p:tav>
                                        <p:tav tm="100000">
                                          <p:val>
                                            <p:strVal val="ppt_y"/>
                                          </p:val>
                                        </p:tav>
                                      </p:tavLst>
                                    </p:anim>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pic>
        <p:nvPicPr>
          <p:cNvPr id="147458" name="Picture 2" descr="crew-germen-graffiti-town-mural-palmitas-7"/>
          <p:cNvPicPr>
            <a:picLocks noChangeAspect="1" noChangeArrowheads="1"/>
          </p:cNvPicPr>
          <p:nvPr/>
        </p:nvPicPr>
        <p:blipFill>
          <a:blip r:embed="rId3"/>
          <a:srcRect/>
          <a:stretch>
            <a:fillRect/>
          </a:stretch>
        </p:blipFill>
        <p:spPr bwMode="auto">
          <a:xfrm>
            <a:off x="428596" y="642918"/>
            <a:ext cx="8392610" cy="5572143"/>
          </a:xfrm>
          <a:prstGeom prst="rect">
            <a:avLst/>
          </a:prstGeom>
          <a:noFill/>
        </p:spPr>
      </p:pic>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147458"/>
                                        </p:tgtEl>
                                        <p:attrNameLst>
                                          <p:attrName>style.visibility</p:attrName>
                                        </p:attrNameLst>
                                      </p:cBhvr>
                                      <p:to>
                                        <p:strVal val="visible"/>
                                      </p:to>
                                    </p:set>
                                    <p:animEffect transition="in" filter="box(out)">
                                      <p:cBhvr>
                                        <p:cTn id="12" dur="5000"/>
                                        <p:tgtEl>
                                          <p:spTgt spid="147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http://cdc-s3-ejece-main.s3.amazonaws.com/uploads/2015/08/4.jpg"/>
          <p:cNvPicPr>
            <a:picLocks noChangeAspect="1" noChangeArrowheads="1"/>
          </p:cNvPicPr>
          <p:nvPr/>
        </p:nvPicPr>
        <p:blipFill>
          <a:blip r:embed="rId2"/>
          <a:srcRect/>
          <a:stretch>
            <a:fillRect/>
          </a:stretch>
        </p:blipFill>
        <p:spPr bwMode="auto">
          <a:xfrm>
            <a:off x="-41143" y="-214338"/>
            <a:ext cx="9185143" cy="7072337"/>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5" name="Picture 2" descr="http://4.bp.blogspot.com/-Ftpy6cIxwPo/TzMs-fwIrgI/AAAAAAAACV8/_z1VmN7c5n8/s1600/0k0289_gif-sicodelicos-18.gif"/>
          <p:cNvPicPr>
            <a:picLocks noChangeAspect="1" noChangeArrowheads="1" noCrop="1"/>
          </p:cNvPicPr>
          <p:nvPr/>
        </p:nvPicPr>
        <p:blipFill>
          <a:blip r:embed="rId3" cstate="print">
            <a:duotone>
              <a:schemeClr val="accent2">
                <a:shade val="45000"/>
                <a:satMod val="135000"/>
              </a:schemeClr>
              <a:prstClr val="white"/>
            </a:duotone>
            <a:lum bright="30000"/>
          </a:blip>
          <a:srcRect/>
          <a:stretch>
            <a:fillRect/>
          </a:stretch>
        </p:blipFill>
        <p:spPr bwMode="auto">
          <a:xfrm>
            <a:off x="0" y="0"/>
            <a:ext cx="9144001" cy="6858000"/>
          </a:xfrm>
          <a:prstGeom prst="rect">
            <a:avLst/>
          </a:prstGeom>
          <a:noFill/>
        </p:spPr>
      </p:pic>
      <p:sp>
        <p:nvSpPr>
          <p:cNvPr id="1026" name="AutoShape 2" descr="data:image/jpeg;base64,/9j/4AAQSkZJRgABAQAAAQABAAD/2wCEAAkGBxQSEhQUExQWFhQXFxUVGBgXFxgYGBgVFhwYGBUaFRUYHCggGBwmHBYWITEhJSkrLi4uFyAzODMsNygtLisBCgoKDg0OGxAQGywkHyQsLCwsLCwsLCwsLCwsLCwsLCwsLCwsLCwsLCwsLCwsLCwsLCwsLCwsLCwsLCwsLCwsLP/AABEIAKoBKAMBEQACEQEDEQH/xAAbAAACAwEBAQAAAAAAAAAAAAADBAECBQYAB//EAD4QAAIBAwMCBAQDBQgCAQUAAAECEQADIQQSMQVBEyJRYQYycYEUQpEjUqGxwTNicoLR4fDxJLKSFkODotL/xAAaAQACAwEBAAAAAAAAAAAAAAABAgADBAUG/8QAOBEAAQQBAwIEBAUEAQMFAAAAAQACAxEhBBIxQVEFE2FxIoGRoRQyscHwI9Hh8UIGFVIzNGJykv/aAAwDAQACEQMRAD8A60se9bMKnKqzUUpUhRQsogBEV6BCZEW4KWkbVw4qZQXiwqZUQbsUzUClgCDirLSJlLhpEwKMt2lITWpNypSiqblGkCVTfmjSW0ZXpSEwKMj0KTIyGlKKKGoKLxqKKsVFFO2ioooKKytUUXt1RRQTUUVCaKiiKlqIVzFEKJd396KVBc0yiCz0aQJpVNyjSG5QXqUjuVS1SkVG6opai4YqBRCZqYBBaD3BVItFBJB4p0pK9tqIKrAiipSsJqIK00EVVzRUQSD60yCspqFBM2TNIUwTAsTS2mpDuJFMlIQZoqKVJqIIygntQKYJqzaNISmATiJFImRRFBRVaiovKKiiuQKCiE4FFRDIoqKtRRXBoKKrUVFBFBRJaoHtThKbSB3T3qzCrU5qYRpQWoqWvBZoFEC0QIKGU1BQTFFRBZvaigh81EFOz3qWmRriTSgpSFC2zUJQpXCmhamVckxkVEcqJiigvEiooqzRQQ2g0Qogk5p6QTFmkKKft3KrITWrxNBMpNr2qWpSullaBJRACMAKFor1RRXFygooL1FF7dRUUh6iindQUUjNRREUCgoqOBRUQyaiig0VFSalKKpuUaQSF5STThAhQZNRDKEy0bQIQ2mihlVFw1FF4saihJQmJpgobULUKLUZFpSmTT2jSAqELyLFS0AnLUUhTIhUVLRQLu2iLQQlUTTWUtZTtnRzSFyalNzpo9KgkU2hBbpwHam8wobQhXNPAoh1oEKiVCgEzZ5pUwCZiaCZCbFFRR4lSkF7fUpS1YNQIRXt9SlFG+igrAGgioYkVFFHimjSCneaiijcamEV6oovbaiC8BURU4oKKly0KKCVurHemCiWNympLeV4tNRG1RoFFC0F7tGkC5ULUQhaqWNFHovLfNClAVrPcmqAnVJooIyGoipZ6FKIBPvRSlVMetFCgtjpzQBNVuGVYMJwtNKoldUYpggkrFln5wKYkBKATymE6fzQ3ptqF+GKnmf+d6l2oAmbS1LRQtTaJGKgKBWZfZl5FWCiq8hVXUGjSiJ4hoUpZUC7UpS1fx6m1HcirqKG1HcpOqNANU3IR1lNtQ3KfxhNDapuVl1NTaiHIy3ZpU1q+6pSKiKCCqR70VKQL7R3ogIFZ124T3qwBJaqtFBRduxRAtRLm5NNtQV0FBRW20LRVHFEFS0AzTqLVuMR3rMAnJU2yTUOEMo6mlTBUumigUleuGrAEhQhdNNSi3NJfOKocFaCnhqcxSUiqa8eXPFEIFUsaiBUKiv+OJqbUQVZXEVKUVt9BRX3A1FFTVaHepFEOooELG0yFdwPrH6VcSq1OoIoBBLWX3GnqlLV2xQURCpORQtRQpI5qKKjtFEKKFuijSlrwu1KURBrIobUdyk62hsU3KG1ZqbVNyA+rNMGIbkG5eNNtQJS/iGmpLaKr0tJlR1JoggKLy2qhKgR7aGkJRARVt+tKnpUuIDRRoIYtiaa0KWmbaDtNUWU1JnToBwKUlSkfHpQRVt4qKLK6iob0Bq1iRwWWbZB9attIiae46tM4FKaKgtbNjUE8j6VUQrQvay0xEqfqPp6VAQgQkwxpsJMq63IoIgphL1Ck1opv4PrQpEpE3zVlBV2tTQaskQarcFYEe5pg2TSglGkhqdIpPpThyUtCBd0yrlRmmDieUpFKqVCUqMkCgihXmFMFCgsZpkEnctEdiJpwQkoqjI1HCFFEtactmaBICaim00q9yf1pC4pqUmwKlqUlm0xZjiKO6kNqHd0pX6UwcCiQhBRRJQpFW2ewpbRXmkds0MIL1tST6UUUwDApU4Q3eogSqB6KgR7C+1KUy9b1APek2lQEFOaXUgUhCZWv64VA1AuSp1c04al3JS5cJpwlKhENQlSk5Y0/rSEpg1adqx6VWSnpJdc6xZ0yjxbgQtMDJJjmAAT3qX3QSfT9fa1ClrThgDtJEiD6ZpgbQpE1MqrH0BPpxRukKyp8UQTIgcmcY5zWaTW6eN+x7wD2RLHbd1LL1HxNbQkFbkcSFkHMGBMx3mKsZqI3/lNqyCJ87S6IWBzXdael1CPBDAhjAzyQJI+sVdYKR8To3U8V7rSssBSlEJttUNtLSKTN3NNSW8o3gBhNAFQi0mbZmntLSvtxQtGqSRUzVgVauoIqKLztPPaoohs1FReWAIFRRDJqKK4vVKUUfi4qbUbVW1QODUDVNym1dUZqEFAUofUVAEbVF1NGkEQ3waFIgody5RARJQi1SkpV7S0CU4TtoRSEorLK09qtWE8UEVItMalqVaImnNC1NpR009AlHaq6LWWrhIt3EcryFIMdsxShwPCYCk8DFQopO58T6e0DuurgwdsnPoI5NUue0JwCuN6v8XoQ5Ym8XZiguIqraXgbAJJaCQSSPpVfm+iG1Zo+IGQAWmt2UIBYWEA9pYiWJgeoqMMj+An8tBS+zOHLOfMrBrgOVEkBd5M7oBnt702w+6cRhdr07q1hrW24zWyZBVvK20wZBTtnnBryXiUGpOq3RsBFjscgfzCtY5m3a4rLvX1kws25ba+CGjkeuI7gCtkEGp2No0SbI9fX09FwHulgeWwuNWTQNfNcz1a7eN5blgkBRgqdkNJmAT6QJ716CMSObuc0j+crq6jxJkxbZo1WTfzPutrpvxLes29wV74PIclRbOS/mIyST78Vo3h5poo36fssPnGI1MR6LorPxhYIG5bise2yRPfaRyKJDgaIVg1URbu3JnW/ENiyqNceBckqNrbo91iR96r81lYK0UVt9N1y3EVkMqwDA+x4/lR5URzzNFRUvuIohApGrFWqsaKCqKKio1s1FEJpFRRUZjTBRLXHNEKskoe401IWSrKpqJqK8yntQCOUB7rCmACUkhVF01EA4pmy5pSE7UUNS0ih6i8EUs2APoJPYCe5OKUuATNFrN+H/iVLm9bo8N1MFcnGBzHMzg/61V5gPOFYGlD6j8VlkdbKslwRtLAzK5yscGAPvVZk7Jw3uulGmq7cqtqKunoWjtWX1vr9nSMq3NxZhMIASBxJBI94+hqtzwFEno/i9bjMGXwUKnw7lwzubgSgExP/qaHmgcpqKxE6i1piz6h75ZWVlDFLZLCPKx8wj2UcVUZQMo+WeqzbPWnsqVsBLQPJRfMY7G40k/XFVeceibaEprNczglrjOTPzFiB9jS7ieU1BI+IQDgSe/H/f3o8oJbT6Rmfa2BMyQYxxA75EVpjgc/IGBylv4wwcnhdjpL1tP7RCew+XaJ9t2fqa2PnDzUeB29l1dHoXMA89tuP9+Ao61qA9sOFAQXBbBA858u4CBgDDevaqmgNVmucIsObWPSvms7R6hQ8rc8MruJ3W7sEiMNCmZGf5VRJGyaOi3BXM08u9geW89uFvqrOBcVWCkBtvG4vxG6IiJPrurzwe+MeWDZBr2rvSzajQwzuL9hs9e3slNbqSm4eaVg4BHGOQM/SvRaSHzmCRwoEBcLT6fUCY7HUBi+9Y4QtVqi25bVySVmSkQx7DJ9Bn34ros0kV0G5911vwxZk7vnf+k50u67M6bjjcJK5JUHcrKV/u1zddDFCzzADnsSqnHUOkDGOweQQOnyWZ17opuW1YG41xTHG4bQ0MRmexMeprPCQ5gxS3PkAHxH64SvTtdqNPa2tcuW90xDFQu2PfJhpjHNaWNoHbklZPxjg62gEX7/AGW/o/jDUlSU2XQsABg24+sssQe9aGRPoWrTr9IDTwWn9UDXfFOraHQohj5ILiCTngSPLzM8/ceW4Pr0VjJtM/Ad9cLX+FviN72/8QbSABShBKbgZ3fM3aO1MYz0TyxBvC6TSXkurvtsHWSJGRI5oEEcqospG8OhaFKCKFoUg6wELI/lPcD+tG0aU+Hj3ogoFLXbFOClq1S3pzyBULlA1SqVLRV1s0Nyil9MI4qBylIR0wHajuQ2hJa/WW7MF2j2Ak/p2+9KXhvKYMJ4WTe+JQ202flBIYsuDA4H6etUum7K1keEq/XGv23yIHoI83YHJnkZnP2ob92Cma0BK6LorW0ML5jubzQH482DBYjj9PujmgGwnDuiW0BVt0oMHafEVcRwRuzMnj0+tC0MrteofFGmsvse55hu3QpO0r2b3Pb/AEqwvaFUEte+NdOF3J4lzEwqkR7MWiP480pmaE4aSuQ6zqHv3TqAiW2JSCHO6RG07h3j0xiszpbKsEJpIXLVyGZst3Jkkk9596rJBKPllUVCBPJGZHABAx3z/pVm2lMKt3T3MeVp9TmZ/wCcUMBKQqJp3LKoDGTBOFA/xE8DPJqcoUVu2NAmnG7UXBuj9naB3liMgllkKIzEyfanYwOOfS/mrWRuJBIwUJbybrjNl5OZPBkzj82a7D9O5kYDDYPRXaV8Q1EokIaW4BPb0/dJXL1kL52uzwIcxI4JWP4T71iljERAPKeN2nFvEpOfXp81VHsu6qC7AgQNzHzSIwOMck4xWeZ1M+DlZ/FpAYag+JxHPYdeVtp0dXUsbnmbzLgD5sgAfm59qWHVljKoUFxtJ4tI2PywzDRwAbPelfUacIwF66gEDbvYwNgyBgRzxRbr4Y2kRsLj2H916GPVNoNc3bwbOOfva0Ua0zktcV/LPeIXOUiIE+prnT+K6twHls2Dji8dKyrdPqdFvIjcCfuf56IfUBbAAthS7ZVYgsRwEJHlJPYEfSrdB4jPvImyAaBoCvdaZpGMa0kXgnk5WlpWKtbIRQxMsSkAgBwSQYLZI9K7GsaHUL+687HNHI4uj4PojL0R77KwuJsfecEyIwu1d3Hr6Vjdro4cBtkfRYZvDjqHlzz7dcLP6l8Po6rb3hrsTcWStsAdlunG7cyQCZImBikOvc42W0O/X6KyDw1kLrBSui6ILLJvAFskkgOrAkA7R5GJiQMmORQfq3GPbGSPcf3Whui8yQyPAx2/t/ZKWwcr5hB4k/WYn/kV2NPJDK34QAVxPEdJPo3gucS0/wDL9fZC1GiDZPzfMJn5hwYqqdpjd8IXQ0PjOnEIjma40fzA9+LCENB4i+Z23CdwGBPYxx9awv8AEjC6nNv1Hta1/wDcNO+vhIHQ4Pv9lvfDHVxZix4eSZLYzAAGRzgDJ9x6VqhkZO3exXva0jfGbaeP3Whd+LrK3Wt3NybcbiCwJwcbJPf0q10RaLVBpNdT6tZUraZx4j/Iokk8NkDgR3NVWFKIRtXeZVJB4E5/rVgS8pXpPVWLENHJ+wmF+uZH2oHKIwtlWpKTBG8MEULTUEC9etW83LiqB+8wHPFQuQDUj1Pr1pU/ZgXG9FJgDOWIBgYpdybauY1PxHeZY8ttt3KjEZjMkxIPp6d8qXOPCIDRys7VbmC71YkhmJEjjnkYmQTgn+VJVcpuUne2iydlskkEDJYCRggFVkR2jHvQKLGgLL+GxdFz5SvBlgV7jg9zmR9KCgWxrdVtuIrLcub5ll3yokgiQJIPp7fSmtThOWOlQQAo2xxcYMZPEAdx7jHeocBTK538R+JL3XA3kySQBJEDgDmPpxWZxcOSiAOil3URiI+WOw9OOP40gJTYRRmckjnvz9D3qZUVLqYmePWf+elRqBSG4rO3BP8Aikn6CrbtKhaXWNJAn6Cf5VCFLK0NPqCzqHttllJw2VnIJGePvSkJm240OV0Oo6i+8lLaGGnfBJIkt+cnv/v7WsAJwtrdK7YHOKVuad289y43a48bhzgyqwo4EgR81dDzdjcj0Vcumha63X+1/wBkk8XPFOxdsbo3SqZGRk5gED1g8VVYcR1XYI03ljyqdtyT/dPdH0zXmG23aRQR5yIM5iADLHms2t10GmFbdzjwB/MLGWwkEkDbybWvZ0vheJsTiSWJkkCY/wChxNckzeaA6R3PToPl/dcTV6lzm7NOQwdwM/VVv6U7N+NpUHMzLe0+9ZhLtJaR1WMO6HJ7rQsdJB2MZhlI9CpYKQQZkEQePWs7tW1od8Qv+dkzNO8va9w9sJnR2iWNzwyoQhisqTM8Agx3n2qaSJ0r2t3WOpzleql1LY9ML/MRQ9Fa7u2sYDKJ2ztXarBWYMZHGc/Wu7qNfHE8MkOSBwPkvP6fTtjbtaltLeK7baKCxQvbAZDuttkm2u/AmPbPNZJZ9I8EyE1YB5q+xWxoe3DUBdNb37wzoVMrtiBA2z5pPBP61tGqiJDQc9FUY3Umi6naDdJ2ZA8O3j6QkrTP1DdtE84+fb3ShufusfVubm1drG8r7SQAInImO3GeM/WssQdHMJN1DA5xjA+y6cMrHaeRjhYpxI55vj5oYCXbijxPNO3w1uJDHMblnzGK9J5kTyHE/fC8AdJq4WOYxmDXTPHT2U6jX2lJUIEMx5WVpgwNxB/UHgGsL9m7K9Q+KGfw+mN2vHHQ369US70280FAqMP3gSwAwWG18+vHtXIZq26Y7WWbJ44voOEsW1rNrcDsszqfw5dRA7tbubmyQmxizTBMnJJ/nWzSa+OeQtmaWgDqr3wSFtBqxrmnKXEvBHKq2YJPlUxt3LIGZHat0pjoFpsqgRv4IXSn43D22DWiGJKgBsbfUyORxFVfiAOigjJWl8Oay2AXLAKFUsSQMxmZ55P/ACKtbICLSuaU+vxTZJZEYsw9AI5PE8/SKUvHRM1pXPdT+Mr4uFQwtwDwCRMQDxn/AFqt0ielmafVC+fEuuzMZBG1m+WJJ28nv6Yig3PJQcaTzGVCpviTHzW4XBMd4mZn0ouoHlFjieiFeugLLWnG0EyzHGeQJBgR6d6F0jVpSz1NLxhnNoifNuwVkQHWRJyeJPp3qsnCa1p6LU2di7r9hiAYc/lBmB4YXtjGKBkrgJgB1KvptdZKMwe2bhBgMHBZgogAIe5EZ9BVrC08qpyPoNVp02G8yoCoY7bVwKCRwCc8giRzHtTkgIBaFvX6O6WCnfABki6LZkgEZU8TP3GeSEcGuGUwJ6L523ECftWau6Kq7kcDmJk5+x4FQAIkpu04VRBBPJBAOZGPegSopvoXIMBQYAHAM+ntRCFFKXQ2YJxAHFMgjWUdtoBC8MWAyMxJIHv2oFyIFrR1KLZI8J2e4JW4WG1QDBgDJkjnPH3qxsYeMrbCx0VTfMJcdVIEMLYUzMAke89q3RSxtG2ldJrRt4Gei0dRriLH7MeLuANxhkL8yrIjgQWj3qiaZskpzhuB69yqYpg5pc85NA2OiWsdWt5VgPPyFQ+YkRnPcGqZHHb/AE+V0RrNKxha0cjsun0lu+baMthI+YQogBQQrCXECP51zR4a6ydx7ZXA18kk9NjoDr6lI6vValWBTwto+cbwxJ7gATHBqsaFowQc/JTT+Hyy0Np9+AtPT9abYzraLbQSfOogLkk/Y1kn8JldJsLqFWtg0f4EXILJ49Ep0b4lfU3X2NaChFIDkgBt0EB47zzB4iO9UyeGRQsBcC7PS8j2U/EOddLWXTudRbv+OrKisQnlIBYAMqhdu4GJDE8xitOn10cYbG2M7t1VRArv7qfhnZcXA4R+mBrgwCPM3lgE/M0zGKq8ab/Uadtkj6UUNOwEEk8LRuae8Lo/ZqbZQiREo3aZyQRj0rlDSf0sn4rHU8e3dadzb5WN0/4fe4S97elzgotwkQI2yVbb6+9dYyEEBhsDrWb9ylDmN+I/4+idt/Dly2zOl9oPCETj0DM2P+fa2QxzNDHivW+vdYi8k2Oqx71pbNy9c/FWlQsJL7iDEzgCOW5ntWqLTx6iJokbhvF9UCZGXtwT25+Sm1o911QllGLFZdl8MMrZJUuoLmAxjvFdKaYMZ5cQ245Xno/DtQ6UumkJF4zz6lbz6fRWpW4QWXkMUJXd/d/KMiuLdvIJdfpwuzHp2xi+T6rO6zcs2hbaw6lTIIDK3mEZJXuZ/hV0TASH5vnPRc7xIyRub5Yu7v5JXV3Ue09skiY2ttYxnEMo+hq7WQ+TPHqOS4ZbdDjnP3WvwTVO4INN7mz8x0XKdW0XgQA24Rlw/laTxt7GQcVv0mrbqGb9tHsV7DTS6efcXAZ6VkfNI9Q6OUWV/s4Gc8k9uwHvVbTvYH9criS6fa9waQQO3KV/EMyi24Jtq3KgAyAwA3RlZzB9KhBWYisLc6J0dAA+9t8LuUjaAp+cnzA8SIg1YMBAC05cs2VuCbalSRJfgJ3LExBEH2otzynLRWE9oksMx/ZqE2geVkdQ8gbDsOD3k4pzVUqaO604Oi2Lo3bzbVkgKo/emSUEwwxmqy9reoThp7LM1/w+m3whcZ7YRtrRtYFyxO5tp3xgxI496m4E4RyFyfUOhPa2kBnBU4AmMKM7TPLEz/dqWgQkb3T2tqrMDEjlHB5zMiPWpygp0kAkkxwBMgAkc4z/ANUOKUWwuhOoRR5CRwyuNxJIJBGZ/Q+tEuB6KAKLmgvWiAtwKGO2FLkqsTLeUdh/EUoRqkk/EY+5/l61WFF4r3JA/X9aCihruTtj6QBH0iiplENz1knjIM9xgYgUKKNFM9P6f4kxAgDme/0+lQmuVn1Opj04Bf19LWlpNWmn3qNu8A5O/mAQwA8vrz6VI3WurDpXlzNwwa+6Wu9NutuJt5AVjO0YPynPcgdqvjFmitepbpAPhN9AM4WVe0kkkKRtjdBwN3ExEcgfatssDA2wawuM8U6gmtT0vZt2XSwa2jGBA80kKcmREGfQ8Vz4B5jC84Av7LdBog+Pe51IY01tDJNzIMlFt7pHEbu2PtSseHLkwTiZ7msGB1/ndbPS/h83LasbpQMskAZA77zIER9s1zZ/Eix5Y1t/NdmPQhzA9zqXSdPW2tqyPDR7W3aXlVchQFT9nt80x6jsck0ksGo1Mtb9m0A8fD656mlc+V+lprAXHsOf7AeqhdJZtpdNwFVukfmI2zhQu3jtxxVOp1sk2oDNOfyjnvXPKZ0WyG9Qdx+tE9B7JXofwuq3HuRbNsgSpfxo75DdwdpmJ5q3VayXycNdd/mFfsfksDGtDrNeyc6Xp7CMGa1tvqIL27V3w5YRFohdsRA9qwum1fmXG6xyASNwA6kWiSyqOP0+Sb6fqb1u86ps3P5v2knygtO0KQQB5f8A5V6GTSN1BB3VSxum8ppNLSta3WNOLAnIB8QNH94Rz7TXMayHzHRtcSQOwyrInmRge5tAqz3NUiKPDtOSRu85WAeWJPP2pvKa3Jx2/lJpHh7rCT6xrLzAIgtMGneyOfKFyFyMyZ74qkiI4cSPTutOnieCX7RxyTVLlreiBQG7Yuq4uMxCMnEnysGIxEcQa9FJE9sdtHAwvJN8R2ylm+76ni05Y1O1HNq5dtEkAsSjDEwoywnn0PmFcCOTUHL6dXTjB698FdU6h2Ac2o0Ruup8S4XW4Wwef3QGIEkRIj3rV+Lga7YBkelpjJAQN18+v8+qnW6IKwe8BuYEScztEjAGDA71qigIaKFe6tfq9MGF7iKCSs228R2FxmUxtQwAvGVHJ/79K1OIq39uT0Xl5XOdY0/foTud8kze0haPEAkZUuTKg4JGeD7+tYDPpocRtJvo0cruRaXxTUReW+mDGSaP2SWqFm0yIQpJZGENy4MIveeBirYnSSs3sjLeRnC6Wl8NZBGWzTjcbyL/AJhH1FxPN5PNHYJIOPmDLGASft71ZH5jB/U4/nCwRM1enlcXS7mjrz9RyEl1ZwVBtOqXBO6OWxxKiJ7xxTlhFkcLqN1EWrYBEPiHNfz/AEsH4e1TC6d7EAiCST80+WRIJyKnBWZanWrl+89lW2rbV4UorDcDEbgWMmAc/Wmf3pH0WvoNMNDbXdc87HYtzah8v5FYlSwB8vlkwayhvm2C04V35Be4L2o1vg2wX2pauQ6FVH51BGLYwTHJAq4NF2EhNhK2eqMuWDhdpA4YbwAzQ4EtzEAd6sACTJ4TWnt3bv8AbnYEgqVbfugQxPfgnsPpUwlF8FZnXOm+KiFbq7SSCSSFMM0QpzuA2yfVvpQsWnrFqPhzpVxC+0BlBg4MsCAQQSeM0C5o5KgaTwtO2GYlGRkYyUU91UKCWziGP6R71N7K3XhNtN0uMtasc4b2I4nHf3qhzXKNI6pgdQEccd+J/SpRpHemNDbF25/aQBHCkxn90x/Casja53RI51AuvhaN7p5VTctliIMB1C7SwIWYLBsxMRVzoC0F3ZZTr4xVu5/ZRpiLQPmQFgoAEzu7nImc8Vie4SN+Eq7Ttg1Wpj3Gw03XrihXumtL+Fgm9bBcfmBfIPAIGBFNC4bKK9HrYJvMD4jz9lj6jrF44N47QPl7z/XHrXT07GmrWLUf0rfGBjol+n3izqDcVPNO9kO0EGQWAInj15rTLCWwuPJ/nC57deZpQDtA9gtTqNy3Zu3JO4DgQfNKiTxiSZ+lebZLNNDtGM5XSm1MZ0nljDqpNaT8LeXaIZtxJHhXcLIJUwcnB83vxQmj1LGgR5FGzYGf7Dsq9FpoI9Pnv2wmr/TtMb3gmEt+GjAEhIdtxhS4kTAxVEc8rY/MOa5IFn/KpYGyyOAPwj8o9yf2QNBYZCjgoB/ZlSfPCEqhmQBkzMcZxWrUakStMTLyOen87rpu1MbBuYegGfRdYOpLkTaH5TFwEx9QO9cIeHyRNOw5Ptx16rnCUyu3OwBwga25p2bxJcsQLZCOygKJOZIURJzVUGj1QqM7QOc1ymkcBm79l7TdRbUZ8IhVadphiyDb5iMAHdMCZgT7V2vD9CNOyUAb3OFdq5x39fsuVrGSTSRFj9oBz6jugWrwW4t3cCSpAOwglCd35uMDj2JroOEjNO14525b9uVV5+6Z0bmWAeb5+S29J1VdheVVmeMmTEjsOBzmuPoYCwuc8Gzm/wBl1dQWimg4AWB8TdRuG4EFxCD3W0zhVbEeJkA4mRXRjmIG7aT8xf0VEe2/i+6DYu3ghU3g7EsCWQQFXiCI580z6UsEkc+ra4squCT19R+it8TDmaCTbRAqwLGLzlZvUtayMq3IfxWJP7uR6GcTJruO+E0TyvGNjOoBlazbQ+/f3Xm0aLaYq9sbmV48O3IAgqo8kEDsSJ96znSRh/mAmx6mvonZ4hOCGbfTj72p0+su+GP2jKpkjaVHlJkfTv6c1ZLKL3NVse/eIdovnN5QrmkLMGZ3MNumRntBxxz+tY5NRgloz811NJ4ZJK4CZjWB3bJ/XHzUaTUbCxcOVY7VCwO5H5hnmtEWhdO0Okx6FdOfV+HeHN8rSgF3/I8n5lMaa27vvUMFXyy5B7nyyMdxj1rS/U6fTDy9zQ7oFyDqNRL/AFImEt61X2tRqHL3G/ZzlIuICxWI3CC0E8jtHOeK2RyOLbu/lhUt8QBw9tHN98dwmX1IVHm3ct7CCtxrgYE4yyoAY7RTytJB4x6YT6XxOF7wz/y4rp7hH6l0htQpCNaBADPBKqyNJS4hyVGGBB/dNZIo4mv3dCMhXT+HGGXzIuenQH1XJ/EnwvcsW0cFW3EA7STCgEzJiRA5FZpYAMhdYlkrQGine+Epqta6JaO5SskiD5pQQSw/zCqCTSrlZ5btt2tRdd+ItABwpBDANnKZBHoZqAkhINvUI9q3cRttxxFxj4jrKkWzG4QcD1keg96SiBhOCAcomgS34zjxXbcu8AIDtUQMHAGe31qp8by0ALXFqQyQurCet/Dqm4l0E42skyMggjeAc/WfSrGMIbTlVNqN7rApeF+8Co1LWx4g2Dwy+/gsqg/lWe59YpDEBlvKUPJyeFp6CyAQC6hAPysDLSCc9xH9azzRuAurVrHZolO6hrKeZnQQDksBj0FZAyQCs/RX2OV8k0uhBBBMQMd885MehrsFc33Q1sywUtPmCzJA7Tn2k1ADaDiGiyut6K6oUQspIOOOBJHvzXQjMQIHZcTXN1D2udHhpHHf/a1OsPNoEHEqfqIJFTxAk6Z1en0XntMwskLXCjRHsuda4sAsCwBBhcnBxArzsLCZABwvQ+GudHqmSMHB6rR0uiW9a3hysmPOscesfzrfPAIW7+i9rB4u6bUfhwPiAsgZx7prQdFNyQq2fKBJfcJmfSfSs0OtFUS75LVqWRxEb7N9knduBUDG1bAYNAAIIiJMEnOcV14ZXvsMkOFhk8O0gkFMO7kHCc618LrbTxXBdnFsMFcgDEyJXHy/xrJOS1xe0BUsiGplc1uP9pLUi0bZQ2yFGcXCD6mCBIrF+Kfwayt3/a5R8Ad8P6r1nV20ZHW2cCY3yZ5Akr2MfQUZ2NkpvFdlmd4FKWOeCQ7oP53XUayyt1LTLuIFxH/ZsuQDBljAKiZI9uJrnMe2Nzh3BGV5p4MT3McKPqj9TBtKCLcztdmAEShBVTLAzkmeIU8Vh0dayYsc6hkAfvwu3GfIhAAWJpfiu4QR4VpJ7bmbnnsK9RF/0sxzw+aRxrj/AGFxtR40WtqNvKY6Z18l9oUXGKx5PKEWYJz9QYFXap8OmaawB17n9z6q7Q6SbyDqpbpxAHX6AfooHRroFwPD2yYRhDEgEBSJI2ECfUQa4zvF4pA3IDs2HWK69LtaH6UxSEllet/sldRbGlaVtm44DEAKx8pBGQin3GaDdQ7WxlrjQ+SscwBgeDjr6Fe6T1XUCz+00xhXAG5LimCeYCkmJ5/0oSxtbKS2TJHcfT5owgO+FM3dQHUO91bQLXSUuDa3MeTdBIMT96o3OHw7L21Tm5+p9FsHwAtc74TggjCybfSLDkxqEKgbQDmPYDdxk8GugNZMAPgJKxP0ELvyyUPkk+uadbKB7T+KxYIVXgAAsOD/AHR+taoNRK95+EgV1Wd/h0UbW/HdFLu8W9osMTCmd8qWwR5YyJHE1PwkxfZIr2/ytY1mliB2fm6/zqnfBc3VHhLJQvvCMB7gwfmgClhI09uu/clcyfxD8YymWDdU2rPr3ruj6Gwbuo06tcJyWIjAIXdB9flq/WzO/Bvl3cCsc5NI6TRxQ6gNDb3d88LoLeiY2HP4YLubf4SpLG5uEOVESRCtPt7V5lsbXalscchca5vpXHzXdLyIi5zRSU0GzRKiXXSSkgbAh3kkhNsmCJiPatr26rVO2RbmN3UfiPTk9FVHFpw/dIASR2z7JReprfXyuqM3KsQu3PDdh969bEWiMNsmsZ5+atjdodO3cGht+lFN2mbTnebltiyQyiWBAkAOyCJ5IzP61HOaDVFUy6vT6hpEWa4I/lpfXdWe5ba3ctWhHysrggAjywCJUiYP070sRa+wcLEHFhBXI6rp++WDpIABXepwPKdoXjjvWCRpaaW2aNso8yPk2SAOE10/SWLalySWGBDqFJPJHmBEiR3rPJHqL3N/L7FY2ujLRmndQen0VeodQdWtqZEMDkgkfLPuB/oPSrnb7Fiv3SNe135TfsbTCpcv2hkBio7RJDZMj121AMKz0SY6jqLAUNO0YGTnucnM57/alIKYO2oZ64GKsFhlwx7lT249J5nmhkIiUgUiXhbUBXKtuAYlcjzAHzT+YRkD0prTGUk2tLo/TRdZXQpCkbwN8kNzMLif6Uj5mNoEpmOcboe6+g9N6XbKWAUB/YrPPJCf70UhAXP6jpNlrouG2JViQB5V7chYPYcEcV0/IY4ArxH/AHnURPcMHJ5Cv+BSZC5yRJ/17U3ktFkDKX/vE8g2PIDeMDI9QsnX6xmMKFgSIPHBE4+uPtW50G6KiOfVW6cMZIXuN31I/a1m2rLBTAdyDAAMHPJLsfevL617YJTFuGOv7Y/VdFsnmO3F+3+dkz1TQ3yFFhn2xn9pG1pPY4YZHvitGlcdZpz8GAfkVboddDp9RbnkOOL9/XssqwLow73Hk/vwBwcj64+1VGCjhoXvBp9SWZJ+RWmei7bYval74tsVCbWDFi6s05bAG3+VX6aItNcWsc8r3SljScc2U91P4j8UIkPsQJkna5KCJJU98yOM1rMDr6ELOyIteXX9FiaS4qvcLlmDFtoZmYAEyBtDL27yTWf8EXH4gAFaybVMyH/XKfvEG2hW2gLfNHiAgrEhZciPqO9aG+Hg5WTXeLajSgMLru+n911vQeuaWxYRL/zgMTKr3ZiAIj1jisepghY6i3p2WaCOXWt8807NEpfrF/8AEBtpJtbFZV2YJlgSTHBBIzjy1wfCfJ0EoMtbiSD7HjH85VnielmljLGGiKPNfzCwuhdH8R2/Z7FXed67fmUjYCveZPaBHvXZ8S8Tl07S6PDcA4o0eoWHR6Br6811n34Wl0H4cW+t1ne9ZdW2RbcocAMZ9sisniM22IeUA4VYvNrvayCOF0bGE7efRbWl6LYtHOqvqR2u6iUk99r4+1cnT6r8S2jEP/yK+XZZ543bru1l9S6DZthrtm5cvFi5MuItllY7vKvykmIODI9K6ZEjoKraG106LGSI+eOqMmn2v4hUls5VvKQBGQTjHasDy5zTAa/nqqm7o5N0J4+vt6q/UNEuptidu6ZAYsBBBEErweDMTisej1jdJbC0kHqF1JZjOGk4xx6pbo/TLPhPbuJaRlad4gypAIO5vNABg5iQYrc/xOeGZskYLmHoRn7LNLpI54yzdtd3sfoVidMs2i9/e8Rd2Ltts0gDEFAcV15Ne8kOay9wuroj6rns8ODXBheCAKOOfVG1iotxbVtwzsG5QiCpiDuyDkenfirIdbKWGR7KAzzePkgNA0FzS/ngAcei00fcjJcs3mkxutbbRwc5N4nt2iuRqn6ieUHzGihe02R9Nv8AdatJpI9Kz+lEf/ti/a7+yf1HWlT5bDllWJO3Awed2Tgf61n0fgGo1A3PfTDnH9il1nizYXbQCXevA+YtZ+p1Xj2UvbyAXB2gBGBExuhjKmOJjNek0Xh2h04qjf8A5XlcrVa3XBpc5woemPug9QPjoFUKrBgXZcMU4O1p8rd+e1Wx6Fsbi+JxcD0PRbNHrdum8+YtBJoX1rKT12hDNsS4baArDm8P4HgyREZ596v8h209+iwRasvnDnOFdv3S1rodwXhtY3FJbdDKBAkDGBmBVsTzH/6uPUjCtm8uT/25F+hyl9foR4jhrHhtJIY3LKzzBI3z70n41paW17UtDNNIwgh2OtqLPS727+yUI0mQ6kiW4OcCDOTVAhdI/e6xj9l1IPGI4Iw1u0k45zk/dHs9NZTLIpGJVoOARuIiRjMetdNk4dCxoZWeMrhzND5HyF1D0r6VaYv9Ms6i4BeN1YUw6iVGeWx6j/bvWfVt814AvAv0VWhmZADZwT15S+j0wtoSG8gjaWjd3JBC/UdqwUW4Ipeg08D5zUef0+qH1jTPqLQRD5gd0CfP6A/fPFAi0r2Fji13IXK/hHCM5wFYo2chgY4pKSKLCOVLBXYAxgTk+oH37UpYULF0r29S3GQDH3PalcwHlNa+qXwdhAJBFtOOfmP/APNQKwpJ9SbYM7mk+5jGM5itMM200uL4l4X+JqjVendDs9UyAyqoznecf/pHPvWzzH8tF/dclvgbL+KSvks53R7gVOWO2DwGJiQfTvW8yvjhL3DgWrItIC8R7rvF1/lTr7Hh7/EhVDCNt3aWzt8qqu6MZmvIy1NL5vU+1D6rvv8AD2tduBrpwsfV9Xc5JIWQVCmCD6Hbz9DIrTDM+JgiYcBLH4ZACXEWTzef9Ia3J/NMkeYk4znHeqd77srrMle0Da449Vp9T6w96xatBJ8PbAWckSARGflP61cybcQClMjmuL+Se6S0+iuF4K4PETEzwSf+q1v1ElfrhaNLqI3P/qih0ReodOezkrIM/mDbYEmYJjGamk1RkZRu/VaZBFfwH7rz9XLBQ9q1tggS7SJxkbhngzGMULeXZefoFyNWRJ0BI7rR0urXUWn8a1bZgxKhCCsGCvmBIHyzE/UCqX6SeVwdE7Ixnsqm+IRaUFkraac9wT7dKTb9RFi3sXbcVpXax2kbzheDvBJbgQPask3hz5CDM3a5pw4HnPFIya2PUSmSB+CMijV8Ag4rHPKzrfxA2l8RE0xm2gE78DcbZIChSMFuc/LV3lNdfmZvkHjHFDsmFNAA/wAn1Pqr6a8msbbeUgFt8F1AL7bWNoRQZDuCCc7Tgzi1rW4aKHZWFz5ab2XX6no3jCLkOsjBkYBMfLH5T+tZDqYNO7aQRn/xP6q0GeI7gKWV8R6t9PplsqpBfcN6ZAUE2xIYyPIq9+3et/l7mFvPp+650szDJteeVnX+vttAAMjaS0gZAE49Pasp8Fr4nHlc5jmPeQ08fzulx1G4ZvDaERrZuEyVKyRKACT6xIoP8JjaA1/1W6DXAO27ibNAHKLqdZaa2r3Uw8KX2PEKT8oCmcCe2atZG2JoYzgK8SwyvIcRuHSuEpv8B97WwbDEeSGQXMQpO6RPmGYGBT1lK2WB5O0gkLod6m1ubTW7Q8pFwXQxG1gIELEcjngmo5pLCzuKzwrWuaHg55vHWsqtnWCMOhMtA3qO57kgRXLb4VOJRK54xV0c+yu1fiQEJjiifuPFihf16JVuokX2jaoEjxAisTjaJnkEE5FdlzrNj+ei5unHlhkbwSDz3Gef3SmktWQSlsE7VJBbcACCsQOW/N+uKMALmkv5VHiUrGvbDEbaSATt6+gKL1u8+ktKyFWuPuLqULBVUAqCDgHPDDufSrGvc3gpmaWB5bA7/hx6nr72uW1/WLhO1tpgk4HBnsB6dqqk1EjhRKtj8PgheXNGT64RF6xdCwHIX0nnM5Hc/wC9UOle8USrWwRtNgJVbobaNgw4YQMlvX9BQaSDascCWkDsuzS8WtvdtqyKs+ZgNjgcwRP8fXiu63Vse0/uvKnw+WB7Q8XZwW8j3WZ03q/i7S+0NJAAHvIxwammmY+MtJ7rpanRkMPl3dg2tgh0JKozAEgBY4z6kADtVcEnltIcbHSly5dJPNIS7HqcBY+oVizFLTgc7SACPtOKXVva6MO6r1//AEvK/TvfFIfhIuxxf+R+iZ0ouqw2qNwHfbGPXfIOPWsew8gJtRO2SVzr5JXP9Q0t5WuONyq7liFBkN+ZoiBMnAx7VWQRlKGkjAsK3SNYLVsp51ySWV2Q+vYeneqy48BHy+pH2V+naPTjcxkEE7IM+WTEDE5kUChhdTq/iLSXrV1VfBCKCbdyJBJyNs4kevH6B7CzBVjSHcLK1vU9MmkNpHZrpgiFYL820gSBjDZ9RS0g8illaG4fDJOBMiTn/mK7nhpcGEHhcHxFgMoPWlayZZYeGJ8qiZ3TC5B5rHrNW55LLwtuk0jGgPPKydQX8Q+IjBiWJ3TJmIM8tM1gc2hhbRzlFtdPuH5ZIa292Ik+UgEAfvZB9xxQDLT3ST0+t24BmTyYPcd/vQfHZtFrlpdPvG2wYEFgUHB/NgcH3H60rWHeAMIvd8JWxd1Dkncyxnbm52//ACgV03xlgsvOfb+y5LJ/NOG5HuE4nWrSWWDor3JEldw8sqyBd8gEHMyOKyMjZG7BJ9za6QlfI0GqSZ6qtxoVGhdxPmDdjzPH+1XAt/MeAmhbueGkWtGx1JLhKFW8jFc7TEKzmCDnnv61JZ2wtL2An2K2nTaeSTyiyyP1TnV+m2g1qJHzMV7sZGwgdhK/xFJuLqcVztoYS1oAFrluv6q54hBkLGBMcnzAj1kEZ9KzOY3cSAgxpaDZ6lZRvd5PqTM4+2Km1Ouk6JcN0PcLXG2C3P7SET1dgD5cIfbJ5pAwgAA8HtytEM72EkZxS6b4h6ml0FUXdAOQwIIaQQVJBgEjPvinmbucHA0e65eo0pkLXDlp+o7LP6dqLYDi5bIlyUhkjaQojztjIY/eqvxfiEdeWWuFf8ub9wq5PDoZz8bXNNctOPoidU6gqW/7I3VblGNtlIkA/JunP/rWpupnmH9cNB9L/dZx4U2FzRE49clD0Gra+iWxp0CATDNghYU42wJ3E/rSvbYoFXRgaaUveN3Svfqrarq26yTcsW2CEr5mnzAqsjyY+YVYAqPw1Pwav/a1NV08m2iBlFssVChcCLiHAkDuf1rn6ucwt8w2RnHyXUEQm0zGHBIGfsud618NC2r3AAyMWVgS0ASR8oII7ZBqrw/xOOc+W7Dqx6rbHE4xujdngtN9uh9f1VOlaSwRaZha3BUWVLlWCqFAWXgeURMHOc13DpS1u8G79FwjqvNlMBttdb7Imq11jSpdvWLa5CBQS8/MPUyO5xFWOj8uLcPoqo5PM1BjAOL+LlEfq1i7buNfHmuAFY3Rg5BgxER9z9ajdOS4HnrS3aXTO8zzXty3grDSxpbobYhF4mEjxSBMQSMgZxVh0ltJrPutcs0Yy80sa5o3AJ2kBULGQeEjd2/vKPvXNcNpp2Cla9rxuabCZt9OuiRB3A7WAGQRxMf4gPrQbThuHCY4NJzUfEDrpxpxaKbixLsgO4PyFLAkfUZxTg/DhCqyl+lqLSNcZLi7chohS0iRPf6Ypm23IKi7brGrLaZyGKywCkEqQQ2QGBHYNV7WueDt91WdoNOr5/5XIX+oFUYeK+9jb2kuScN5skmPKTnv9qzulvra1eW6LAxfb/CrpeoXA1gs5KC2wucEbpvEE8zg2s/6Vc1z6sHCzSBjXbXDKDpOr3fDceIWctbKSFGALniCfclP0qgSWcrQJXtwCaWnbN0XTbumbe24twFlwzI8KSBIO6P6VNwNeqhmeRklZ2t0mEA/dGRxyTH1zNZy7KrK3LXw4PMvi21hgfKynsD+971btOLWhr2g3SF/9KjI/FWhJBB2AsIMn80kf60QFHEURtRD8PiAPx1ogdtiyfpM95/WrmyOaKvC58mnjc/PPusbTi4pEwIOCuwFTPIi3UYxpISPLW4o37robeiCtbuHUb2Q2SQQpIUsJBJEgAH+NQNsq8NY3J/UrJ1z29//AI7LsOB4hJySDgYiYAj+lVGMOPKu4iLrz2WJ1PSNv+Ubo/KDDMfqfcVAKxdpRkWn9JqLzWrjkWQdpPyDJyAJnvHr3o/hwRus/VaxGDHuKQ1Ie5G4+YwNqwFBGMRNIMGlj5WwnSlFq2WuEO2Ijyg/m7Z7dxV8UIc7mln1EzomgtaSqJp3sMyAjaRJbJO0jPeOCe1JJG5pLKW3Ryxva2YEj36FNXNZst3CywBcZd6bSWMKARKj1J/y1Q+LaygFeda9sm9uVvde6mivbIJJXwk4wTukmZ7AnH1p91gLNeSSs7qusTZbuNZsubgfepa4CNrTmG5bdPb70xYoCB0WC1+3YuXFbT2yp8sF38oIUmDM5Kz7EmhsKm5o6LT6b1+2ouWRprdu3dXZcKNcLMIIGSTGSROYk1XI1wHwnKZr23QC0L66a2tkKSXuyGi78ghmUspGcqAQYM/pXPjdqHSO3D4W+nOeiudwAOqxeq3zavbBbsspAVjvNzBMCHWI7H2rU3bIzcLHuldvYaIXWdR6Va/CC8rMoW27qsBs5MScjzCJq+NodGHqkvN0snoXUmtW92FD/KWRirFZB2kRMd80SXACgg7Rx6g281XZVu/EFzcLafhmQxPkad3DeXfyBWmOCVzN1fdc+XTaZkgDXOP89kTX6nWMGJk2QQyhbcANKluQWHAMnjFUGDdQeP0XShbCR5e+hXPXundD1oXbLo91V3Bh53CtLTx5cgz9awzeFHc18TGgg9uyqbq2xvLHHcOhH7hZnw1rjZteZrdzaxtbGAIgANutYBPJGcVtk1UsTtoBoC76exWm45GWau+wulT4t1D37UzbRZACIcSJMsDwcxz6VY6cuJY4HgG+le6BkBiFd1XS9LU20VgPLu5aP3cwT9avlka1g2n+UqgXHChNKN1rwiUCsxcbjtcGCkCcnkVVHrHvYMpfw8W4ve3cfXolPxDvaVPGZVLeGVJB5YtcJYjdBKpiaqe7cSXcrQ1kdANAAuluWdJuAYaxFvHfvZikkAjbPl+h+i1lYQMZTzbWuppCD8RpZtrb863yVZD8rlYyCIjaMnFX6ZoyLWed9UeVmWA+oUWC7JbnLMoAAgkSMTn0rS4AD8yrY2V/DCnuuqyFLYvWmBPykFQCwndcM8cn/NSB7hgOpOYxnePquPvW2Zm3bRExtHlLA9smZ7RzSmh1TUSOi0umraGmO/eLzC4AYgQACJEfb70TgcqsAE2Uv0/TeeR8scjmSJgTj0/WkdVJmtJWle1BiST5jOfzARk+8kVVs2nCiAmpOADEH2Pr9jzQrugsfpulO5G4AO2Y7kXDAEieK2xiz8krz8NLojY/8oKckWzM+UiSPmALZgdo5GPV3QBzKwM9FGTFrr5x1XSWuloFKs9sDBwNxH8qxnw87rDlYNTRvaketpZtIo8Vs+VQqjJALZmf154qxsD4j+blAyiTosXU37T2nO65vVRt3cEMQBBHaCMVW4yh/Nt/nKambfVY1rUBRES3+KMfSDxT7N3VIKC6BX0+1ZN255ZmVSCZleYnB/X0pY4nHrSckN9U/Z0th18RLlwKASUmDIBxIb1jMVW4ysNZr5Kw/HklZfw/0t9ZdCqVgEMxY4jkifUiasIcs7PVdLrPgm3YBd7LvbAkuLwG0Hnyg/07025wRxazW6bpWDxeCpvC7SXe4RJAZAAZAUz37nikZI8nJU2jssvrWhtqiWtOWYEtdbcyyMADmOyn9Kc+YeQiQBwjdZti8tk2Ea4Y/aFFLQ3lx5BnO7NIyMoudlPdJs2GndadSVEsUwfbzKZkzkVHuAPOfcIsJdyjN0vRnlc9/N+v9aFv5z9U20dSFk9Ut27d+0ttTtlSSvJljugjjA+00QHHm0hoHC6Q6PTKph7hIEgMxImIyDRAN8FWFxPUIvUfAFp/DXzRiFUZ+sDtNUPYSCBaJeayVg39Jbu6dmWRfxALkArImVmPlB5pYXGNm16Tbu4Wh8O6NFtJcvAi58ozgLAAEDAbGe571aZGvwCfkiGOatFdPpsmFkkyR3PE++KmP/l91C2+a+yo1/TuTbDSwmQZiP0j0oAM5z90gYAcAIOm0GmWSyWwJcE7VGATGY9hTFw6k/dNtrsvdb09gW99tAXlciN22MwTzwo+lZ5nbmbWu+5TBh5pI9dsL+EXYg3syG6uAYGTJETwvBmnhLaAJzXqpsd2Ql+IDt2NbQyCMSNw453Yx7VsGnZtvP1KscaCJouqLbQrdsupk7dokbSAVycxmfpVDIA3k/dU+Y4cLO+HdTZtoRqLTE+Ur5QYOd3P+WnLGu5KQOpdDb6no/mKMBwfIpiYiSOP9qVrI+AfuiHGkVur9PMmI5/KP70RjPAx703kN/hU3FD/ABPTCcBOf3f9u4nPvFP5asGokGNxSV/qFv8AFIBsFiUSNqkk8NJI3LGI7Y+tVOY0qsvK649O057D/ecxj2qBjeia3FcX8WtaXUIFkFVUxI5+Y88zEcRI/VtuEhNLQ+Hglyy7GN6kzO2NxVT6cDd/AUmxqdrjS5nrD2xO5gWAYwCoBORC9sbV45mmpIVmdQuW0jYZMn9BPtnlQP8ACfUVKQRunsTZtySfNOc5G0A/wH6VoZyUzuAtnQmdW058rc/arm8ql/C1u4qxVLb+GtKly4wdFYBAQGUGDPaarcmauP8Aii0oN0AAAXAIAAET6VmdytDPyhEs2lAtAKACFmABMrma0AKk8o1/Tp+6v6D2qEIpbQjJ+o/nVRwrG8rqOloEZggCgqCQuJOcmO/vWXSuJ3WeqvnAoLodcoOncEY2HHb14+uafUH+mVVH+YLhNUoBYgQZHGKtg/I0pZTTyFDmbdw99oz3ygnNO8/EmAC1fgi0PAmBPi8xn/7Xeo3hJ1CzOrsUQbfLFq2RGIlRMRQLG7uEN7tvKwDebzeY8L3PtT9VBwF0HwhbDi8WAaNkbhMZbieK5HiTiHso91u0rQWusJ/qtsANAA8p4H0qaVzjWeqaVoHRYvUNU63bO12Hy8MR+cjt7YrqtApc6Rx3UkNM5/GHJ+Z/61mobkWldCGJPNXAAcJ7J5VlFEqLlOjn/wAkff8AiGms7fzBRbXVR+wb/Ef/AHqx3BUdwmOn3mFu3DH5V7mg2NhbZARDnd0xdYmZz9afymDho+iG93dK2rChiQqgxEgCYmYn0mqtQAGGkzCbTmntAkkgExEx2EAfwqnUflCsZkrKZRtv4HzD/wBxWEOOPZJXKF0JjucTj/Zqf/m0qQ8Fa1vn7f1rqtOUhTCIM4H6VaEq4O4c/wCf+prOeSg5d1rLrZyefU+9ZmgHlbScLnfiS4TbWST5wMntnFWxinKh/CW6XcItsASJ5g8880ZErUlrT5195n/5NUbwlKzbnFMF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28" name="AutoShape 4" descr="data:image/jpeg;base64,/9j/4AAQSkZJRgABAQAAAQABAAD/2wCEAAkGBxQSEhQUExQWFhQXFxUVGBgXFxgYGBgVFhwYGBUaFRUYHCggGBwmHBYWITEhJSkrLi4uFyAzODMsNygtLisBCgoKDg0OGxAQGywkHyQsLCwsLCwsLCwsLCwsLCwsLCwsLCwsLCwsLCwsLCwsLCwsLCwsLCwsLCwsLCwsLCwsLP/AABEIAKoBKAMBEQACEQEDEQH/xAAbAAACAwEBAQAAAAAAAAAAAAADBAECBQYAB//EAD4QAAIBAwMCBAQDBQgCAQUAAAECEQADIQQSMQVBEyJRYQYycYEUQpEjUqGxwTNicoLR4fDxJLKSFkODotL/xAAaAQACAwEBAAAAAAAAAAAAAAABAgADBAUG/8QAOBEAAQQBAwIEBAUEAQMFAAAAAQACAxEhBBIxQVEFE2FxIoGRoRQyscHwI9Hh8UIGFVIzNGJykv/aAAwDAQACEQMRAD8A60se9bMKnKqzUUpUhRQsogBEV6BCZEW4KWkbVw4qZQXiwqZUQbsUzUClgCDirLSJlLhpEwKMt2lITWpNypSiqblGkCVTfmjSW0ZXpSEwKMj0KTIyGlKKKGoKLxqKKsVFFO2ioooKKytUUXt1RRQTUUVCaKiiKlqIVzFEKJd396KVBc0yiCz0aQJpVNyjSG5QXqUjuVS1SkVG6opai4YqBRCZqYBBaD3BVItFBJB4p0pK9tqIKrAiipSsJqIK00EVVzRUQSD60yCspqFBM2TNIUwTAsTS2mpDuJFMlIQZoqKVJqIIygntQKYJqzaNISmATiJFImRRFBRVaiovKKiiuQKCiE4FFRDIoqKtRRXBoKKrUVFBFBRJaoHtThKbSB3T3qzCrU5qYRpQWoqWvBZoFEC0QIKGU1BQTFFRBZvaigh81EFOz3qWmRriTSgpSFC2zUJQpXCmhamVckxkVEcqJiigvEiooqzRQQ2g0Qogk5p6QTFmkKKft3KrITWrxNBMpNr2qWpSullaBJRACMAKFor1RRXFygooL1FF7dRUUh6iindQUUjNRREUCgoqOBRUQyaiig0VFSalKKpuUaQSF5STThAhQZNRDKEy0bQIQ2mihlVFw1FF4saihJQmJpgobULUKLUZFpSmTT2jSAqELyLFS0AnLUUhTIhUVLRQLu2iLQQlUTTWUtZTtnRzSFyalNzpo9KgkU2hBbpwHam8wobQhXNPAoh1oEKiVCgEzZ5pUwCZiaCZCbFFRR4lSkF7fUpS1YNQIRXt9SlFG+igrAGgioYkVFFHimjSCneaiijcamEV6oovbaiC8BURU4oKKly0KKCVurHemCiWNympLeV4tNRG1RoFFC0F7tGkC5ULUQhaqWNFHovLfNClAVrPcmqAnVJooIyGoipZ6FKIBPvRSlVMetFCgtjpzQBNVuGVYMJwtNKoldUYpggkrFln5wKYkBKATymE6fzQ3ptqF+GKnmf+d6l2oAmbS1LRQtTaJGKgKBWZfZl5FWCiq8hVXUGjSiJ4hoUpZUC7UpS1fx6m1HcirqKG1HcpOqNANU3IR1lNtQ3KfxhNDapuVl1NTaiHIy3ZpU1q+6pSKiKCCqR70VKQL7R3ogIFZ124T3qwBJaqtFBRduxRAtRLm5NNtQV0FBRW20LRVHFEFS0AzTqLVuMR3rMAnJU2yTUOEMo6mlTBUumigUleuGrAEhQhdNNSi3NJfOKocFaCnhqcxSUiqa8eXPFEIFUsaiBUKiv+OJqbUQVZXEVKUVt9BRX3A1FFTVaHepFEOooELG0yFdwPrH6VcSq1OoIoBBLWX3GnqlLV2xQURCpORQtRQpI5qKKjtFEKKFuijSlrwu1KURBrIobUdyk62hsU3KG1ZqbVNyA+rNMGIbkG5eNNtQJS/iGmpLaKr0tJlR1JoggKLy2qhKgR7aGkJRARVt+tKnpUuIDRRoIYtiaa0KWmbaDtNUWU1JnToBwKUlSkfHpQRVt4qKLK6iob0Bq1iRwWWbZB9attIiae46tM4FKaKgtbNjUE8j6VUQrQvay0xEqfqPp6VAQgQkwxpsJMq63IoIgphL1Ck1opv4PrQpEpE3zVlBV2tTQaskQarcFYEe5pg2TSglGkhqdIpPpThyUtCBd0yrlRmmDieUpFKqVCUqMkCgihXmFMFCgsZpkEnctEdiJpwQkoqjI1HCFFEtactmaBICaim00q9yf1pC4pqUmwKlqUlm0xZjiKO6kNqHd0pX6UwcCiQhBRRJQpFW2ewpbRXmkds0MIL1tST6UUUwDApU4Q3eogSqB6KgR7C+1KUy9b1APek2lQEFOaXUgUhCZWv64VA1AuSp1c04al3JS5cJpwlKhENQlSk5Y0/rSEpg1adqx6VWSnpJdc6xZ0yjxbgQtMDJJjmAAT3qX3QSfT9fa1ClrThgDtJEiD6ZpgbQpE1MqrH0BPpxRukKyp8UQTIgcmcY5zWaTW6eN+x7wD2RLHbd1LL1HxNbQkFbkcSFkHMGBMx3mKsZqI3/lNqyCJ87S6IWBzXdael1CPBDAhjAzyQJI+sVdYKR8To3U8V7rSssBSlEJttUNtLSKTN3NNSW8o3gBhNAFQi0mbZmntLSvtxQtGqSRUzVgVauoIqKLztPPaoohs1FReWAIFRRDJqKK4vVKUUfi4qbUbVW1QODUDVNym1dUZqEFAUofUVAEbVF1NGkEQ3waFIgody5RARJQi1SkpV7S0CU4TtoRSEorLK09qtWE8UEVItMalqVaImnNC1NpR009AlHaq6LWWrhIt3EcryFIMdsxShwPCYCk8DFQopO58T6e0DuurgwdsnPoI5NUue0JwCuN6v8XoQ5Ym8XZiguIqraXgbAJJaCQSSPpVfm+iG1Zo+IGQAWmt2UIBYWEA9pYiWJgeoqMMj+An8tBS+zOHLOfMrBrgOVEkBd5M7oBnt702w+6cRhdr07q1hrW24zWyZBVvK20wZBTtnnBryXiUGpOq3RsBFjscgfzCtY5m3a4rLvX1kws25ba+CGjkeuI7gCtkEGp2No0SbI9fX09FwHulgeWwuNWTQNfNcz1a7eN5blgkBRgqdkNJmAT6QJ716CMSObuc0j+crq6jxJkxbZo1WTfzPutrpvxLes29wV74PIclRbOS/mIyST78Vo3h5poo36fssPnGI1MR6LorPxhYIG5bise2yRPfaRyKJDgaIVg1URbu3JnW/ENiyqNceBckqNrbo91iR96r81lYK0UVt9N1y3EVkMqwDA+x4/lR5URzzNFRUvuIohApGrFWqsaKCqKKio1s1FEJpFRRUZjTBRLXHNEKskoe401IWSrKpqJqK8yntQCOUB7rCmACUkhVF01EA4pmy5pSE7UUNS0ih6i8EUs2APoJPYCe5OKUuATNFrN+H/iVLm9bo8N1MFcnGBzHMzg/61V5gPOFYGlD6j8VlkdbKslwRtLAzK5yscGAPvVZk7Jw3uulGmq7cqtqKunoWjtWX1vr9nSMq3NxZhMIASBxJBI94+hqtzwFEno/i9bjMGXwUKnw7lwzubgSgExP/qaHmgcpqKxE6i1piz6h75ZWVlDFLZLCPKx8wj2UcVUZQMo+WeqzbPWnsqVsBLQPJRfMY7G40k/XFVeceibaEprNczglrjOTPzFiB9jS7ieU1BI+IQDgSe/H/f3o8oJbT6Rmfa2BMyQYxxA75EVpjgc/IGBylv4wwcnhdjpL1tP7RCew+XaJ9t2fqa2PnDzUeB29l1dHoXMA89tuP9+Ao61qA9sOFAQXBbBA858u4CBgDDevaqmgNVmucIsObWPSvms7R6hQ8rc8MruJ3W7sEiMNCmZGf5VRJGyaOi3BXM08u9geW89uFvqrOBcVWCkBtvG4vxG6IiJPrurzwe+MeWDZBr2rvSzajQwzuL9hs9e3slNbqSm4eaVg4BHGOQM/SvRaSHzmCRwoEBcLT6fUCY7HUBi+9Y4QtVqi25bVySVmSkQx7DJ9Bn34ros0kV0G5911vwxZk7vnf+k50u67M6bjjcJK5JUHcrKV/u1zddDFCzzADnsSqnHUOkDGOweQQOnyWZ17opuW1YG41xTHG4bQ0MRmexMeprPCQ5gxS3PkAHxH64SvTtdqNPa2tcuW90xDFQu2PfJhpjHNaWNoHbklZPxjg62gEX7/AGW/o/jDUlSU2XQsABg24+sssQe9aGRPoWrTr9IDTwWn9UDXfFOraHQohj5ILiCTngSPLzM8/ceW4Pr0VjJtM/Ad9cLX+FviN72/8QbSABShBKbgZ3fM3aO1MYz0TyxBvC6TSXkurvtsHWSJGRI5oEEcqospG8OhaFKCKFoUg6wELI/lPcD+tG0aU+Hj3ogoFLXbFOClq1S3pzyBULlA1SqVLRV1s0Nyil9MI4qBylIR0wHajuQ2hJa/WW7MF2j2Ak/p2+9KXhvKYMJ4WTe+JQ202flBIYsuDA4H6etUum7K1keEq/XGv23yIHoI83YHJnkZnP2ob92Cma0BK6LorW0ML5jubzQH482DBYjj9PujmgGwnDuiW0BVt0oMHafEVcRwRuzMnj0+tC0MrteofFGmsvse55hu3QpO0r2b3Pb/AEqwvaFUEte+NdOF3J4lzEwqkR7MWiP480pmaE4aSuQ6zqHv3TqAiW2JSCHO6RG07h3j0xiszpbKsEJpIXLVyGZst3Jkkk9596rJBKPllUVCBPJGZHABAx3z/pVm2lMKt3T3MeVp9TmZ/wCcUMBKQqJp3LKoDGTBOFA/xE8DPJqcoUVu2NAmnG7UXBuj9naB3liMgllkKIzEyfanYwOOfS/mrWRuJBIwUJbybrjNl5OZPBkzj82a7D9O5kYDDYPRXaV8Q1EokIaW4BPb0/dJXL1kL52uzwIcxI4JWP4T71iljERAPKeN2nFvEpOfXp81VHsu6qC7AgQNzHzSIwOMck4xWeZ1M+DlZ/FpAYag+JxHPYdeVtp0dXUsbnmbzLgD5sgAfm59qWHVljKoUFxtJ4tI2PywzDRwAbPelfUacIwF66gEDbvYwNgyBgRzxRbr4Y2kRsLj2H916GPVNoNc3bwbOOfva0Ua0zktcV/LPeIXOUiIE+prnT+K6twHls2Dji8dKyrdPqdFvIjcCfuf56IfUBbAAthS7ZVYgsRwEJHlJPYEfSrdB4jPvImyAaBoCvdaZpGMa0kXgnk5WlpWKtbIRQxMsSkAgBwSQYLZI9K7GsaHUL+687HNHI4uj4PojL0R77KwuJsfecEyIwu1d3Hr6Vjdro4cBtkfRYZvDjqHlzz7dcLP6l8Po6rb3hrsTcWStsAdlunG7cyQCZImBikOvc42W0O/X6KyDw1kLrBSui6ILLJvAFskkgOrAkA7R5GJiQMmORQfq3GPbGSPcf3Whui8yQyPAx2/t/ZKWwcr5hB4k/WYn/kV2NPJDK34QAVxPEdJPo3gucS0/wDL9fZC1GiDZPzfMJn5hwYqqdpjd8IXQ0PjOnEIjma40fzA9+LCENB4i+Z23CdwGBPYxx9awv8AEjC6nNv1Hta1/wDcNO+vhIHQ4Pv9lvfDHVxZix4eSZLYzAAGRzgDJ9x6VqhkZO3exXva0jfGbaeP3Whd+LrK3Wt3NybcbiCwJwcbJPf0q10RaLVBpNdT6tZUraZx4j/Iokk8NkDgR3NVWFKIRtXeZVJB4E5/rVgS8pXpPVWLENHJ+wmF+uZH2oHKIwtlWpKTBG8MEULTUEC9etW83LiqB+8wHPFQuQDUj1Pr1pU/ZgXG9FJgDOWIBgYpdybauY1PxHeZY8ttt3KjEZjMkxIPp6d8qXOPCIDRys7VbmC71YkhmJEjjnkYmQTgn+VJVcpuUne2iydlskkEDJYCRggFVkR2jHvQKLGgLL+GxdFz5SvBlgV7jg9zmR9KCgWxrdVtuIrLcub5ll3yokgiQJIPp7fSmtThOWOlQQAo2xxcYMZPEAdx7jHeocBTK538R+JL3XA3kySQBJEDgDmPpxWZxcOSiAOil3URiI+WOw9OOP40gJTYRRmckjnvz9D3qZUVLqYmePWf+elRqBSG4rO3BP8Aikn6CrbtKhaXWNJAn6Cf5VCFLK0NPqCzqHttllJw2VnIJGePvSkJm240OV0Oo6i+8lLaGGnfBJIkt+cnv/v7WsAJwtrdK7YHOKVuad289y43a48bhzgyqwo4EgR81dDzdjcj0Vcumha63X+1/wBkk8XPFOxdsbo3SqZGRk5gED1g8VVYcR1XYI03ljyqdtyT/dPdH0zXmG23aRQR5yIM5iADLHms2t10GmFbdzjwB/MLGWwkEkDbybWvZ0vheJsTiSWJkkCY/wChxNckzeaA6R3PToPl/dcTV6lzm7NOQwdwM/VVv6U7N+NpUHMzLe0+9ZhLtJaR1WMO6HJ7rQsdJB2MZhlI9CpYKQQZkEQePWs7tW1od8Qv+dkzNO8va9w9sJnR2iWNzwyoQhisqTM8Agx3n2qaSJ0r2t3WOpzleql1LY9ML/MRQ9Fa7u2sYDKJ2ztXarBWYMZHGc/Wu7qNfHE8MkOSBwPkvP6fTtjbtaltLeK7baKCxQvbAZDuttkm2u/AmPbPNZJZ9I8EyE1YB5q+xWxoe3DUBdNb37wzoVMrtiBA2z5pPBP61tGqiJDQc9FUY3Umi6naDdJ2ZA8O3j6QkrTP1DdtE84+fb3ShufusfVubm1drG8r7SQAInImO3GeM/WssQdHMJN1DA5xjA+y6cMrHaeRjhYpxI55vj5oYCXbijxPNO3w1uJDHMblnzGK9J5kTyHE/fC8AdJq4WOYxmDXTPHT2U6jX2lJUIEMx5WVpgwNxB/UHgGsL9m7K9Q+KGfw+mN2vHHQ369US70280FAqMP3gSwAwWG18+vHtXIZq26Y7WWbJ44voOEsW1rNrcDsszqfw5dRA7tbubmyQmxizTBMnJJ/nWzSa+OeQtmaWgDqr3wSFtBqxrmnKXEvBHKq2YJPlUxt3LIGZHat0pjoFpsqgRv4IXSn43D22DWiGJKgBsbfUyORxFVfiAOigjJWl8Oay2AXLAKFUsSQMxmZ55P/ACKtbICLSuaU+vxTZJZEYsw9AI5PE8/SKUvHRM1pXPdT+Mr4uFQwtwDwCRMQDxn/AFqt0ielmafVC+fEuuzMZBG1m+WJJ28nv6Yig3PJQcaTzGVCpviTHzW4XBMd4mZn0ouoHlFjieiFeugLLWnG0EyzHGeQJBgR6d6F0jVpSz1NLxhnNoifNuwVkQHWRJyeJPp3qsnCa1p6LU2di7r9hiAYc/lBmB4YXtjGKBkrgJgB1KvptdZKMwe2bhBgMHBZgogAIe5EZ9BVrC08qpyPoNVp02G8yoCoY7bVwKCRwCc8giRzHtTkgIBaFvX6O6WCnfABki6LZkgEZU8TP3GeSEcGuGUwJ6L523ECftWau6Kq7kcDmJk5+x4FQAIkpu04VRBBPJBAOZGPegSopvoXIMBQYAHAM+ntRCFFKXQ2YJxAHFMgjWUdtoBC8MWAyMxJIHv2oFyIFrR1KLZI8J2e4JW4WG1QDBgDJkjnPH3qxsYeMrbCx0VTfMJcdVIEMLYUzMAke89q3RSxtG2ldJrRt4Gei0dRriLH7MeLuANxhkL8yrIjgQWj3qiaZskpzhuB69yqYpg5pc85NA2OiWsdWt5VgPPyFQ+YkRnPcGqZHHb/AE+V0RrNKxha0cjsun0lu+baMthI+YQogBQQrCXECP51zR4a6ydx7ZXA18kk9NjoDr6lI6vValWBTwto+cbwxJ7gATHBqsaFowQc/JTT+Hyy0Np9+AtPT9abYzraLbQSfOogLkk/Y1kn8JldJsLqFWtg0f4EXILJ49Ep0b4lfU3X2NaChFIDkgBt0EB47zzB4iO9UyeGRQsBcC7PS8j2U/EOddLWXTudRbv+OrKisQnlIBYAMqhdu4GJDE8xitOn10cYbG2M7t1VRArv7qfhnZcXA4R+mBrgwCPM3lgE/M0zGKq8ab/Uadtkj6UUNOwEEk8LRuae8Lo/ZqbZQiREo3aZyQRj0rlDSf0sn4rHU8e3dadzb5WN0/4fe4S97elzgotwkQI2yVbb6+9dYyEEBhsDrWb9ylDmN+I/4+idt/Dly2zOl9oPCETj0DM2P+fa2QxzNDHivW+vdYi8k2Oqx71pbNy9c/FWlQsJL7iDEzgCOW5ntWqLTx6iJokbhvF9UCZGXtwT25+Sm1o911QllGLFZdl8MMrZJUuoLmAxjvFdKaYMZ5cQ245Xno/DtQ6UumkJF4zz6lbz6fRWpW4QWXkMUJXd/d/KMiuLdvIJdfpwuzHp2xi+T6rO6zcs2hbaw6lTIIDK3mEZJXuZ/hV0TASH5vnPRc7xIyRub5Yu7v5JXV3Ue09skiY2ttYxnEMo+hq7WQ+TPHqOS4ZbdDjnP3WvwTVO4INN7mz8x0XKdW0XgQA24Rlw/laTxt7GQcVv0mrbqGb9tHsV7DTS6efcXAZ6VkfNI9Q6OUWV/s4Gc8k9uwHvVbTvYH9criS6fa9waQQO3KV/EMyi24Jtq3KgAyAwA3RlZzB9KhBWYisLc6J0dAA+9t8LuUjaAp+cnzA8SIg1YMBAC05cs2VuCbalSRJfgJ3LExBEH2otzynLRWE9oksMx/ZqE2geVkdQ8gbDsOD3k4pzVUqaO604Oi2Lo3bzbVkgKo/emSUEwwxmqy9reoThp7LM1/w+m3whcZ7YRtrRtYFyxO5tp3xgxI496m4E4RyFyfUOhPa2kBnBU4AmMKM7TPLEz/dqWgQkb3T2tqrMDEjlHB5zMiPWpygp0kAkkxwBMgAkc4z/ANUOKUWwuhOoRR5CRwyuNxJIJBGZ/Q+tEuB6KAKLmgvWiAtwKGO2FLkqsTLeUdh/EUoRqkk/EY+5/l61WFF4r3JA/X9aCihruTtj6QBH0iiplENz1knjIM9xgYgUKKNFM9P6f4kxAgDme/0+lQmuVn1Opj04Bf19LWlpNWmn3qNu8A5O/mAQwA8vrz6VI3WurDpXlzNwwa+6Wu9NutuJt5AVjO0YPynPcgdqvjFmitepbpAPhN9AM4WVe0kkkKRtjdBwN3ExEcgfatssDA2wawuM8U6gmtT0vZt2XSwa2jGBA80kKcmREGfQ8Vz4B5jC84Av7LdBog+Pe51IY01tDJNzIMlFt7pHEbu2PtSseHLkwTiZ7msGB1/ndbPS/h83LasbpQMskAZA77zIER9s1zZ/Eix5Y1t/NdmPQhzA9zqXSdPW2tqyPDR7W3aXlVchQFT9nt80x6jsck0ksGo1Mtb9m0A8fD656mlc+V+lprAXHsOf7AeqhdJZtpdNwFVukfmI2zhQu3jtxxVOp1sk2oDNOfyjnvXPKZ0WyG9Qdx+tE9B7JXofwuq3HuRbNsgSpfxo75DdwdpmJ5q3VayXycNdd/mFfsfksDGtDrNeyc6Xp7CMGa1tvqIL27V3w5YRFohdsRA9qwum1fmXG6xyASNwA6kWiSyqOP0+Sb6fqb1u86ps3P5v2knygtO0KQQB5f8A5V6GTSN1BB3VSxum8ppNLSta3WNOLAnIB8QNH94Rz7TXMayHzHRtcSQOwyrInmRge5tAqz3NUiKPDtOSRu85WAeWJPP2pvKa3Jx2/lJpHh7rCT6xrLzAIgtMGneyOfKFyFyMyZ74qkiI4cSPTutOnieCX7RxyTVLlreiBQG7Yuq4uMxCMnEnysGIxEcQa9FJE9sdtHAwvJN8R2ylm+76ni05Y1O1HNq5dtEkAsSjDEwoywnn0PmFcCOTUHL6dXTjB698FdU6h2Ac2o0Ruup8S4XW4Wwef3QGIEkRIj3rV+Lga7YBkelpjJAQN18+v8+qnW6IKwe8BuYEScztEjAGDA71qigIaKFe6tfq9MGF7iKCSs228R2FxmUxtQwAvGVHJ/79K1OIq39uT0Xl5XOdY0/foTud8kze0haPEAkZUuTKg4JGeD7+tYDPpocRtJvo0cruRaXxTUReW+mDGSaP2SWqFm0yIQpJZGENy4MIveeBirYnSSs3sjLeRnC6Wl8NZBGWzTjcbyL/AJhH1FxPN5PNHYJIOPmDLGASft71ZH5jB/U4/nCwRM1enlcXS7mjrz9RyEl1ZwVBtOqXBO6OWxxKiJ7xxTlhFkcLqN1EWrYBEPiHNfz/AEsH4e1TC6d7EAiCST80+WRIJyKnBWZanWrl+89lW2rbV4UorDcDEbgWMmAc/Wmf3pH0WvoNMNDbXdc87HYtzah8v5FYlSwB8vlkwayhvm2C04V35Be4L2o1vg2wX2pauQ6FVH51BGLYwTHJAq4NF2EhNhK2eqMuWDhdpA4YbwAzQ4EtzEAd6sACTJ4TWnt3bv8AbnYEgqVbfugQxPfgnsPpUwlF8FZnXOm+KiFbq7SSCSSFMM0QpzuA2yfVvpQsWnrFqPhzpVxC+0BlBg4MsCAQQSeM0C5o5KgaTwtO2GYlGRkYyUU91UKCWziGP6R71N7K3XhNtN0uMtasc4b2I4nHf3qhzXKNI6pgdQEccd+J/SpRpHemNDbF25/aQBHCkxn90x/Casja53RI51AuvhaN7p5VTctliIMB1C7SwIWYLBsxMRVzoC0F3ZZTr4xVu5/ZRpiLQPmQFgoAEzu7nImc8Vie4SN+Eq7Ttg1Wpj3Gw03XrihXumtL+Fgm9bBcfmBfIPAIGBFNC4bKK9HrYJvMD4jz9lj6jrF44N47QPl7z/XHrXT07GmrWLUf0rfGBjol+n3izqDcVPNO9kO0EGQWAInj15rTLCWwuPJ/nC57deZpQDtA9gtTqNy3Zu3JO4DgQfNKiTxiSZ+lebZLNNDtGM5XSm1MZ0nljDqpNaT8LeXaIZtxJHhXcLIJUwcnB83vxQmj1LGgR5FGzYGf7Dsq9FpoI9Pnv2wmr/TtMb3gmEt+GjAEhIdtxhS4kTAxVEc8rY/MOa5IFn/KpYGyyOAPwj8o9yf2QNBYZCjgoB/ZlSfPCEqhmQBkzMcZxWrUakStMTLyOen87rpu1MbBuYegGfRdYOpLkTaH5TFwEx9QO9cIeHyRNOw5Ptx16rnCUyu3OwBwga25p2bxJcsQLZCOygKJOZIURJzVUGj1QqM7QOc1ymkcBm79l7TdRbUZ8IhVadphiyDb5iMAHdMCZgT7V2vD9CNOyUAb3OFdq5x39fsuVrGSTSRFj9oBz6jugWrwW4t3cCSpAOwglCd35uMDj2JroOEjNO14525b9uVV5+6Z0bmWAeb5+S29J1VdheVVmeMmTEjsOBzmuPoYCwuc8Gzm/wBl1dQWimg4AWB8TdRuG4EFxCD3W0zhVbEeJkA4mRXRjmIG7aT8xf0VEe2/i+6DYu3ghU3g7EsCWQQFXiCI580z6UsEkc+ra4squCT19R+it8TDmaCTbRAqwLGLzlZvUtayMq3IfxWJP7uR6GcTJruO+E0TyvGNjOoBlazbQ+/f3Xm0aLaYq9sbmV48O3IAgqo8kEDsSJ96znSRh/mAmx6mvonZ4hOCGbfTj72p0+su+GP2jKpkjaVHlJkfTv6c1ZLKL3NVse/eIdovnN5QrmkLMGZ3MNumRntBxxz+tY5NRgloz811NJ4ZJK4CZjWB3bJ/XHzUaTUbCxcOVY7VCwO5H5hnmtEWhdO0Okx6FdOfV+HeHN8rSgF3/I8n5lMaa27vvUMFXyy5B7nyyMdxj1rS/U6fTDy9zQ7oFyDqNRL/AFImEt61X2tRqHL3G/ZzlIuICxWI3CC0E8jtHOeK2RyOLbu/lhUt8QBw9tHN98dwmX1IVHm3ct7CCtxrgYE4yyoAY7RTytJB4x6YT6XxOF7wz/y4rp7hH6l0htQpCNaBADPBKqyNJS4hyVGGBB/dNZIo4mv3dCMhXT+HGGXzIuenQH1XJ/EnwvcsW0cFW3EA7STCgEzJiRA5FZpYAMhdYlkrQGine+Epqta6JaO5SskiD5pQQSw/zCqCTSrlZ5btt2tRdd+ItABwpBDANnKZBHoZqAkhINvUI9q3cRttxxFxj4jrKkWzG4QcD1keg96SiBhOCAcomgS34zjxXbcu8AIDtUQMHAGe31qp8by0ALXFqQyQurCet/Dqm4l0E42skyMggjeAc/WfSrGMIbTlVNqN7rApeF+8Co1LWx4g2Dwy+/gsqg/lWe59YpDEBlvKUPJyeFp6CyAQC6hAPysDLSCc9xH9azzRuAurVrHZolO6hrKeZnQQDksBj0FZAyQCs/RX2OV8k0uhBBBMQMd885MehrsFc33Q1sywUtPmCzJA7Tn2k1ADaDiGiyut6K6oUQspIOOOBJHvzXQjMQIHZcTXN1D2udHhpHHf/a1OsPNoEHEqfqIJFTxAk6Z1en0XntMwskLXCjRHsuda4sAsCwBBhcnBxArzsLCZABwvQ+GudHqmSMHB6rR0uiW9a3hysmPOscesfzrfPAIW7+i9rB4u6bUfhwPiAsgZx7prQdFNyQq2fKBJfcJmfSfSs0OtFUS75LVqWRxEb7N9knduBUDG1bAYNAAIIiJMEnOcV14ZXvsMkOFhk8O0gkFMO7kHCc618LrbTxXBdnFsMFcgDEyJXHy/xrJOS1xe0BUsiGplc1uP9pLUi0bZQ2yFGcXCD6mCBIrF+Kfwayt3/a5R8Ad8P6r1nV20ZHW2cCY3yZ5Akr2MfQUZ2NkpvFdlmd4FKWOeCQ7oP53XUayyt1LTLuIFxH/ZsuQDBljAKiZI9uJrnMe2Nzh3BGV5p4MT3McKPqj9TBtKCLcztdmAEShBVTLAzkmeIU8Vh0dayYsc6hkAfvwu3GfIhAAWJpfiu4QR4VpJ7bmbnnsK9RF/0sxzw+aRxrj/AGFxtR40WtqNvKY6Z18l9oUXGKx5PKEWYJz9QYFXap8OmaawB17n9z6q7Q6SbyDqpbpxAHX6AfooHRroFwPD2yYRhDEgEBSJI2ECfUQa4zvF4pA3IDs2HWK69LtaH6UxSEllet/sldRbGlaVtm44DEAKx8pBGQin3GaDdQ7WxlrjQ+SscwBgeDjr6Fe6T1XUCz+00xhXAG5LimCeYCkmJ5/0oSxtbKS2TJHcfT5owgO+FM3dQHUO91bQLXSUuDa3MeTdBIMT96o3OHw7L21Tm5+p9FsHwAtc74TggjCybfSLDkxqEKgbQDmPYDdxk8GugNZMAPgJKxP0ELvyyUPkk+uadbKB7T+KxYIVXgAAsOD/AHR+taoNRK95+EgV1Wd/h0UbW/HdFLu8W9osMTCmd8qWwR5YyJHE1PwkxfZIr2/ytY1mliB2fm6/zqnfBc3VHhLJQvvCMB7gwfmgClhI09uu/clcyfxD8YymWDdU2rPr3ruj6Gwbuo06tcJyWIjAIXdB9flq/WzO/Bvl3cCsc5NI6TRxQ6gNDb3d88LoLeiY2HP4YLubf4SpLG5uEOVESRCtPt7V5lsbXalscchca5vpXHzXdLyIi5zRSU0GzRKiXXSSkgbAh3kkhNsmCJiPatr26rVO2RbmN3UfiPTk9FVHFpw/dIASR2z7JReprfXyuqM3KsQu3PDdh969bEWiMNsmsZ5+atjdodO3cGht+lFN2mbTnebltiyQyiWBAkAOyCJ5IzP61HOaDVFUy6vT6hpEWa4I/lpfXdWe5ba3ctWhHysrggAjywCJUiYP070sRa+wcLEHFhBXI6rp++WDpIABXepwPKdoXjjvWCRpaaW2aNso8yPk2SAOE10/SWLalySWGBDqFJPJHmBEiR3rPJHqL3N/L7FY2ujLRmndQen0VeodQdWtqZEMDkgkfLPuB/oPSrnb7Fiv3SNe135TfsbTCpcv2hkBio7RJDZMj121AMKz0SY6jqLAUNO0YGTnucnM57/alIKYO2oZ64GKsFhlwx7lT249J5nmhkIiUgUiXhbUBXKtuAYlcjzAHzT+YRkD0prTGUk2tLo/TRdZXQpCkbwN8kNzMLif6Uj5mNoEpmOcboe6+g9N6XbKWAUB/YrPPJCf70UhAXP6jpNlrouG2JViQB5V7chYPYcEcV0/IY4ArxH/AHnURPcMHJ5Cv+BSZC5yRJ/17U3ktFkDKX/vE8g2PIDeMDI9QsnX6xmMKFgSIPHBE4+uPtW50G6KiOfVW6cMZIXuN31I/a1m2rLBTAdyDAAMHPJLsfevL617YJTFuGOv7Y/VdFsnmO3F+3+dkz1TQ3yFFhn2xn9pG1pPY4YZHvitGlcdZpz8GAfkVboddDp9RbnkOOL9/XssqwLow73Hk/vwBwcj64+1VGCjhoXvBp9SWZJ+RWmei7bYval74tsVCbWDFi6s05bAG3+VX6aItNcWsc8r3SljScc2U91P4j8UIkPsQJkna5KCJJU98yOM1rMDr6ELOyIteXX9FiaS4qvcLlmDFtoZmYAEyBtDL27yTWf8EXH4gAFaybVMyH/XKfvEG2hW2gLfNHiAgrEhZciPqO9aG+Hg5WTXeLajSgMLru+n911vQeuaWxYRL/zgMTKr3ZiAIj1jisepghY6i3p2WaCOXWt8807NEpfrF/8AEBtpJtbFZV2YJlgSTHBBIzjy1wfCfJ0EoMtbiSD7HjH85VnielmljLGGiKPNfzCwuhdH8R2/Z7FXed67fmUjYCveZPaBHvXZ8S8Tl07S6PDcA4o0eoWHR6Br6811n34Wl0H4cW+t1ne9ZdW2RbcocAMZ9sisniM22IeUA4VYvNrvayCOF0bGE7efRbWl6LYtHOqvqR2u6iUk99r4+1cnT6r8S2jEP/yK+XZZ543bru1l9S6DZthrtm5cvFi5MuItllY7vKvykmIODI9K6ZEjoKraG106LGSI+eOqMmn2v4hUls5VvKQBGQTjHasDy5zTAa/nqqm7o5N0J4+vt6q/UNEuptidu6ZAYsBBBEErweDMTisej1jdJbC0kHqF1JZjOGk4xx6pbo/TLPhPbuJaRlad4gypAIO5vNABg5iQYrc/xOeGZskYLmHoRn7LNLpI54yzdtd3sfoVidMs2i9/e8Rd2Ltts0gDEFAcV15Ne8kOay9wuroj6rns8ODXBheCAKOOfVG1iotxbVtwzsG5QiCpiDuyDkenfirIdbKWGR7KAzzePkgNA0FzS/ngAcei00fcjJcs3mkxutbbRwc5N4nt2iuRqn6ieUHzGihe02R9Nv8AdatJpI9Kz+lEf/ti/a7+yf1HWlT5bDllWJO3Awed2Tgf61n0fgGo1A3PfTDnH9il1nizYXbQCXevA+YtZ+p1Xj2UvbyAXB2gBGBExuhjKmOJjNek0Xh2h04qjf8A5XlcrVa3XBpc5woemPug9QPjoFUKrBgXZcMU4O1p8rd+e1Wx6Fsbi+JxcD0PRbNHrdum8+YtBJoX1rKT12hDNsS4baArDm8P4HgyREZ596v8h209+iwRasvnDnOFdv3S1rodwXhtY3FJbdDKBAkDGBmBVsTzH/6uPUjCtm8uT/25F+hyl9foR4jhrHhtJIY3LKzzBI3z70n41paW17UtDNNIwgh2OtqLPS727+yUI0mQ6kiW4OcCDOTVAhdI/e6xj9l1IPGI4Iw1u0k45zk/dHs9NZTLIpGJVoOARuIiRjMetdNk4dCxoZWeMrhzND5HyF1D0r6VaYv9Ms6i4BeN1YUw6iVGeWx6j/bvWfVt814AvAv0VWhmZADZwT15S+j0wtoSG8gjaWjd3JBC/UdqwUW4Ipeg08D5zUef0+qH1jTPqLQRD5gd0CfP6A/fPFAi0r2Fji13IXK/hHCM5wFYo2chgY4pKSKLCOVLBXYAxgTk+oH37UpYULF0r29S3GQDH3PalcwHlNa+qXwdhAJBFtOOfmP/APNQKwpJ9SbYM7mk+5jGM5itMM200uL4l4X+JqjVendDs9UyAyqoznecf/pHPvWzzH8tF/dclvgbL+KSvks53R7gVOWO2DwGJiQfTvW8yvjhL3DgWrItIC8R7rvF1/lTr7Hh7/EhVDCNt3aWzt8qqu6MZmvIy1NL5vU+1D6rvv8AD2tduBrpwsfV9Xc5JIWQVCmCD6Hbz9DIrTDM+JgiYcBLH4ZACXEWTzef9Ia3J/NMkeYk4znHeqd77srrMle0Da449Vp9T6w96xatBJ8PbAWckSARGflP61cybcQClMjmuL+Se6S0+iuF4K4PETEzwSf+q1v1ElfrhaNLqI3P/qih0ReodOezkrIM/mDbYEmYJjGamk1RkZRu/VaZBFfwH7rz9XLBQ9q1tggS7SJxkbhngzGMULeXZefoFyNWRJ0BI7rR0urXUWn8a1bZgxKhCCsGCvmBIHyzE/UCqX6SeVwdE7Ixnsqm+IRaUFkraac9wT7dKTb9RFi3sXbcVpXax2kbzheDvBJbgQPask3hz5CDM3a5pw4HnPFIya2PUSmSB+CMijV8Ag4rHPKzrfxA2l8RE0xm2gE78DcbZIChSMFuc/LV3lNdfmZvkHjHFDsmFNAA/wAn1Pqr6a8msbbeUgFt8F1AL7bWNoRQZDuCCc7Tgzi1rW4aKHZWFz5ab2XX6no3jCLkOsjBkYBMfLH5T+tZDqYNO7aQRn/xP6q0GeI7gKWV8R6t9PplsqpBfcN6ZAUE2xIYyPIq9+3et/l7mFvPp+650szDJteeVnX+vttAAMjaS0gZAE49Pasp8Fr4nHlc5jmPeQ08fzulx1G4ZvDaERrZuEyVKyRKACT6xIoP8JjaA1/1W6DXAO27ibNAHKLqdZaa2r3Uw8KX2PEKT8oCmcCe2atZG2JoYzgK8SwyvIcRuHSuEpv8B97WwbDEeSGQXMQpO6RPmGYGBT1lK2WB5O0gkLod6m1ubTW7Q8pFwXQxG1gIELEcjngmo5pLCzuKzwrWuaHg55vHWsqtnWCMOhMtA3qO57kgRXLb4VOJRK54xV0c+yu1fiQEJjiifuPFihf16JVuokX2jaoEjxAisTjaJnkEE5FdlzrNj+ei5unHlhkbwSDz3Gef3SmktWQSlsE7VJBbcACCsQOW/N+uKMALmkv5VHiUrGvbDEbaSATt6+gKL1u8+ktKyFWuPuLqULBVUAqCDgHPDDufSrGvc3gpmaWB5bA7/hx6nr72uW1/WLhO1tpgk4HBnsB6dqqk1EjhRKtj8PgheXNGT64RF6xdCwHIX0nnM5Hc/wC9UOle8USrWwRtNgJVbobaNgw4YQMlvX9BQaSDascCWkDsuzS8WtvdtqyKs+ZgNjgcwRP8fXiu63Vse0/uvKnw+WB7Q8XZwW8j3WZ03q/i7S+0NJAAHvIxwammmY+MtJ7rpanRkMPl3dg2tgh0JKozAEgBY4z6kADtVcEnltIcbHSly5dJPNIS7HqcBY+oVizFLTgc7SACPtOKXVva6MO6r1//AEvK/TvfFIfhIuxxf+R+iZ0ouqw2qNwHfbGPXfIOPWsew8gJtRO2SVzr5JXP9Q0t5WuONyq7liFBkN+ZoiBMnAx7VWQRlKGkjAsK3SNYLVsp51ySWV2Q+vYeneqy48BHy+pH2V+naPTjcxkEE7IM+WTEDE5kUChhdTq/iLSXrV1VfBCKCbdyJBJyNs4kevH6B7CzBVjSHcLK1vU9MmkNpHZrpgiFYL820gSBjDZ9RS0g8illaG4fDJOBMiTn/mK7nhpcGEHhcHxFgMoPWlayZZYeGJ8qiZ3TC5B5rHrNW55LLwtuk0jGgPPKydQX8Q+IjBiWJ3TJmIM8tM1gc2hhbRzlFtdPuH5ZIa292Ik+UgEAfvZB9xxQDLT3ST0+t24BmTyYPcd/vQfHZtFrlpdPvG2wYEFgUHB/NgcH3H60rWHeAMIvd8JWxd1Dkncyxnbm52//ACgV03xlgsvOfb+y5LJ/NOG5HuE4nWrSWWDor3JEldw8sqyBd8gEHMyOKyMjZG7BJ9za6QlfI0GqSZ6qtxoVGhdxPmDdjzPH+1XAt/MeAmhbueGkWtGx1JLhKFW8jFc7TEKzmCDnnv61JZ2wtL2An2K2nTaeSTyiyyP1TnV+m2g1qJHzMV7sZGwgdhK/xFJuLqcVztoYS1oAFrluv6q54hBkLGBMcnzAj1kEZ9KzOY3cSAgxpaDZ6lZRvd5PqTM4+2Km1Ouk6JcN0PcLXG2C3P7SET1dgD5cIfbJ5pAwgAA8HtytEM72EkZxS6b4h6ml0FUXdAOQwIIaQQVJBgEjPvinmbucHA0e65eo0pkLXDlp+o7LP6dqLYDi5bIlyUhkjaQojztjIY/eqvxfiEdeWWuFf8ub9wq5PDoZz8bXNNctOPoidU6gqW/7I3VblGNtlIkA/JunP/rWpupnmH9cNB9L/dZx4U2FzRE49clD0Gra+iWxp0CATDNghYU42wJ3E/rSvbYoFXRgaaUveN3Svfqrarq26yTcsW2CEr5mnzAqsjyY+YVYAqPw1Pwav/a1NV08m2iBlFssVChcCLiHAkDuf1rn6ucwt8w2RnHyXUEQm0zGHBIGfsud618NC2r3AAyMWVgS0ASR8oII7ZBqrw/xOOc+W7Dqx6rbHE4xujdngtN9uh9f1VOlaSwRaZha3BUWVLlWCqFAWXgeURMHOc13DpS1u8G79FwjqvNlMBttdb7Imq11jSpdvWLa5CBQS8/MPUyO5xFWOj8uLcPoqo5PM1BjAOL+LlEfq1i7buNfHmuAFY3Rg5BgxER9z9ajdOS4HnrS3aXTO8zzXty3grDSxpbobYhF4mEjxSBMQSMgZxVh0ltJrPutcs0Yy80sa5o3AJ2kBULGQeEjd2/vKPvXNcNpp2Cla9rxuabCZt9OuiRB3A7WAGQRxMf4gPrQbThuHCY4NJzUfEDrpxpxaKbixLsgO4PyFLAkfUZxTg/DhCqyl+lqLSNcZLi7chohS0iRPf6Ypm23IKi7brGrLaZyGKywCkEqQQ2QGBHYNV7WueDt91WdoNOr5/5XIX+oFUYeK+9jb2kuScN5skmPKTnv9qzulvra1eW6LAxfb/CrpeoXA1gs5KC2wucEbpvEE8zg2s/6Vc1z6sHCzSBjXbXDKDpOr3fDceIWctbKSFGALniCfclP0qgSWcrQJXtwCaWnbN0XTbumbe24twFlwzI8KSBIO6P6VNwNeqhmeRklZ2t0mEA/dGRxyTH1zNZy7KrK3LXw4PMvi21hgfKynsD+971btOLWhr2g3SF/9KjI/FWhJBB2AsIMn80kf60QFHEURtRD8PiAPx1ogdtiyfpM95/WrmyOaKvC58mnjc/PPusbTi4pEwIOCuwFTPIi3UYxpISPLW4o37robeiCtbuHUb2Q2SQQpIUsJBJEgAH+NQNsq8NY3J/UrJ1z29//AI7LsOB4hJySDgYiYAj+lVGMOPKu4iLrz2WJ1PSNv+Ubo/KDDMfqfcVAKxdpRkWn9JqLzWrjkWQdpPyDJyAJnvHr3o/hwRus/VaxGDHuKQ1Ie5G4+YwNqwFBGMRNIMGlj5WwnSlFq2WuEO2Ijyg/m7Z7dxV8UIc7mln1EzomgtaSqJp3sMyAjaRJbJO0jPeOCe1JJG5pLKW3Ryxva2YEj36FNXNZst3CywBcZd6bSWMKARKj1J/y1Q+LaygFeda9sm9uVvde6mivbIJJXwk4wTukmZ7AnH1p91gLNeSSs7qusTZbuNZsubgfepa4CNrTmG5bdPb70xYoCB0WC1+3YuXFbT2yp8sF38oIUmDM5Kz7EmhsKm5o6LT6b1+2ouWRprdu3dXZcKNcLMIIGSTGSROYk1XI1wHwnKZr23QC0L66a2tkKSXuyGi78ghmUspGcqAQYM/pXPjdqHSO3D4W+nOeiudwAOqxeq3zavbBbsspAVjvNzBMCHWI7H2rU3bIzcLHuldvYaIXWdR6Va/CC8rMoW27qsBs5MScjzCJq+NodGHqkvN0snoXUmtW92FD/KWRirFZB2kRMd80SXACgg7Rx6g281XZVu/EFzcLafhmQxPkad3DeXfyBWmOCVzN1fdc+XTaZkgDXOP89kTX6nWMGJk2QQyhbcANKluQWHAMnjFUGDdQeP0XShbCR5e+hXPXundD1oXbLo91V3Bh53CtLTx5cgz9awzeFHc18TGgg9uyqbq2xvLHHcOhH7hZnw1rjZteZrdzaxtbGAIgANutYBPJGcVtk1UsTtoBoC76exWm45GWau+wulT4t1D37UzbRZACIcSJMsDwcxz6VY6cuJY4HgG+le6BkBiFd1XS9LU20VgPLu5aP3cwT9avlka1g2n+UqgXHChNKN1rwiUCsxcbjtcGCkCcnkVVHrHvYMpfw8W4ve3cfXolPxDvaVPGZVLeGVJB5YtcJYjdBKpiaqe7cSXcrQ1kdANAAuluWdJuAYaxFvHfvZikkAjbPl+h+i1lYQMZTzbWuppCD8RpZtrb863yVZD8rlYyCIjaMnFX6ZoyLWed9UeVmWA+oUWC7JbnLMoAAgkSMTn0rS4AD8yrY2V/DCnuuqyFLYvWmBPykFQCwndcM8cn/NSB7hgOpOYxnePquPvW2Zm3bRExtHlLA9smZ7RzSmh1TUSOi0umraGmO/eLzC4AYgQACJEfb70TgcqsAE2Uv0/TeeR8scjmSJgTj0/WkdVJmtJWle1BiST5jOfzARk+8kVVs2nCiAmpOADEH2Pr9jzQrugsfpulO5G4AO2Y7kXDAEieK2xiz8krz8NLojY/8oKckWzM+UiSPmALZgdo5GPV3QBzKwM9FGTFrr5x1XSWuloFKs9sDBwNxH8qxnw87rDlYNTRvaketpZtIo8Vs+VQqjJALZmf154qxsD4j+blAyiTosXU37T2nO65vVRt3cEMQBBHaCMVW4yh/Nt/nKambfVY1rUBRES3+KMfSDxT7N3VIKC6BX0+1ZN255ZmVSCZleYnB/X0pY4nHrSckN9U/Z0th18RLlwKASUmDIBxIb1jMVW4ysNZr5Kw/HklZfw/0t9ZdCqVgEMxY4jkifUiasIcs7PVdLrPgm3YBd7LvbAkuLwG0Hnyg/07025wRxazW6bpWDxeCpvC7SXe4RJAZAAZAUz37nikZI8nJU2jssvrWhtqiWtOWYEtdbcyyMADmOyn9Kc+YeQiQBwjdZti8tk2Ea4Y/aFFLQ3lx5BnO7NIyMoudlPdJs2GndadSVEsUwfbzKZkzkVHuAPOfcIsJdyjN0vRnlc9/N+v9aFv5z9U20dSFk9Ut27d+0ttTtlSSvJljugjjA+00QHHm0hoHC6Q6PTKph7hIEgMxImIyDRAN8FWFxPUIvUfAFp/DXzRiFUZ+sDtNUPYSCBaJeayVg39Jbu6dmWRfxALkArImVmPlB5pYXGNm16Tbu4Wh8O6NFtJcvAi58ozgLAAEDAbGe571aZGvwCfkiGOatFdPpsmFkkyR3PE++KmP/l91C2+a+yo1/TuTbDSwmQZiP0j0oAM5z90gYAcAIOm0GmWSyWwJcE7VGATGY9hTFw6k/dNtrsvdb09gW99tAXlciN22MwTzwo+lZ5nbmbWu+5TBh5pI9dsL+EXYg3syG6uAYGTJETwvBmnhLaAJzXqpsd2Ql+IDt2NbQyCMSNw453Yx7VsGnZtvP1KscaCJouqLbQrdsupk7dokbSAVycxmfpVDIA3k/dU+Y4cLO+HdTZtoRqLTE+Ur5QYOd3P+WnLGu5KQOpdDb6no/mKMBwfIpiYiSOP9qVrI+AfuiHGkVur9PMmI5/KP70RjPAx703kN/hU3FD/ABPTCcBOf3f9u4nPvFP5asGokGNxSV/qFv8AFIBsFiUSNqkk8NJI3LGI7Y+tVOY0qsvK649O057D/ecxj2qBjeia3FcX8WtaXUIFkFVUxI5+Y88zEcRI/VtuEhNLQ+Hglyy7GN6kzO2NxVT6cDd/AUmxqdrjS5nrD2xO5gWAYwCoBORC9sbV45mmpIVmdQuW0jYZMn9BPtnlQP8ACfUVKQRunsTZtySfNOc5G0A/wH6VoZyUzuAtnQmdW058rc/arm8ql/C1u4qxVLb+GtKly4wdFYBAQGUGDPaarcmauP8Aii0oN0AAAXAIAAET6VmdytDPyhEs2lAtAKACFmABMrma0AKk8o1/Tp+6v6D2qEIpbQjJ+o/nVRwrG8rqOloEZggCgqCQuJOcmO/vWXSuJ3WeqvnAoLodcoOncEY2HHb14+uafUH+mVVH+YLhNUoBYgQZHGKtg/I0pZTTyFDmbdw99oz3ygnNO8/EmAC1fgi0PAmBPi8xn/7Xeo3hJ1CzOrsUQbfLFq2RGIlRMRQLG7uEN7tvKwDebzeY8L3PtT9VBwF0HwhbDi8WAaNkbhMZbieK5HiTiHso91u0rQWusJ/qtsANAA8p4H0qaVzjWeqaVoHRYvUNU63bO12Hy8MR+cjt7YrqtApc6Rx3UkNM5/GHJ+Z/61mobkWldCGJPNXAAcJ7J5VlFEqLlOjn/wAkff8AiGms7fzBRbXVR+wb/Ef/AHqx3BUdwmOn3mFu3DH5V7mg2NhbZARDnd0xdYmZz9afymDho+iG93dK2rChiQqgxEgCYmYn0mqtQAGGkzCbTmntAkkgExEx2EAfwqnUflCsZkrKZRtv4HzD/wBxWEOOPZJXKF0JjucTj/Zqf/m0qQ8Fa1vn7f1rqtOUhTCIM4H6VaEq4O4c/wCf+prOeSg5d1rLrZyefU+9ZmgHlbScLnfiS4TbWST5wMntnFWxinKh/CW6XcItsASJ5g8880ZErUlrT5195n/5NUbwlKzbnFMF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30" name="Picture 6" descr="http://theguiltycode.com/wp-content/uploads/2015/07/MuralPalmitasHidalgo2.jpg"/>
          <p:cNvPicPr>
            <a:picLocks noChangeAspect="1" noChangeArrowheads="1"/>
          </p:cNvPicPr>
          <p:nvPr/>
        </p:nvPicPr>
        <p:blipFill>
          <a:blip r:embed="rId4"/>
          <a:srcRect/>
          <a:stretch>
            <a:fillRect/>
          </a:stretch>
        </p:blipFill>
        <p:spPr bwMode="auto">
          <a:xfrm>
            <a:off x="-65832" y="1071546"/>
            <a:ext cx="9209832" cy="4714884"/>
          </a:xfrm>
          <a:prstGeom prst="rect">
            <a:avLst/>
          </a:prstGeom>
          <a:noFill/>
        </p:spPr>
      </p:pic>
    </p:spTree>
  </p:cSld>
  <p:clrMapOvr>
    <a:masterClrMapping/>
  </p:clrMapOvr>
  <p:transition spd="slow" advTm="8000">
    <p:comb/>
    <p:sndAc>
      <p:stSnd>
        <p:snd r:embed="rId2" name="ana gabriel &amp; julio iglesias - historia de un amor17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1030"/>
                                        </p:tgtEl>
                                        <p:attrNameLst>
                                          <p:attrName>style.visibility</p:attrName>
                                        </p:attrNameLst>
                                      </p:cBhvr>
                                      <p:to>
                                        <p:strVal val="visible"/>
                                      </p:to>
                                    </p:set>
                                    <p:animEffect transition="in" filter="diamond(in)">
                                      <p:cBhvr>
                                        <p:cTn id="10" dur="5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konbini.com/wp-content/blogs.dir/8/files/2015/07/PALMITAS4-480x279.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nacion.com/mundo/latinoamerica/Palmitas-Pachuca-transformando-gigantesco-uniciativa_LNCIMA20150801_0138_27.jpg"/>
          <p:cNvPicPr>
            <a:picLocks noChangeAspect="1" noChangeArrowheads="1"/>
          </p:cNvPicPr>
          <p:nvPr/>
        </p:nvPicPr>
        <p:blipFill>
          <a:blip r:embed="rId2"/>
          <a:srcRect/>
          <a:stretch>
            <a:fillRect/>
          </a:stretch>
        </p:blipFill>
        <p:spPr bwMode="auto">
          <a:xfrm>
            <a:off x="0" y="0"/>
            <a:ext cx="9467850" cy="6858000"/>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plataformaurbana.cl/wp-content/uploads/2010/05/1379692982_cc.jpg"/>
          <p:cNvPicPr>
            <a:picLocks noChangeAspect="1" noChangeArrowheads="1"/>
          </p:cNvPicPr>
          <p:nvPr/>
        </p:nvPicPr>
        <p:blipFill>
          <a:blip r:embed="rId2"/>
          <a:srcRect/>
          <a:stretch>
            <a:fillRect/>
          </a:stretch>
        </p:blipFill>
        <p:spPr bwMode="auto">
          <a:xfrm>
            <a:off x="0" y="0"/>
            <a:ext cx="9224688" cy="6858000"/>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after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checkerboard(down)">
                                      <p:cBhvr>
                                        <p:cTn id="7" dur="3000"/>
                                        <p:tgtEl>
                                          <p:spTgt spid="52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971600" y="1484784"/>
            <a:ext cx="6742532"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ABRAZO,</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890339"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2" end="2"/>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dirty="0">
                <a:latin typeface="Kristen ITC" pitchFamily="66" charset="0"/>
              </a:rPr>
              <a:t>¿Te ha gustado?</a:t>
            </a:r>
            <a:r>
              <a:rPr lang="es-ES" sz="4800" dirty="0">
                <a:latin typeface="Kristen ITC" pitchFamily="66" charset="0"/>
              </a:rPr>
              <a:t> </a:t>
            </a:r>
            <a:br>
              <a:rPr lang="es-ES" sz="4800" dirty="0">
                <a:latin typeface="Kristen ITC" pitchFamily="66" charset="0"/>
              </a:rPr>
            </a:br>
            <a:r>
              <a:rPr lang="es-ES" sz="4400" dirty="0">
                <a:latin typeface="Kristen ITC" pitchFamily="66" charset="0"/>
              </a:rPr>
              <a:t>Puedes ver más entrando </a:t>
            </a:r>
            <a:br>
              <a:rPr lang="es-ES" sz="4400" dirty="0">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Asombroso macromural de Palmitas en Méx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Asombroso macromural de Palmitas en México</Template>
  <TotalTime>36</TotalTime>
  <Words>92</Words>
  <Application>Microsoft Office PowerPoint</Application>
  <PresentationFormat>Presentación en pantalla (4:3)</PresentationFormat>
  <Paragraphs>17</Paragraphs>
  <Slides>39</Slides>
  <Notes>1</Notes>
  <HiddenSlides>0</HiddenSlides>
  <MMClips>0</MMClips>
  <ScaleCrop>false</ScaleCrop>
  <HeadingPairs>
    <vt:vector size="4" baseType="variant">
      <vt:variant>
        <vt:lpstr>Tema</vt:lpstr>
      </vt:variant>
      <vt:variant>
        <vt:i4>1</vt:i4>
      </vt:variant>
      <vt:variant>
        <vt:lpstr>Títulos de diapositiva</vt:lpstr>
      </vt:variant>
      <vt:variant>
        <vt:i4>39</vt:i4>
      </vt:variant>
    </vt:vector>
  </HeadingPairs>
  <TitlesOfParts>
    <vt:vector size="40" baseType="lpstr">
      <vt:lpstr>Asombroso macromural de Palmitas en México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4</cp:revision>
  <dcterms:created xsi:type="dcterms:W3CDTF">2015-08-02T20:05:39Z</dcterms:created>
  <dcterms:modified xsi:type="dcterms:W3CDTF">2015-08-02T20:42:22Z</dcterms:modified>
</cp:coreProperties>
</file>