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embeddedFontLst>
    <p:embeddedFont>
      <p:font typeface="Grenadier" pitchFamily="2" charset="0"/>
      <p:regular r:id="rId30"/>
    </p:embeddedFont>
    <p:embeddedFont>
      <p:font typeface="Calibri Light" panose="020F0302020204030204" pitchFamily="34" charset="0"/>
      <p:regular r:id="rId31"/>
      <p:italic r:id="rId32"/>
    </p:embeddedFont>
    <p:embeddedFont>
      <p:font typeface="Arial Rounded MT Bold" panose="020F0704030504030204" pitchFamily="34" charset="0"/>
      <p:regular r:id="rId33"/>
    </p:embeddedFont>
    <p:embeddedFont>
      <p:font typeface="Calibri" panose="020F0502020204030204" pitchFamily="34" charset="0"/>
      <p:regular r:id="rId34"/>
      <p:bold r:id="rId35"/>
      <p:italic r:id="rId36"/>
      <p:boldItalic r:id="rId37"/>
    </p:embeddedFont>
    <p:embeddedFont>
      <p:font typeface="Berlin Sans FB Demi" panose="020E0802020502020306" pitchFamily="34" charset="0"/>
      <p:bold r:id="rId38"/>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ONjvP2eZAESdDkvFyJhpg==" hashData="5wk4tC50HkFbgR3zYgVq5rwoAdn56TFD68s2JAsvOa8aD5lMHR8j5GOyA7Ze8HeuORdXj43rcj4vqu/QZic59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FFCCCC"/>
    <a:srgbClr val="FFCC99"/>
    <a:srgbClr val="33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5.fntdata"/><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1.fntdata"/><Relationship Id="rId35"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9A9C5EEA-935D-424C-8E6B-4846D476EC5A}" type="datetimeFigureOut">
              <a:rPr lang="es-MX" smtClean="0"/>
              <a:t>06/01/2015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3473008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A9C5EEA-935D-424C-8E6B-4846D476EC5A}" type="datetimeFigureOut">
              <a:rPr lang="es-MX" smtClean="0"/>
              <a:t>06/01/2015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2918933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A9C5EEA-935D-424C-8E6B-4846D476EC5A}" type="datetimeFigureOut">
              <a:rPr lang="es-MX" smtClean="0"/>
              <a:t>06/01/2015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1764207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9A9C5EEA-935D-424C-8E6B-4846D476EC5A}" type="datetimeFigureOut">
              <a:rPr lang="es-MX" smtClean="0"/>
              <a:t>06/01/2015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3597628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9A9C5EEA-935D-424C-8E6B-4846D476EC5A}" type="datetimeFigureOut">
              <a:rPr lang="es-MX" smtClean="0"/>
              <a:t>06/01/2015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873720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9A9C5EEA-935D-424C-8E6B-4846D476EC5A}" type="datetimeFigureOut">
              <a:rPr lang="es-MX" smtClean="0"/>
              <a:t>06/01/2015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910997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A9C5EEA-935D-424C-8E6B-4846D476EC5A}" type="datetimeFigureOut">
              <a:rPr lang="es-MX" smtClean="0"/>
              <a:t>06/01/2015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10336132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A9C5EEA-935D-424C-8E6B-4846D476EC5A}" type="datetimeFigureOut">
              <a:rPr lang="es-MX" smtClean="0"/>
              <a:t>06/01/2015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14530432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A9C5EEA-935D-424C-8E6B-4846D476EC5A}" type="datetimeFigureOut">
              <a:rPr lang="es-MX" smtClean="0"/>
              <a:t>06/01/2015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4269221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A9C5EEA-935D-424C-8E6B-4846D476EC5A}" type="datetimeFigureOut">
              <a:rPr lang="es-MX" smtClean="0"/>
              <a:t>06/01/2015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1819077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A9C5EEA-935D-424C-8E6B-4846D476EC5A}" type="datetimeFigureOut">
              <a:rPr lang="es-MX" smtClean="0"/>
              <a:t>06/01/2015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EC86DC9C-39CD-4CEE-BCF3-15BEFCB6DBE8}" type="slidenum">
              <a:rPr lang="es-MX" smtClean="0"/>
              <a:t>‹Nº›</a:t>
            </a:fld>
            <a:endParaRPr lang="es-MX"/>
          </a:p>
        </p:txBody>
      </p:sp>
    </p:spTree>
    <p:extLst>
      <p:ext uri="{BB962C8B-B14F-4D97-AF65-F5344CB8AC3E}">
        <p14:creationId xmlns:p14="http://schemas.microsoft.com/office/powerpoint/2010/main" val="39060655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4CB8FF6F-AB0E-48D0-9020-C4D6F5CB35C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63122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9C5EEA-935D-424C-8E6B-4846D476EC5A}" type="datetimeFigureOut">
              <a:rPr lang="es-MX" smtClean="0"/>
              <a:t>06/01/2015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6DC9C-39CD-4CEE-BCF3-15BEFCB6DBE8}" type="slidenum">
              <a:rPr lang="es-MX" smtClean="0"/>
              <a:t>‹Nº›</a:t>
            </a:fld>
            <a:endParaRPr lang="es-MX"/>
          </a:p>
        </p:txBody>
      </p:sp>
    </p:spTree>
    <p:extLst>
      <p:ext uri="{BB962C8B-B14F-4D97-AF65-F5344CB8AC3E}">
        <p14:creationId xmlns:p14="http://schemas.microsoft.com/office/powerpoint/2010/main" val="133977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5F24AAB-793D-45B5-8B38-0BB460B4016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396543089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20" name="Rectángulo 19"/>
          <p:cNvSpPr/>
          <p:nvPr/>
        </p:nvSpPr>
        <p:spPr>
          <a:xfrm>
            <a:off x="5048518" y="231820"/>
            <a:ext cx="6877318" cy="1938992"/>
          </a:xfrm>
          <a:prstGeom prst="rect">
            <a:avLst/>
          </a:prstGeom>
          <a:noFill/>
        </p:spPr>
        <p:txBody>
          <a:bodyPr wrap="square" lIns="91440" tIns="45720" rIns="91440" bIns="45720">
            <a:spAutoFit/>
          </a:bodyPr>
          <a:lstStyle/>
          <a:p>
            <a:pPr algn="ctr"/>
            <a:r>
              <a:rPr lang="es-ES" sz="6000" b="1" cap="none" spc="0" dirty="0" smtClean="0">
                <a:ln w="0">
                  <a:solidFill>
                    <a:schemeClr val="tx1"/>
                  </a:solidFill>
                </a:ln>
                <a:blipFill dpi="0" rotWithShape="1">
                  <a:blip r:embed="rId4"/>
                  <a:srcRect/>
                  <a:stretch>
                    <a:fillRect/>
                  </a:stretch>
                </a:blipFill>
                <a:effectLst>
                  <a:glow rad="63500">
                    <a:srgbClr val="800000">
                      <a:alpha val="40000"/>
                    </a:srgbClr>
                  </a:glow>
                  <a:outerShdw blurRad="38100" dist="19050" dir="2700000" algn="tl" rotWithShape="0">
                    <a:schemeClr val="dk1">
                      <a:alpha val="40000"/>
                    </a:schemeClr>
                  </a:outerShdw>
                </a:effectLst>
                <a:latin typeface="Grenadier" pitchFamily="2" charset="0"/>
              </a:rPr>
              <a:t>Argumentos científicos en </a:t>
            </a:r>
          </a:p>
          <a:p>
            <a:pPr algn="ctr"/>
            <a:r>
              <a:rPr lang="es-ES" sz="6000" b="1" cap="none" spc="0" dirty="0" smtClean="0">
                <a:ln w="0">
                  <a:solidFill>
                    <a:schemeClr val="tx1"/>
                  </a:solidFill>
                </a:ln>
                <a:blipFill dpi="0" rotWithShape="1">
                  <a:blip r:embed="rId4"/>
                  <a:srcRect/>
                  <a:stretch>
                    <a:fillRect/>
                  </a:stretch>
                </a:blipFill>
                <a:effectLst>
                  <a:glow rad="63500">
                    <a:srgbClr val="800000">
                      <a:alpha val="40000"/>
                    </a:srgbClr>
                  </a:glow>
                  <a:outerShdw blurRad="38100" dist="19050" dir="2700000" algn="tl" rotWithShape="0">
                    <a:schemeClr val="dk1">
                      <a:alpha val="40000"/>
                    </a:schemeClr>
                  </a:outerShdw>
                </a:effectLst>
                <a:latin typeface="Grenadier" pitchFamily="2" charset="0"/>
              </a:rPr>
              <a:t>Contra</a:t>
            </a:r>
            <a:r>
              <a:rPr lang="es-ES" sz="6000" b="1" dirty="0" smtClean="0">
                <a:ln w="0">
                  <a:solidFill>
                    <a:schemeClr val="tx1"/>
                  </a:solidFill>
                </a:ln>
                <a:blipFill dpi="0" rotWithShape="1">
                  <a:blip r:embed="rId4"/>
                  <a:srcRect/>
                  <a:stretch>
                    <a:fillRect/>
                  </a:stretch>
                </a:blipFill>
                <a:effectLst>
                  <a:glow rad="63500">
                    <a:srgbClr val="800000">
                      <a:alpha val="40000"/>
                    </a:srgbClr>
                  </a:glow>
                  <a:outerShdw blurRad="38100" dist="19050" dir="2700000" algn="tl" rotWithShape="0">
                    <a:schemeClr val="dk1">
                      <a:alpha val="40000"/>
                    </a:schemeClr>
                  </a:outerShdw>
                </a:effectLst>
                <a:latin typeface="Grenadier" pitchFamily="2" charset="0"/>
              </a:rPr>
              <a:t> De la evolución</a:t>
            </a:r>
            <a:endParaRPr lang="es-ES" sz="6000" b="1" cap="none" spc="0" dirty="0">
              <a:ln w="0">
                <a:solidFill>
                  <a:schemeClr val="tx1"/>
                </a:solidFill>
              </a:ln>
              <a:blipFill dpi="0" rotWithShape="1">
                <a:blip r:embed="rId4"/>
                <a:srcRect/>
                <a:stretch>
                  <a:fillRect/>
                </a:stretch>
              </a:blipFill>
              <a:effectLst>
                <a:glow rad="63500">
                  <a:srgbClr val="800000">
                    <a:alpha val="40000"/>
                  </a:srgbClr>
                </a:glow>
                <a:outerShdw blurRad="38100" dist="19050" dir="2700000" algn="tl" rotWithShape="0">
                  <a:schemeClr val="dk1">
                    <a:alpha val="40000"/>
                  </a:schemeClr>
                </a:outerShdw>
              </a:effectLst>
              <a:latin typeface="Grenadier" pitchFamily="2" charset="0"/>
            </a:endParaRPr>
          </a:p>
        </p:txBody>
      </p:sp>
      <p:pic>
        <p:nvPicPr>
          <p:cNvPr id="2" name="Imagen 1"/>
          <p:cNvPicPr>
            <a:picLocks noChangeAspect="1"/>
          </p:cNvPicPr>
          <p:nvPr/>
        </p:nvPicPr>
        <p:blipFill rotWithShape="1">
          <a:blip r:embed="rId5">
            <a:extLst>
              <a:ext uri="{28A0092B-C50C-407E-A947-70E740481C1C}">
                <a14:useLocalDpi xmlns:a14="http://schemas.microsoft.com/office/drawing/2010/main" val="0"/>
              </a:ext>
            </a:extLst>
          </a:blip>
          <a:srcRect b="50660"/>
          <a:stretch/>
        </p:blipFill>
        <p:spPr>
          <a:xfrm>
            <a:off x="280164" y="6273435"/>
            <a:ext cx="4430657" cy="489558"/>
          </a:xfrm>
          <a:prstGeom prst="rect">
            <a:avLst/>
          </a:prstGeom>
        </p:spPr>
      </p:pic>
    </p:spTree>
    <p:extLst>
      <p:ext uri="{BB962C8B-B14F-4D97-AF65-F5344CB8AC3E}">
        <p14:creationId xmlns:p14="http://schemas.microsoft.com/office/powerpoint/2010/main" val="3160574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pageCurlDouble"/>
        <p:sndAc>
          <p:stSnd loop="1">
            <p:snd r:embed="rId2" name="Future World Music - Allegiance to the World.wav"/>
          </p:stSnd>
        </p:sndAc>
      </p:transition>
    </mc:Choice>
    <mc:Fallback>
      <p:transition spd="slow">
        <p:fade/>
        <p:sndAc>
          <p:stSnd loop="1">
            <p:snd r:embed="rId2" name="Future World Music - Allegiance to the Worl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
                                        </p:tgtEl>
                                        <p:attrNameLst>
                                          <p:attrName>ppt_y</p:attrName>
                                        </p:attrNameLst>
                                      </p:cBhvr>
                                      <p:tavLst>
                                        <p:tav tm="0">
                                          <p:val>
                                            <p:strVal val="#ppt_y"/>
                                          </p:val>
                                        </p:tav>
                                        <p:tav tm="100000">
                                          <p:val>
                                            <p:strVal val="#ppt_y"/>
                                          </p:val>
                                        </p:tav>
                                      </p:tavLst>
                                    </p:anim>
                                    <p:anim calcmode="lin" valueType="num">
                                      <p:cBhvr>
                                        <p:cTn id="9"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
                                        </p:tgtEl>
                                      </p:cBhvr>
                                    </p:animEffect>
                                  </p:childTnLst>
                                </p:cTn>
                              </p:par>
                            </p:childTnLst>
                          </p:cTn>
                        </p:par>
                        <p:par>
                          <p:cTn id="12" fill="hold">
                            <p:stCondLst>
                              <p:cond delay="255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7000"/>
            <a:lum/>
          </a:blip>
          <a:srcRect/>
          <a:stretch>
            <a:fillRect l="-7000" r="-7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215167" y="154745"/>
            <a:ext cx="9854914" cy="2215991"/>
          </a:xfrm>
          <a:prstGeom prst="rect">
            <a:avLst/>
          </a:prstGeom>
          <a:noFill/>
        </p:spPr>
        <p:txBody>
          <a:bodyPr wrap="square" rtlCol="0">
            <a:spAutoFit/>
          </a:bodyPr>
          <a:lstStyle/>
          <a:p>
            <a:pPr marR="257175" lvl="0" algn="ctr">
              <a:lnSpc>
                <a:spcPct val="115000"/>
              </a:lnSpc>
              <a:spcAft>
                <a:spcPts val="400"/>
              </a:spcAft>
            </a:pPr>
            <a:r>
              <a:rPr lang="es-ES" sz="2000" dirty="0" smtClean="0">
                <a:effectLst/>
                <a:latin typeface="Arial Rounded MT Bold" panose="020F0704030504030204" pitchFamily="34" charset="0"/>
                <a:ea typeface="Times New Roman" panose="02020603050405020304" pitchFamily="18" charset="0"/>
                <a:cs typeface="Times New Roman" panose="02020603050405020304" pitchFamily="18" charset="0"/>
              </a:rPr>
              <a:t>El Dr. Henry Morris, </a:t>
            </a:r>
            <a:r>
              <a:rPr lang="es-ES" sz="2000" dirty="0" err="1" smtClean="0">
                <a:effectLst/>
                <a:latin typeface="Arial Rounded MT Bold" panose="020F0704030504030204" pitchFamily="34" charset="0"/>
                <a:ea typeface="Times New Roman" panose="02020603050405020304" pitchFamily="18" charset="0"/>
                <a:cs typeface="Times New Roman" panose="02020603050405020304" pitchFamily="18" charset="0"/>
              </a:rPr>
              <a:t>Ph</a:t>
            </a:r>
            <a:r>
              <a:rPr lang="es-ES" sz="2000" dirty="0" smtClean="0">
                <a:effectLst/>
                <a:latin typeface="Arial Rounded MT Bold" panose="020F0704030504030204" pitchFamily="34" charset="0"/>
                <a:ea typeface="Times New Roman" panose="02020603050405020304" pitchFamily="18" charset="0"/>
                <a:cs typeface="Times New Roman" panose="02020603050405020304" pitchFamily="18" charset="0"/>
              </a:rPr>
              <a:t> D. (1918-2006), fundador del Instituto para la investigación de la Creación (CRI), escribió: Con los conocimientos científicos actuales, que alguien siga creyendo en la evolución es algo realmente sorprendente. Sin embargo, la comunidad científica dominante, defiende a la teoría de la evolución en forma fanática (sin entender razones), a pesar de no poder presentar una sola evidencia incontrovertible.</a:t>
            </a:r>
            <a:endParaRPr lang="es-MX"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4206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7000"/>
            <a:lum/>
          </a:blip>
          <a:srcRect/>
          <a:stretch>
            <a:fillRect l="-7000" r="-7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843234" y="489397"/>
            <a:ext cx="3979571" cy="6109365"/>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Esta creencia por fe ciega en la teoría de la evolución se sigue enseñando obligatoriamente en los libros de texto oficiales de las escuelas, universidades, y centros de investigación, a pesar de que sobretodo en los últimos 25 años, los mismos evolucionistas han encontrado y publicado en las revistas de prestigio, miles de hallazgos científicos que hacen inverosímil que todo sea consecuencia de la casualidad.</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3202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8" y="4816699"/>
            <a:ext cx="11565229"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rgbClr val="333300">
                      <a:alpha val="60000"/>
                    </a:srgbClr>
                  </a:glow>
                </a:effectLst>
                <a:latin typeface="Arial Rounded MT Bold" panose="020F0704030504030204" pitchFamily="34" charset="0"/>
                <a:ea typeface="Times New Roman" panose="02020603050405020304" pitchFamily="18" charset="0"/>
                <a:cs typeface="Times New Roman" panose="02020603050405020304" pitchFamily="18" charset="0"/>
              </a:rPr>
              <a:t>Por simple ley de probabilidades, es prácticamente imposible que el ADN de una planta o animal, pueda experimentar con suficiente rapidez, los monumentales cambios necesarios para que se logren modificar y formar los miles de genes indispensables y necesarios para crear un nuevo genoma (ADN), y con ello, se logre por azar, a partir de otra, aparecer una nueva especie, perfectamente formada, definida, funcional y viable.</a:t>
            </a:r>
            <a:endParaRPr lang="es-MX" sz="2000" b="1" dirty="0">
              <a:ln>
                <a:solidFill>
                  <a:schemeClr val="tx1"/>
                </a:solidFill>
              </a:ln>
              <a:solidFill>
                <a:schemeClr val="bg1"/>
              </a:solidFill>
              <a:effectLst>
                <a:glow rad="101600">
                  <a:srgbClr val="333300">
                    <a:alpha val="60000"/>
                  </a:srgb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5674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700" y="167425"/>
            <a:ext cx="11616742" cy="1862048"/>
          </a:xfrm>
          <a:prstGeom prst="rect">
            <a:avLst/>
          </a:prstGeom>
          <a:noFill/>
        </p:spPr>
        <p:txBody>
          <a:bodyPr wrap="square" rtlCol="0">
            <a:spAutoFit/>
          </a:bodyPr>
          <a:lstStyle/>
          <a:p>
            <a:pPr marR="257175" lvl="0" algn="ctr">
              <a:lnSpc>
                <a:spcPct val="115000"/>
              </a:lnSpc>
              <a:spcAft>
                <a:spcPts val="400"/>
              </a:spcAft>
            </a:pPr>
            <a:r>
              <a:rPr lang="es-ES" sz="2000" dirty="0" smtClean="0">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Si la evolución fuera un hecho, como lo afirman sin prueba alguna en los libros de texto de biología, deberían haber innumerables evidencias de ella en la naturaleza, tanto en los fósiles, como en las especies actuales que literalmente, como alguna vez lo expresó C. Darwin, deberían estar todas en fases de transición de una especie a otra, en vez de mostrar características físicas (fenotipo) y genéticas (genoma) distintivas y únicas.</a:t>
            </a:r>
            <a:endParaRPr lang="es-MX"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1383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881094" y="128789"/>
            <a:ext cx="7186410" cy="3277820"/>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Sin embargo, lo que todos podemos observar son únicamente variedades o diferentes razas dentro de la misma especie estable e inmutable (la llamada micro-evolución o evolución horizontal); pero nunca alguna evidencia, ya sea a nivel del ADN, o en la anatomía y fisiología de un ser vivo, que demuestre que es un eslabón perdido, o que se está transformando en una especie diferente (en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macroevolución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o evolución vertical).</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3621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7882" y="393895"/>
            <a:ext cx="11463386"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Los genetistas de la evolución, por décadas han experimentado con especies de rápida reproducción, como las moscas de la fruta, provocándoles artificialmente múltiples mutaciones, a base exponerlas a radiaciones, agentes químicos, y virus, y lo único que hay logrado, en vez de nuevas y mejores especies, son cambios y monstruosidades dentro de la misma especie, como las causadas por las bombas en Hiroshima y Nagasaki.</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267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193183"/>
            <a:ext cx="11758412"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 evolucionista Jeffrey Schwartz, profesor de antropología en la Universidad de Pittsburgh, reconoció en contra de la supuesta aparición de una nueva especie de Mosca de la Fruta, que las evidencias demuestran que la formación de una nueva especie, cualquiera que sea el mecanismo que se use, nunca ha sido demostrada (Schwartz, J. 1999.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Sudden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Origins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New York: John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Wiley</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and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Sons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Inc., 300).</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033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03031" y="4919730"/>
            <a:ext cx="11835684"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 método científico tradicional, siempre ha requerido de experimentación y reproducción. El hecho de que la macro-evolución, jamás ha sido observada ni en forma natural ni en forma artificial, parecería suficiente argumento para que quedara excluida del dominio de la verdadera ciencia, y reducida a una creencia, pues se necesita más fe para creer en la evolución que en el origen de todo, incluyendo la vida, por creación.</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0730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09093" y="647114"/>
            <a:ext cx="4699006" cy="5047536"/>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Aún el evolucionista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Ernest</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Mayr</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por décadas profesor de biología de Harvard, quien originalmente alegaba que la evolución era un hecho, reconoció que (la evolución), solo era un hecho histórico para el cual las leyes y métodos de experimentación actualmente disponibles, no son técnicas adecuadas, para explicarla o provocarla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Mayr</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E. 2000.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Darwin’s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Influence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Modern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Thought</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Scientific</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American. 283 (1): 83).</a:t>
            </a:r>
            <a:endParaRPr lang="es-MX" sz="2000" b="1" dirty="0" smtClean="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6550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67425" y="270456"/>
            <a:ext cx="8860665" cy="2569934"/>
          </a:xfrm>
          <a:prstGeom prst="rect">
            <a:avLst/>
          </a:prstGeom>
          <a:noFill/>
        </p:spPr>
        <p:txBody>
          <a:bodyPr wrap="square" rtlCol="0">
            <a:spAutoFit/>
          </a:bodyPr>
          <a:lstStyle/>
          <a:p>
            <a:pPr marR="257175" lvl="0" algn="ctr">
              <a:lnSpc>
                <a:spcPct val="115000"/>
              </a:lnSpc>
              <a:spcAft>
                <a:spcPts val="400"/>
              </a:spcAft>
            </a:pPr>
            <a:r>
              <a:rPr lang="es-ES" sz="2000" dirty="0" smtClean="0">
                <a:effectLst/>
                <a:latin typeface="Arial Rounded MT Bold" panose="020F0704030504030204" pitchFamily="34" charset="0"/>
                <a:ea typeface="Times New Roman" panose="02020603050405020304" pitchFamily="18" charset="0"/>
                <a:cs typeface="Times New Roman" panose="02020603050405020304" pitchFamily="18" charset="0"/>
              </a:rPr>
              <a:t>Cuando se les confronta con el hecho de que jamás en el pasado hubo evidencia de evolución, los evolucionistas responden diciendo que la evolución se lleva a cabo tan lentamente, que es imposible que la podamos apreciar en la actualidad. Anteriormente, desde el tiempo de Darwin (1856), y hasta fines del siglo XX, se aseguraba que eventualmente los fósiles demostrarían la presencia de formas de vida transicionales.</a:t>
            </a:r>
            <a:endParaRPr lang="es-MX"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845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06063" y="373487"/>
            <a:ext cx="5164427" cy="6114171"/>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Pero actualmente, después de coleccionarse y analizarse más de doscientos millones de fósiles en los principales museos de antropología del mundo, jamás se logró encontrar un solo ser vivo con estructuras inequívocamente transicionales, o sea, en proceso de evolución. Según Darwin, el registro fósil, debería abundar en evidencias de especies transformándose en otras más evolucionadas; pero los paleontólogos reconocen que en los fósiles, las brechas entre las especies son la regla (Schwartz, J. 1999.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Sudden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Origins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New York: John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Wiley</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and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Sons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Inc., 300).</a:t>
            </a:r>
            <a:endParaRPr lang="es-MX" sz="2000" b="1" dirty="0" smtClean="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252684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21995" y="3889421"/>
            <a:ext cx="8216720" cy="2923877"/>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Aún los evolucionistas que creen en la brusca y repentina evolución de una especie en otra (como los que creen que un buen día de un huevo de ave, salió una lagartija), reconocen que las evidencias demuestran que con la dudosa excepción del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Arqueoptérix</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(supuestamente un reptil alado), no hay ni un solo ejemplo de especie en transición, y ni uno de los eslabones perdidos que requiere la evolución, para ser una teoría válida. </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4947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409127" y="3155324"/>
            <a:ext cx="6645498" cy="3631763"/>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Todos los eslabones necesarios para comprobar la evolución, siguen perdidos y ausentes. La supuesta evolución de la vida a partir de materia inerte; de los vertebrados a partir de invertebrados; y del humano a partir de simios, carece en forma absoluta, de formas intermedias y evidencias genéticas que la sustenten. Leslie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Orgel</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reconoce que ni aún las proteínas o los ácidos nucleicos podían haber aparecido espontáneamente.</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8272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293217" y="605307"/>
            <a:ext cx="6697013" cy="3277820"/>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Ante tal frustración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Orgel</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sugirió como alternativa: Que primero apareció un ARN (ácido ribonucleico de cadena única); pero aun así, tuvo que admitir que los procesos que llevarían a cabo la aparición del primer ARN, siguen sin definirse, a pesar de las múltiples hipótesis que solo se apoyan en evidencias fragmentadas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Orgel</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L. 1994.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Origin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of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Life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Earth</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Scientific</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American. 271 (4): 78).</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8174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793501" y="562709"/>
            <a:ext cx="4248443" cy="5755422"/>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Es desafortunado que más de tres generaciones de estudiantes e investigadores, hayan crecido con la falsa idea de que el experimento de Stanley Miller (que en forma artificial, en el laboratorio, logró sintetizar algunos aminoácidos), fue capaz de comprobar el origen natural de la vida, cuando no fue así. La realidad es que no hay ni una sola evidencia sobre la trasformación de la materia y la evolución del supuesto ancestro común.</a:t>
            </a:r>
            <a:endParaRPr lang="es-MX" sz="2000" b="1" dirty="0" smtClean="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0206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990449" y="464234"/>
            <a:ext cx="3981157" cy="6109365"/>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 reconocido evolucionista y paleontólogo Stephen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Gould</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admitió: La llamada “explosión cámbrica” (en donde en forma súbita y sin señas de evolución, aparecieron todos los tipos fundamentales de plantas y animales incluyendo los vertebrados), ha sido el más asombroso e intrigante evento de la historia de la vida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Gould</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S. 1999. </a:t>
            </a:r>
            <a:r>
              <a:rPr lang="en-U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The Evolution of Life. Evolution: Facts and Fallacies, </a:t>
            </a:r>
            <a:r>
              <a:rPr lang="en-U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Schopf</a:t>
            </a:r>
            <a:r>
              <a:rPr lang="en-U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ed. </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San Diego, CA: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Academic</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Press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9).</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65385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4778062"/>
            <a:ext cx="11500833"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Resulta igualmente intrigante, explicar cómo un invertebrado en un mar arcaico, con solo partes duras externas (exoesqueleto), pudo por evolución, convertirse en el primer vertebrado con todo su esqueleto interno. Tal transición o transformación aún se considera un total misterio, a pesar de las múltiples teorías propuestas (Long, J. 1995. </a:t>
            </a:r>
            <a:r>
              <a:rPr lang="en-U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The Rise of Fishes. Baltimore, MD: John Hopkins University Press, 30).</a:t>
            </a:r>
            <a:endParaRPr lang="es-MX" sz="2000" b="1" dirty="0" smtClean="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2993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653048" y="3889420"/>
            <a:ext cx="9337183" cy="2923877"/>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En contra de la evolución de la primer bacteria del mundo primordial, hasta formar todos los grupos básicos de seres vivos representados en el periodo cámbrico, y las millones de complejas especies, el paleontólogo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Niles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Eldredge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admite que en el registro fósil, es evidente que todos los miembros de un sistema biológico, se conservan inmutables, o con mínimas fluctuaciones, desde su primera aparición hasta su extinción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Eldredge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 1998.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The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Pattern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of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Evolution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New York: W. H.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Freeman</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and Co., 157).</a:t>
            </a:r>
            <a:endParaRPr lang="es-MX" sz="2000" b="1" dirty="0" smtClean="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35861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6" y="4559120"/>
            <a:ext cx="11616744"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 hecho es que no hay tal cosa como un árbol evolutivo sino ramas terminales paralelas. Los fósiles claves o representativos de cada era geológica, no son creaturas en evolución o intermedias. Cada una de las nuevas estructuras presentes en el resto de los seres vivos, aparecen en forma súbita, completa y perfectamente funcional, y que no hay órganos vestigiales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Shubin</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N. 1998.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Evolutionary</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Cut</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and Paste.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Nature</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349: 12).</a:t>
            </a:r>
            <a:endParaRPr lang="es-MX" sz="2000" b="1" dirty="0" smtClean="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9796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34851" y="3554570"/>
            <a:ext cx="7534141" cy="3010814"/>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Los antropólogos han intentado suplementar su extraordinariamente escasa evidencia fósil, con estudios de ADN y otro tipo de evidencias de genética molecular de individuos vivos, en su intento de estructurar un árbol evolutivo; pero la realidad es que esta evidencia genética, no ha ayudado mucho a sus propósitos, porque generalmente, por su complejidad intrínseca, contradicen y anulan toda posibilidad de evolución.</a:t>
            </a:r>
            <a:endParaRPr lang="es-MX" sz="2000" b="1" dirty="0" smtClean="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0472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CuadroTexto 2"/>
          <p:cNvSpPr txBox="1"/>
          <p:nvPr/>
        </p:nvSpPr>
        <p:spPr>
          <a:xfrm>
            <a:off x="7779434" y="295422"/>
            <a:ext cx="4276578" cy="6109365"/>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 antropólogo Roger Lewin afirma que en general, la filogenética molecular (las supuestas evidencias de parentesco genético), incluyendo los genes supuestamente homólogos (que se relacionan con la misma función como la formación del ojo), demuestran que no hay parentesco genético entre las especies, pues aún estos se comportan en forma diferente en cada especie (Lewin, R. 1998.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Family</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Feud</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New </a:t>
            </a:r>
            <a:r>
              <a:rPr lang="es-ES" sz="2000" b="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Scientist</a:t>
            </a:r>
            <a:r>
              <a:rPr lang="es-ES" sz="2000" b="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157: 39). </a:t>
            </a:r>
            <a:endParaRPr lang="es-MX" sz="2000" b="1" dirty="0">
              <a:ln>
                <a:solidFill>
                  <a:schemeClr val="tx1"/>
                </a:solidFill>
              </a:ln>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1918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360"/>
                                          </p:val>
                                        </p:tav>
                                        <p:tav tm="100000">
                                          <p:val>
                                            <p:fltVal val="0"/>
                                          </p:val>
                                        </p:tav>
                                      </p:tavLst>
                                    </p:anim>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512158" y="283335"/>
            <a:ext cx="4121239" cy="5755422"/>
          </a:xfrm>
          <a:prstGeom prst="rect">
            <a:avLst/>
          </a:prstGeom>
          <a:noFill/>
        </p:spPr>
        <p:txBody>
          <a:bodyPr wrap="square" rtlCol="0">
            <a:spAutoFit/>
          </a:bodyPr>
          <a:lstStyle/>
          <a:p>
            <a:pPr marR="257175" lvl="0" algn="ctr">
              <a:lnSpc>
                <a:spcPct val="115000"/>
              </a:lnSpc>
              <a:spcAft>
                <a:spcPts val="400"/>
              </a:spcAft>
            </a:pPr>
            <a:r>
              <a:rPr lang="es-ES"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Otro autor concluye en forma pesimista, que la información genética de los humanos, incluyendo la secuencia del ADN, no demuestra el proceso de evolución. Por lo tanto, la reconstrucción objetiva de nuestro pasado extinto, solo puede ser </a:t>
            </a:r>
            <a:r>
              <a:rPr lang="es-ES" sz="2000"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lograda </a:t>
            </a:r>
            <a:r>
              <a:rPr lang="es-ES"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 base de una creativa imaginación (</a:t>
            </a:r>
            <a:r>
              <a:rPr lang="es-ES" sz="2000" dirty="0" err="1">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Takahata</a:t>
            </a:r>
            <a:r>
              <a:rPr lang="es-ES"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 1995. </a:t>
            </a:r>
            <a:r>
              <a:rPr lang="en-US"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Genetic Perspective on the Origin and History of Humans. Annual Review of Ecology and Systematics. </a:t>
            </a:r>
            <a:r>
              <a:rPr lang="es-ES"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26: 343).</a:t>
            </a:r>
            <a:endParaRPr lang="es-MX" sz="2000"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8134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40677" y="4797082"/>
            <a:ext cx="11816861" cy="1862048"/>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Así, dado pues que no hay ninguna sólida evidencia científica de que la evolución está ocurriendo, u ocurrió en el pasado, es razonable concluir que la evolución ni es un hecho, ni una hipótesis científica válida, y que más que ciencia, es un sistema arbitrario de creencias fanáticas basadas en la fe en el naturalismo universal (creer que la naturaleza en sí, es omnipotente).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Tudge</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C. 1995. Human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Origins</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Revisited</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New </a:t>
            </a:r>
            <a:r>
              <a:rPr lang="es-ES" sz="2000" b="1"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Scientist</a:t>
            </a: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146: 24).</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6383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688687" y="540913"/>
            <a:ext cx="4211392" cy="5755422"/>
          </a:xfrm>
          <a:prstGeom prst="rect">
            <a:avLst/>
          </a:prstGeom>
          <a:noFill/>
        </p:spPr>
        <p:txBody>
          <a:bodyPr wrap="square" rtlCol="0">
            <a:spAutoFit/>
          </a:bodyPr>
          <a:lstStyle/>
          <a:p>
            <a:pPr marR="257175" lvl="0" algn="ctr">
              <a:lnSpc>
                <a:spcPct val="115000"/>
              </a:lnSpc>
              <a:spcAft>
                <a:spcPts val="400"/>
              </a:spcAft>
            </a:pPr>
            <a:r>
              <a:rPr lang="es-ES" sz="2000" b="1"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Todas estas y más evidencias incontrovertibles en contra de la evolución, son a la vez poderosas evidencias a favor del origen de todas las cosas por creación especial (como se menciona en el Génesis). Para los creacionistas es fácil aceptar que las evidencias fósiles y las proporcionadas por la biología molecular y las genómica, demuestran que cada una de las especies fueron creadas originalmente, completas, funcionales, y perfectas. </a:t>
            </a:r>
            <a:endParaRPr lang="es-MX" sz="2000" b="1"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827914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83335" y="4752304"/>
            <a:ext cx="9401577" cy="1862048"/>
          </a:xfrm>
          <a:prstGeom prst="rect">
            <a:avLst/>
          </a:prstGeom>
          <a:noFill/>
        </p:spPr>
        <p:txBody>
          <a:bodyPr wrap="square" rtlCol="0">
            <a:spAutoFit/>
          </a:bodyPr>
          <a:lstStyle/>
          <a:p>
            <a:pPr marR="257175" lvl="0" algn="ctr">
              <a:lnSpc>
                <a:spcPct val="115000"/>
              </a:lnSpc>
              <a:spcAft>
                <a:spcPts val="400"/>
              </a:spcAft>
            </a:pPr>
            <a:r>
              <a:rPr lang="es-ES" sz="2000"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La Biblia dice: Pregunta ahora a las bestias, y ellas te enseñarán; a las aves de los cielos, y ellas te lo mostrarán; habla a la tierra y ella te enseñará; y los peces del mar te lo declararán también. ¿Qué cosa de todas estas no entiende que la mano de Dios la hizo? En su mano está el alma de todo viviente y el hálito de todo el género humano (Job 12:7-10).</a:t>
            </a:r>
            <a:endParaRPr lang="es-MX" sz="2000" dirty="0">
              <a:ln>
                <a:solidFill>
                  <a:schemeClr val="tx1"/>
                </a:solidFill>
              </a:ln>
              <a:solidFill>
                <a:schemeClr val="bg1"/>
              </a:solidFill>
              <a:effectLst>
                <a:glow rad="101600">
                  <a:schemeClr val="tx1">
                    <a:alpha val="60000"/>
                  </a:schemeClr>
                </a:glo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5375" y="6163916"/>
            <a:ext cx="895921" cy="450436"/>
          </a:xfrm>
          <a:prstGeom prst="rect">
            <a:avLst/>
          </a:prstGeom>
        </p:spPr>
      </p:pic>
    </p:spTree>
    <p:extLst>
      <p:ext uri="{BB962C8B-B14F-4D97-AF65-F5344CB8AC3E}">
        <p14:creationId xmlns:p14="http://schemas.microsoft.com/office/powerpoint/2010/main" val="2407512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2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2729</TotalTime>
  <Words>2081</Words>
  <Application>Microsoft Office PowerPoint</Application>
  <PresentationFormat>Panorámica</PresentationFormat>
  <Paragraphs>55</Paragraphs>
  <Slides>27</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27</vt:i4>
      </vt:variant>
    </vt:vector>
  </HeadingPairs>
  <TitlesOfParts>
    <vt:vector size="36" baseType="lpstr">
      <vt:lpstr>Grenadier</vt:lpstr>
      <vt:lpstr>Calibri Light</vt:lpstr>
      <vt:lpstr>Arial Rounded MT Bold</vt:lpstr>
      <vt:lpstr>Arial</vt:lpstr>
      <vt:lpstr>Calibri</vt:lpstr>
      <vt:lpstr>Times New Roman</vt:lpstr>
      <vt:lpstr>Berlin Sans FB Demi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72</cp:revision>
  <dcterms:created xsi:type="dcterms:W3CDTF">2014-12-29T18:19:03Z</dcterms:created>
  <dcterms:modified xsi:type="dcterms:W3CDTF">2015-01-06T17:53:35Z</dcterms:modified>
</cp:coreProperties>
</file>