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5"/>
  </p:notesMasterIdLst>
  <p:sldIdLst>
    <p:sldId id="263" r:id="rId3"/>
    <p:sldId id="320" r:id="rId4"/>
    <p:sldId id="321" r:id="rId5"/>
    <p:sldId id="285" r:id="rId6"/>
    <p:sldId id="272" r:id="rId7"/>
    <p:sldId id="273" r:id="rId8"/>
    <p:sldId id="286" r:id="rId9"/>
    <p:sldId id="287" r:id="rId10"/>
    <p:sldId id="271" r:id="rId11"/>
    <p:sldId id="278" r:id="rId12"/>
    <p:sldId id="289" r:id="rId13"/>
    <p:sldId id="290" r:id="rId14"/>
    <p:sldId id="292" r:id="rId15"/>
    <p:sldId id="312" r:id="rId16"/>
    <p:sldId id="322" r:id="rId17"/>
    <p:sldId id="275" r:id="rId18"/>
    <p:sldId id="293" r:id="rId19"/>
    <p:sldId id="303" r:id="rId20"/>
    <p:sldId id="281" r:id="rId21"/>
    <p:sldId id="294" r:id="rId22"/>
    <p:sldId id="274" r:id="rId23"/>
    <p:sldId id="276" r:id="rId24"/>
    <p:sldId id="295" r:id="rId25"/>
    <p:sldId id="296" r:id="rId26"/>
    <p:sldId id="279" r:id="rId27"/>
    <p:sldId id="297" r:id="rId28"/>
    <p:sldId id="298" r:id="rId29"/>
    <p:sldId id="300" r:id="rId30"/>
    <p:sldId id="302" r:id="rId31"/>
    <p:sldId id="304" r:id="rId32"/>
    <p:sldId id="305" r:id="rId33"/>
    <p:sldId id="306" r:id="rId34"/>
    <p:sldId id="309" r:id="rId35"/>
    <p:sldId id="284" r:id="rId36"/>
    <p:sldId id="316" r:id="rId37"/>
    <p:sldId id="307" r:id="rId38"/>
    <p:sldId id="308" r:id="rId39"/>
    <p:sldId id="310" r:id="rId40"/>
    <p:sldId id="277" r:id="rId41"/>
    <p:sldId id="311" r:id="rId42"/>
    <p:sldId id="264" r:id="rId43"/>
    <p:sldId id="323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VT2Os9O8oLCHPfjbcH++g" hashData="QrIWg5gx88vjqRof83okr/umvY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18F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380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5BFB49-1ECB-4238-90CD-FA3318DB13B3}" type="datetimeFigureOut">
              <a:rPr lang="es-ES" smtClean="0"/>
              <a:pPr/>
              <a:t>21/10/2017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A83748-9F49-438F-93C8-34482895FD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21/10/2017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21/10/2017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21/10/2017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21/10/2017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21/10/2017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21/10/2017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D6014-E2E2-48ED-B712-88E8D4CEDA50}" type="datetimeFigureOut">
              <a:rPr lang="es-ES" smtClean="0"/>
              <a:pPr/>
              <a:t>21/10/2017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9.jpeg"/><Relationship Id="rId4" Type="http://schemas.openxmlformats.org/officeDocument/2006/relationships/image" Target="../media/image3.gi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231943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1" y="585789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57161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4" y="4572015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85918" y="1643050"/>
            <a:ext cx="5615668" cy="292895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ARBOLES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  <p:sndAc>
      <p:stSnd>
        <p:snd r:embed="rId2" name="11 - Si Tu Supier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Resultado de imagen de fortaleza de los arboles"/>
          <p:cNvSpPr>
            <a:spLocks noChangeAspect="1" noChangeArrowheads="1"/>
          </p:cNvSpPr>
          <p:nvPr/>
        </p:nvSpPr>
        <p:spPr bwMode="auto">
          <a:xfrm>
            <a:off x="155575" y="-2147888"/>
            <a:ext cx="3714750" cy="44862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28" name="AutoShape 4" descr="Resultado de imagen de fortaleza de los arboles"/>
          <p:cNvSpPr>
            <a:spLocks noChangeAspect="1" noChangeArrowheads="1"/>
          </p:cNvSpPr>
          <p:nvPr/>
        </p:nvSpPr>
        <p:spPr bwMode="auto">
          <a:xfrm>
            <a:off x="155575" y="-2147888"/>
            <a:ext cx="3714750" cy="44862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0" name="Picture 6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3194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AutoShape 2" descr="cuánto oxígeno genera un árbol, a sembrar "/>
          <p:cNvSpPr>
            <a:spLocks noChangeAspect="1" noChangeArrowheads="1"/>
          </p:cNvSpPr>
          <p:nvPr/>
        </p:nvSpPr>
        <p:spPr bwMode="auto">
          <a:xfrm>
            <a:off x="155575" y="-1812925"/>
            <a:ext cx="5133975" cy="37814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9396" name="Picture 4" descr="C:\Documents and Settings\Jose Luis\Escritorio\22-arboles-para-que-respire-una-perso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84106"/>
            <a:ext cx="9143999" cy="70421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arboles raros de chi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285776"/>
            <a:ext cx="9844086" cy="74295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5463f05-4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0"/>
            <a:ext cx="7297667" cy="750096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57422" y="785794"/>
            <a:ext cx="49292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atin typeface="French Script MT" pitchFamily="66" charset="0"/>
              </a:rPr>
              <a:t>Los árboles han estado alrededor por cerca de 370 millones de años en el planeta tierra. Probablemente, muchísimo más que la humanidad.</a:t>
            </a:r>
          </a:p>
          <a:p>
            <a:pPr algn="ctr"/>
            <a:r>
              <a:rPr lang="es-ES" sz="3200" b="1" dirty="0" smtClean="0">
                <a:latin typeface="French Script MT" pitchFamily="66" charset="0"/>
              </a:rPr>
              <a:t>Estas imágenes demuestran por qué los árboles han sobrevivido durante tantos siglos, pues éstos saben cómo sobrevivir en lugares donde incluso, pocos organismos vivos pueden hacerlo.</a:t>
            </a:r>
            <a:endParaRPr lang="es-ES" sz="3200" b="1" dirty="0">
              <a:latin typeface="French Script MT" pitchFamily="66" charset="0"/>
            </a:endParaRPr>
          </a:p>
        </p:txBody>
      </p:sp>
    </p:spTree>
  </p:cSld>
  <p:clrMapOvr>
    <a:masterClrMapping/>
  </p:clrMapOvr>
  <p:transition spd="slow" advTm="2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Jose Luis\Escritorio\Estos 10 árboles vencieron todos los obstáculos y se obstinaron en una sola cosa_ Vivir _ AldeaViral_files\1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920" y="0"/>
            <a:ext cx="918292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428604"/>
            <a:ext cx="1436612" cy="276999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1200" b="1" dirty="0" smtClean="0"/>
              <a:t>Un lugar encantado</a:t>
            </a:r>
            <a:endParaRPr lang="es-ES" sz="1200" b="1" dirty="0"/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Resultado de imagen de arboles raros de chi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7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5463f05-4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68621"/>
            <a:ext cx="4440147" cy="628937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28662" y="1214422"/>
            <a:ext cx="28575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atin typeface="French Script MT" pitchFamily="66" charset="0"/>
              </a:rPr>
              <a:t>Estos árboles vencieron todos los obstáculos y se obstinaron en una sola cosa: </a:t>
            </a:r>
          </a:p>
          <a:p>
            <a:pPr algn="ctr"/>
            <a:r>
              <a:rPr lang="es-ES" sz="3600" b="1" dirty="0" smtClean="0">
                <a:latin typeface="French Script MT" pitchFamily="66" charset="0"/>
              </a:rPr>
              <a:t>Vivir</a:t>
            </a:r>
            <a:endParaRPr lang="es-ES" sz="3600" b="1" dirty="0">
              <a:latin typeface="French Script MT" pitchFamily="66" charset="0"/>
            </a:endParaRPr>
          </a:p>
        </p:txBody>
      </p:sp>
      <p:sp>
        <p:nvSpPr>
          <p:cNvPr id="4" name="Oval 2"/>
          <p:cNvSpPr>
            <a:spLocks noChangeArrowheads="1"/>
          </p:cNvSpPr>
          <p:nvPr/>
        </p:nvSpPr>
        <p:spPr bwMode="auto">
          <a:xfrm>
            <a:off x="6215074" y="1651274"/>
            <a:ext cx="2571768" cy="4635246"/>
          </a:xfrm>
          <a:prstGeom prst="ellips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</a:sp3d>
        </p:spPr>
        <p:txBody>
          <a:bodyPr wrap="none" lIns="38002" tIns="19001" rIns="38002" bIns="19001" anchor="ctr">
            <a:flatTx/>
          </a:bodyPr>
          <a:lstStyle/>
          <a:p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" name="Oval 3"/>
          <p:cNvSpPr>
            <a:spLocks noChangeArrowheads="1"/>
          </p:cNvSpPr>
          <p:nvPr/>
        </p:nvSpPr>
        <p:spPr bwMode="auto">
          <a:xfrm rot="835005">
            <a:off x="5008963" y="1546881"/>
            <a:ext cx="3256572" cy="4031062"/>
          </a:xfrm>
          <a:prstGeom prst="ellipse">
            <a:avLst/>
          </a:prstGeom>
          <a:noFill/>
          <a:ln w="209550">
            <a:solidFill>
              <a:srgbClr val="FF0000">
                <a:alpha val="9000"/>
              </a:srgbClr>
            </a:solidFill>
            <a:round/>
            <a:headEnd/>
            <a:tailEnd/>
          </a:ln>
          <a:effectLst/>
          <a:scene3d>
            <a:camera prst="legacyPerspectiveFront">
              <a:rot lat="1500000" lon="15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lIns="38002" tIns="19001" rIns="38002" bIns="19001" anchor="ctr">
            <a:flatTx/>
          </a:bodyPr>
          <a:lstStyle/>
          <a:p>
            <a:endParaRPr lang="es-ES"/>
          </a:p>
        </p:txBody>
      </p:sp>
      <p:sp>
        <p:nvSpPr>
          <p:cNvPr id="6" name="Oval 2"/>
          <p:cNvSpPr>
            <a:spLocks noChangeArrowheads="1"/>
          </p:cNvSpPr>
          <p:nvPr/>
        </p:nvSpPr>
        <p:spPr bwMode="auto">
          <a:xfrm rot="2069121">
            <a:off x="4574482" y="-137501"/>
            <a:ext cx="2633682" cy="4358994"/>
          </a:xfrm>
          <a:prstGeom prst="ellips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</a:sp3d>
        </p:spPr>
        <p:txBody>
          <a:bodyPr wrap="none" lIns="38002" tIns="19001" rIns="38002" bIns="19001" anchor="ctr">
            <a:flatTx/>
          </a:bodyPr>
          <a:lstStyle/>
          <a:p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Jose Luis\Escritorio\Estos 10 árboles vencieron todos los obstáculos y se obstinaron en una sola cosa_ Vivir _ AldeaViral_files\6-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428604"/>
            <a:ext cx="1785950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200" b="1" dirty="0" smtClean="0"/>
              <a:t> Cuando las raíces toman otro camino, sucede esto</a:t>
            </a:r>
            <a:endParaRPr lang="es-ES" sz="1200" b="1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Resultado de imagen de arboles raros de chi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819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AutoShape 2" descr="Imagen relaciona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64" name="AutoShape 4" descr="Imagen relaciona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0965" name="Picture 5" descr="C:\Documents and Settings\Jose Luis\Escritorio\cherry-blossom-tree-hous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376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AutoShape 2" descr="Imagen relaciona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3012" name="Picture 4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7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 descr="Resultado de imagen de arboles raros del mund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3492" name="AutoShape 4" descr="Resultado de imagen de arboles raros del mund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3494" name="Picture 6" descr="Imagen relacionada"/>
          <p:cNvPicPr>
            <a:picLocks noChangeAspect="1" noChangeArrowheads="1"/>
          </p:cNvPicPr>
          <p:nvPr/>
        </p:nvPicPr>
        <p:blipFill>
          <a:blip r:embed="rId2"/>
          <a:srcRect t="11881" b="5941"/>
          <a:stretch>
            <a:fillRect/>
          </a:stretch>
        </p:blipFill>
        <p:spPr bwMode="auto">
          <a:xfrm>
            <a:off x="0" y="0"/>
            <a:ext cx="92656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sultado de imagen de arboles raros d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0"/>
            <a:ext cx="5214974" cy="6858000"/>
          </a:xfrm>
          <a:prstGeom prst="rect">
            <a:avLst/>
          </a:prstGeom>
          <a:noFill/>
        </p:spPr>
      </p:pic>
      <p:pic>
        <p:nvPicPr>
          <p:cNvPr id="3" name="Picture 2" descr="d5463f05-4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440147" cy="778671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2910" y="1214422"/>
            <a:ext cx="314327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French Script MT" pitchFamily="66" charset="0"/>
              </a:rPr>
              <a:t>– El promedio de árboles por habitante en el </a:t>
            </a:r>
            <a:r>
              <a:rPr lang="es-ES" sz="2400" b="1" dirty="0" err="1" smtClean="0">
                <a:latin typeface="French Script MT" pitchFamily="66" charset="0"/>
              </a:rPr>
              <a:t>el</a:t>
            </a:r>
            <a:r>
              <a:rPr lang="es-ES" sz="2400" b="1" dirty="0" smtClean="0">
                <a:latin typeface="French Script MT" pitchFamily="66" charset="0"/>
              </a:rPr>
              <a:t> planeta son de 422.</a:t>
            </a:r>
          </a:p>
          <a:p>
            <a:r>
              <a:rPr lang="es-ES" sz="2400" b="1" dirty="0" smtClean="0">
                <a:latin typeface="French Script MT" pitchFamily="66" charset="0"/>
              </a:rPr>
              <a:t>– Cada año talamos, destruimos, 15.0000 millones de árboles y plantamos 10.000 años.</a:t>
            </a:r>
          </a:p>
          <a:p>
            <a:r>
              <a:rPr lang="es-ES" sz="2400" b="1" dirty="0" smtClean="0">
                <a:latin typeface="French Script MT" pitchFamily="66" charset="0"/>
              </a:rPr>
              <a:t>El déficit son 5.000 millones de árboles. Vivimos un peligroso déficit.</a:t>
            </a:r>
          </a:p>
          <a:p>
            <a:r>
              <a:rPr lang="es-ES" sz="2400" b="1" dirty="0" smtClean="0">
                <a:latin typeface="French Script MT" pitchFamily="66" charset="0"/>
              </a:rPr>
              <a:t>“De seguir así, en 300 años el planeta se quedaría sin árboles”.</a:t>
            </a:r>
            <a:endParaRPr lang="es-ES" sz="2400" b="1" dirty="0">
              <a:latin typeface="French Script MT" pitchFamily="66" charset="0"/>
            </a:endParaRPr>
          </a:p>
        </p:txBody>
      </p:sp>
    </p:spTree>
  </p:cSld>
  <p:clrMapOvr>
    <a:masterClrMapping/>
  </p:clrMapOvr>
  <p:transition spd="slow" advTm="29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Jose Luis\Escritorio\Estos 10 árboles vencieron todos los obstáculos y se obstinaron en una sola cosa_ Vivir _ AldeaViral_files\3-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357166"/>
            <a:ext cx="1518429" cy="276999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1200" b="1" dirty="0" smtClean="0"/>
              <a:t> Parece mentira ¿eh?</a:t>
            </a:r>
            <a:endParaRPr lang="es-ES" sz="1200" b="1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Resultado de imagen de arboles raros d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284" y="-214338"/>
            <a:ext cx="9698580" cy="72866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Jose Luis\Escritorio\Estos 10 árboles vencieron todos los obstáculos y se obstinaron en una sola cosa_ Vivir _ AldeaViral_files\10-12.jpg"/>
          <p:cNvPicPr>
            <a:picLocks noChangeAspect="1" noChangeArrowheads="1"/>
          </p:cNvPicPr>
          <p:nvPr/>
        </p:nvPicPr>
        <p:blipFill>
          <a:blip r:embed="rId3"/>
          <a:srcRect t="18081" b="12488"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500042"/>
            <a:ext cx="3286148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200" b="1" dirty="0" smtClean="0"/>
              <a:t>Todos sus compañeros están sin hojas, pero éste las conserva debido a la luz incandescente</a:t>
            </a:r>
            <a:endParaRPr lang="es-ES" sz="1200" b="1" dirty="0"/>
          </a:p>
        </p:txBody>
      </p:sp>
    </p:spTree>
  </p:cSld>
  <p:clrMapOvr>
    <a:masterClrMapping/>
  </p:clrMapOvr>
  <p:transition spd="slow" advTm="11000">
    <p:dissolve/>
    <p:sndAc>
      <p:stSnd>
        <p:snd r:embed="rId2" name="112-andre_rieu-please_dont_go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Resultado de imagen de arboles raros d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Jose Luis\Escritorio\Estos 10 árboles vencieron todos los obstáculos y se obstinaron en una sola cosa_ Vivir _ AldeaViral_files\2-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492919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214290"/>
            <a:ext cx="2884187" cy="276999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1200" b="1" dirty="0" smtClean="0"/>
              <a:t>Esta palmera creció de manera “recursiva”</a:t>
            </a:r>
            <a:endParaRPr lang="es-ES" sz="1200" b="1" dirty="0"/>
          </a:p>
        </p:txBody>
      </p:sp>
      <p:pic>
        <p:nvPicPr>
          <p:cNvPr id="4" name="Picture 2" descr="File:Circus Tree at Gilroy Garden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1" y="0"/>
            <a:ext cx="450059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Jose Luis\Escritorio\Estos 10 árboles vencieron todos los obstáculos y se obstinaron en una sola cosa_ Vivir _ AldeaViral_files\4-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428604"/>
            <a:ext cx="1857388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200" b="1" dirty="0" smtClean="0"/>
              <a:t>Único árbol sobreviviente tras el tsunami de Japón</a:t>
            </a:r>
            <a:endParaRPr lang="es-ES" sz="1200" b="1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25560" cy="6858000"/>
          </a:xfrm>
          <a:prstGeom prst="rect">
            <a:avLst/>
          </a:prstGeom>
          <a:noFill/>
        </p:spPr>
      </p:pic>
      <p:pic>
        <p:nvPicPr>
          <p:cNvPr id="3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93239" y="0"/>
            <a:ext cx="455076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Jose Luis\Escritorio\Estos 10 árboles vencieron todos los obstáculos y se obstinaron en una sola cosa_ Vivir _ AldeaViral_files\7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3232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285728"/>
            <a:ext cx="1857388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200" b="1" dirty="0" smtClean="0"/>
              <a:t> Un árbol crece dentro de una señal de velocidad</a:t>
            </a:r>
            <a:endParaRPr lang="es-ES" sz="1200" b="1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1000156"/>
            <a:ext cx="12382500" cy="82486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4929191" cy="7143776"/>
          </a:xfrm>
          <a:prstGeom prst="rect">
            <a:avLst/>
          </a:prstGeom>
          <a:noFill/>
        </p:spPr>
      </p:pic>
      <p:pic>
        <p:nvPicPr>
          <p:cNvPr id="3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0"/>
            <a:ext cx="421481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s://patcegan.files.wordpress.com/2014/12/tree-man.jpg?w=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57213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357166"/>
            <a:ext cx="151099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fontAlgn="base"/>
            <a:r>
              <a:rPr lang="es-ES" b="1" dirty="0" smtClean="0"/>
              <a:t>Hombre árbol</a:t>
            </a:r>
            <a:endParaRPr lang="es-ES" b="1" dirty="0"/>
          </a:p>
        </p:txBody>
      </p:sp>
      <p:pic>
        <p:nvPicPr>
          <p:cNvPr id="4" name="Picture 2" descr="C:\Documents and Settings\Jose Luis\Escritorio\arboreal-establishments-the-okinawa-tree-house-restaurant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0"/>
            <a:ext cx="435768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Resultado de imagen de arboles raros d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1095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Resultado de imagen de arboles raros d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81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712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Jose Luis\Escritorio\8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492919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4282" y="285728"/>
            <a:ext cx="2428892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200" b="1" dirty="0" smtClean="0"/>
              <a:t>Árbol + roca. </a:t>
            </a:r>
          </a:p>
          <a:p>
            <a:r>
              <a:rPr lang="es-ES" sz="1200" b="1" dirty="0" smtClean="0"/>
              <a:t>Lo impensable finalmente sucedió</a:t>
            </a:r>
            <a:endParaRPr lang="es-ES" sz="1200" b="1" dirty="0"/>
          </a:p>
        </p:txBody>
      </p:sp>
      <p:pic>
        <p:nvPicPr>
          <p:cNvPr id="4" name="Picture 2" descr="C:\Documents and Settings\Jose Luis\Escritorio\Estos 10 árboles vencieron todos los obstáculos y se obstinaron en una sola cosa_ Vivir _ AldeaViral_files\9-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-9503"/>
            <a:ext cx="4500562" cy="6867503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358082" y="285728"/>
            <a:ext cx="1357322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200" b="1" dirty="0" smtClean="0"/>
              <a:t>Un pequeño que se rehúsa a morir</a:t>
            </a:r>
            <a:endParaRPr lang="es-ES" sz="1200" b="1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18155410-1_1-900-29912d3e44-15012383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8675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Resultado de imagen de arboles raros d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14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Jose Luis\Escritorio\Estos 10 árboles vencieron todos los obstáculos y se obstinaron en una sola cosa_ Vivir _ AldeaViral_files\5-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898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214290"/>
            <a:ext cx="2398542" cy="276999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1200" b="1" dirty="0" smtClean="0"/>
              <a:t>A este, le llaman “Árbol de la vida”</a:t>
            </a:r>
            <a:endParaRPr lang="es-ES" sz="1200" b="1" dirty="0"/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Resultado de imagen de arboles raros d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6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31943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9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49602" y="5803931"/>
            <a:ext cx="60255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2" y="501226"/>
            <a:ext cx="2801252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5526" y="3"/>
            <a:ext cx="3498198" cy="6515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sábado, 21 de octubre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22:02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BOL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ARBOLES</Template>
  <TotalTime>9</TotalTime>
  <Words>202</Words>
  <Application>Microsoft Office PowerPoint</Application>
  <PresentationFormat>Presentación en pantalla (4:3)</PresentationFormat>
  <Paragraphs>31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ARBOLES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2017-10-21T19:54:51Z</dcterms:created>
  <dcterms:modified xsi:type="dcterms:W3CDTF">2017-10-21T20:04:07Z</dcterms:modified>
</cp:coreProperties>
</file>