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ji+XrhDlT7viEWmK9ukjA==" hashData="U0QYHq1DdEh0Hxmc2B1Jj4wMNpk="/>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0" autoAdjust="0"/>
    <p:restoredTop sz="94660"/>
  </p:normalViewPr>
  <p:slideViewPr>
    <p:cSldViewPr snapToGrid="0">
      <p:cViewPr varScale="1">
        <p:scale>
          <a:sx n="36" d="100"/>
          <a:sy n="36" d="100"/>
        </p:scale>
        <p:origin x="-84" y="-17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2881208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2054385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244404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1363043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8" name="Marcador de pie de página 7"/>
          <p:cNvSpPr>
            <a:spLocks noGrp="1"/>
          </p:cNvSpPr>
          <p:nvPr>
            <p:ph type="ftr" sz="quarter" idx="11"/>
          </p:nvPr>
        </p:nvSpPr>
        <p:spPr/>
        <p:txBody>
          <a:bodyPr/>
          <a:lstStyle/>
          <a:p>
            <a:endParaRPr lang="es-CO" dirty="0"/>
          </a:p>
        </p:txBody>
      </p:sp>
      <p:sp>
        <p:nvSpPr>
          <p:cNvPr id="9" name="Marcador de número de diapositiva 8"/>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273232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4" name="Marcador de pie de página 3"/>
          <p:cNvSpPr>
            <a:spLocks noGrp="1"/>
          </p:cNvSpPr>
          <p:nvPr>
            <p:ph type="ftr" sz="quarter" idx="11"/>
          </p:nvPr>
        </p:nvSpPr>
        <p:spPr/>
        <p:txBody>
          <a:bodyPr/>
          <a:lstStyle/>
          <a:p>
            <a:endParaRPr lang="es-CO" dirty="0"/>
          </a:p>
        </p:txBody>
      </p:sp>
      <p:sp>
        <p:nvSpPr>
          <p:cNvPr id="5" name="Marcador de número de diapositiva 4"/>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1425485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3" name="Marcador de pie de página 2"/>
          <p:cNvSpPr>
            <a:spLocks noGrp="1"/>
          </p:cNvSpPr>
          <p:nvPr>
            <p:ph type="ftr" sz="quarter" idx="11"/>
          </p:nvPr>
        </p:nvSpPr>
        <p:spPr/>
        <p:txBody>
          <a:bodyPr/>
          <a:lstStyle/>
          <a:p>
            <a:endParaRPr lang="es-CO" dirty="0"/>
          </a:p>
        </p:txBody>
      </p:sp>
      <p:sp>
        <p:nvSpPr>
          <p:cNvPr id="4" name="Marcador de número de diapositiva 3"/>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915012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3954997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3821120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843300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38626F9-25ED-4ECB-B005-2F0A0C79B638}" type="datetimeFigureOut">
              <a:rPr lang="es-CO" smtClean="0"/>
              <a:pPr/>
              <a:t>18/11/2016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304884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8626F9-25ED-4ECB-B005-2F0A0C79B638}" type="datetimeFigureOut">
              <a:rPr lang="es-CO" smtClean="0"/>
              <a:pPr/>
              <a:t>18/11/2016</a:t>
            </a:fld>
            <a:endParaRPr lang="es-CO"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1B2BEB-E50F-4B4D-AB1E-D20002760492}" type="slidenum">
              <a:rPr lang="es-CO" smtClean="0"/>
              <a:pPr/>
              <a:t>‹Nº›</a:t>
            </a:fld>
            <a:endParaRPr lang="es-CO" dirty="0"/>
          </a:p>
        </p:txBody>
      </p:sp>
    </p:spTree>
    <p:extLst>
      <p:ext uri="{BB962C8B-B14F-4D97-AF65-F5344CB8AC3E}">
        <p14:creationId xmlns:p14="http://schemas.microsoft.com/office/powerpoint/2010/main" xmlns="" val="26075752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
        <p:nvSpPr>
          <p:cNvPr id="2" name="Rectángulo 1"/>
          <p:cNvSpPr/>
          <p:nvPr/>
        </p:nvSpPr>
        <p:spPr>
          <a:xfrm>
            <a:off x="2823274" y="794593"/>
            <a:ext cx="6545451" cy="5078313"/>
          </a:xfrm>
          <a:prstGeom prst="rect">
            <a:avLst/>
          </a:prstGeom>
        </p:spPr>
        <p:txBody>
          <a:bodyPr wrap="square">
            <a:spAutoFit/>
          </a:bodyPr>
          <a:lstStyle/>
          <a:p>
            <a:pPr algn="ctr"/>
            <a:r>
              <a:rPr lang="es-CO" i="1" dirty="0">
                <a:solidFill>
                  <a:schemeClr val="bg1"/>
                </a:solidFill>
              </a:rPr>
              <a:t>Respetar la Naturaleza no significa tan solo respetar el entorno en el que vivimos, conservar un paisaje de especial belleza o salvar de la extinción a las ballenas o los elefantes. A la larga, el respeto por la naturaleza nos lleva a cambiar nuestra forma de vivir y nuestra actitud respecto del mundo y de nosotros mismos.</a:t>
            </a:r>
          </a:p>
          <a:p>
            <a:pPr algn="ctr"/>
            <a:r>
              <a:rPr lang="es-CO" i="1" dirty="0" smtClean="0">
                <a:solidFill>
                  <a:schemeClr val="bg1"/>
                </a:solidFill>
              </a:rPr>
              <a:t>Durante </a:t>
            </a:r>
            <a:r>
              <a:rPr lang="es-CO" i="1" dirty="0">
                <a:solidFill>
                  <a:schemeClr val="bg1"/>
                </a:solidFill>
              </a:rPr>
              <a:t>los últimos siglos (sobre todo desde el siglo XVII, con la Revolución Científica de Galileo, Descartes y Newton) los occidentales hemos pensado que la naturaleza es algo sin vida y por tanto, no merece ninguna consideración especial (por ejemplo, a partir de Descartes la ciencia supuso que los animales eran simples máquinas y que sus gritos no eran una expresión de sufrimiento sino el simple ruido de un mecanismo mal ajustado). Así pues, nos hemos acostumbrado a ver la naturaleza como algo que estaba totalmente a nuestra disposición: un almacén del cuál extraer materias primas y un vertedero ilimitado donde alojar nuestros residuos. Pero desde hace unas décadas, una serie de acontecimientos que se han dado en llamar “crisis ecológica” nos han demostrado que no podemos mantener por más tiempo esta actitud.</a:t>
            </a:r>
          </a:p>
        </p:txBody>
      </p:sp>
      <p:sp>
        <p:nvSpPr>
          <p:cNvPr id="3" name="CuadroTexto 2"/>
          <p:cNvSpPr txBox="1"/>
          <p:nvPr/>
        </p:nvSpPr>
        <p:spPr>
          <a:xfrm>
            <a:off x="10409694" y="5749870"/>
            <a:ext cx="1782305" cy="553998"/>
          </a:xfrm>
          <a:prstGeom prst="rect">
            <a:avLst/>
          </a:prstGeom>
          <a:noFill/>
        </p:spPr>
        <p:txBody>
          <a:bodyPr wrap="square" rtlCol="0">
            <a:spAutoFit/>
          </a:bodyPr>
          <a:lstStyle/>
          <a:p>
            <a:pPr algn="ctr"/>
            <a:r>
              <a:rPr lang="es-CO" sz="1000" b="1" i="1" dirty="0" smtClean="0">
                <a:solidFill>
                  <a:schemeClr val="bg1"/>
                </a:solidFill>
              </a:rPr>
              <a:t>Creó: Jeremías </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En mi viejo San Juan</a:t>
            </a:r>
            <a:endParaRPr lang="es-CO" sz="1000" b="1" i="1" dirty="0">
              <a:solidFill>
                <a:schemeClr val="bg1"/>
              </a:solidFill>
            </a:endParaRPr>
          </a:p>
        </p:txBody>
      </p:sp>
      <p:pic>
        <p:nvPicPr>
          <p:cNvPr id="5" name="En_mi_viejo_San_Juan">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725996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521437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78245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4435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13854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83492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35037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89659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4298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84351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57369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5960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39764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65759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41825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96319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61586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25612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79705" cy="6858000"/>
          </a:xfrm>
          <a:prstGeom prst="rect">
            <a:avLst/>
          </a:prstGeom>
        </p:spPr>
      </p:pic>
    </p:spTree>
    <p:extLst>
      <p:ext uri="{BB962C8B-B14F-4D97-AF65-F5344CB8AC3E}">
        <p14:creationId xmlns:p14="http://schemas.microsoft.com/office/powerpoint/2010/main" xmlns="" val="2664262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46906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4182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44013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67336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41387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80463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41236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6609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926685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004544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17388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27370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24743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1585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56915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05106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7859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41437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36611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9484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38297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57649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9925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85023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12608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9920065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49529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59342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86313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51019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6992112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61583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84030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0145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90454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79092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310007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61652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159832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508430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35415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599165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399054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307639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49272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42924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42361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77157592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261085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351901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32610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678110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244</TotalTime>
  <Words>239</Words>
  <Application>Microsoft Office PowerPoint</Application>
  <PresentationFormat>Personalizado</PresentationFormat>
  <Paragraphs>7</Paragraphs>
  <Slides>72</Slides>
  <Notes>0</Notes>
  <HiddenSlides>0</HiddenSlides>
  <MMClips>1</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2016-10-27T01:27:26Z</dcterms:created>
  <dcterms:modified xsi:type="dcterms:W3CDTF">2016-11-18T00:39:06Z</dcterms:modified>
</cp:coreProperties>
</file>