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350" r:id="rId3"/>
    <p:sldId id="352" r:id="rId4"/>
    <p:sldId id="353" r:id="rId5"/>
    <p:sldId id="354" r:id="rId6"/>
    <p:sldId id="355" r:id="rId7"/>
    <p:sldId id="356" r:id="rId8"/>
    <p:sldId id="357" r:id="rId9"/>
    <p:sldId id="358" r:id="rId10"/>
    <p:sldId id="359" r:id="rId11"/>
    <p:sldId id="360" r:id="rId12"/>
    <p:sldId id="361" r:id="rId13"/>
    <p:sldId id="362" r:id="rId14"/>
    <p:sldId id="363" r:id="rId15"/>
    <p:sldId id="364" r:id="rId16"/>
    <p:sldId id="365" r:id="rId17"/>
    <p:sldId id="366" r:id="rId18"/>
    <p:sldId id="367" r:id="rId19"/>
    <p:sldId id="368" r:id="rId20"/>
    <p:sldId id="259" r:id="rId21"/>
    <p:sldId id="260" r:id="rId22"/>
    <p:sldId id="280" r:id="rId23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OJ1G01ZFxyCnYX/RsjCMA==" hashData="cjweRa/Nomh4aBw8PBcPOQdCqDrc0OmfUQSPDXWiSSsiBn/r2PBPHWR9gGw0oFQKWaZNK2mJrLO0XUEhVt4Y0Q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000"/>
    <a:srgbClr val="EEEEEE"/>
    <a:srgbClr val="F2F2F2"/>
    <a:srgbClr val="3E0000"/>
    <a:srgbClr val="E4E4E4"/>
    <a:srgbClr val="F0F0F0"/>
    <a:srgbClr val="EEB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278" autoAdjust="0"/>
    <p:restoredTop sz="94660"/>
  </p:normalViewPr>
  <p:slideViewPr>
    <p:cSldViewPr snapToGrid="0">
      <p:cViewPr varScale="1">
        <p:scale>
          <a:sx n="67" d="100"/>
          <a:sy n="67" d="100"/>
        </p:scale>
        <p:origin x="498" y="48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17/05/2017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17/05/2017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17/05/2017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17/05/2017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17/05/2017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17/05/2017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17/05/2017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17/05/2017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17/05/2017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17/05/2017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17/05/2017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94F69-D532-4FC0-AF86-CF39C2A22301}" type="datetimeFigureOut">
              <a:rPr lang="es-MX" smtClean="0"/>
              <a:t>17/05/2017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4.jp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5.png"/><Relationship Id="rId5" Type="http://schemas.openxmlformats.org/officeDocument/2006/relationships/image" Target="../media/image24.png"/><Relationship Id="rId4" Type="http://schemas.openxmlformats.org/officeDocument/2006/relationships/image" Target="../media/image23.jp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6.png"/><Relationship Id="rId10" Type="http://schemas.openxmlformats.org/officeDocument/2006/relationships/image" Target="../media/image2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1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14" name="1 Rectángulo"/>
          <p:cNvSpPr/>
          <p:nvPr/>
        </p:nvSpPr>
        <p:spPr>
          <a:xfrm>
            <a:off x="3796145" y="2248259"/>
            <a:ext cx="7190505" cy="322045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algn="ctr" defTabSz="1219170">
              <a:defRPr/>
            </a:pP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Animales extintos</a:t>
            </a:r>
          </a:p>
          <a:p>
            <a:pPr lvl="0" algn="ctr" defTabSz="1219170">
              <a:defRPr/>
            </a:pP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  en los últimos </a:t>
            </a:r>
          </a:p>
          <a:p>
            <a:pPr lvl="0" algn="ctr" defTabSz="1219170">
              <a:defRPr/>
            </a:pP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50 años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sp>
        <p:nvSpPr>
          <p:cNvPr id="8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</p:spTree>
    <p:extLst>
      <p:ext uri="{BB962C8B-B14F-4D97-AF65-F5344CB8AC3E}">
        <p14:creationId xmlns:p14="http://schemas.microsoft.com/office/powerpoint/2010/main" val="40625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fad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12" name="1 Rectángulo"/>
          <p:cNvSpPr/>
          <p:nvPr/>
        </p:nvSpPr>
        <p:spPr>
          <a:xfrm>
            <a:off x="4824856" y="390871"/>
            <a:ext cx="7190505" cy="75212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algn="ctr" defTabSz="1219170">
              <a:defRPr/>
            </a:pP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Animales extintos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sp>
        <p:nvSpPr>
          <p:cNvPr id="15" name="1 Rectángulo"/>
          <p:cNvSpPr/>
          <p:nvPr/>
        </p:nvSpPr>
        <p:spPr>
          <a:xfrm>
            <a:off x="7972426" y="4351964"/>
            <a:ext cx="4123892" cy="263464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algn="ctr" defTabSz="1219170">
              <a:defRPr/>
            </a:pP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en los últimos </a:t>
            </a:r>
          </a:p>
          <a:p>
            <a:pPr lvl="0" algn="ctr" defTabSz="1219170">
              <a:defRPr/>
            </a:pP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50 años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29566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Adagio (Violin Concerto No.3) Romance de Gadfly - Eaglenest.wav"/>
          </p:stSnd>
        </p:sndAc>
      </p:transition>
    </mc:Choice>
    <mc:Fallback xmlns="">
      <p:transition spd="slow" advClick="0" advTm="0">
        <p:fade/>
        <p:sndAc>
          <p:stSnd>
            <p:snd r:embed="rId9" name="Adagio (Violin Concerto No.3) Romance de Gadfly -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1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grpId="0" nodeType="withEffect">
                                  <p:stCondLst>
                                    <p:cond delay="1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1" nodeType="withEffect">
                                  <p:stCondLst>
                                    <p:cond delay="1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4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5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2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8005"/>
                            </p:stCondLst>
                            <p:childTnLst>
                              <p:par>
                                <p:cTn id="44" presetID="1" presetClass="entr" presetSubtype="0" fill="hold" grpId="0" nodeType="after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4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2" grpId="0"/>
      <p:bldP spid="12" grpId="1"/>
      <p:bldP spid="15" grpId="0"/>
      <p:bldP spid="1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http://ecoosfera.com/wp-content/imagenes/enhanced-buzz-25650-1340647431-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3270" y="674698"/>
            <a:ext cx="6338888" cy="55394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0" y="1579428"/>
            <a:ext cx="597043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200" dirty="0">
                <a:solidFill>
                  <a:srgbClr val="484848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Oso grizzli mexicano</a:t>
            </a:r>
          </a:p>
          <a:p>
            <a:pPr algn="ctr"/>
            <a:r>
              <a:rPr lang="es-MX" sz="3200" dirty="0">
                <a:solidFill>
                  <a:srgbClr val="484848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1964</a:t>
            </a:r>
            <a:endParaRPr lang="es-MX" sz="3200" dirty="0">
              <a:latin typeface="Algerian" panose="04020705040A02060702" pitchFamily="82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7694" y="3123371"/>
            <a:ext cx="5347870" cy="2144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ts val="2000"/>
              </a:lnSpc>
            </a:pPr>
            <a:r>
              <a:rPr lang="es-MX" sz="2400" dirty="0">
                <a:solidFill>
                  <a:srgbClr val="484848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¿Sabías que los enormes osos grizzli </a:t>
            </a:r>
          </a:p>
          <a:p>
            <a:pPr algn="ctr" fontAlgn="base">
              <a:lnSpc>
                <a:spcPts val="2000"/>
              </a:lnSpc>
            </a:pPr>
            <a:r>
              <a:rPr lang="es-MX" sz="2400" dirty="0">
                <a:solidFill>
                  <a:srgbClr val="484848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caminaban por tierras mexicanas? </a:t>
            </a:r>
          </a:p>
          <a:p>
            <a:pPr algn="ctr" fontAlgn="base">
              <a:lnSpc>
                <a:spcPts val="2000"/>
              </a:lnSpc>
            </a:pPr>
            <a:endParaRPr lang="es-MX" sz="2400" dirty="0">
              <a:solidFill>
                <a:srgbClr val="484848"/>
              </a:solidFill>
              <a:latin typeface="CommercialScript BT" panose="03030803040807090C04" pitchFamily="66" charset="2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lnSpc>
                <a:spcPts val="2000"/>
              </a:lnSpc>
            </a:pPr>
            <a:r>
              <a:rPr lang="es-MX" sz="2400" dirty="0">
                <a:solidFill>
                  <a:srgbClr val="484848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Esta especie fue cazada hasta su desaparición pues se comía el ganado de los ranchos. </a:t>
            </a:r>
          </a:p>
          <a:p>
            <a:pPr algn="ctr" fontAlgn="base">
              <a:lnSpc>
                <a:spcPts val="2000"/>
              </a:lnSpc>
            </a:pPr>
            <a:endParaRPr lang="es-MX" sz="2400" dirty="0">
              <a:solidFill>
                <a:srgbClr val="484848"/>
              </a:solidFill>
              <a:latin typeface="CommercialScript BT" panose="03030803040807090C04" pitchFamily="66" charset="2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lnSpc>
                <a:spcPts val="2000"/>
              </a:lnSpc>
            </a:pPr>
            <a:r>
              <a:rPr lang="es-MX" sz="2400" dirty="0">
                <a:solidFill>
                  <a:srgbClr val="484848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Sólo 30 de ellos permanecían hasta 1960, </a:t>
            </a:r>
          </a:p>
          <a:p>
            <a:pPr algn="ctr" fontAlgn="base">
              <a:lnSpc>
                <a:spcPts val="2000"/>
              </a:lnSpc>
            </a:pPr>
            <a:r>
              <a:rPr lang="es-MX" sz="2400" dirty="0">
                <a:solidFill>
                  <a:srgbClr val="484848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pero en 1964 se le consideró extinto.</a:t>
            </a:r>
            <a:endParaRPr lang="es-MX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8353114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44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8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8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160"/>
                            </p:stCondLst>
                            <p:childTnLst>
                              <p:par>
                                <p:cTn id="32" presetID="1" presetClass="entr" presetSubtype="0" fill="hold" grpId="0" nodeType="after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http://ecoosfera.com/wp-content/imagenes/enhanced-buzz-30094-1340649922-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002042" y="2618758"/>
            <a:ext cx="5763492" cy="1634339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solidFill>
              <a:schemeClr val="accent4">
                <a:lumMod val="5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740723" y="1495039"/>
            <a:ext cx="7536873" cy="3908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32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Tijerilla de Santa Elena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32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1967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" altLang="es-MX" sz="3200" dirty="0">
              <a:solidFill>
                <a:srgbClr val="48484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mercialScript BT" panose="03030803040807090C04" pitchFamily="66" charset="2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Aunque todavía no es oficial su clasificación de extinto, </a:t>
            </a: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este bicho de la isla de Santa Elena, en el océano Atlántico, </a:t>
            </a: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no se le ha visto vivo desde 1967. </a:t>
            </a:r>
          </a:p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mmercialScript BT" panose="03030803040807090C04" pitchFamily="66" charset="2"/>
              <a:buChar char="a"/>
              <a:tabLst/>
            </a:pPr>
            <a:endParaRPr lang="es-MX" altLang="es-MX" sz="2400" dirty="0">
              <a:solidFill>
                <a:srgbClr val="484848"/>
              </a:solidFill>
              <a:latin typeface="CommercialScript BT" panose="03030803040807090C04" pitchFamily="66" charset="2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Búsquedas en 1988,1993 y 2003 no encontraron nada.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021791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748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8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9884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http://ecoosfera.com/wp-content/imagenes/enhanced-buzz-17250-1340648305-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1881" y="1052949"/>
            <a:ext cx="6387267" cy="4787614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4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" y="684438"/>
            <a:ext cx="5375564" cy="550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32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León marino japonés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32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1974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" altLang="es-MX" sz="2400" dirty="0">
              <a:solidFill>
                <a:srgbClr val="484848"/>
              </a:solidFill>
              <a:latin typeface="CommercialScript BT" panose="03030803040807090C04" pitchFamily="66" charset="2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La cacería y la destrucción de su hábitat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por la 2ª Guerra Mundial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acabaron con esta especie.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MX" altLang="es-MX" sz="2400" dirty="0">
              <a:solidFill>
                <a:srgbClr val="484848"/>
              </a:solidFill>
              <a:latin typeface="CommercialScript BT" panose="03030803040807090C04" pitchFamily="66" charset="2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Una cría fue capturada en 1974.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MX" altLang="es-MX" sz="2400" dirty="0">
              <a:solidFill>
                <a:srgbClr val="484848"/>
              </a:solidFill>
              <a:latin typeface="CommercialScript BT" panose="03030803040807090C04" pitchFamily="66" charset="2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2007, el gobierno de Corea del Sur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anunció un plan para introducir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al león marino de California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los espacios donde solía vivir su pariente.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571048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526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8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1656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8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8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8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18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7570"/>
                            </p:stCondLst>
                            <p:childTnLst>
                              <p:par>
                                <p:cTn id="42" presetID="1" presetClass="entr" presetSubtype="0" fill="hold" grpId="0" nodeType="after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4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35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http://ecoosfera.com/wp-content/imagenes/enhanced-buzz-21022-1340652741-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312" y="1486973"/>
            <a:ext cx="5735646" cy="38773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6096000" y="1143767"/>
            <a:ext cx="6096000" cy="45704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32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Rana incubadora gástrica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32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1983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s-ES" altLang="es-MX" sz="2400" dirty="0">
              <a:solidFill>
                <a:srgbClr val="484848"/>
              </a:solidFill>
              <a:latin typeface="CommercialScript BT" panose="03030803040807090C04" pitchFamily="66" charset="2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s-MX" altLang="es-MX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mercialScript BT" panose="03030803040807090C04" pitchFamily="66" charset="2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Esta rana Australiana se tragaba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los huevos fertilizados y “daba a luz” </a:t>
            </a: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ranas completamente desarrolladas por la boca. </a:t>
            </a: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s-MX" altLang="es-MX" sz="2400" dirty="0">
              <a:solidFill>
                <a:srgbClr val="484848"/>
              </a:solidFill>
              <a:latin typeface="CommercialScript BT" panose="03030803040807090C04" pitchFamily="66" charset="2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La última murió en cautiverio en 1983. </a:t>
            </a: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s-MX" altLang="es-MX" sz="2400" dirty="0">
              <a:solidFill>
                <a:srgbClr val="484848"/>
              </a:solidFill>
              <a:latin typeface="CommercialScript BT" panose="03030803040807090C04" pitchFamily="66" charset="2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Se estudiaba con la esperanza </a:t>
            </a: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encontrar una cura para las úlceras.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mercialScript BT" panose="03030803040807090C04" pitchFamily="66" charset="2"/>
              </a:rPr>
              <a:t> 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732489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1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988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8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8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4944"/>
                            </p:stCondLst>
                            <p:childTnLst>
                              <p:par>
                                <p:cTn id="37" presetID="1" presetClass="entr" presetSubtype="0" fill="hold" grpId="0" nodeType="after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http://ecoosfera.com/wp-content/imagenes/enhanced-buzz-8034-1340645868-37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33" r="2129" b="5699"/>
          <a:stretch/>
        </p:blipFill>
        <p:spPr bwMode="auto">
          <a:xfrm>
            <a:off x="6096796" y="1551709"/>
            <a:ext cx="5736531" cy="3754588"/>
          </a:xfrm>
          <a:prstGeom prst="snip2DiagRect">
            <a:avLst>
              <a:gd name="adj1" fmla="val 15498"/>
              <a:gd name="adj2" fmla="val 16667"/>
            </a:avLst>
          </a:prstGeom>
          <a:solidFill>
            <a:srgbClr val="FFFFFF">
              <a:shade val="85000"/>
            </a:srgbClr>
          </a:solidFill>
          <a:ln w="127000" cap="sq">
            <a:solidFill>
              <a:schemeClr val="accent2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1896279"/>
            <a:ext cx="6096000" cy="3093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32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Gorrión de costa oscura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32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1987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s-ES" altLang="es-MX" sz="2400" dirty="0">
              <a:solidFill>
                <a:srgbClr val="484848"/>
              </a:solidFill>
              <a:latin typeface="CommercialScript BT" panose="03030803040807090C04" pitchFamily="66" charset="2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s-MX" altLang="es-MX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Nativo de las costas de Florida,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esta especie murió a causa de los pesticidas </a:t>
            </a: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porque la 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NASA 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los capturaba </a:t>
            </a: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para el Centro Espacial Kennedy.</a:t>
            </a:r>
            <a:r>
              <a:rPr kumimoji="0" lang="es-MX" altLang="es-MX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s-MX" altLang="es-MX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2316260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1366"/>
                            </p:stCondLst>
                            <p:childTnLst>
                              <p:par>
                                <p:cTn id="28" presetID="1" presetClass="entr" presetSubtype="0" fill="hold" grpId="0" nodeType="after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http://ecoosfera.com/wp-content/imagenes/enhanced-buzz-21647-1340652283-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899" y="1359406"/>
            <a:ext cx="6210301" cy="4136524"/>
          </a:xfrm>
          <a:prstGeom prst="roundRect">
            <a:avLst>
              <a:gd name="adj" fmla="val 16667"/>
            </a:avLst>
          </a:prstGeom>
          <a:ln w="190500">
            <a:solidFill>
              <a:schemeClr val="accent6">
                <a:lumMod val="50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6650182" y="1424735"/>
            <a:ext cx="5541818" cy="4031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32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Sapo dorado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32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1989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" altLang="es-MX" sz="2400" dirty="0">
              <a:solidFill>
                <a:srgbClr val="484848"/>
              </a:solidFill>
              <a:latin typeface="CommercialScript BT" panose="03030803040807090C04" pitchFamily="66" charset="2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mercialScript BT" panose="03030803040807090C04" pitchFamily="66" charset="2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Aún no se sabe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cómo se extinguió este sapo de Costa Rica;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la causa pudo ser desde cambios climáticos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como el Niño,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calentamiento global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o la contaminación de su hábitat.</a:t>
            </a: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mercialScript BT" panose="03030803040807090C04" pitchFamily="66" charset="2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016187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8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8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3366"/>
                            </p:stCondLst>
                            <p:childTnLst>
                              <p:par>
                                <p:cTn id="36" presetID="1" presetClass="entr" presetSubtype="0" fill="hold" grpId="0" nodeType="after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3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http://ecoosfera.com/wp-content/imagenes/enhanced-buzz-26331-1340646384-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6466" y="803558"/>
            <a:ext cx="6966532" cy="501144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40000"/>
                <a:lumOff val="6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Rectángulo 3"/>
          <p:cNvSpPr/>
          <p:nvPr/>
        </p:nvSpPr>
        <p:spPr>
          <a:xfrm>
            <a:off x="0" y="1614463"/>
            <a:ext cx="6096000" cy="3648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</a:pPr>
            <a:r>
              <a:rPr lang="es-MX" sz="2400" dirty="0">
                <a:solidFill>
                  <a:srgbClr val="484848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Tigre de Java</a:t>
            </a:r>
          </a:p>
          <a:p>
            <a:pPr algn="ctr" fontAlgn="base">
              <a:lnSpc>
                <a:spcPct val="107000"/>
              </a:lnSpc>
            </a:pPr>
            <a:r>
              <a:rPr lang="es-MX" sz="2400" dirty="0">
                <a:solidFill>
                  <a:srgbClr val="484848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1994</a:t>
            </a:r>
            <a:endParaRPr lang="es-MX" sz="1100" dirty="0">
              <a:latin typeface="Algerian" panose="04020705040A02060702" pitchFamily="8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base">
              <a:lnSpc>
                <a:spcPct val="107000"/>
              </a:lnSpc>
            </a:pPr>
            <a:r>
              <a:rPr lang="es-MX" sz="2400" dirty="0">
                <a:solidFill>
                  <a:srgbClr val="484848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s-MX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base">
              <a:lnSpc>
                <a:spcPct val="107000"/>
              </a:lnSpc>
            </a:pPr>
            <a:r>
              <a:rPr lang="es-MX" sz="2400" dirty="0">
                <a:solidFill>
                  <a:srgbClr val="484848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Debido a los cultivos, </a:t>
            </a:r>
          </a:p>
          <a:p>
            <a:pPr algn="ctr" fontAlgn="base">
              <a:lnSpc>
                <a:spcPct val="107000"/>
              </a:lnSpc>
            </a:pPr>
            <a:r>
              <a:rPr lang="es-MX" sz="2400" dirty="0">
                <a:solidFill>
                  <a:srgbClr val="484848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se fue perdiendo el hábitat de este tigre. </a:t>
            </a:r>
          </a:p>
          <a:p>
            <a:pPr algn="ctr" fontAlgn="base">
              <a:lnSpc>
                <a:spcPct val="107000"/>
              </a:lnSpc>
            </a:pPr>
            <a:endParaRPr lang="es-MX" sz="2400" dirty="0">
              <a:solidFill>
                <a:srgbClr val="484848"/>
              </a:solidFill>
              <a:latin typeface="CommercialScript BT" panose="03030803040807090C04" pitchFamily="66" charset="2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lnSpc>
                <a:spcPct val="107000"/>
              </a:lnSpc>
            </a:pPr>
            <a:r>
              <a:rPr lang="es-MX" sz="2400" dirty="0">
                <a:solidFill>
                  <a:srgbClr val="484848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último espacio donde se le vio </a:t>
            </a:r>
          </a:p>
          <a:p>
            <a:pPr algn="ctr" fontAlgn="base">
              <a:lnSpc>
                <a:spcPct val="107000"/>
              </a:lnSpc>
            </a:pPr>
            <a:r>
              <a:rPr lang="es-MX" sz="2400" dirty="0">
                <a:solidFill>
                  <a:srgbClr val="484848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fue en la montaña más alta de la isla de Java, </a:t>
            </a:r>
          </a:p>
          <a:p>
            <a:pPr algn="ctr" fontAlgn="base">
              <a:lnSpc>
                <a:spcPct val="107000"/>
              </a:lnSpc>
            </a:pPr>
            <a:r>
              <a:rPr lang="es-MX" sz="2400" dirty="0">
                <a:solidFill>
                  <a:srgbClr val="484848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Indonesia.</a:t>
            </a:r>
            <a:endParaRPr lang="es-MX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88915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8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8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8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4228"/>
                            </p:stCondLst>
                            <p:childTnLst>
                              <p:par>
                                <p:cTn id="31" presetID="1" presetClass="entr" presetSubtype="0" fill="hold" grpId="0" nodeType="after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http://ecoosfera.com/wp-content/imagenes/enhanced-buzz-17592-1340638621-3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477" y="981802"/>
            <a:ext cx="6553200" cy="491199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6096000" y="2005535"/>
            <a:ext cx="6096000" cy="28469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Canario ostrero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1994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" altLang="es-MX" sz="2400" dirty="0">
              <a:solidFill>
                <a:srgbClr val="484848"/>
              </a:solidFill>
              <a:latin typeface="CommercialScript BT" panose="03030803040807090C04" pitchFamily="66" charset="2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mercialScript BT" panose="03030803040807090C04" pitchFamily="66" charset="2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Esta ave vivía en las Islas Canarias.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MX" altLang="es-MX" sz="2400" dirty="0">
              <a:solidFill>
                <a:srgbClr val="484848"/>
              </a:solidFill>
              <a:latin typeface="CommercialScript BT" panose="03030803040807090C04" pitchFamily="66" charset="2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La pesca comercial los dejó sin su alimento,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las ostras.</a:t>
            </a:r>
            <a:endParaRPr kumimoji="0" lang="es-MX" altLang="es-MX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mercialScript BT" panose="03030803040807090C04" pitchFamily="66" charset="2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542959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8742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6">
                <a:lumMod val="40000"/>
                <a:lumOff val="60000"/>
              </a:schemeClr>
            </a:gs>
            <a:gs pos="46000">
              <a:schemeClr val="accent6">
                <a:lumMod val="95000"/>
                <a:lumOff val="5000"/>
              </a:schemeClr>
            </a:gs>
            <a:gs pos="100000">
              <a:schemeClr val="accent6">
                <a:lumMod val="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http://ecoosfera.com/wp-content/imagenes/enhanced-buzz-14765-1340657631-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7545" y="1514479"/>
            <a:ext cx="5770130" cy="384333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27000" cap="sq">
            <a:solidFill>
              <a:schemeClr val="accent6">
                <a:lumMod val="60000"/>
                <a:lumOff val="4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1451546"/>
            <a:ext cx="6096000" cy="39549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Pájaro carpintero pico de marfil</a:t>
            </a: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1994</a:t>
            </a: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s-ES" altLang="es-MX" sz="2400" dirty="0">
              <a:solidFill>
                <a:srgbClr val="484848"/>
              </a:solidFill>
              <a:latin typeface="CommercialScript BT" panose="03030803040807090C04" pitchFamily="66" charset="2"/>
              <a:cs typeface="Times New Roman" panose="02020603050405020304" pitchFamily="18" charset="0"/>
            </a:endParaRP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s-MX" altLang="es-MX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pesar de que está oficialmente extinto, </a:t>
            </a: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hay reportes de que le ha visto </a:t>
            </a: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incluso hay una grabación de audio </a:t>
            </a: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del sonido distintivo que hace su pico </a:t>
            </a: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al chocar contra al madera. </a:t>
            </a: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s-MX" altLang="es-MX" sz="2400" dirty="0">
              <a:solidFill>
                <a:srgbClr val="484848"/>
              </a:solidFill>
              <a:latin typeface="CommercialScript BT" panose="03030803040807090C04" pitchFamily="66" charset="2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Parece que hay esperanzas.</a:t>
            </a:r>
            <a:endParaRPr kumimoji="0" lang="es-MX" altLang="es-MX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mercialScript BT" panose="03030803040807090C04" pitchFamily="66" charset="2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03847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526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8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302"/>
                            </p:stCondLst>
                            <p:childTnLst>
                              <p:par>
                                <p:cTn id="34" presetID="1" presetClass="entr" presetSubtype="0" fill="hold" grpId="0" nodeType="after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3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http://ecoosfera.com/wp-content/imagenes/enhanced-buzz-20475-1340651946-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169" y="1288478"/>
            <a:ext cx="5759451" cy="4319588"/>
          </a:xfrm>
          <a:prstGeom prst="round2DiagRect">
            <a:avLst>
              <a:gd name="adj1" fmla="val 16667"/>
              <a:gd name="adj2" fmla="val 0"/>
            </a:avLst>
          </a:prstGeom>
          <a:ln w="1270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6096000" y="2080944"/>
            <a:ext cx="6096000" cy="2723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32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Cabra de los pirineos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32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2000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" altLang="es-MX" sz="2400" dirty="0">
              <a:solidFill>
                <a:srgbClr val="484848"/>
              </a:solidFill>
              <a:latin typeface="CommercialScript BT" panose="03030803040807090C04" pitchFamily="66" charset="2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mercialScript BT" panose="03030803040807090C04" pitchFamily="66" charset="2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último espécimen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murió en su hábitat natural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cuando un árbol le cayó encima.</a:t>
            </a:r>
            <a:endParaRPr kumimoji="0" lang="es-MX" altLang="es-MX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mercialScript BT" panose="03030803040807090C04" pitchFamily="66" charset="2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2836428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880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http://ecoosfera.com/wp-content/imagenes/enhanced-buzz-17410-1340645111-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2704" y="1343897"/>
            <a:ext cx="7962319" cy="418622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 rot="443283">
            <a:off x="4558144" y="304082"/>
            <a:ext cx="720436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Pato mariana</a:t>
            </a: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2004</a:t>
            </a: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mercialScript BT" panose="03030803040807090C04" pitchFamily="66" charset="2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-6148" y="2479430"/>
            <a:ext cx="4675146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Vivía en tres islas del océano Pacífico, pero la pérdida de su hábitat </a:t>
            </a: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por la sequía, los cultivos </a:t>
            </a: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la 2ª Guerra Mundial </a:t>
            </a: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lo orilló a su extinción.</a:t>
            </a: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mercialScript BT" panose="03030803040807090C04" pitchFamily="66" charset="2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3852" y="5836596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La última pareja murió en cautiverio en Sea </a:t>
            </a:r>
            <a:r>
              <a:rPr kumimoji="0" lang="es-MX" altLang="es-MX" sz="2400" b="0" i="0" u="none" strike="noStrike" cap="none" normalizeH="0" baseline="0" dirty="0" err="1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World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de San Diego en 1981.</a:t>
            </a: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mercialScript BT" panose="03030803040807090C04" pitchFamily="66" charset="2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888070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1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906"/>
                            </p:stCondLst>
                            <p:childTnLst>
                              <p:par>
                                <p:cTn id="35" presetID="1" presetClass="entr" presetSubtype="0" fill="hold" grpId="0" nodeType="after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 build="p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4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http://ecoosfera.com/wp-content/imagenes/enhanced-buzz-7002-1340655140-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385" y="1643062"/>
            <a:ext cx="5791583" cy="3857626"/>
          </a:xfrm>
          <a:prstGeom prst="ellipse">
            <a:avLst/>
          </a:prstGeom>
          <a:ln w="190500" cap="rnd">
            <a:solidFill>
              <a:schemeClr val="accent4">
                <a:lumMod val="7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0327" y="965265"/>
            <a:ext cx="6071816" cy="4955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3200" b="0" i="0" u="none" strike="noStrike" cap="none" normalizeH="0" baseline="0" dirty="0" err="1">
                <a:ln>
                  <a:noFill/>
                </a:ln>
                <a:solidFill>
                  <a:srgbClr val="484848"/>
                </a:solidFill>
                <a:effectLst/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Cyanerpes</a:t>
            </a:r>
            <a:endParaRPr kumimoji="0" lang="es-MX" altLang="es-MX" sz="3200" b="0" i="0" u="none" strike="noStrike" cap="none" normalizeH="0" baseline="0" dirty="0">
              <a:ln>
                <a:noFill/>
              </a:ln>
              <a:solidFill>
                <a:srgbClr val="484848"/>
              </a:solidFill>
              <a:effectLst/>
              <a:latin typeface="Algerian" panose="04020705040A02060702" pitchFamily="8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32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2004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" altLang="es-MX" sz="2400" dirty="0">
              <a:solidFill>
                <a:srgbClr val="484848"/>
              </a:solidFill>
              <a:latin typeface="CommercialScript BT" panose="03030803040807090C04" pitchFamily="66" charset="2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mercialScript BT" panose="03030803040807090C04" pitchFamily="66" charset="2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La introducción de especies no nativas de </a:t>
            </a:r>
            <a:r>
              <a:rPr kumimoji="0" lang="es-MX" altLang="es-MX" sz="2400" b="0" i="0" u="none" strike="noStrike" cap="none" normalizeH="0" baseline="0" dirty="0" err="1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Hawaii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como cerdos, gatos y ratas,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contribuyó a la extinción de esta ave.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MX" altLang="es-MX" sz="2400" dirty="0">
              <a:solidFill>
                <a:srgbClr val="484848"/>
              </a:solidFill>
              <a:latin typeface="CommercialScript BT" panose="03030803040807090C04" pitchFamily="66" charset="2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Aún sigue catalogado como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36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“en peligro de </a:t>
            </a:r>
            <a:r>
              <a:rPr kumimoji="0" lang="es-MX" altLang="es-MX" sz="3600" b="0" i="0" u="none" strike="noStrike" cap="none" normalizeH="0" baseline="0" dirty="0" err="1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extrinción</a:t>
            </a:r>
            <a:r>
              <a:rPr kumimoji="0" lang="es-MX" altLang="es-MX" sz="36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pero no se ha encontrado ninguno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 pesar de las exhaustivas búsquedas.</a:t>
            </a: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mercialScript BT" panose="03030803040807090C04" pitchFamily="66" charset="2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775556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088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1746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8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6022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18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18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4610"/>
                            </p:stCondLst>
                            <p:childTnLst>
                              <p:par>
                                <p:cTn id="38" presetID="1" presetClass="entr" presetSubtype="0" fill="hold" grpId="0" nodeType="after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3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67000"/>
              </a:schemeClr>
            </a:gs>
            <a:gs pos="48000">
              <a:schemeClr val="accent6">
                <a:lumMod val="97000"/>
                <a:lumOff val="3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http://ecoosfera.com/wp-content/imagenes/enhanced-buzz-21045-1340635277-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3382" y="1395291"/>
            <a:ext cx="6252311" cy="40534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1174544"/>
            <a:ext cx="6096799" cy="450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Delfín </a:t>
            </a:r>
            <a:r>
              <a:rPr kumimoji="0" lang="es-MX" altLang="es-MX" sz="2400" b="0" i="0" u="none" strike="noStrike" cap="none" normalizeH="0" baseline="0" dirty="0" err="1">
                <a:ln>
                  <a:noFill/>
                </a:ln>
                <a:solidFill>
                  <a:srgbClr val="484848"/>
                </a:solidFill>
                <a:effectLst/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baiji</a:t>
            </a: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rgbClr val="484848"/>
              </a:solidFill>
              <a:effectLst/>
              <a:latin typeface="Algerian" panose="04020705040A02060702" pitchFamily="8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2006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" altLang="es-MX" sz="2400" dirty="0">
              <a:solidFill>
                <a:srgbClr val="484848"/>
              </a:solidFill>
              <a:latin typeface="CommercialScript BT" panose="03030803040807090C04" pitchFamily="66" charset="2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2007 se tomó un video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lo que parece ser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un delfín de esta especie.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MX" altLang="es-MX" sz="2400" dirty="0">
              <a:solidFill>
                <a:srgbClr val="484848"/>
              </a:solidFill>
              <a:latin typeface="CommercialScript BT" panose="03030803040807090C04" pitchFamily="66" charset="2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Sin embargo, se le considera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36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“funcionalmente extinta”,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pues aunque existan algunos cuantos en el mar,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ya no serán capaces de reproducirse.</a:t>
            </a:r>
            <a:r>
              <a:rPr kumimoji="0" lang="es-MX" altLang="es-MX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s-MX" altLang="es-MX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7305473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8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644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8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3038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8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18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2758"/>
                            </p:stCondLst>
                            <p:childTnLst>
                              <p:par>
                                <p:cTn id="44" presetID="1" presetClass="entr" presetSubtype="0" fill="hold" grpId="0" nodeType="after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4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http://ecoosfera.com/wp-content/imagenes/enhanced-buzz-23333-1340636334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017" y="1329857"/>
            <a:ext cx="5767387" cy="3766018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accent1">
                <a:lumMod val="50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6096000" y="1465392"/>
            <a:ext cx="6096000" cy="39549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Foca monje del Caribe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2008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rgbClr val="484848"/>
              </a:solidFill>
              <a:effectLst/>
              <a:latin typeface="CommercialScript BT" panose="03030803040807090C04" pitchFamily="66" charset="2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mercialScript BT" panose="03030803040807090C04" pitchFamily="66" charset="2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Se les cazó masivamente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los 1700s y 1800s para obtener su grasa,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como aceite de lámparas o maquinaría.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MX" altLang="es-MX" sz="2400" dirty="0">
              <a:solidFill>
                <a:srgbClr val="484848"/>
              </a:solidFill>
              <a:latin typeface="CommercialScript BT" panose="03030803040807090C04" pitchFamily="66" charset="2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Su extinción implicó también la de un ácaro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que sólo vivía dentro de las fosas nasales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esta foca.</a:t>
            </a:r>
            <a:endParaRPr kumimoji="0" lang="es-MX" altLang="es-MX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mercialScript BT" panose="03030803040807090C04" pitchFamily="66" charset="2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901314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838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8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8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8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8448"/>
                            </p:stCondLst>
                            <p:childTnLst>
                              <p:par>
                                <p:cTn id="34" presetID="1" presetClass="entr" presetSubtype="0" fill="hold" grpId="0" nodeType="after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3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35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http://ecoosfera.com/wp-content/imagenes/enhanced-buzz-4034-1340654117-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5526" y="1271594"/>
            <a:ext cx="5772149" cy="4329112"/>
          </a:xfrm>
          <a:prstGeom prst="ellipse">
            <a:avLst/>
          </a:prstGeom>
          <a:ln w="9525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1796255"/>
            <a:ext cx="6105526" cy="32932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32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Zampullín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32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2010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s-ES" altLang="es-MX" sz="2400" dirty="0">
              <a:solidFill>
                <a:srgbClr val="484848"/>
              </a:solidFill>
              <a:latin typeface="CommercialScript BT" panose="03030803040807090C04" pitchFamily="66" charset="2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mercialScript BT" panose="03030803040807090C04" pitchFamily="66" charset="2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Este pato vivía solo en Madagascar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hasta que la pérdida de su hábitat </a:t>
            </a: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su cacería por parte de peces carnívoros </a:t>
            </a: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no nativos terminaron con él.</a:t>
            </a: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mercialScript BT" panose="03030803040807090C04" pitchFamily="66" charset="2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38008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512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http://ecoosfera.com/wp-content/imagenes/enhanced-buzz-18997-1340636203-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2" y="1806295"/>
            <a:ext cx="5777032" cy="325278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6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6096000" y="1289958"/>
            <a:ext cx="6096000" cy="4278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8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Rinoceronte negro del oeste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8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2011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s-ES" altLang="es-MX" sz="2400" dirty="0">
              <a:solidFill>
                <a:srgbClr val="484848"/>
              </a:solidFill>
              <a:latin typeface="CommercialScript BT" panose="03030803040807090C04" pitchFamily="66" charset="2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mercialScript BT" panose="03030803040807090C04" pitchFamily="66" charset="2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Una subespecie de rinoceronte negro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que vivía en Camerún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fue víctima de una extensa cacería, </a:t>
            </a: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pesar de que fue prohibida a partir de los 30’s. </a:t>
            </a: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s-MX" altLang="es-MX" sz="2400" dirty="0">
              <a:solidFill>
                <a:srgbClr val="484848"/>
              </a:solidFill>
              <a:latin typeface="CommercialScript BT" panose="03030803040807090C04" pitchFamily="66" charset="2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Las otras tres subespecies de rinoceronte negro </a:t>
            </a: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se encuentran en peligro de extinción.</a:t>
            </a: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mercialScript BT" panose="03030803040807090C04" pitchFamily="66" charset="2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419636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164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8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8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870"/>
                            </p:stCondLst>
                            <p:childTnLst>
                              <p:par>
                                <p:cTn id="37" presetID="1" presetClass="entr" presetSubtype="0" fill="hold" grpId="0" nodeType="after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http://ecoosfera.com/wp-content/imagenes/enhanced-buzz-21043-1340635088-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256" y="706582"/>
            <a:ext cx="6825298" cy="511594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1270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-14288" y="5947220"/>
            <a:ext cx="12206289" cy="6335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George, la última tortuga de su especie murió en una facilidad de investigación. </a:t>
            </a:r>
          </a:p>
          <a:p>
            <a:pPr marL="0" marR="0" lvl="0" indent="0" algn="ctr" defTabSz="914400" rtl="0" eaLnBrk="0" fontAlgn="base" latinLnBrk="0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484848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Su edad exacta no se conoce, sólo se estima que pasaba de los 100 años.</a:t>
            </a: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mercialScript BT" panose="03030803040807090C04" pitchFamily="66" charset="2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6650182" y="8707"/>
            <a:ext cx="55595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MX" altLang="es-MX" sz="3200" dirty="0">
                <a:solidFill>
                  <a:srgbClr val="484848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Tortuga de la isla Pinta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MX" altLang="es-MX" sz="3200" dirty="0">
                <a:solidFill>
                  <a:srgbClr val="484848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(Galápagos)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MX" altLang="es-MX" sz="3200" dirty="0">
                <a:solidFill>
                  <a:srgbClr val="484848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24 de junio de 2012</a:t>
            </a:r>
            <a:endParaRPr lang="es-MX" altLang="es-MX" sz="3200" dirty="0">
              <a:solidFill>
                <a:prstClr val="black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7039599" y="2436466"/>
            <a:ext cx="4819892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ts val="2000"/>
              </a:lnSpc>
              <a:spcAft>
                <a:spcPts val="600"/>
              </a:spcAft>
            </a:pPr>
            <a:r>
              <a:rPr lang="es-MX" sz="2400" dirty="0">
                <a:solidFill>
                  <a:srgbClr val="484848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pasado junio falleció George, </a:t>
            </a:r>
          </a:p>
          <a:p>
            <a:pPr algn="ctr" fontAlgn="base">
              <a:lnSpc>
                <a:spcPts val="2000"/>
              </a:lnSpc>
              <a:spcAft>
                <a:spcPts val="600"/>
              </a:spcAft>
            </a:pPr>
            <a:r>
              <a:rPr lang="es-MX" sz="2400" dirty="0">
                <a:solidFill>
                  <a:srgbClr val="484848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la tortuga de los Galápagos, </a:t>
            </a:r>
          </a:p>
          <a:p>
            <a:pPr algn="ctr" fontAlgn="base">
              <a:lnSpc>
                <a:spcPts val="2000"/>
              </a:lnSpc>
              <a:spcAft>
                <a:spcPts val="600"/>
              </a:spcAft>
            </a:pPr>
            <a:r>
              <a:rPr lang="es-MX" sz="2400" dirty="0">
                <a:solidFill>
                  <a:srgbClr val="484848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 sus más de 100 años de edad.</a:t>
            </a:r>
          </a:p>
          <a:p>
            <a:pPr algn="ctr" fontAlgn="base">
              <a:lnSpc>
                <a:spcPts val="2000"/>
              </a:lnSpc>
              <a:spcAft>
                <a:spcPts val="600"/>
              </a:spcAft>
            </a:pPr>
            <a:endParaRPr lang="es-MX" sz="2400" dirty="0">
              <a:solidFill>
                <a:srgbClr val="484848"/>
              </a:solidFill>
              <a:latin typeface="CommercialScript BT" panose="03030803040807090C04" pitchFamily="66" charset="2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lnSpc>
                <a:spcPts val="2000"/>
              </a:lnSpc>
              <a:spcAft>
                <a:spcPts val="600"/>
              </a:spcAft>
            </a:pPr>
            <a:r>
              <a:rPr lang="es-MX" sz="2400" dirty="0">
                <a:solidFill>
                  <a:srgbClr val="484848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Su muerte representó la extinción </a:t>
            </a:r>
          </a:p>
          <a:p>
            <a:pPr algn="ctr" fontAlgn="base">
              <a:lnSpc>
                <a:spcPts val="2000"/>
              </a:lnSpc>
              <a:spcAft>
                <a:spcPts val="600"/>
              </a:spcAft>
            </a:pPr>
            <a:r>
              <a:rPr lang="es-MX" sz="2400" dirty="0">
                <a:solidFill>
                  <a:srgbClr val="484848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toda una especie.</a:t>
            </a:r>
            <a:endParaRPr lang="es-MX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20940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276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8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8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4844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1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493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1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3718"/>
                            </p:stCondLst>
                            <p:childTnLst>
                              <p:par>
                                <p:cTn id="42" presetID="1" presetClass="entr" presetSubtype="0" fill="hold" grpId="0" nodeType="after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4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 build="p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7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sp>
        <p:nvSpPr>
          <p:cNvPr id="2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y texto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De la red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Música:</a:t>
            </a:r>
          </a:p>
          <a:p>
            <a:pPr lvl="0" algn="ctr" defTabSz="1219140">
              <a:lnSpc>
                <a:spcPts val="3333"/>
              </a:lnSpc>
              <a:defRPr/>
            </a:pPr>
            <a:r>
              <a:rPr lang="it-IT" sz="1867" b="1" kern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Adagio (Violin Concerto No.3) Romance de Gadfly</a:t>
            </a: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medley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Interprete: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André </a:t>
            </a: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Rieu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Edición: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Duración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11 minutos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10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1600" kern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669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8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5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7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7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2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7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2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1844</TotalTime>
  <Words>807</Words>
  <Application>Microsoft Office PowerPoint</Application>
  <PresentationFormat>Panorámica</PresentationFormat>
  <Paragraphs>203</Paragraphs>
  <Slides>22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34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Animales extintos en los últimos 50 años</dc:title>
  <dc:creator>Emilio M Aguilar P</dc:creator>
  <cp:lastModifiedBy>Eagle's nest</cp:lastModifiedBy>
  <cp:revision>171</cp:revision>
  <dcterms:created xsi:type="dcterms:W3CDTF">2016-12-14T02:11:45Z</dcterms:created>
  <dcterms:modified xsi:type="dcterms:W3CDTF">2017-05-17T18:52:44Z</dcterms:modified>
</cp:coreProperties>
</file>