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1" r:id="rId3"/>
    <p:sldId id="258" r:id="rId4"/>
    <p:sldId id="315" r:id="rId5"/>
    <p:sldId id="257" r:id="rId6"/>
    <p:sldId id="259" r:id="rId7"/>
    <p:sldId id="260" r:id="rId8"/>
    <p:sldId id="261" r:id="rId9"/>
    <p:sldId id="262" r:id="rId10"/>
    <p:sldId id="263" r:id="rId11"/>
    <p:sldId id="264" r:id="rId12"/>
    <p:sldId id="289" r:id="rId13"/>
    <p:sldId id="265" r:id="rId14"/>
    <p:sldId id="266" r:id="rId15"/>
    <p:sldId id="267" r:id="rId16"/>
    <p:sldId id="268" r:id="rId17"/>
    <p:sldId id="270" r:id="rId18"/>
    <p:sldId id="271" r:id="rId19"/>
    <p:sldId id="283" r:id="rId20"/>
    <p:sldId id="284" r:id="rId21"/>
    <p:sldId id="272" r:id="rId22"/>
    <p:sldId id="273" r:id="rId23"/>
    <p:sldId id="274" r:id="rId24"/>
    <p:sldId id="276" r:id="rId25"/>
    <p:sldId id="277" r:id="rId26"/>
    <p:sldId id="278" r:id="rId27"/>
    <p:sldId id="279" r:id="rId28"/>
    <p:sldId id="318" r:id="rId29"/>
    <p:sldId id="280" r:id="rId30"/>
    <p:sldId id="281" r:id="rId31"/>
    <p:sldId id="317" r:id="rId32"/>
    <p:sldId id="282" r:id="rId33"/>
    <p:sldId id="285" r:id="rId34"/>
    <p:sldId id="286" r:id="rId35"/>
    <p:sldId id="287" r:id="rId36"/>
    <p:sldId id="288" r:id="rId37"/>
    <p:sldId id="290" r:id="rId38"/>
    <p:sldId id="291" r:id="rId39"/>
    <p:sldId id="292" r:id="rId40"/>
    <p:sldId id="293" r:id="rId41"/>
    <p:sldId id="294" r:id="rId42"/>
    <p:sldId id="295" r:id="rId43"/>
    <p:sldId id="296" r:id="rId44"/>
    <p:sldId id="297" r:id="rId45"/>
    <p:sldId id="310" r:id="rId46"/>
    <p:sldId id="304" r:id="rId47"/>
    <p:sldId id="309" r:id="rId48"/>
    <p:sldId id="299" r:id="rId49"/>
    <p:sldId id="298" r:id="rId50"/>
    <p:sldId id="300" r:id="rId51"/>
    <p:sldId id="301" r:id="rId52"/>
    <p:sldId id="302" r:id="rId53"/>
    <p:sldId id="303" r:id="rId54"/>
    <p:sldId id="316" r:id="rId55"/>
    <p:sldId id="305" r:id="rId56"/>
    <p:sldId id="306" r:id="rId57"/>
    <p:sldId id="308" r:id="rId58"/>
    <p:sldId id="319" r:id="rId59"/>
    <p:sldId id="313" r:id="rId60"/>
    <p:sldId id="321" r:id="rId6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f90+PGwNAavEfwPTd8kcw" hashData="+yeaoYhH22aE9v++QHFLR1nKg/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88" autoAdjust="0"/>
    <p:restoredTop sz="86391" autoAdjust="0"/>
  </p:normalViewPr>
  <p:slideViewPr>
    <p:cSldViewPr>
      <p:cViewPr varScale="1">
        <p:scale>
          <a:sx n="86" d="100"/>
          <a:sy n="86" d="100"/>
        </p:scale>
        <p:origin x="-900" y="-96"/>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2813AB3-29D1-4DBB-B97A-27EFDA58197C}" type="datetimeFigureOut">
              <a:rPr lang="es-ES" smtClean="0"/>
              <a:pPr/>
              <a:t>11/04/2017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B737E0-EE6B-4BBD-981E-05EDB43560E9}" type="slidenum">
              <a:rPr lang="es-ES" smtClean="0"/>
              <a:pPr/>
              <a:t>‹Nº›</a:t>
            </a:fld>
            <a:endParaRPr lang="es-ES"/>
          </a:p>
        </p:txBody>
      </p:sp>
    </p:spTree>
  </p:cSld>
  <p:clrMapOvr>
    <a:masterClrMapping/>
  </p:clrMapOvr>
  <p:transition spd="med" advTm="6000">
    <p:check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813AB3-29D1-4DBB-B97A-27EFDA58197C}" type="datetimeFigureOut">
              <a:rPr lang="es-ES" smtClean="0"/>
              <a:pPr/>
              <a:t>11/04/2017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B737E0-EE6B-4BBD-981E-05EDB43560E9}" type="slidenum">
              <a:rPr lang="es-ES" smtClean="0"/>
              <a:pPr/>
              <a:t>‹Nº›</a:t>
            </a:fld>
            <a:endParaRPr lang="es-ES"/>
          </a:p>
        </p:txBody>
      </p:sp>
    </p:spTree>
  </p:cSld>
  <p:clrMapOvr>
    <a:masterClrMapping/>
  </p:clrMapOvr>
  <p:transition spd="med" advTm="6000">
    <p:check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2813AB3-29D1-4DBB-B97A-27EFDA58197C}" type="datetimeFigureOut">
              <a:rPr lang="es-ES" smtClean="0"/>
              <a:pPr/>
              <a:t>11/04/2017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B737E0-EE6B-4BBD-981E-05EDB43560E9}" type="slidenum">
              <a:rPr lang="es-ES" smtClean="0"/>
              <a:pPr/>
              <a:t>‹Nº›</a:t>
            </a:fld>
            <a:endParaRPr lang="es-ES"/>
          </a:p>
        </p:txBody>
      </p:sp>
    </p:spTree>
  </p:cSld>
  <p:clrMapOvr>
    <a:masterClrMapping/>
  </p:clrMapOvr>
  <p:transition spd="med" advTm="6000">
    <p:check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2813AB3-29D1-4DBB-B97A-27EFDA58197C}" type="datetimeFigureOut">
              <a:rPr lang="es-ES" smtClean="0"/>
              <a:pPr/>
              <a:t>11/04/2017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B737E0-EE6B-4BBD-981E-05EDB43560E9}" type="slidenum">
              <a:rPr lang="es-ES" smtClean="0"/>
              <a:pPr/>
              <a:t>‹Nº›</a:t>
            </a:fld>
            <a:endParaRPr lang="es-ES"/>
          </a:p>
        </p:txBody>
      </p:sp>
    </p:spTree>
  </p:cSld>
  <p:clrMapOvr>
    <a:masterClrMapping/>
  </p:clrMapOvr>
  <p:transition spd="med" advTm="6000">
    <p:check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2813AB3-29D1-4DBB-B97A-27EFDA58197C}" type="datetimeFigureOut">
              <a:rPr lang="es-ES" smtClean="0"/>
              <a:pPr/>
              <a:t>11/04/2017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1B737E0-EE6B-4BBD-981E-05EDB43560E9}" type="slidenum">
              <a:rPr lang="es-ES" smtClean="0"/>
              <a:pPr/>
              <a:t>‹Nº›</a:t>
            </a:fld>
            <a:endParaRPr lang="es-ES"/>
          </a:p>
        </p:txBody>
      </p:sp>
    </p:spTree>
  </p:cSld>
  <p:clrMapOvr>
    <a:masterClrMapping/>
  </p:clrMapOvr>
  <p:transition spd="med" advTm="6000">
    <p:check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2813AB3-29D1-4DBB-B97A-27EFDA58197C}" type="datetimeFigureOut">
              <a:rPr lang="es-ES" smtClean="0"/>
              <a:pPr/>
              <a:t>11/04/2017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1B737E0-EE6B-4BBD-981E-05EDB43560E9}" type="slidenum">
              <a:rPr lang="es-ES" smtClean="0"/>
              <a:pPr/>
              <a:t>‹Nº›</a:t>
            </a:fld>
            <a:endParaRPr lang="es-ES"/>
          </a:p>
        </p:txBody>
      </p:sp>
    </p:spTree>
  </p:cSld>
  <p:clrMapOvr>
    <a:masterClrMapping/>
  </p:clrMapOvr>
  <p:transition spd="med" advTm="6000">
    <p:check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2813AB3-29D1-4DBB-B97A-27EFDA58197C}" type="datetimeFigureOut">
              <a:rPr lang="es-ES" smtClean="0"/>
              <a:pPr/>
              <a:t>11/04/2017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1B737E0-EE6B-4BBD-981E-05EDB43560E9}" type="slidenum">
              <a:rPr lang="es-ES" smtClean="0"/>
              <a:pPr/>
              <a:t>‹Nº›</a:t>
            </a:fld>
            <a:endParaRPr lang="es-ES"/>
          </a:p>
        </p:txBody>
      </p:sp>
    </p:spTree>
  </p:cSld>
  <p:clrMapOvr>
    <a:masterClrMapping/>
  </p:clrMapOvr>
  <p:transition spd="med" advTm="6000">
    <p:check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813AB3-29D1-4DBB-B97A-27EFDA58197C}" type="datetimeFigureOut">
              <a:rPr lang="es-ES" smtClean="0"/>
              <a:pPr/>
              <a:t>11/04/2017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B737E0-EE6B-4BBD-981E-05EDB43560E9}" type="slidenum">
              <a:rPr lang="es-ES" smtClean="0"/>
              <a:pPr/>
              <a:t>‹Nº›</a:t>
            </a:fld>
            <a:endParaRPr lang="es-ES"/>
          </a:p>
        </p:txBody>
      </p:sp>
    </p:spTree>
  </p:cSld>
  <p:clrMapOvr>
    <a:masterClrMapping/>
  </p:clrMapOvr>
  <p:transition spd="med" advTm="6000">
    <p:check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813AB3-29D1-4DBB-B97A-27EFDA58197C}" type="datetimeFigureOut">
              <a:rPr lang="es-ES" smtClean="0"/>
              <a:pPr/>
              <a:t>11/04/2017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1B737E0-EE6B-4BBD-981E-05EDB43560E9}" type="slidenum">
              <a:rPr lang="es-ES" smtClean="0"/>
              <a:pPr/>
              <a:t>‹Nº›</a:t>
            </a:fld>
            <a:endParaRPr lang="es-ES"/>
          </a:p>
        </p:txBody>
      </p:sp>
    </p:spTree>
  </p:cSld>
  <p:clrMapOvr>
    <a:masterClrMapping/>
  </p:clrMapOvr>
  <p:transition spd="med" advTm="6000">
    <p:check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813AB3-29D1-4DBB-B97A-27EFDA58197C}" type="datetimeFigureOut">
              <a:rPr lang="es-ES" smtClean="0"/>
              <a:pPr/>
              <a:t>11/04/2017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B737E0-EE6B-4BBD-981E-05EDB43560E9}" type="slidenum">
              <a:rPr lang="es-ES" smtClean="0"/>
              <a:pPr/>
              <a:t>‹Nº›</a:t>
            </a:fld>
            <a:endParaRPr lang="es-ES"/>
          </a:p>
        </p:txBody>
      </p:sp>
    </p:spTree>
  </p:cSld>
  <p:clrMapOvr>
    <a:masterClrMapping/>
  </p:clrMapOvr>
  <p:transition spd="med" advTm="6000">
    <p:check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2813AB3-29D1-4DBB-B97A-27EFDA58197C}" type="datetimeFigureOut">
              <a:rPr lang="es-ES" smtClean="0"/>
              <a:pPr/>
              <a:t>11/04/2017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1B737E0-EE6B-4BBD-981E-05EDB43560E9}" type="slidenum">
              <a:rPr lang="es-ES" smtClean="0"/>
              <a:pPr/>
              <a:t>‹Nº›</a:t>
            </a:fld>
            <a:endParaRPr lang="es-ES"/>
          </a:p>
        </p:txBody>
      </p:sp>
    </p:spTree>
  </p:cSld>
  <p:clrMapOvr>
    <a:masterClrMapping/>
  </p:clrMapOvr>
  <p:transition spd="med" advTm="6000">
    <p:check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813AB3-29D1-4DBB-B97A-27EFDA58197C}" type="datetimeFigureOut">
              <a:rPr lang="es-ES" smtClean="0"/>
              <a:pPr/>
              <a:t>11/04/2017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B737E0-EE6B-4BBD-981E-05EDB43560E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checke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53.jpeg"/><Relationship Id="rId4" Type="http://schemas.openxmlformats.org/officeDocument/2006/relationships/image" Target="../media/image3.gif"/></Relationships>
</file>

<file path=ppt/slides/_rels/slide59.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Resultado de imagen de EL MAR EN GIF"/>
          <p:cNvPicPr>
            <a:picLocks noChangeAspect="1" noChangeArrowheads="1" noCrop="1"/>
          </p:cNvPicPr>
          <p:nvPr/>
        </p:nvPicPr>
        <p:blipFill>
          <a:blip r:embed="rId3"/>
          <a:srcRect/>
          <a:stretch>
            <a:fillRect/>
          </a:stretch>
        </p:blipFill>
        <p:spPr bwMode="auto">
          <a:xfrm>
            <a:off x="-1" y="0"/>
            <a:ext cx="9144001" cy="7298268"/>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0" y="0"/>
            <a:ext cx="91440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4197"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59" y="585789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7161" y="5715019"/>
            <a:ext cx="573936" cy="766986"/>
          </a:xfrm>
          <a:prstGeom prst="rect">
            <a:avLst/>
          </a:prstGeom>
          <a:noFill/>
          <a:ln w="38100">
            <a:solidFill>
              <a:srgbClr val="1CDEF8"/>
            </a:solidFill>
            <a:miter lim="800000"/>
            <a:headEnd/>
            <a:tailEnd/>
          </a:ln>
        </p:spPr>
      </p:pic>
      <p:sp>
        <p:nvSpPr>
          <p:cNvPr id="19" name="18 Rectángulo"/>
          <p:cNvSpPr/>
          <p:nvPr/>
        </p:nvSpPr>
        <p:spPr>
          <a:xfrm>
            <a:off x="1980354" y="4572012"/>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28728" y="1500174"/>
            <a:ext cx="5986173" cy="3286148"/>
          </a:xfrm>
          <a:prstGeom prst="rect">
            <a:avLst/>
          </a:prstGeom>
        </p:spPr>
        <p:txBody>
          <a:bodyPr wrap="none" lIns="81272" tIns="40636" rIns="81272" bIns="40636" fromWordArt="1">
            <a:prstTxWarp prst="textPlain">
              <a:avLst>
                <a:gd name="adj" fmla="val 50000"/>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Aletas de</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Tiburón</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5">
                <a:tint val="45000"/>
                <a:satMod val="400000"/>
              </a:schemeClr>
            </a:duotone>
            <a:lum bright="-25000"/>
          </a:blip>
          <a:srcRect/>
          <a:stretch>
            <a:fillRect/>
          </a:stretch>
        </p:blipFill>
        <p:spPr bwMode="auto">
          <a:xfrm>
            <a:off x="1268081" y="5611366"/>
            <a:ext cx="2008837" cy="934064"/>
          </a:xfrm>
          <a:prstGeom prst="rect">
            <a:avLst/>
          </a:prstGeom>
          <a:noFill/>
        </p:spPr>
      </p:pic>
    </p:spTree>
  </p:cSld>
  <p:clrMapOvr>
    <a:masterClrMapping/>
  </p:clrMapOvr>
  <p:transition spd="med" advTm="12000">
    <p:checker/>
    <p:sndAc>
      <p:stSnd>
        <p:snd r:embed="rId2" name="17 jorge sepulveda - enamorado del mar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EL MAR EN GIF"/>
          <p:cNvPicPr>
            <a:picLocks noChangeAspect="1" noChangeArrowheads="1" noCrop="1"/>
          </p:cNvPicPr>
          <p:nvPr/>
        </p:nvPicPr>
        <p:blipFill>
          <a:blip r:embed="rId2"/>
          <a:srcRect/>
          <a:stretch>
            <a:fillRect/>
          </a:stretch>
        </p:blipFill>
        <p:spPr bwMode="auto">
          <a:xfrm>
            <a:off x="-1" y="0"/>
            <a:ext cx="9144001" cy="7298268"/>
          </a:xfrm>
          <a:prstGeom prst="rect">
            <a:avLst/>
          </a:prstGeom>
          <a:noFill/>
        </p:spPr>
      </p:pic>
      <p:sp>
        <p:nvSpPr>
          <p:cNvPr id="2" name="1 Rectángulo"/>
          <p:cNvSpPr/>
          <p:nvPr/>
        </p:nvSpPr>
        <p:spPr>
          <a:xfrm>
            <a:off x="1571604" y="3214686"/>
            <a:ext cx="7215222" cy="3108543"/>
          </a:xfrm>
          <a:prstGeom prst="rect">
            <a:avLst/>
          </a:prstGeom>
        </p:spPr>
        <p:txBody>
          <a:bodyPr wrap="square">
            <a:spAutoFit/>
          </a:bodyPr>
          <a:lstStyle/>
          <a:p>
            <a:r>
              <a:rPr lang="es-ES" sz="2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El consumo de alimentos basados en el tiburón no es novedoso, pues es una práctica antigua que aún se mantiene popular en algunas partes del planeta. Sin embargo, estamos hablando de un depredador que cumple un delicado rol en la conservación del ecosistema y que cuenta con especies en sus filas que se encuentran en peligro de extinción.</a:t>
            </a:r>
          </a:p>
        </p:txBody>
      </p:sp>
    </p:spTree>
  </p:cSld>
  <p:clrMapOvr>
    <a:masterClrMapping/>
  </p:clrMapOvr>
  <p:transition spd="med" advTm="23000">
    <p:check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noCrop="1"/>
          </p:cNvPicPr>
          <p:nvPr/>
        </p:nvPicPr>
        <p:blipFill>
          <a:blip r:embed="rId2"/>
          <a:srcRect/>
          <a:stretch>
            <a:fillRect/>
          </a:stretch>
        </p:blipFill>
        <p:spPr bwMode="auto">
          <a:xfrm>
            <a:off x="-1" y="0"/>
            <a:ext cx="9193443"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EL MAR EN GIF"/>
          <p:cNvPicPr>
            <a:picLocks noChangeAspect="1" noChangeArrowheads="1" noCrop="1"/>
          </p:cNvPicPr>
          <p:nvPr/>
        </p:nvPicPr>
        <p:blipFill>
          <a:blip r:embed="rId2"/>
          <a:srcRect/>
          <a:stretch>
            <a:fillRect/>
          </a:stretch>
        </p:blipFill>
        <p:spPr bwMode="auto">
          <a:xfrm>
            <a:off x="0" y="0"/>
            <a:ext cx="9144001" cy="7298268"/>
          </a:xfrm>
          <a:prstGeom prst="rect">
            <a:avLst/>
          </a:prstGeom>
          <a:noFill/>
        </p:spPr>
      </p:pic>
      <p:sp>
        <p:nvSpPr>
          <p:cNvPr id="2" name="1 Rectángulo"/>
          <p:cNvSpPr/>
          <p:nvPr/>
        </p:nvSpPr>
        <p:spPr>
          <a:xfrm>
            <a:off x="5857884" y="1643050"/>
            <a:ext cx="2500314" cy="4524315"/>
          </a:xfrm>
          <a:prstGeom prst="rect">
            <a:avLst/>
          </a:prstGeom>
        </p:spPr>
        <p:txBody>
          <a:bodyPr wrap="square">
            <a:spAutoFit/>
          </a:bodyPr>
          <a:lstStyle/>
          <a:p>
            <a:pPr algn="ctr"/>
            <a:r>
              <a:rPr lang="es-ES" sz="36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la cruel verdad </a:t>
            </a:r>
            <a:r>
              <a:rPr lang="es-ES"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de un apetecido plato que cuesta más de 73 </a:t>
            </a:r>
            <a:r>
              <a:rPr lang="es-ES" sz="36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millones </a:t>
            </a:r>
            <a:r>
              <a:rPr lang="es-ES"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de vidas al año.</a:t>
            </a:r>
          </a:p>
        </p:txBody>
      </p:sp>
      <p:pic>
        <p:nvPicPr>
          <p:cNvPr id="3" name="Picture 2" descr="k"/>
          <p:cNvPicPr>
            <a:picLocks noChangeAspect="1" noChangeArrowheads="1"/>
          </p:cNvPicPr>
          <p:nvPr/>
        </p:nvPicPr>
        <p:blipFill>
          <a:blip r:embed="rId3"/>
          <a:srcRect/>
          <a:stretch>
            <a:fillRect/>
          </a:stretch>
        </p:blipFill>
        <p:spPr bwMode="auto">
          <a:xfrm>
            <a:off x="0" y="0"/>
            <a:ext cx="4889935" cy="6858000"/>
          </a:xfrm>
          <a:prstGeom prst="rect">
            <a:avLst/>
          </a:prstGeom>
          <a:noFill/>
        </p:spPr>
      </p:pic>
    </p:spTree>
  </p:cSld>
  <p:clrMapOvr>
    <a:masterClrMapping/>
  </p:clrMapOvr>
  <p:transition spd="med" advTm="11000">
    <p:check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
          <p:cNvPicPr>
            <a:picLocks noChangeAspect="1" noChangeArrowheads="1"/>
          </p:cNvPicPr>
          <p:nvPr/>
        </p:nvPicPr>
        <p:blipFill>
          <a:blip r:embed="rId2"/>
          <a:srcRect/>
          <a:stretch>
            <a:fillRect/>
          </a:stretch>
        </p:blipFill>
        <p:spPr bwMode="auto">
          <a:xfrm>
            <a:off x="0" y="0"/>
            <a:ext cx="9221798"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EL MAR EN GIF"/>
          <p:cNvPicPr>
            <a:picLocks noChangeAspect="1" noChangeArrowheads="1" noCrop="1"/>
          </p:cNvPicPr>
          <p:nvPr/>
        </p:nvPicPr>
        <p:blipFill>
          <a:blip r:embed="rId2"/>
          <a:srcRect/>
          <a:stretch>
            <a:fillRect/>
          </a:stretch>
        </p:blipFill>
        <p:spPr bwMode="auto">
          <a:xfrm>
            <a:off x="0" y="0"/>
            <a:ext cx="9144001" cy="7298268"/>
          </a:xfrm>
          <a:prstGeom prst="rect">
            <a:avLst/>
          </a:prstGeom>
          <a:noFill/>
        </p:spPr>
      </p:pic>
      <p:sp>
        <p:nvSpPr>
          <p:cNvPr id="2" name="1 Rectángulo"/>
          <p:cNvSpPr/>
          <p:nvPr/>
        </p:nvSpPr>
        <p:spPr>
          <a:xfrm>
            <a:off x="1643042" y="1428736"/>
            <a:ext cx="6429404" cy="5570756"/>
          </a:xfrm>
          <a:prstGeom prst="rect">
            <a:avLst/>
          </a:prstGeom>
        </p:spPr>
        <p:txBody>
          <a:bodyPr wrap="square">
            <a:spAutoFit/>
          </a:bodyPr>
          <a:lstStyle/>
          <a:p>
            <a:r>
              <a:rPr lang="es-ES" sz="32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Es por eso que nos resulta realmente impactante el volumen de aletas de tiburón que se consumen y lo cruel de su producción.</a:t>
            </a:r>
          </a:p>
          <a:p>
            <a:r>
              <a:rPr lang="es-ES" sz="32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Gary Stokes, de la Sociedad de Conservación Pastor del Mar, ha vivido en Hong Kong por 26 años y ha visto </a:t>
            </a:r>
            <a:r>
              <a:rPr lang="es-ES" sz="32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demasiadas aletas </a:t>
            </a:r>
            <a:r>
              <a:rPr lang="es-ES" sz="32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de tiburón. Un hecho que lamenta, pues está al tanto de qué forma éstas son conseguidas.</a:t>
            </a:r>
          </a:p>
          <a:p>
            <a:r>
              <a:rPr lang="es-ES" dirty="0" smtClean="0"/>
              <a:t/>
            </a:r>
            <a:br>
              <a:rPr lang="es-ES" dirty="0" smtClean="0"/>
            </a:br>
            <a:endParaRPr lang="es-ES" dirty="0"/>
          </a:p>
        </p:txBody>
      </p:sp>
    </p:spTree>
  </p:cSld>
  <p:clrMapOvr>
    <a:masterClrMapping/>
  </p:clrMapOvr>
  <p:transition spd="med" advTm="22000">
    <p:check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b"/>
          <p:cNvPicPr>
            <a:picLocks noChangeAspect="1" noChangeArrowheads="1"/>
          </p:cNvPicPr>
          <p:nvPr/>
        </p:nvPicPr>
        <p:blipFill>
          <a:blip r:embed="rId2"/>
          <a:srcRect/>
          <a:stretch>
            <a:fillRect/>
          </a:stretch>
        </p:blipFill>
        <p:spPr bwMode="auto">
          <a:xfrm>
            <a:off x="0" y="0"/>
            <a:ext cx="9329028"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EL MAR EN GIF"/>
          <p:cNvPicPr>
            <a:picLocks noChangeAspect="1" noChangeArrowheads="1" noCrop="1"/>
          </p:cNvPicPr>
          <p:nvPr/>
        </p:nvPicPr>
        <p:blipFill>
          <a:blip r:embed="rId2"/>
          <a:srcRect/>
          <a:stretch>
            <a:fillRect/>
          </a:stretch>
        </p:blipFill>
        <p:spPr bwMode="auto">
          <a:xfrm>
            <a:off x="0" y="0"/>
            <a:ext cx="9144001" cy="7298268"/>
          </a:xfrm>
          <a:prstGeom prst="rect">
            <a:avLst/>
          </a:prstGeom>
          <a:noFill/>
        </p:spPr>
      </p:pic>
      <p:sp>
        <p:nvSpPr>
          <p:cNvPr id="2" name="1 Rectángulo"/>
          <p:cNvSpPr/>
          <p:nvPr/>
        </p:nvSpPr>
        <p:spPr>
          <a:xfrm>
            <a:off x="1142976" y="2571744"/>
            <a:ext cx="7572412" cy="3785652"/>
          </a:xfrm>
          <a:prstGeom prst="rect">
            <a:avLst/>
          </a:prstGeom>
          <a:noFill/>
        </p:spPr>
        <p:txBody>
          <a:bodyPr wrap="square">
            <a:spAutoFit/>
          </a:bodyPr>
          <a:lstStyle/>
          <a:p>
            <a:r>
              <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Los tiburones son capturados. Luego se les cortan las aletas y son arrojados nuevamente al mar, sin poder moverse.</a:t>
            </a:r>
          </a:p>
          <a:p>
            <a:r>
              <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De estas forma, ellos se hunden cada vez más en la profundidad del océano, mientras se desangran a causa de sus heridas o mueren de hambre, asfixia o depredación. No es posible estimar cuánto tiempo permanecerán vivos después de que sus aletas han sido removidas, pues algunos sufrirán una muerte lenta y dolorosa peleando por respirar en el fondo del océano mientras otros serán devorados luego de ser arrojados por la borda.</a:t>
            </a:r>
          </a:p>
        </p:txBody>
      </p:sp>
    </p:spTree>
  </p:cSld>
  <p:clrMapOvr>
    <a:masterClrMapping/>
  </p:clrMapOvr>
  <p:transition spd="med" advTm="33000">
    <p:check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
          <p:cNvPicPr>
            <a:picLocks noChangeAspect="1" noChangeArrowheads="1"/>
          </p:cNvPicPr>
          <p:nvPr/>
        </p:nvPicPr>
        <p:blipFill>
          <a:blip r:embed="rId2"/>
          <a:srcRect/>
          <a:stretch>
            <a:fillRect/>
          </a:stretch>
        </p:blipFill>
        <p:spPr bwMode="auto">
          <a:xfrm>
            <a:off x="-1" y="0"/>
            <a:ext cx="9264343"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EL MAR EN GIF"/>
          <p:cNvPicPr>
            <a:picLocks noChangeAspect="1" noChangeArrowheads="1" noCrop="1"/>
          </p:cNvPicPr>
          <p:nvPr/>
        </p:nvPicPr>
        <p:blipFill>
          <a:blip r:embed="rId2"/>
          <a:srcRect/>
          <a:stretch>
            <a:fillRect/>
          </a:stretch>
        </p:blipFill>
        <p:spPr bwMode="auto">
          <a:xfrm>
            <a:off x="-1" y="0"/>
            <a:ext cx="9144001" cy="7298268"/>
          </a:xfrm>
          <a:prstGeom prst="rect">
            <a:avLst/>
          </a:prstGeom>
          <a:noFill/>
        </p:spPr>
      </p:pic>
      <p:sp>
        <p:nvSpPr>
          <p:cNvPr id="2" name="1 Rectángulo"/>
          <p:cNvSpPr/>
          <p:nvPr/>
        </p:nvSpPr>
        <p:spPr>
          <a:xfrm>
            <a:off x="2214546" y="3500438"/>
            <a:ext cx="5643602" cy="3108543"/>
          </a:xfrm>
          <a:prstGeom prst="rect">
            <a:avLst/>
          </a:prstGeom>
        </p:spPr>
        <p:txBody>
          <a:bodyPr wrap="square">
            <a:spAutoFit/>
          </a:bodyPr>
          <a:lstStyle/>
          <a:p>
            <a:r>
              <a:rPr lang="es-ES" sz="2800" b="1" i="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“En tan sólo las últimas tres semanas he visto tres contenedores de 15 metros llenos de aletas de tiburón. Uno de Indonesia y los otros dos de los Emiratos Árabes. Cuando hablamos de uno de esos contenedores, hablamos de millones de tiburones”.</a:t>
            </a:r>
            <a:endParaRPr lang="es-ES" sz="2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endParaRPr>
          </a:p>
        </p:txBody>
      </p:sp>
    </p:spTree>
  </p:cSld>
  <p:clrMapOvr>
    <a:masterClrMapping/>
  </p:clrMapOvr>
  <p:transition spd="med" advTm="18000">
    <p:check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Imagen relacionada"/>
          <p:cNvPicPr>
            <a:picLocks noChangeAspect="1" noChangeArrowheads="1"/>
          </p:cNvPicPr>
          <p:nvPr/>
        </p:nvPicPr>
        <p:blipFill>
          <a:blip r:embed="rId2"/>
          <a:srcRect/>
          <a:stretch>
            <a:fillRect/>
          </a:stretch>
        </p:blipFill>
        <p:spPr bwMode="auto">
          <a:xfrm>
            <a:off x="-1" y="0"/>
            <a:ext cx="9198593"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d"/>
          <p:cNvPicPr>
            <a:picLocks noChangeAspect="1" noChangeArrowheads="1"/>
          </p:cNvPicPr>
          <p:nvPr/>
        </p:nvPicPr>
        <p:blipFill>
          <a:blip r:embed="rId2"/>
          <a:srcRect/>
          <a:stretch>
            <a:fillRect/>
          </a:stretch>
        </p:blipFill>
        <p:spPr bwMode="auto">
          <a:xfrm>
            <a:off x="0" y="0"/>
            <a:ext cx="9221798"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EL MAR EN GIF"/>
          <p:cNvPicPr>
            <a:picLocks noChangeAspect="1" noChangeArrowheads="1" noCrop="1"/>
          </p:cNvPicPr>
          <p:nvPr/>
        </p:nvPicPr>
        <p:blipFill>
          <a:blip r:embed="rId2"/>
          <a:srcRect/>
          <a:stretch>
            <a:fillRect/>
          </a:stretch>
        </p:blipFill>
        <p:spPr bwMode="auto">
          <a:xfrm>
            <a:off x="-1" y="0"/>
            <a:ext cx="9144001" cy="7298268"/>
          </a:xfrm>
          <a:prstGeom prst="rect">
            <a:avLst/>
          </a:prstGeom>
          <a:noFill/>
        </p:spPr>
      </p:pic>
      <p:sp>
        <p:nvSpPr>
          <p:cNvPr id="2" name="1 Rectángulo"/>
          <p:cNvSpPr/>
          <p:nvPr/>
        </p:nvSpPr>
        <p:spPr>
          <a:xfrm>
            <a:off x="1000068" y="3441680"/>
            <a:ext cx="8143932" cy="3416320"/>
          </a:xfrm>
          <a:prstGeom prst="rect">
            <a:avLst/>
          </a:prstGeom>
        </p:spPr>
        <p:txBody>
          <a:bodyPr wrap="square">
            <a:spAutoFit/>
          </a:bodyPr>
          <a:lstStyle/>
          <a:p>
            <a:r>
              <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La sopa de aleta de tiburón es la principal causa de esta matanza.</a:t>
            </a:r>
          </a:p>
          <a:p>
            <a:r>
              <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Una sopa con alta demanda en Hong Kong y resto de China. Conocida como la comida de los emperadores, la sopa de aleta de tiburón es servida en bodas y ocasiones especiales para desear prosperidad y bienestar económico. Tan sólo uno de estos platos puede costar más de $100 dólares. China se configura como el importador más grande del producto en el mundo, pero se trata de un problema global al permitir los países del mundo la circulación de este producto en sus aguas.</a:t>
            </a:r>
          </a:p>
        </p:txBody>
      </p:sp>
    </p:spTree>
  </p:cSld>
  <p:clrMapOvr>
    <a:masterClrMapping/>
  </p:clrMapOvr>
  <p:transition spd="med" advTm="31000">
    <p:check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
          <p:cNvPicPr>
            <a:picLocks noChangeAspect="1" noChangeArrowheads="1"/>
          </p:cNvPicPr>
          <p:nvPr/>
        </p:nvPicPr>
        <p:blipFill>
          <a:blip r:embed="rId2"/>
          <a:srcRect/>
          <a:stretch>
            <a:fillRect/>
          </a:stretch>
        </p:blipFill>
        <p:spPr bwMode="auto">
          <a:xfrm>
            <a:off x="-1" y="0"/>
            <a:ext cx="9152309"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
          <p:cNvPicPr>
            <a:picLocks noChangeAspect="1" noChangeArrowheads="1"/>
          </p:cNvPicPr>
          <p:nvPr/>
        </p:nvPicPr>
        <p:blipFill>
          <a:blip r:embed="rId2"/>
          <a:srcRect/>
          <a:stretch>
            <a:fillRect/>
          </a:stretch>
        </p:blipFill>
        <p:spPr bwMode="auto">
          <a:xfrm>
            <a:off x="-1" y="0"/>
            <a:ext cx="9231951"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EL MAR EN GIF"/>
          <p:cNvPicPr>
            <a:picLocks noChangeAspect="1" noChangeArrowheads="1" noCrop="1"/>
          </p:cNvPicPr>
          <p:nvPr/>
        </p:nvPicPr>
        <p:blipFill>
          <a:blip r:embed="rId2"/>
          <a:srcRect/>
          <a:stretch>
            <a:fillRect/>
          </a:stretch>
        </p:blipFill>
        <p:spPr bwMode="auto">
          <a:xfrm>
            <a:off x="-1" y="0"/>
            <a:ext cx="9144001" cy="7298268"/>
          </a:xfrm>
          <a:prstGeom prst="rect">
            <a:avLst/>
          </a:prstGeom>
          <a:noFill/>
        </p:spPr>
      </p:pic>
      <p:sp>
        <p:nvSpPr>
          <p:cNvPr id="2" name="1 Rectángulo"/>
          <p:cNvSpPr/>
          <p:nvPr/>
        </p:nvSpPr>
        <p:spPr>
          <a:xfrm>
            <a:off x="4857752" y="1857364"/>
            <a:ext cx="4143404" cy="4524315"/>
          </a:xfrm>
          <a:prstGeom prst="rect">
            <a:avLst/>
          </a:prstGeom>
        </p:spPr>
        <p:txBody>
          <a:bodyPr wrap="square">
            <a:spAutoFit/>
          </a:bodyPr>
          <a:lstStyle/>
          <a:p>
            <a:pPr algn="ctr"/>
            <a:r>
              <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Debido a esto, se estima que 73 millones de tiburones son asesinados al año para poder conseguir sus aletas.</a:t>
            </a:r>
          </a:p>
          <a:p>
            <a:pPr algn="ctr"/>
            <a:r>
              <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Esto quiere decir que, en estimación, los tiburones están siendo asesinados 30 veces más rápido de lo que se pueden reproducir. Las aletas obtenidas de ellos son almacenadas en bodegas o puestas a secar en techos o en la misma calle.</a:t>
            </a:r>
          </a:p>
        </p:txBody>
      </p:sp>
      <p:pic>
        <p:nvPicPr>
          <p:cNvPr id="3" name="Picture 2" descr="g"/>
          <p:cNvPicPr>
            <a:picLocks noChangeAspect="1" noChangeArrowheads="1"/>
          </p:cNvPicPr>
          <p:nvPr/>
        </p:nvPicPr>
        <p:blipFill>
          <a:blip r:embed="rId3"/>
          <a:srcRect/>
          <a:stretch>
            <a:fillRect/>
          </a:stretch>
        </p:blipFill>
        <p:spPr bwMode="auto">
          <a:xfrm>
            <a:off x="0" y="0"/>
            <a:ext cx="4600559" cy="6900838"/>
          </a:xfrm>
          <a:prstGeom prst="rect">
            <a:avLst/>
          </a:prstGeom>
          <a:noFill/>
        </p:spPr>
      </p:pic>
    </p:spTree>
  </p:cSld>
  <p:clrMapOvr>
    <a:masterClrMapping/>
  </p:clrMapOvr>
  <p:transition spd="med" advTm="28000">
    <p:check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
          <p:cNvPicPr>
            <a:picLocks noChangeAspect="1" noChangeArrowheads="1"/>
          </p:cNvPicPr>
          <p:nvPr/>
        </p:nvPicPr>
        <p:blipFill>
          <a:blip r:embed="rId2"/>
          <a:srcRect/>
          <a:stretch>
            <a:fillRect/>
          </a:stretch>
        </p:blipFill>
        <p:spPr bwMode="auto">
          <a:xfrm>
            <a:off x="0" y="0"/>
            <a:ext cx="9141305" cy="6858000"/>
          </a:xfrm>
          <a:prstGeom prst="rect">
            <a:avLst/>
          </a:prstGeom>
          <a:noFill/>
        </p:spPr>
      </p:pic>
      <p:sp>
        <p:nvSpPr>
          <p:cNvPr id="3" name="2 Rectángulo"/>
          <p:cNvSpPr/>
          <p:nvPr/>
        </p:nvSpPr>
        <p:spPr>
          <a:xfrm>
            <a:off x="2071670" y="428604"/>
            <a:ext cx="4857784" cy="830997"/>
          </a:xfrm>
          <a:prstGeom prst="rect">
            <a:avLst/>
          </a:prstGeom>
        </p:spPr>
        <p:txBody>
          <a:bodyPr wrap="square">
            <a:spAutoFit/>
          </a:bodyPr>
          <a:lstStyle/>
          <a:p>
            <a:pPr algn="ctr"/>
            <a: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Subió al techo de su edificio, pero jamás pensó que encontraría algo así…</a:t>
            </a:r>
            <a:endPar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endParaRPr>
          </a:p>
        </p:txBody>
      </p:sp>
    </p:spTree>
  </p:cSld>
  <p:clrMapOvr>
    <a:masterClrMapping/>
  </p:clrMapOvr>
  <p:transition spd="med" advTm="12000">
    <p:check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Imagen relacionada"/>
          <p:cNvPicPr>
            <a:picLocks noChangeAspect="1" noChangeArrowheads="1"/>
          </p:cNvPicPr>
          <p:nvPr/>
        </p:nvPicPr>
        <p:blipFill>
          <a:blip r:embed="rId2"/>
          <a:srcRect/>
          <a:stretch>
            <a:fillRect/>
          </a:stretch>
        </p:blipFill>
        <p:spPr bwMode="auto">
          <a:xfrm>
            <a:off x="-1" y="0"/>
            <a:ext cx="9236865"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esultado de imagen de ALETAS SECANDO de tiburon"/>
          <p:cNvPicPr>
            <a:picLocks noChangeAspect="1" noChangeArrowheads="1"/>
          </p:cNvPicPr>
          <p:nvPr/>
        </p:nvPicPr>
        <p:blipFill>
          <a:blip r:embed="rId2"/>
          <a:srcRect/>
          <a:stretch>
            <a:fillRect/>
          </a:stretch>
        </p:blipFill>
        <p:spPr bwMode="auto">
          <a:xfrm>
            <a:off x="0" y="0"/>
            <a:ext cx="9200470"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
          <p:cNvPicPr>
            <a:picLocks noChangeAspect="1" noChangeArrowheads="1"/>
          </p:cNvPicPr>
          <p:nvPr/>
        </p:nvPicPr>
        <p:blipFill>
          <a:blip r:embed="rId3"/>
          <a:srcRect/>
          <a:stretch>
            <a:fillRect/>
          </a:stretch>
        </p:blipFill>
        <p:spPr bwMode="auto">
          <a:xfrm>
            <a:off x="0" y="0"/>
            <a:ext cx="9200186" cy="6858000"/>
          </a:xfrm>
          <a:prstGeom prst="rect">
            <a:avLst/>
          </a:prstGeom>
          <a:noFill/>
        </p:spPr>
      </p:pic>
    </p:spTree>
  </p:cSld>
  <p:clrMapOvr>
    <a:masterClrMapping/>
  </p:clrMapOvr>
  <p:transition spd="med" advTm="6000">
    <p:checker/>
    <p:sndAc>
      <p:stSnd>
        <p:snd r:embed="rId2" name="09 jorge sepúlveda - mirando al mar.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EL MAR EN GIF"/>
          <p:cNvPicPr>
            <a:picLocks noChangeAspect="1" noChangeArrowheads="1" noCrop="1"/>
          </p:cNvPicPr>
          <p:nvPr/>
        </p:nvPicPr>
        <p:blipFill>
          <a:blip r:embed="rId2"/>
          <a:srcRect/>
          <a:stretch>
            <a:fillRect/>
          </a:stretch>
        </p:blipFill>
        <p:spPr bwMode="auto">
          <a:xfrm>
            <a:off x="-1" y="0"/>
            <a:ext cx="9144001" cy="7298268"/>
          </a:xfrm>
          <a:prstGeom prst="rect">
            <a:avLst/>
          </a:prstGeom>
          <a:noFill/>
        </p:spPr>
      </p:pic>
      <p:sp>
        <p:nvSpPr>
          <p:cNvPr id="2" name="1 Rectángulo"/>
          <p:cNvSpPr/>
          <p:nvPr/>
        </p:nvSpPr>
        <p:spPr>
          <a:xfrm>
            <a:off x="1428728" y="3072348"/>
            <a:ext cx="7358114" cy="3785652"/>
          </a:xfrm>
          <a:prstGeom prst="rect">
            <a:avLst/>
          </a:prstGeom>
        </p:spPr>
        <p:txBody>
          <a:bodyPr wrap="square">
            <a:spAutoFit/>
          </a:bodyPr>
          <a:lstStyle/>
          <a:p>
            <a:r>
              <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La colección más grande que Stokes ha encontrado fue de más de 100.000 en un techo donde estaban secando.</a:t>
            </a:r>
          </a:p>
          <a:p>
            <a:r>
              <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Debido a esto, decidió arrendar un helicóptero para poder tomar fotos aéreas de lo que estaba sucediendo. Después de esto se dirigió al edificio para subir corriendo hasta su techo y tener una vista más cercana, lo que admite le dejó perplejo. El mayor problema es que una vez que las aletas han sido obtenidas, es difícil determinar si provienen de una pescadería establecida o si son producto de la invasiva intervención en el mar para conseguirlas.</a:t>
            </a:r>
          </a:p>
        </p:txBody>
      </p:sp>
    </p:spTree>
  </p:cSld>
  <p:clrMapOvr>
    <a:masterClrMapping/>
  </p:clrMapOvr>
  <p:transition spd="med" advTm="35000">
    <p:check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
          <p:cNvPicPr>
            <a:picLocks noChangeAspect="1" noChangeArrowheads="1"/>
          </p:cNvPicPr>
          <p:nvPr/>
        </p:nvPicPr>
        <p:blipFill>
          <a:blip r:embed="rId2"/>
          <a:srcRect/>
          <a:stretch>
            <a:fillRect/>
          </a:stretch>
        </p:blipFill>
        <p:spPr bwMode="auto">
          <a:xfrm>
            <a:off x="-1" y="0"/>
            <a:ext cx="9278717"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l"/>
          <p:cNvPicPr>
            <a:picLocks noChangeAspect="1" noChangeArrowheads="1"/>
          </p:cNvPicPr>
          <p:nvPr/>
        </p:nvPicPr>
        <p:blipFill>
          <a:blip r:embed="rId2"/>
          <a:srcRect/>
          <a:stretch>
            <a:fillRect/>
          </a:stretch>
        </p:blipFill>
        <p:spPr bwMode="auto">
          <a:xfrm>
            <a:off x="0" y="0"/>
            <a:ext cx="9221798"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EL MAR EN GIF"/>
          <p:cNvPicPr>
            <a:picLocks noChangeAspect="1" noChangeArrowheads="1" noCrop="1"/>
          </p:cNvPicPr>
          <p:nvPr/>
        </p:nvPicPr>
        <p:blipFill>
          <a:blip r:embed="rId2"/>
          <a:srcRect/>
          <a:stretch>
            <a:fillRect/>
          </a:stretch>
        </p:blipFill>
        <p:spPr bwMode="auto">
          <a:xfrm>
            <a:off x="-1" y="0"/>
            <a:ext cx="9144001" cy="7298268"/>
          </a:xfrm>
          <a:prstGeom prst="rect">
            <a:avLst/>
          </a:prstGeom>
          <a:noFill/>
        </p:spPr>
      </p:pic>
      <p:sp>
        <p:nvSpPr>
          <p:cNvPr id="2" name="1 Rectángulo"/>
          <p:cNvSpPr/>
          <p:nvPr/>
        </p:nvSpPr>
        <p:spPr>
          <a:xfrm>
            <a:off x="2000232" y="2703016"/>
            <a:ext cx="6858048" cy="4154984"/>
          </a:xfrm>
          <a:prstGeom prst="rect">
            <a:avLst/>
          </a:prstGeom>
        </p:spPr>
        <p:txBody>
          <a:bodyPr wrap="square">
            <a:spAutoFit/>
          </a:bodyPr>
          <a:lstStyle/>
          <a:p>
            <a:r>
              <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Claro, todo esto también sucede por la falta de leyes de protección hacia los tiburones.</a:t>
            </a:r>
          </a:p>
          <a:p>
            <a:r>
              <a:rPr lang="es-ES" sz="24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La Convención sobre el Comercio Internacional de Especies Amenazadas de Fauna y Flora Silvestres no tiene suficientes leyes internacional que puedan brindar un respiro para esta especie. Doce de ellas se encuentran bajo protección de dicha convención, mas sólo regulan el comercio y no hace ilegal la ejecución de los tiburones. Siendo algunas de las especies cazadas incluso en peligro de extinción, como el tiburón martillo y el punta blanca oceánico.</a:t>
            </a:r>
          </a:p>
        </p:txBody>
      </p:sp>
    </p:spTree>
  </p:cSld>
  <p:clrMapOvr>
    <a:masterClrMapping/>
  </p:clrMapOvr>
  <p:transition spd="med" advTm="34000">
    <p:check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m"/>
          <p:cNvPicPr>
            <a:picLocks noChangeAspect="1" noChangeArrowheads="1"/>
          </p:cNvPicPr>
          <p:nvPr/>
        </p:nvPicPr>
        <p:blipFill>
          <a:blip r:embed="rId2"/>
          <a:srcRect/>
          <a:stretch>
            <a:fillRect/>
          </a:stretch>
        </p:blipFill>
        <p:spPr bwMode="auto">
          <a:xfrm>
            <a:off x="-1" y="0"/>
            <a:ext cx="9177637"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EL MAR EN GIF"/>
          <p:cNvPicPr>
            <a:picLocks noChangeAspect="1" noChangeArrowheads="1" noCrop="1"/>
          </p:cNvPicPr>
          <p:nvPr/>
        </p:nvPicPr>
        <p:blipFill>
          <a:blip r:embed="rId2"/>
          <a:srcRect/>
          <a:stretch>
            <a:fillRect/>
          </a:stretch>
        </p:blipFill>
        <p:spPr bwMode="auto">
          <a:xfrm>
            <a:off x="-1" y="0"/>
            <a:ext cx="9144001" cy="7298268"/>
          </a:xfrm>
          <a:prstGeom prst="rect">
            <a:avLst/>
          </a:prstGeom>
          <a:noFill/>
        </p:spPr>
      </p:pic>
      <p:sp>
        <p:nvSpPr>
          <p:cNvPr id="2" name="1 Rectángulo"/>
          <p:cNvSpPr/>
          <p:nvPr/>
        </p:nvSpPr>
        <p:spPr>
          <a:xfrm>
            <a:off x="1857356" y="3571876"/>
            <a:ext cx="6858032" cy="2862322"/>
          </a:xfrm>
          <a:prstGeom prst="rect">
            <a:avLst/>
          </a:prstGeom>
        </p:spPr>
        <p:txBody>
          <a:bodyPr wrap="square">
            <a:spAutoFit/>
          </a:bodyPr>
          <a:lstStyle/>
          <a:p>
            <a:r>
              <a:rPr lang="es-ES" sz="3600" b="1" i="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“Espero que las cosas cambien, en especial en generaciones más jóvenes. </a:t>
            </a:r>
            <a:endParaRPr lang="es-ES" sz="36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endParaRPr>
          </a:p>
          <a:p>
            <a:r>
              <a:rPr lang="es-ES" sz="36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El </a:t>
            </a:r>
            <a:r>
              <a:rPr lang="es-ES" sz="3600" b="1" i="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uso de la sopa de aleta de tiburón está disminuyendo cada vez más en las bodas”</a:t>
            </a:r>
            <a:endParaRPr lang="es-ES"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endParaRPr>
          </a:p>
        </p:txBody>
      </p:sp>
    </p:spTree>
  </p:cSld>
  <p:clrMapOvr>
    <a:masterClrMapping/>
  </p:clrMapOvr>
  <p:transition spd="med" advTm="16000">
    <p:check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Imagen relacionada"/>
          <p:cNvPicPr>
            <a:picLocks noChangeAspect="1" noChangeArrowheads="1"/>
          </p:cNvPicPr>
          <p:nvPr/>
        </p:nvPicPr>
        <p:blipFill>
          <a:blip r:embed="rId2"/>
          <a:srcRect/>
          <a:stretch>
            <a:fillRect/>
          </a:stretch>
        </p:blipFill>
        <p:spPr bwMode="auto">
          <a:xfrm>
            <a:off x="0" y="0"/>
            <a:ext cx="9144000" cy="6865545"/>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ultado de imagen de sopa de tiburon receta"/>
          <p:cNvPicPr>
            <a:picLocks noChangeAspect="1" noChangeArrowheads="1"/>
          </p:cNvPicPr>
          <p:nvPr/>
        </p:nvPicPr>
        <p:blipFill>
          <a:blip r:embed="rId2"/>
          <a:srcRect/>
          <a:stretch>
            <a:fillRect/>
          </a:stretch>
        </p:blipFill>
        <p:spPr bwMode="auto">
          <a:xfrm>
            <a:off x="0" y="0"/>
            <a:ext cx="9319142"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Resultado de imagen de sopa de tiburon receta"/>
          <p:cNvPicPr>
            <a:picLocks noChangeAspect="1" noChangeArrowheads="1"/>
          </p:cNvPicPr>
          <p:nvPr/>
        </p:nvPicPr>
        <p:blipFill>
          <a:blip r:embed="rId2"/>
          <a:srcRect/>
          <a:stretch>
            <a:fillRect/>
          </a:stretch>
        </p:blipFill>
        <p:spPr bwMode="auto">
          <a:xfrm>
            <a:off x="0" y="0"/>
            <a:ext cx="9271023"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Resultado de imagen de SOPA DE ALETAS TIBURON GIF"/>
          <p:cNvPicPr>
            <a:picLocks noChangeAspect="1" noChangeArrowheads="1"/>
          </p:cNvPicPr>
          <p:nvPr/>
        </p:nvPicPr>
        <p:blipFill>
          <a:blip r:embed="rId2"/>
          <a:srcRect/>
          <a:stretch>
            <a:fillRect/>
          </a:stretch>
        </p:blipFill>
        <p:spPr bwMode="auto">
          <a:xfrm>
            <a:off x="0" y="0"/>
            <a:ext cx="9204176"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Resultado de imagen de ALETAS SECANDO de tiburon"/>
          <p:cNvPicPr>
            <a:picLocks noChangeAspect="1" noChangeArrowheads="1"/>
          </p:cNvPicPr>
          <p:nvPr/>
        </p:nvPicPr>
        <p:blipFill>
          <a:blip r:embed="rId2"/>
          <a:srcRect/>
          <a:stretch>
            <a:fillRect/>
          </a:stretch>
        </p:blipFill>
        <p:spPr bwMode="auto">
          <a:xfrm>
            <a:off x="0" y="0"/>
            <a:ext cx="9209912"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sultado de imagen de ALETAS SECANDO de tiburo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Resultado de imagen de ALETAS SECANDO de tiburon"/>
          <p:cNvPicPr>
            <a:picLocks noChangeAspect="1" noChangeArrowheads="1"/>
          </p:cNvPicPr>
          <p:nvPr/>
        </p:nvPicPr>
        <p:blipFill>
          <a:blip r:embed="rId2"/>
          <a:srcRect/>
          <a:stretch>
            <a:fillRect/>
          </a:stretch>
        </p:blipFill>
        <p:spPr bwMode="auto">
          <a:xfrm>
            <a:off x="-1" y="0"/>
            <a:ext cx="9209033"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ALETAS SECANDO de tiburon"/>
          <p:cNvPicPr>
            <a:picLocks noChangeAspect="1" noChangeArrowheads="1"/>
          </p:cNvPicPr>
          <p:nvPr/>
        </p:nvPicPr>
        <p:blipFill>
          <a:blip r:embed="rId2"/>
          <a:srcRect/>
          <a:stretch>
            <a:fillRect/>
          </a:stretch>
        </p:blipFill>
        <p:spPr bwMode="auto">
          <a:xfrm>
            <a:off x="0" y="0"/>
            <a:ext cx="9303711"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Imagen relacionada"/>
          <p:cNvPicPr>
            <a:picLocks noChangeAspect="1" noChangeArrowheads="1"/>
          </p:cNvPicPr>
          <p:nvPr/>
        </p:nvPicPr>
        <p:blipFill>
          <a:blip r:embed="rId2"/>
          <a:srcRect/>
          <a:stretch>
            <a:fillRect/>
          </a:stretch>
        </p:blipFill>
        <p:spPr bwMode="auto">
          <a:xfrm>
            <a:off x="0" y="0"/>
            <a:ext cx="9302749"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Resultado de imagen de ALETAS SECANDO de tiburon"/>
          <p:cNvPicPr>
            <a:picLocks noChangeAspect="1" noChangeArrowheads="1"/>
          </p:cNvPicPr>
          <p:nvPr/>
        </p:nvPicPr>
        <p:blipFill>
          <a:blip r:embed="rId2"/>
          <a:srcRect/>
          <a:stretch>
            <a:fillRect/>
          </a:stretch>
        </p:blipFill>
        <p:spPr bwMode="auto">
          <a:xfrm>
            <a:off x="0" y="0"/>
            <a:ext cx="9197836"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Resultado de imagen de ALETAS SECANDO de tiburon"/>
          <p:cNvPicPr>
            <a:picLocks noChangeAspect="1" noChangeArrowheads="1"/>
          </p:cNvPicPr>
          <p:nvPr/>
        </p:nvPicPr>
        <p:blipFill>
          <a:blip r:embed="rId2"/>
          <a:srcRect/>
          <a:stretch>
            <a:fillRect/>
          </a:stretch>
        </p:blipFill>
        <p:spPr bwMode="auto">
          <a:xfrm>
            <a:off x="-1" y="0"/>
            <a:ext cx="9204299"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Resultado de imagen de ALETAS SECANDO de tiburon"/>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Imagen relacionada"/>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med" advTm="6000">
    <p:checker/>
    <p:sndAc>
      <p:stSnd>
        <p:snd r:embed="rId2" name="Clayderman-El-mar.wav"/>
      </p:stSnd>
    </p:sndAc>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Resultado de imagen de ALETAS SECANDO de tiburon"/>
          <p:cNvPicPr>
            <a:picLocks noChangeAspect="1" noChangeArrowheads="1"/>
          </p:cNvPicPr>
          <p:nvPr/>
        </p:nvPicPr>
        <p:blipFill>
          <a:blip r:embed="rId2"/>
          <a:srcRect/>
          <a:stretch>
            <a:fillRect/>
          </a:stretch>
        </p:blipFill>
        <p:spPr bwMode="auto">
          <a:xfrm>
            <a:off x="-1" y="0"/>
            <a:ext cx="9266719"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Resultado de imagen de ALETAS SECANDO de tiburon"/>
          <p:cNvPicPr>
            <a:picLocks noChangeAspect="1" noChangeArrowheads="1"/>
          </p:cNvPicPr>
          <p:nvPr/>
        </p:nvPicPr>
        <p:blipFill>
          <a:blip r:embed="rId2"/>
          <a:srcRect/>
          <a:stretch>
            <a:fillRect/>
          </a:stretch>
        </p:blipFill>
        <p:spPr bwMode="auto">
          <a:xfrm>
            <a:off x="0" y="0"/>
            <a:ext cx="9439275"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Resultado de imagen de ALETAS SECANDO de tiburon "/>
          <p:cNvPicPr>
            <a:picLocks noChangeAspect="1" noChangeArrowheads="1"/>
          </p:cNvPicPr>
          <p:nvPr/>
        </p:nvPicPr>
        <p:blipFill>
          <a:blip r:embed="rId2"/>
          <a:srcRect/>
          <a:stretch>
            <a:fillRect/>
          </a:stretch>
        </p:blipFill>
        <p:spPr bwMode="auto">
          <a:xfrm>
            <a:off x="0" y="0"/>
            <a:ext cx="9191155"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Resultado de imagen de ALETAS SECANDO de tiburon "/>
          <p:cNvPicPr>
            <a:picLocks noChangeAspect="1" noChangeArrowheads="1"/>
          </p:cNvPicPr>
          <p:nvPr/>
        </p:nvPicPr>
        <p:blipFill>
          <a:blip r:embed="rId2"/>
          <a:srcRect/>
          <a:stretch>
            <a:fillRect/>
          </a:stretch>
        </p:blipFill>
        <p:spPr bwMode="auto">
          <a:xfrm>
            <a:off x="0" y="0"/>
            <a:ext cx="9126612"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EL MAR EN GIF"/>
          <p:cNvPicPr>
            <a:picLocks noChangeAspect="1" noChangeArrowheads="1" noCrop="1"/>
          </p:cNvPicPr>
          <p:nvPr/>
        </p:nvPicPr>
        <p:blipFill>
          <a:blip r:embed="rId2"/>
          <a:srcRect/>
          <a:stretch>
            <a:fillRect/>
          </a:stretch>
        </p:blipFill>
        <p:spPr bwMode="auto">
          <a:xfrm>
            <a:off x="-1" y="0"/>
            <a:ext cx="9144001" cy="7298268"/>
          </a:xfrm>
          <a:prstGeom prst="rect">
            <a:avLst/>
          </a:prstGeom>
          <a:noFill/>
        </p:spPr>
      </p:pic>
      <p:pic>
        <p:nvPicPr>
          <p:cNvPr id="67586" name="Picture 2" descr="No al aleteo de TIBURON"/>
          <p:cNvPicPr>
            <a:picLocks noChangeAspect="1" noChangeArrowheads="1"/>
          </p:cNvPicPr>
          <p:nvPr/>
        </p:nvPicPr>
        <p:blipFill>
          <a:blip r:embed="rId3"/>
          <a:srcRect/>
          <a:stretch>
            <a:fillRect/>
          </a:stretch>
        </p:blipFill>
        <p:spPr bwMode="auto">
          <a:xfrm>
            <a:off x="63500" y="-411163"/>
            <a:ext cx="9525" cy="9525"/>
          </a:xfrm>
          <a:prstGeom prst="rect">
            <a:avLst/>
          </a:prstGeom>
          <a:noFill/>
        </p:spPr>
      </p:pic>
      <p:sp>
        <p:nvSpPr>
          <p:cNvPr id="5" name="4 Rectángulo"/>
          <p:cNvSpPr/>
          <p:nvPr/>
        </p:nvSpPr>
        <p:spPr>
          <a:xfrm>
            <a:off x="642910" y="1000108"/>
            <a:ext cx="7786742" cy="5632311"/>
          </a:xfrm>
          <a:prstGeom prst="rect">
            <a:avLst/>
          </a:prstGeom>
        </p:spPr>
        <p:txBody>
          <a:bodyPr wrap="square">
            <a:spAutoFit/>
          </a:bodyPr>
          <a:lstStyle/>
          <a:p>
            <a:pPr lvl="0" fontAlgn="base">
              <a:spcBef>
                <a:spcPct val="0"/>
              </a:spcBef>
              <a:spcAft>
                <a:spcPct val="0"/>
              </a:spcAft>
            </a:pPr>
            <a:r>
              <a:rPr lang="es-ES" sz="4000" b="1" i="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Arial Black" pitchFamily="34" charset="0"/>
                <a:cs typeface="Arial" pitchFamily="34" charset="0"/>
              </a:rPr>
              <a:t>NO al alteo de TIBURON</a:t>
            </a:r>
          </a:p>
          <a:p>
            <a:pPr lvl="0" fontAlgn="base">
              <a:spcBef>
                <a:spcPct val="0"/>
              </a:spcBef>
              <a:spcAft>
                <a:spcPct val="0"/>
              </a:spcAft>
            </a:pPr>
            <a: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
            </a:r>
            <a:b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br>
            <a: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  </a:t>
            </a:r>
            <a:b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br>
            <a: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
            </a:r>
            <a:b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br>
            <a:r>
              <a:rPr lang="es-ES"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Hice este trabajo ya que en Costa Rica es alarmante como se da este problema y el gobierno no hace nada..</a:t>
            </a:r>
            <a: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
            </a:r>
            <a:b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br>
            <a: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
            </a:r>
            <a:b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br>
            <a: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¿¿Que es el aleteo??</a:t>
            </a:r>
            <a:b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br>
            <a:r>
              <a:rPr lang="es-ES" sz="2400" b="1"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Segun</a:t>
            </a:r>
            <a: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 </a:t>
            </a:r>
            <a:r>
              <a:rPr lang="es-ES" sz="2400" b="1"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wikipedia</a:t>
            </a:r>
            <a: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 se denomina aleteo de tiburones (del inglés </a:t>
            </a:r>
            <a:r>
              <a:rPr lang="es-ES" sz="2400" b="1"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shark</a:t>
            </a:r>
            <a: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 </a:t>
            </a:r>
            <a:r>
              <a:rPr lang="es-ES" sz="2400" b="1"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finning</a:t>
            </a:r>
            <a:r>
              <a:rPr lang="es-ES" sz="24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cs typeface="Arial" pitchFamily="34" charset="0"/>
              </a:rPr>
              <a:t>) a la práctica pesquera que consiste en atrapar tiburones, cortarle sus aletas y devolverlos mutilados al mar, donde inevitablemente morirán por asfixia al no poder nadar y conseguir la circulación de agua por sus branquias, desangrados o devorados por otros peces. </a:t>
            </a:r>
          </a:p>
        </p:txBody>
      </p:sp>
    </p:spTree>
  </p:cSld>
  <p:clrMapOvr>
    <a:masterClrMapping/>
  </p:clrMapOvr>
  <p:transition spd="med" advTm="43000">
    <p:checke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Imagen relacionada"/>
          <p:cNvPicPr>
            <a:picLocks noChangeAspect="1" noChangeArrowheads="1"/>
          </p:cNvPicPr>
          <p:nvPr/>
        </p:nvPicPr>
        <p:blipFill>
          <a:blip r:embed="rId2"/>
          <a:srcRect/>
          <a:stretch>
            <a:fillRect/>
          </a:stretch>
        </p:blipFill>
        <p:spPr bwMode="auto">
          <a:xfrm>
            <a:off x="0" y="0"/>
            <a:ext cx="9202880" cy="70009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EL MAR EN GIF"/>
          <p:cNvPicPr>
            <a:picLocks noChangeAspect="1" noChangeArrowheads="1" noCrop="1"/>
          </p:cNvPicPr>
          <p:nvPr/>
        </p:nvPicPr>
        <p:blipFill>
          <a:blip r:embed="rId2"/>
          <a:srcRect/>
          <a:stretch>
            <a:fillRect/>
          </a:stretch>
        </p:blipFill>
        <p:spPr bwMode="auto">
          <a:xfrm>
            <a:off x="-1" y="0"/>
            <a:ext cx="9144001" cy="7298268"/>
          </a:xfrm>
          <a:prstGeom prst="rect">
            <a:avLst/>
          </a:prstGeom>
          <a:noFill/>
        </p:spPr>
      </p:pic>
      <p:sp>
        <p:nvSpPr>
          <p:cNvPr id="2" name="1 Rectángulo"/>
          <p:cNvSpPr/>
          <p:nvPr/>
        </p:nvSpPr>
        <p:spPr>
          <a:xfrm>
            <a:off x="1142976" y="2333685"/>
            <a:ext cx="7429552" cy="4524315"/>
          </a:xfrm>
          <a:prstGeom prst="rect">
            <a:avLst/>
          </a:prstGeom>
        </p:spPr>
        <p:txBody>
          <a:bodyPr wrap="square">
            <a:spAutoFit/>
          </a:bodyPr>
          <a:lstStyle/>
          <a:p>
            <a:r>
              <a:rPr lang="es-ES"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
            </a:r>
            <a:br>
              <a:rPr lang="es-ES"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br>
            <a:r>
              <a:rPr lang="es-ES"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
            </a:r>
            <a:br>
              <a:rPr lang="es-ES"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br>
            <a:r>
              <a:rPr lang="es-ES" sz="2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Harlow Solid Italic" pitchFamily="82" charset="0"/>
              </a:rPr>
              <a:t>El impacto de esta práctica afectó gravemente a las poblaciones de tiburones. Cada año mueren 73 millones de tiburones debido al aleteo. Y esta cifra ni siquiera incluye las millones de muertes atribuidas a la pesca ilegal, a los problemas ambientales, a la caza intencional en busca de su carne, cuero, recuerdos turísticos y mucho más. Pero asesinando a los tiburones, los seres humanos se hacen daño a sí mismos. </a:t>
            </a:r>
          </a:p>
        </p:txBody>
      </p:sp>
    </p:spTree>
  </p:cSld>
  <p:clrMapOvr>
    <a:masterClrMapping/>
  </p:clrMapOvr>
  <p:transition spd="med" advTm="35000">
    <p:checke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Imagen relacionada"/>
          <p:cNvPicPr>
            <a:picLocks noChangeAspect="1" noChangeArrowheads="1"/>
          </p:cNvPicPr>
          <p:nvPr/>
        </p:nvPicPr>
        <p:blipFill>
          <a:blip r:embed="rId2"/>
          <a:srcRect/>
          <a:stretch>
            <a:fillRect/>
          </a:stretch>
        </p:blipFill>
        <p:spPr bwMode="auto">
          <a:xfrm>
            <a:off x="-1" y="0"/>
            <a:ext cx="9210967"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Resultado de imagen de ALETAS SECANDO de tiburon "/>
          <p:cNvPicPr>
            <a:picLocks noChangeAspect="1" noChangeArrowheads="1"/>
          </p:cNvPicPr>
          <p:nvPr/>
        </p:nvPicPr>
        <p:blipFill>
          <a:blip r:embed="rId2"/>
          <a:srcRect/>
          <a:stretch>
            <a:fillRect/>
          </a:stretch>
        </p:blipFill>
        <p:spPr bwMode="auto">
          <a:xfrm>
            <a:off x="-1" y="0"/>
            <a:ext cx="9339601"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Imagen relacionada"/>
          <p:cNvPicPr>
            <a:picLocks noChangeAspect="1" noChangeArrowheads="1"/>
          </p:cNvPicPr>
          <p:nvPr/>
        </p:nvPicPr>
        <p:blipFill>
          <a:blip r:embed="rId2"/>
          <a:srcRect/>
          <a:stretch>
            <a:fillRect/>
          </a:stretch>
        </p:blipFill>
        <p:spPr bwMode="auto">
          <a:xfrm>
            <a:off x="0" y="0"/>
            <a:ext cx="9144026"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Resultado de imagen de ALETAS SECANDO de tiburon "/>
          <p:cNvPicPr>
            <a:picLocks noChangeAspect="1" noChangeArrowheads="1"/>
          </p:cNvPicPr>
          <p:nvPr/>
        </p:nvPicPr>
        <p:blipFill>
          <a:blip r:embed="rId2"/>
          <a:srcRect/>
          <a:stretch>
            <a:fillRect/>
          </a:stretch>
        </p:blipFill>
        <p:spPr bwMode="auto">
          <a:xfrm>
            <a:off x="0" y="0"/>
            <a:ext cx="9309048"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Imagen relacionada"/>
          <p:cNvPicPr>
            <a:picLocks noChangeAspect="1" noChangeArrowheads="1"/>
          </p:cNvPicPr>
          <p:nvPr/>
        </p:nvPicPr>
        <p:blipFill>
          <a:blip r:embed="rId2"/>
          <a:srcRect/>
          <a:stretch>
            <a:fillRect/>
          </a:stretch>
        </p:blipFill>
        <p:spPr bwMode="auto">
          <a:xfrm>
            <a:off x="-1" y="0"/>
            <a:ext cx="9177399"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Imagen relacionada"/>
          <p:cNvPicPr>
            <a:picLocks noChangeAspect="1" noChangeArrowheads="1"/>
          </p:cNvPicPr>
          <p:nvPr/>
        </p:nvPicPr>
        <p:blipFill>
          <a:blip r:embed="rId2"/>
          <a:srcRect/>
          <a:stretch>
            <a:fillRect/>
          </a:stretch>
        </p:blipFill>
        <p:spPr bwMode="auto">
          <a:xfrm>
            <a:off x="0" y="-47656"/>
            <a:ext cx="9144000" cy="6905656"/>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8" name="Picture 6" descr="https://3.bp.blogspot.com/-KAbT3CnLKCA/UGHT6b3VsLI/AAAAAAAABJ4/_rsP4ftjQlo/s1600/Allan+Bolanus.jpg"/>
          <p:cNvPicPr>
            <a:picLocks noChangeAspect="1" noChangeArrowheads="1"/>
          </p:cNvPicPr>
          <p:nvPr/>
        </p:nvPicPr>
        <p:blipFill>
          <a:blip r:embed="rId2"/>
          <a:srcRect/>
          <a:stretch>
            <a:fillRect/>
          </a:stretch>
        </p:blipFill>
        <p:spPr bwMode="auto">
          <a:xfrm>
            <a:off x="-1" y="0"/>
            <a:ext cx="9143997"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Imagen relacionada"/>
          <p:cNvPicPr>
            <a:picLocks noChangeAspect="1" noChangeArrowheads="1"/>
          </p:cNvPicPr>
          <p:nvPr/>
        </p:nvPicPr>
        <p:blipFill>
          <a:blip r:embed="rId2"/>
          <a:srcRect/>
          <a:stretch>
            <a:fillRect/>
          </a:stretch>
        </p:blipFill>
        <p:spPr bwMode="auto">
          <a:xfrm>
            <a:off x="-1" y="0"/>
            <a:ext cx="9174627"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Resultado de imagen de ALETAS SECANDO de tiburon "/>
          <p:cNvPicPr>
            <a:picLocks noChangeAspect="1" noChangeArrowheads="1"/>
          </p:cNvPicPr>
          <p:nvPr/>
        </p:nvPicPr>
        <p:blipFill>
          <a:blip r:embed="rId2"/>
          <a:srcRect/>
          <a:stretch>
            <a:fillRect/>
          </a:stretch>
        </p:blipFill>
        <p:spPr bwMode="auto">
          <a:xfrm>
            <a:off x="0" y="0"/>
            <a:ext cx="9224688"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Resultado de imagen de ALETAS SECANDO de tiburon "/>
          <p:cNvPicPr>
            <a:picLocks noChangeAspect="1" noChangeArrowheads="1"/>
          </p:cNvPicPr>
          <p:nvPr/>
        </p:nvPicPr>
        <p:blipFill>
          <a:blip r:embed="rId2"/>
          <a:srcRect/>
          <a:stretch>
            <a:fillRect/>
          </a:stretch>
        </p:blipFill>
        <p:spPr bwMode="auto">
          <a:xfrm>
            <a:off x="0" y="0"/>
            <a:ext cx="9303198"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noCrop="1"/>
          </p:cNvPicPr>
          <p:nvPr/>
        </p:nvPicPr>
        <p:blipFill>
          <a:blip r:embed="rId2"/>
          <a:srcRect/>
          <a:stretch>
            <a:fillRect/>
          </a:stretch>
        </p:blipFill>
        <p:spPr bwMode="auto">
          <a:xfrm>
            <a:off x="-1" y="0"/>
            <a:ext cx="9193443" cy="6858000"/>
          </a:xfrm>
          <a:prstGeom prst="rect">
            <a:avLst/>
          </a:prstGeom>
          <a:noFill/>
        </p:spPr>
      </p:pic>
    </p:spTree>
  </p:cSld>
  <p:clrMapOvr>
    <a:masterClrMapping/>
  </p:clrMapOvr>
  <p:transition spd="med" advTm="6000">
    <p:checke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Resultado de imagen de EL MAR EN GIF"/>
          <p:cNvPicPr>
            <a:picLocks noChangeAspect="1" noChangeArrowheads="1" noCrop="1"/>
          </p:cNvPicPr>
          <p:nvPr/>
        </p:nvPicPr>
        <p:blipFill>
          <a:blip r:embed="rId2"/>
          <a:srcRect/>
          <a:stretch>
            <a:fillRect/>
          </a:stretch>
        </p:blipFill>
        <p:spPr bwMode="auto">
          <a:xfrm>
            <a:off x="-1" y="0"/>
            <a:ext cx="9144001" cy="7298268"/>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5">
                <a:tint val="45000"/>
                <a:satMod val="400000"/>
              </a:schemeClr>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206"/>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6"/>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49602" y="5803928"/>
            <a:ext cx="602552" cy="684513"/>
          </a:xfrm>
          <a:prstGeom prst="rect">
            <a:avLst/>
          </a:prstGeom>
          <a:noFill/>
          <a:ln w="38100">
            <a:solidFill>
              <a:srgbClr val="1CDEF8"/>
            </a:solidFill>
            <a:miter lim="800000"/>
            <a:headEnd/>
            <a:tailEnd/>
          </a:ln>
        </p:spPr>
      </p:pic>
      <p:sp>
        <p:nvSpPr>
          <p:cNvPr id="19" name="18 Rectángulo"/>
          <p:cNvSpPr/>
          <p:nvPr/>
        </p:nvSpPr>
        <p:spPr>
          <a:xfrm>
            <a:off x="1980356" y="4572019"/>
            <a:ext cx="2692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4210" y="501226"/>
            <a:ext cx="2801253"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0"/>
            <a:ext cx="3498198"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11 de abril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11:29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268081" y="5611366"/>
            <a:ext cx="2008837" cy="934064"/>
          </a:xfrm>
          <a:prstGeom prst="rect">
            <a:avLst/>
          </a:prstGeom>
          <a:noFill/>
        </p:spPr>
      </p:pic>
    </p:spTree>
  </p:cSld>
  <p:clrMapOvr>
    <a:masterClrMapping/>
  </p:clrMapOvr>
  <p:transition spd="med" advTm="16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LETAS DE TIBURÓ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ALETAS DE TIBURÓN</Template>
  <TotalTime>3</TotalTime>
  <Words>439</Words>
  <Application>Microsoft Office PowerPoint</Application>
  <PresentationFormat>Presentación en pantalla (4:3)</PresentationFormat>
  <Paragraphs>34</Paragraphs>
  <Slides>59</Slides>
  <Notes>0</Notes>
  <HiddenSlides>0</HiddenSlides>
  <MMClips>0</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ALETAS DE TIBURÓN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2017-04-11T09:29:27Z</dcterms:created>
  <dcterms:modified xsi:type="dcterms:W3CDTF">2017-04-11T09:32:46Z</dcterms:modified>
</cp:coreProperties>
</file>