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86" r:id="rId3"/>
    <p:sldId id="300" r:id="rId4"/>
    <p:sldId id="258" r:id="rId5"/>
    <p:sldId id="262" r:id="rId6"/>
    <p:sldId id="257" r:id="rId7"/>
    <p:sldId id="283" r:id="rId8"/>
    <p:sldId id="284" r:id="rId9"/>
    <p:sldId id="264" r:id="rId10"/>
    <p:sldId id="260" r:id="rId11"/>
    <p:sldId id="266" r:id="rId12"/>
    <p:sldId id="268" r:id="rId13"/>
    <p:sldId id="269" r:id="rId14"/>
    <p:sldId id="271" r:id="rId15"/>
    <p:sldId id="272" r:id="rId16"/>
    <p:sldId id="278" r:id="rId17"/>
    <p:sldId id="273" r:id="rId18"/>
    <p:sldId id="280" r:id="rId19"/>
    <p:sldId id="279" r:id="rId20"/>
    <p:sldId id="277" r:id="rId21"/>
    <p:sldId id="261" r:id="rId22"/>
    <p:sldId id="285" r:id="rId23"/>
    <p:sldId id="259" r:id="rId24"/>
    <p:sldId id="274" r:id="rId25"/>
    <p:sldId id="267" r:id="rId26"/>
    <p:sldId id="270" r:id="rId27"/>
    <p:sldId id="275" r:id="rId28"/>
    <p:sldId id="265" r:id="rId29"/>
    <p:sldId id="297" r:id="rId30"/>
    <p:sldId id="287" r:id="rId31"/>
    <p:sldId id="301"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uD/1yiJTORffB8PxxNaiw==" hashData="Ix31aWO9TwERyx0y3Fv5oqyRknA="/>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266" y="-4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BA13EF3-C7D4-434B-B82C-4A09AB7FF9CD}" type="datetimeFigureOut">
              <a:rPr lang="es-ES" smtClean="0"/>
              <a:pPr/>
              <a:t>24/02/2015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53E992-448C-4140-BEAB-64A7AA908D9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D2CBC2-9F89-4E79-93BD-B0F916815D91}" type="datetimeFigureOut">
              <a:rPr lang="es-ES" smtClean="0"/>
              <a:pPr/>
              <a:t>24/02/2015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D48AA23-40AD-48C5-9736-798F06050465}" type="slidenum">
              <a:rPr lang="es-ES" smtClean="0"/>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D2CBC2-9F89-4E79-93BD-B0F916815D91}" type="datetimeFigureOut">
              <a:rPr lang="es-ES" smtClean="0"/>
              <a:pPr/>
              <a:t>24/02/2015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48AA23-40AD-48C5-9736-798F06050465}"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1.jpeg"/><Relationship Id="rId7" Type="http://schemas.openxmlformats.org/officeDocument/2006/relationships/image" Target="../media/image6.gi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www.dragondeluz.com/2012/11/como-saber-si-lo-que-leo-en-internet-es-informacion-confiable/" TargetMode="External"/><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24.gif"/></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www.tourism.co.cr/costa-rica-tourism-news/costa-rica-tourism-news-in-spanish-/comercio-de-huevos-de-tortuga-en-ostional-es-legal-racional-y-sostenible.html" TargetMode="External"/><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29.gif"/><Relationship Id="rId5" Type="http://schemas.openxmlformats.org/officeDocument/2006/relationships/hyperlink" Target="http://www.tourism.co.cr/costa-rica-tourism-news/costa-rica-tourism-news-in-spanish-/comercio-de-huevos-de-tortuga-en-ostional-es-legal-racional-y-sostenible.html" TargetMode="External"/><Relationship Id="rId4" Type="http://schemas.openxmlformats.org/officeDocument/2006/relationships/hyperlink" Target="http://www.wwfca.org/nuestro_trabajo/especies/tortugas_marinas/anidacion_costarica/refugio_silvestre_ostional/"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32.jpeg"/></Relationships>
</file>

<file path=ppt/slides/_rels/slide30.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Activista-asesinado-en-Costa-Rica-por-denunciar-robos-de-huevos-de-tortuga.jpg"/>
          <p:cNvPicPr>
            <a:picLocks noChangeAspect="1" noChangeArrowheads="1"/>
          </p:cNvPicPr>
          <p:nvPr/>
        </p:nvPicPr>
        <p:blipFill>
          <a:blip r:embed="rId4" cstate="print"/>
          <a:srcRect/>
          <a:stretch>
            <a:fillRect/>
          </a:stretch>
        </p:blipFill>
        <p:spPr bwMode="auto">
          <a:xfrm>
            <a:off x="0" y="0"/>
            <a:ext cx="9150638" cy="6858000"/>
          </a:xfrm>
          <a:prstGeom prst="rect">
            <a:avLst/>
          </a:prstGeom>
          <a:noFill/>
        </p:spPr>
      </p:pic>
      <p:pic>
        <p:nvPicPr>
          <p:cNvPr id="17" name="Picture 3" descr="illusion-015"/>
          <p:cNvPicPr>
            <a:picLocks noChangeAspect="1" noChangeArrowheads="1" noCrop="1"/>
          </p:cNvPicPr>
          <p:nvPr/>
        </p:nvPicPr>
        <p:blipFill>
          <a:blip r:embed="rId5"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8" name="17 Rectángulo"/>
          <p:cNvSpPr/>
          <p:nvPr/>
        </p:nvSpPr>
        <p:spPr>
          <a:xfrm>
            <a:off x="1043608" y="980728"/>
            <a:ext cx="6768752" cy="4708981"/>
          </a:xfrm>
          <a:prstGeom prst="rect">
            <a:avLst/>
          </a:prstGeom>
        </p:spPr>
        <p:txBody>
          <a:bodyPr wrap="square">
            <a:spAutoFit/>
          </a:bodyPr>
          <a:lstStyle/>
          <a:p>
            <a:pPr algn="ctr"/>
            <a:r>
              <a:rPr lang="es-ES" sz="6000" b="1" i="1" dirty="0" smtClean="0">
                <a:solidFill>
                  <a:srgbClr val="FF0000"/>
                </a:solidFill>
                <a:latin typeface="Rockwell Extra Bold" pitchFamily="18" charset="0"/>
              </a:rPr>
              <a:t>AHORA SE LLAMA CAMBIO CLIMÁTICO A LA RAPIÑA</a:t>
            </a:r>
            <a:endParaRPr lang="es-ES" sz="6000" b="1" i="1" dirty="0">
              <a:solidFill>
                <a:srgbClr val="FF0000"/>
              </a:solidFill>
              <a:latin typeface="Rockwell Extra Bold" pitchFamily="18" charset="0"/>
            </a:endParaRPr>
          </a:p>
        </p:txBody>
      </p:sp>
    </p:spTree>
  </p:cSld>
  <p:clrMapOvr>
    <a:masterClrMapping/>
  </p:clrMapOvr>
  <p:transition spd="slow" advTm="10000">
    <p:blinds dir="vert"/>
    <p:sndAc>
      <p:stSnd>
        <p:snd r:embed="rId3" name="07 - cuando calienta el so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Activista-asesinado-en-Costa-Rica-por-denunciar-robos-de-huevos-de-tortuga.jpg"/>
          <p:cNvPicPr>
            <a:picLocks noChangeAspect="1" noChangeArrowheads="1"/>
          </p:cNvPicPr>
          <p:nvPr/>
        </p:nvPicPr>
        <p:blipFill>
          <a:blip r:embed="rId3" cstate="print"/>
          <a:srcRect/>
          <a:stretch>
            <a:fillRect/>
          </a:stretch>
        </p:blipFill>
        <p:spPr bwMode="auto">
          <a:xfrm>
            <a:off x="0" y="0"/>
            <a:ext cx="9150638" cy="6858000"/>
          </a:xfrm>
          <a:prstGeom prst="rect">
            <a:avLst/>
          </a:prstGeom>
          <a:noFill/>
        </p:spPr>
      </p:pic>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8" name="17 Rectángulo"/>
          <p:cNvSpPr/>
          <p:nvPr/>
        </p:nvSpPr>
        <p:spPr>
          <a:xfrm>
            <a:off x="1043608" y="980728"/>
            <a:ext cx="6768752" cy="4708981"/>
          </a:xfrm>
          <a:prstGeom prst="rect">
            <a:avLst/>
          </a:prstGeom>
        </p:spPr>
        <p:txBody>
          <a:bodyPr wrap="square">
            <a:spAutoFit/>
          </a:bodyPr>
          <a:lstStyle/>
          <a:p>
            <a:pPr algn="ctr"/>
            <a:r>
              <a:rPr lang="es-ES" sz="6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Rockwell Extra Bold" pitchFamily="18" charset="0"/>
              </a:rPr>
              <a:t>AHORA SE LLAMA CAMBIO CLIMÁTICO A LA RAPIÑA</a:t>
            </a:r>
            <a:endParaRPr lang="es-ES" sz="6000" b="1" i="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Rockwell Extra Bold" pitchFamily="18" charset="0"/>
            </a:endParaRPr>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 calcmode="lin" valueType="num">
                                      <p:cBhvr>
                                        <p:cTn id="7" dur="30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65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843808" y="2492896"/>
            <a:ext cx="5832648" cy="3970318"/>
          </a:xfrm>
          <a:prstGeom prst="rect">
            <a:avLst/>
          </a:prstGeom>
        </p:spPr>
        <p:txBody>
          <a:bodyPr wrap="square">
            <a:spAutoFit/>
          </a:bodyPr>
          <a:lstStyle/>
          <a:p>
            <a:pPr algn="r"/>
            <a:r>
              <a:rPr lang="es-ES" sz="3600" b="1" i="1" dirty="0" smtClean="0"/>
              <a:t>VERGÜENZA </a:t>
            </a:r>
            <a:r>
              <a:rPr lang="es-ES" sz="3600" b="1" i="1" dirty="0"/>
              <a:t>MUNDIAL</a:t>
            </a:r>
            <a:r>
              <a:rPr lang="es-ES" sz="3600" i="1" dirty="0"/>
              <a:t> </a:t>
            </a:r>
            <a:endParaRPr lang="es-ES" sz="3600" i="1" dirty="0" smtClean="0"/>
          </a:p>
          <a:p>
            <a:pPr algn="r"/>
            <a:r>
              <a:rPr lang="es-ES" sz="3600" b="1" i="1" dirty="0"/>
              <a:t> EN </a:t>
            </a:r>
            <a:r>
              <a:rPr lang="es-ES" sz="3600" b="1" i="1" dirty="0" smtClean="0"/>
              <a:t>COSTA RICA</a:t>
            </a:r>
            <a:r>
              <a:rPr lang="es-ES" sz="3600" b="1" i="1" dirty="0"/>
              <a:t>"</a:t>
            </a:r>
            <a:r>
              <a:rPr lang="es-ES" sz="3600" i="1" dirty="0"/>
              <a:t> </a:t>
            </a:r>
          </a:p>
          <a:p>
            <a:pPr algn="r"/>
            <a:r>
              <a:rPr lang="es-ES" sz="3600" b="1" i="1" dirty="0"/>
              <a:t>Después dicen que</a:t>
            </a:r>
            <a:endParaRPr lang="es-ES" sz="3600" i="1" dirty="0"/>
          </a:p>
          <a:p>
            <a:pPr algn="r"/>
            <a:r>
              <a:rPr lang="es-ES" sz="3600" b="1" i="1" dirty="0"/>
              <a:t>las tortugas están </a:t>
            </a:r>
            <a:endParaRPr lang="es-ES" sz="3600" b="1" i="1" dirty="0" smtClean="0"/>
          </a:p>
          <a:p>
            <a:pPr algn="r"/>
            <a:r>
              <a:rPr lang="es-ES" sz="3600" b="1" i="1" dirty="0" smtClean="0"/>
              <a:t>desapareciendo </a:t>
            </a:r>
            <a:r>
              <a:rPr lang="es-ES" sz="3600" b="1" i="1" dirty="0"/>
              <a:t>por el cambio climático.</a:t>
            </a:r>
            <a:endParaRPr lang="es-ES" sz="3600" i="1" dirty="0"/>
          </a:p>
          <a:p>
            <a:r>
              <a:rPr lang="es-ES" dirty="0"/>
              <a:t/>
            </a:r>
            <a:br>
              <a:rPr lang="es-ES" dirty="0"/>
            </a:br>
            <a:endParaRPr lang="es-ES" dirty="0"/>
          </a:p>
        </p:txBody>
      </p:sp>
      <p:pic>
        <p:nvPicPr>
          <p:cNvPr id="4" name="Picture 2" descr="C:\Documents and Settings\Dell\Escritorio\GRIF 2\2cxx0f8.gif"/>
          <p:cNvPicPr>
            <a:picLocks noChangeAspect="1" noChangeArrowheads="1" noCrop="1"/>
          </p:cNvPicPr>
          <p:nvPr/>
        </p:nvPicPr>
        <p:blipFill>
          <a:blip r:embed="rId3" cstate="print"/>
          <a:srcRect/>
          <a:stretch>
            <a:fillRect/>
          </a:stretch>
        </p:blipFill>
        <p:spPr bwMode="auto">
          <a:xfrm>
            <a:off x="0" y="5639941"/>
            <a:ext cx="1490632" cy="1218059"/>
          </a:xfrm>
          <a:prstGeom prst="rect">
            <a:avLst/>
          </a:prstGeom>
          <a:noFill/>
        </p:spPr>
      </p:pic>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ChangeArrowheads="1"/>
          </p:cNvSpPr>
          <p:nvPr/>
        </p:nvSpPr>
        <p:spPr bwMode="auto">
          <a:xfrm>
            <a:off x="4538663" y="0"/>
            <a:ext cx="65087" cy="22860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endParaRPr>
          </a:p>
        </p:txBody>
      </p:sp>
      <p:sp>
        <p:nvSpPr>
          <p:cNvPr id="19460" name="Rectangle 4"/>
          <p:cNvSpPr>
            <a:spLocks noChangeArrowheads="1"/>
          </p:cNvSpPr>
          <p:nvPr/>
        </p:nvSpPr>
        <p:spPr bwMode="auto">
          <a:xfrm>
            <a:off x="4538663" y="0"/>
            <a:ext cx="65087" cy="22860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endParaRPr>
          </a:p>
        </p:txBody>
      </p:sp>
      <p:sp>
        <p:nvSpPr>
          <p:cNvPr id="19461" name="Rectangle 5"/>
          <p:cNvSpPr>
            <a:spLocks noChangeArrowheads="1"/>
          </p:cNvSpPr>
          <p:nvPr/>
        </p:nvSpPr>
        <p:spPr bwMode="auto">
          <a:xfrm>
            <a:off x="4538663" y="0"/>
            <a:ext cx="65087" cy="22860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endParaRPr>
          </a:p>
        </p:txBody>
      </p:sp>
      <p:pic>
        <p:nvPicPr>
          <p:cNvPr id="19462" name="Picture 6" descr="C:\Documents and Settings\Dell\Escritorio\ATT00001.jpg"/>
          <p:cNvPicPr>
            <a:picLocks noChangeAspect="1" noChangeArrowheads="1"/>
          </p:cNvPicPr>
          <p:nvPr/>
        </p:nvPicPr>
        <p:blipFill>
          <a:blip r:embed="rId2" cstate="print"/>
          <a:srcRect/>
          <a:stretch>
            <a:fillRect/>
          </a:stretch>
        </p:blipFill>
        <p:spPr bwMode="auto">
          <a:xfrm>
            <a:off x="0" y="0"/>
            <a:ext cx="9172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65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331640" y="1628800"/>
            <a:ext cx="7470576" cy="4832092"/>
          </a:xfrm>
          <a:prstGeom prst="rect">
            <a:avLst/>
          </a:prstGeom>
        </p:spPr>
        <p:txBody>
          <a:bodyPr wrap="square">
            <a:spAutoFit/>
          </a:bodyPr>
          <a:lstStyle/>
          <a:p>
            <a:r>
              <a:rPr lang="es-ES" sz="2800" b="1" i="1" dirty="0" smtClean="0"/>
              <a:t>Es </a:t>
            </a:r>
            <a:r>
              <a:rPr lang="es-ES" sz="2800" b="1" i="1" dirty="0"/>
              <a:t>posible que esta gente les robe los huevos a las tortugas para venderlos a las grandes cadenas de hoteles para que los consuman los turistas!!!! También es posible que les paguen monedas por cada bolsa.</a:t>
            </a:r>
          </a:p>
          <a:p>
            <a:r>
              <a:rPr lang="es-ES" sz="2800" b="1" i="1" dirty="0"/>
              <a:t>En esta cadena quienes son los culpables? Las tortugas NO!!! seguramente, los que sacan los huevos??? (no me atrevería a afirmarlo) los que generan el hambre y la pérdida de conciencia??? En fin no estoy seguro pero vale la pena conocer la realidad.- </a:t>
            </a:r>
            <a:r>
              <a:rPr lang="es-ES" dirty="0"/>
              <a:t>  </a:t>
            </a:r>
          </a:p>
        </p:txBody>
      </p:sp>
      <p:pic>
        <p:nvPicPr>
          <p:cNvPr id="1026" name="Picture 2" descr="C:\Documents and Settings\Dell\Escritorio\GRIF 2\2cxx0f8.gif"/>
          <p:cNvPicPr>
            <a:picLocks noChangeAspect="1" noChangeArrowheads="1" noCrop="1"/>
          </p:cNvPicPr>
          <p:nvPr/>
        </p:nvPicPr>
        <p:blipFill>
          <a:blip r:embed="rId3" cstate="print"/>
          <a:srcRect/>
          <a:stretch>
            <a:fillRect/>
          </a:stretch>
        </p:blipFill>
        <p:spPr bwMode="auto">
          <a:xfrm>
            <a:off x="0" y="5877272"/>
            <a:ext cx="1490632" cy="1218059"/>
          </a:xfrm>
          <a:prstGeom prst="rect">
            <a:avLst/>
          </a:prstGeom>
          <a:noFill/>
        </p:spPr>
      </p:pic>
    </p:spTree>
  </p:cSld>
  <p:clrMapOvr>
    <a:masterClrMapping/>
  </p:clrMapOvr>
  <p:transition spd="slow" advTm="3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falso-robo-de-huevos-de-tortugas-marinas-5-600x397.jpg"/>
          <p:cNvPicPr>
            <a:picLocks noChangeAspect="1" noChangeArrowheads="1"/>
          </p:cNvPicPr>
          <p:nvPr/>
        </p:nvPicPr>
        <p:blipFill>
          <a:blip r:embed="rId2" cstate="print"/>
          <a:srcRect/>
          <a:stretch>
            <a:fillRect/>
          </a:stretch>
        </p:blipFill>
        <p:spPr bwMode="auto">
          <a:xfrm>
            <a:off x="0" y="0"/>
            <a:ext cx="9209012"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falso-robo-de-huevos-de-tortugas-marinas-4-600x397.jpg"/>
          <p:cNvPicPr>
            <a:picLocks noChangeAspect="1" noChangeArrowheads="1"/>
          </p:cNvPicPr>
          <p:nvPr/>
        </p:nvPicPr>
        <p:blipFill>
          <a:blip r:embed="rId2" cstate="print"/>
          <a:srcRect/>
          <a:stretch>
            <a:fillRect/>
          </a:stretch>
        </p:blipFill>
        <p:spPr bwMode="auto">
          <a:xfrm>
            <a:off x="0" y="0"/>
            <a:ext cx="931784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ATT00003.jpg"/>
          <p:cNvPicPr>
            <a:picLocks noChangeAspect="1" noChangeArrowheads="1"/>
          </p:cNvPicPr>
          <p:nvPr/>
        </p:nvPicPr>
        <p:blipFill>
          <a:blip r:embed="rId2" cstate="print"/>
          <a:srcRect/>
          <a:stretch>
            <a:fillRect/>
          </a:stretch>
        </p:blipFill>
        <p:spPr bwMode="auto">
          <a:xfrm>
            <a:off x="-1" y="0"/>
            <a:ext cx="94813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65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827584" y="1484784"/>
            <a:ext cx="8064896" cy="5016758"/>
          </a:xfrm>
          <a:prstGeom prst="rect">
            <a:avLst/>
          </a:prstGeom>
        </p:spPr>
        <p:txBody>
          <a:bodyPr wrap="square">
            <a:spAutoFit/>
          </a:bodyPr>
          <a:lstStyle/>
          <a:p>
            <a:pPr algn="ctr"/>
            <a:r>
              <a:rPr lang="es-ES" sz="3200" b="1" i="1" dirty="0" smtClean="0">
                <a:solidFill>
                  <a:srgbClr val="FF0000"/>
                </a:solidFill>
              </a:rPr>
              <a:t>POR FAVOR DIFUNDAN ESTE ATENTADO CONTRA LA NATURALEZA ,</a:t>
            </a:r>
            <a:r>
              <a:rPr lang="es-ES" sz="3200" i="1" dirty="0" smtClean="0">
                <a:solidFill>
                  <a:srgbClr val="FF0000"/>
                </a:solidFill>
              </a:rPr>
              <a:t> </a:t>
            </a:r>
          </a:p>
          <a:p>
            <a:pPr algn="ctr"/>
            <a:r>
              <a:rPr lang="es-ES" sz="3200" b="1" i="1" dirty="0" smtClean="0">
                <a:solidFill>
                  <a:srgbClr val="FF0000"/>
                </a:solidFill>
              </a:rPr>
              <a:t>ROBAN LOS HUEVOS</a:t>
            </a:r>
            <a:r>
              <a:rPr lang="es-ES" sz="3200" b="1" i="1" dirty="0" smtClean="0">
                <a:solidFill>
                  <a:srgbClr val="000080"/>
                </a:solidFill>
              </a:rPr>
              <a:t> </a:t>
            </a:r>
            <a:r>
              <a:rPr lang="es-ES" sz="3200" b="1" i="1" dirty="0" smtClean="0">
                <a:solidFill>
                  <a:srgbClr val="FF0000"/>
                </a:solidFill>
              </a:rPr>
              <a:t>DE TORTUGAS MARINAS,</a:t>
            </a:r>
            <a:r>
              <a:rPr lang="es-ES" sz="3200" i="1" dirty="0" smtClean="0"/>
              <a:t> </a:t>
            </a:r>
            <a:r>
              <a:rPr lang="es-ES" sz="3200" b="1" i="1" dirty="0" smtClean="0">
                <a:solidFill>
                  <a:srgbClr val="FF0000"/>
                </a:solidFill>
              </a:rPr>
              <a:t>PARA VENDERLOS. </a:t>
            </a:r>
            <a:endParaRPr lang="es-ES" sz="3200" i="1" dirty="0" smtClean="0"/>
          </a:p>
          <a:p>
            <a:pPr algn="ctr"/>
            <a:r>
              <a:rPr lang="es-ES" sz="3200" b="1" i="1" dirty="0" smtClean="0"/>
              <a:t>REENVIAR SIN MODERACION,</a:t>
            </a:r>
            <a:endParaRPr lang="es-ES" sz="3200" i="1" dirty="0" smtClean="0"/>
          </a:p>
          <a:p>
            <a:pPr algn="ctr"/>
            <a:r>
              <a:rPr lang="es-ES" sz="3200" b="1" i="1" dirty="0" smtClean="0"/>
              <a:t>ESPECIALMENTE SI TIENES ALGUN  CONOCIDO EN COSTA RICA  GRACIAS.</a:t>
            </a:r>
            <a:endParaRPr lang="es-ES" sz="3200" i="1" dirty="0" smtClean="0"/>
          </a:p>
          <a:p>
            <a:pPr algn="ctr"/>
            <a:r>
              <a:rPr lang="es-ES" sz="3200" b="1" i="1" dirty="0" smtClean="0"/>
              <a:t>Después dicen</a:t>
            </a:r>
            <a:endParaRPr lang="es-ES" sz="3200" i="1" dirty="0" smtClean="0"/>
          </a:p>
          <a:p>
            <a:pPr algn="ctr"/>
            <a:r>
              <a:rPr lang="es-ES" sz="3200" b="1" i="1" dirty="0" smtClean="0"/>
              <a:t>que las tortugas están desapareciendo por el cambio climático</a:t>
            </a:r>
            <a:endParaRPr lang="es-ES" sz="3200" i="1" dirty="0"/>
          </a:p>
        </p:txBody>
      </p:sp>
      <p:pic>
        <p:nvPicPr>
          <p:cNvPr id="4" name="Picture 2" descr="C:\Documents and Settings\Dell\Escritorio\GRIF 2\2cxx0f8.gif"/>
          <p:cNvPicPr>
            <a:picLocks noChangeAspect="1" noChangeArrowheads="1" noCrop="1"/>
          </p:cNvPicPr>
          <p:nvPr/>
        </p:nvPicPr>
        <p:blipFill>
          <a:blip r:embed="rId3" cstate="print"/>
          <a:srcRect/>
          <a:stretch>
            <a:fillRect/>
          </a:stretch>
        </p:blipFill>
        <p:spPr bwMode="auto">
          <a:xfrm>
            <a:off x="0" y="5639941"/>
            <a:ext cx="1490632" cy="1218059"/>
          </a:xfrm>
          <a:prstGeom prst="rect">
            <a:avLst/>
          </a:prstGeom>
          <a:noFill/>
        </p:spPr>
      </p:pic>
    </p:spTree>
  </p:cSld>
  <p:clrMapOvr>
    <a:masterClrMapping/>
  </p:clrMapOvr>
  <p:transition spd="slow" advTm="3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ATT00005.jpg"/>
          <p:cNvPicPr>
            <a:picLocks noChangeAspect="1" noChangeArrowheads="1"/>
          </p:cNvPicPr>
          <p:nvPr/>
        </p:nvPicPr>
        <p:blipFill>
          <a:blip r:embed="rId2" cstate="print"/>
          <a:srcRect l="52875" t="11151" b="14300"/>
          <a:stretch>
            <a:fillRect/>
          </a:stretch>
        </p:blipFill>
        <p:spPr bwMode="auto">
          <a:xfrm>
            <a:off x="0" y="476672"/>
            <a:ext cx="4572000" cy="5904656"/>
          </a:xfrm>
          <a:prstGeom prst="rect">
            <a:avLst/>
          </a:prstGeom>
          <a:noFill/>
        </p:spPr>
      </p:pic>
      <p:pic>
        <p:nvPicPr>
          <p:cNvPr id="3" name="Picture 2" descr="C:\Documents and Settings\Dell\Escritorio\ATT00005.jpg"/>
          <p:cNvPicPr>
            <a:picLocks noChangeAspect="1" noChangeArrowheads="1"/>
          </p:cNvPicPr>
          <p:nvPr/>
        </p:nvPicPr>
        <p:blipFill>
          <a:blip r:embed="rId2" cstate="print"/>
          <a:srcRect l="52875" t="11151" b="14300"/>
          <a:stretch>
            <a:fillRect/>
          </a:stretch>
        </p:blipFill>
        <p:spPr bwMode="auto">
          <a:xfrm flipH="1">
            <a:off x="4572001" y="476672"/>
            <a:ext cx="4571999" cy="590465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ATT00007.jpg"/>
          <p:cNvPicPr>
            <a:picLocks noChangeAspect="1" noChangeArrowheads="1"/>
          </p:cNvPicPr>
          <p:nvPr/>
        </p:nvPicPr>
        <p:blipFill>
          <a:blip r:embed="rId2" cstate="print"/>
          <a:srcRect/>
          <a:stretch>
            <a:fillRect/>
          </a:stretch>
        </p:blipFill>
        <p:spPr bwMode="auto">
          <a:xfrm>
            <a:off x="0" y="0"/>
            <a:ext cx="920796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ATT0000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ATT00010.jpg"/>
          <p:cNvPicPr>
            <a:picLocks noChangeAspect="1" noChangeArrowheads="1"/>
          </p:cNvPicPr>
          <p:nvPr/>
        </p:nvPicPr>
        <p:blipFill>
          <a:blip r:embed="rId2" cstate="print"/>
          <a:srcRect/>
          <a:stretch>
            <a:fillRect/>
          </a:stretch>
        </p:blipFill>
        <p:spPr bwMode="auto">
          <a:xfrm>
            <a:off x="0" y="0"/>
            <a:ext cx="919158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ATT00011.jpg"/>
          <p:cNvPicPr>
            <a:picLocks noChangeAspect="1" noChangeArrowheads="1"/>
          </p:cNvPicPr>
          <p:nvPr/>
        </p:nvPicPr>
        <p:blipFill>
          <a:blip r:embed="rId2" cstate="print"/>
          <a:srcRect/>
          <a:stretch>
            <a:fillRect/>
          </a:stretch>
        </p:blipFill>
        <p:spPr bwMode="auto">
          <a:xfrm>
            <a:off x="0" y="0"/>
            <a:ext cx="9191582"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latinpost-2013-05-tortuga-llaud-e1370039933972.jpg"/>
          <p:cNvPicPr>
            <a:picLocks noChangeAspect="1" noChangeArrowheads="1"/>
          </p:cNvPicPr>
          <p:nvPr/>
        </p:nvPicPr>
        <p:blipFill>
          <a:blip r:embed="rId2" cstate="print"/>
          <a:srcRect/>
          <a:stretch>
            <a:fillRect/>
          </a:stretch>
        </p:blipFill>
        <p:spPr bwMode="auto">
          <a:xfrm>
            <a:off x="-1" y="0"/>
            <a:ext cx="9192829"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65000"/>
          </a:blip>
          <a:srcRect/>
          <a:stretch>
            <a:fillRect/>
          </a:stretch>
        </p:blipFill>
        <p:spPr bwMode="auto">
          <a:xfrm>
            <a:off x="0" y="0"/>
            <a:ext cx="9144000" cy="6877050"/>
          </a:xfrm>
          <a:prstGeom prst="rect">
            <a:avLst/>
          </a:prstGeom>
          <a:noFill/>
          <a:ln w="9525">
            <a:noFill/>
            <a:miter lim="800000"/>
            <a:headEnd/>
            <a:tailEnd/>
          </a:ln>
        </p:spPr>
      </p:pic>
      <p:pic>
        <p:nvPicPr>
          <p:cNvPr id="4" name="Picture 2" descr="C:\Documents and Settings\Dell\Escritorio\piensa-antes-de-actuar.jpg"/>
          <p:cNvPicPr>
            <a:picLocks noChangeAspect="1" noChangeArrowheads="1"/>
          </p:cNvPicPr>
          <p:nvPr/>
        </p:nvPicPr>
        <p:blipFill>
          <a:blip r:embed="rId4" cstate="print"/>
          <a:srcRect/>
          <a:stretch>
            <a:fillRect/>
          </a:stretch>
        </p:blipFill>
        <p:spPr bwMode="auto">
          <a:xfrm>
            <a:off x="1" y="0"/>
            <a:ext cx="3059832" cy="3059834"/>
          </a:xfrm>
          <a:prstGeom prst="rect">
            <a:avLst/>
          </a:prstGeom>
          <a:noFill/>
        </p:spPr>
      </p:pic>
      <p:sp>
        <p:nvSpPr>
          <p:cNvPr id="2" name="1 Rectángulo"/>
          <p:cNvSpPr/>
          <p:nvPr/>
        </p:nvSpPr>
        <p:spPr>
          <a:xfrm>
            <a:off x="1763688" y="2420888"/>
            <a:ext cx="7056784" cy="3970318"/>
          </a:xfrm>
          <a:prstGeom prst="rect">
            <a:avLst/>
          </a:prstGeom>
        </p:spPr>
        <p:txBody>
          <a:bodyPr wrap="square">
            <a:spAutoFit/>
          </a:bodyPr>
          <a:lstStyle/>
          <a:p>
            <a:r>
              <a:rPr lang="es-ES" sz="2800" b="1" i="1" dirty="0"/>
              <a:t>¿Que tal?</a:t>
            </a:r>
            <a:r>
              <a:rPr lang="es-ES" sz="2800" i="1" dirty="0"/>
              <a:t> Unos niños (aparentemente) </a:t>
            </a:r>
            <a:r>
              <a:rPr lang="es-ES" sz="2800" b="1" i="1" dirty="0"/>
              <a:t>robando huevos de tortuga</a:t>
            </a:r>
            <a:r>
              <a:rPr lang="es-ES" sz="2800" i="1" dirty="0"/>
              <a:t>, se ve la cara de felicidad en los rostros de esos </a:t>
            </a:r>
            <a:r>
              <a:rPr lang="es-ES" sz="2800" i="1" dirty="0" smtClean="0"/>
              <a:t>¿</a:t>
            </a:r>
            <a:r>
              <a:rPr lang="es-ES" sz="2800" i="1" dirty="0"/>
              <a:t>no?</a:t>
            </a:r>
          </a:p>
          <a:p>
            <a:r>
              <a:rPr lang="es-ES" sz="2800" i="1" dirty="0"/>
              <a:t>Si, pues, por que no puede ser otra cosa que unos delincuentes. Son unos </a:t>
            </a:r>
            <a:r>
              <a:rPr lang="es-ES" sz="2800" i="1" dirty="0" err="1"/>
              <a:t>ecocidas</a:t>
            </a:r>
            <a:r>
              <a:rPr lang="es-ES" sz="2800" i="1" dirty="0"/>
              <a:t>, </a:t>
            </a:r>
            <a:r>
              <a:rPr lang="es-ES" sz="2800" b="1" i="1" dirty="0"/>
              <a:t>hay que difundir las fotos a toda costa</a:t>
            </a:r>
            <a:r>
              <a:rPr lang="es-ES" sz="2800" i="1" dirty="0"/>
              <a:t> para que cuando alguien los vea en la calle les haga algo, eso es lo que se merecen ¿no?, pues NO. </a:t>
            </a:r>
            <a:r>
              <a:rPr lang="es-ES" sz="2800" b="1" i="1" dirty="0"/>
              <a:t>Se merecen un aplauso.</a:t>
            </a:r>
            <a:endParaRPr lang="es-ES" sz="2800" i="1" dirty="0"/>
          </a:p>
        </p:txBody>
      </p:sp>
      <p:sp>
        <p:nvSpPr>
          <p:cNvPr id="3" name="2 Rectángulo"/>
          <p:cNvSpPr/>
          <p:nvPr/>
        </p:nvSpPr>
        <p:spPr>
          <a:xfrm>
            <a:off x="4211960" y="476672"/>
            <a:ext cx="4572000" cy="1569660"/>
          </a:xfrm>
          <a:prstGeom prst="rect">
            <a:avLst/>
          </a:prstGeom>
        </p:spPr>
        <p:txBody>
          <a:bodyPr>
            <a:spAutoFit/>
          </a:bodyPr>
          <a:lstStyle/>
          <a:p>
            <a:r>
              <a:rPr lang="es-ES" sz="3200" b="1" i="1" dirty="0"/>
              <a:t>Hoy empezaron </a:t>
            </a:r>
            <a:r>
              <a:rPr lang="es-ES" sz="3200" b="1" i="1" dirty="0" smtClean="0"/>
              <a:t>a </a:t>
            </a:r>
            <a:r>
              <a:rPr lang="es-ES" sz="3200" b="1" i="1" dirty="0"/>
              <a:t>circular (de nuevo) estas fotos por Internet:</a:t>
            </a:r>
          </a:p>
        </p:txBody>
      </p:sp>
      <p:pic>
        <p:nvPicPr>
          <p:cNvPr id="6" name="Picture 2" descr="C:\Documents and Settings\Dell\Escritorio\GRIF 2\2cxx0f8.gif"/>
          <p:cNvPicPr>
            <a:picLocks noChangeAspect="1" noChangeArrowheads="1" noCrop="1"/>
          </p:cNvPicPr>
          <p:nvPr/>
        </p:nvPicPr>
        <p:blipFill>
          <a:blip r:embed="rId5" cstate="print"/>
          <a:srcRect/>
          <a:stretch>
            <a:fillRect/>
          </a:stretch>
        </p:blipFill>
        <p:spPr bwMode="auto">
          <a:xfrm>
            <a:off x="0" y="5639941"/>
            <a:ext cx="1490632" cy="1218059"/>
          </a:xfrm>
          <a:prstGeom prst="rect">
            <a:avLst/>
          </a:prstGeom>
          <a:noFill/>
        </p:spPr>
      </p:pic>
    </p:spTree>
  </p:cSld>
  <p:clrMapOvr>
    <a:masterClrMapping/>
  </p:clrMapOvr>
  <p:transition spd="slow" advTm="34000">
    <p:blinds dir="vert"/>
    <p:sndAc>
      <p:stSnd>
        <p:snd r:embed="rId2" name="ray coniff - chill out brazil306140.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Activista-asesinado-en-Costa-Rica-por-denunciar-robos-de-huevos-de-tortuga.jpg"/>
          <p:cNvPicPr>
            <a:picLocks noChangeAspect="1" noChangeArrowheads="1"/>
          </p:cNvPicPr>
          <p:nvPr/>
        </p:nvPicPr>
        <p:blipFill>
          <a:blip r:embed="rId2" cstate="print"/>
          <a:srcRect/>
          <a:stretch>
            <a:fillRect/>
          </a:stretch>
        </p:blipFill>
        <p:spPr bwMode="auto">
          <a:xfrm>
            <a:off x="0" y="0"/>
            <a:ext cx="9150638"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0" y="-90488"/>
            <a:ext cx="9144000" cy="6948488"/>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Activista-asesinado-en-Costa-Rica-por-denunciar-robos-de-huevos-de-tortuga-2.jpg"/>
          <p:cNvPicPr>
            <a:picLocks noChangeAspect="1" noChangeArrowheads="1"/>
          </p:cNvPicPr>
          <p:nvPr/>
        </p:nvPicPr>
        <p:blipFill>
          <a:blip r:embed="rId2" cstate="print"/>
          <a:srcRect/>
          <a:stretch>
            <a:fillRect/>
          </a:stretch>
        </p:blipFill>
        <p:spPr bwMode="auto">
          <a:xfrm>
            <a:off x="-866719" y="0"/>
            <a:ext cx="10010719"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huevos_tortuga_robo.jpg"/>
          <p:cNvPicPr>
            <a:picLocks noChangeAspect="1" noChangeArrowheads="1"/>
          </p:cNvPicPr>
          <p:nvPr/>
        </p:nvPicPr>
        <p:blipFill>
          <a:blip r:embed="rId2" cstate="print"/>
          <a:srcRect/>
          <a:stretch>
            <a:fillRect/>
          </a:stretch>
        </p:blipFill>
        <p:spPr bwMode="auto">
          <a:xfrm>
            <a:off x="-1" y="0"/>
            <a:ext cx="9246439"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65000"/>
          </a:blip>
          <a:srcRect/>
          <a:stretch>
            <a:fillRect/>
          </a:stretch>
        </p:blipFill>
        <p:spPr bwMode="auto">
          <a:xfrm>
            <a:off x="0" y="0"/>
            <a:ext cx="9144000" cy="6877050"/>
          </a:xfrm>
          <a:prstGeom prst="rect">
            <a:avLst/>
          </a:prstGeom>
          <a:noFill/>
          <a:ln w="9525">
            <a:noFill/>
            <a:miter lim="800000"/>
            <a:headEnd/>
            <a:tailEnd/>
          </a:ln>
        </p:spPr>
      </p:pic>
      <p:sp>
        <p:nvSpPr>
          <p:cNvPr id="1025" name="Rectangle 1"/>
          <p:cNvSpPr>
            <a:spLocks noChangeArrowheads="1"/>
          </p:cNvSpPr>
          <p:nvPr/>
        </p:nvSpPr>
        <p:spPr bwMode="auto">
          <a:xfrm>
            <a:off x="467544" y="743799"/>
            <a:ext cx="8172400"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 sz="1600" i="1" dirty="0" smtClean="0">
                <a:latin typeface="Arial" pitchFamily="34" charset="0"/>
              </a:rPr>
              <a:t>L</a:t>
            </a:r>
            <a:r>
              <a:rPr kumimoji="0" lang="es-ES" sz="1600" b="0" i="1" u="none" strike="noStrike" cap="none" normalizeH="0" baseline="0" dirty="0" smtClean="0">
                <a:ln>
                  <a:noFill/>
                </a:ln>
                <a:effectLst/>
                <a:latin typeface="Arial" pitchFamily="34" charset="0"/>
              </a:rPr>
              <a:t>a </a:t>
            </a:r>
            <a:r>
              <a:rPr kumimoji="0" lang="es-ES" sz="1600" b="0" i="1" u="none" strike="noStrike" cap="none" normalizeH="0" baseline="0" dirty="0" smtClean="0">
                <a:ln>
                  <a:noFill/>
                </a:ln>
                <a:effectLst/>
                <a:latin typeface="Arial" pitchFamily="34" charset="0"/>
                <a:hlinkClick r:id="rId3" tooltip="¿Cómo saber si lo que leo en Internet es información confiable?"/>
              </a:rPr>
              <a:t>veracidad de la información en Internet</a:t>
            </a:r>
            <a:r>
              <a:rPr kumimoji="0" lang="es-ES" sz="1600" b="0" i="1" u="none" strike="noStrike" cap="none" normalizeH="0" baseline="0" dirty="0" smtClean="0">
                <a:ln>
                  <a:noFill/>
                </a:ln>
                <a:effectLst/>
                <a:latin typeface="Arial" pitchFamily="34" charset="0"/>
              </a:rPr>
              <a:t>  es increíble como </a:t>
            </a:r>
            <a:r>
              <a:rPr kumimoji="0" lang="es-ES" sz="1600" b="1" i="1" u="none" strike="noStrike" cap="none" normalizeH="0" baseline="0" dirty="0" smtClean="0">
                <a:ln>
                  <a:noFill/>
                </a:ln>
                <a:effectLst/>
                <a:latin typeface="Arial" pitchFamily="34" charset="0"/>
              </a:rPr>
              <a:t>muchas personas aún se dejan llevar por lo primero que ven sin detenerse a pensar</a:t>
            </a:r>
            <a:r>
              <a:rPr kumimoji="0" lang="es-ES" sz="1600" b="0" i="1" u="none" strike="noStrike" cap="none" normalizeH="0" baseline="0" dirty="0" smtClean="0">
                <a:ln>
                  <a:noFill/>
                </a:ln>
                <a:effectLst/>
                <a:latin typeface="Arial" pitchFamily="34" charset="0"/>
              </a:rPr>
              <a:t> si lo que están recibiendo en ese momento es información veraz y confiable.</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600" b="0" i="1" u="none" strike="noStrike" cap="none" normalizeH="0" baseline="0" dirty="0" smtClean="0">
                <a:ln>
                  <a:noFill/>
                </a:ln>
                <a:effectLst/>
                <a:latin typeface="Arial" pitchFamily="34" charset="0"/>
              </a:rPr>
              <a:t>No se puede ser tan confianzudo y darle RT, </a:t>
            </a:r>
            <a:r>
              <a:rPr kumimoji="0" lang="es-ES" sz="1600" b="0" i="1" u="none" strike="noStrike" cap="none" normalizeH="0" baseline="0" dirty="0" err="1" smtClean="0">
                <a:ln>
                  <a:noFill/>
                </a:ln>
                <a:effectLst/>
                <a:latin typeface="Arial" pitchFamily="34" charset="0"/>
              </a:rPr>
              <a:t>Like</a:t>
            </a:r>
            <a:r>
              <a:rPr kumimoji="0" lang="es-ES" sz="1600" b="0" i="1" u="none" strike="noStrike" cap="none" normalizeH="0" baseline="0" dirty="0" smtClean="0">
                <a:ln>
                  <a:noFill/>
                </a:ln>
                <a:effectLst/>
                <a:latin typeface="Arial" pitchFamily="34" charset="0"/>
              </a:rPr>
              <a:t>, Reenviar o compartir a cualquier cosa que veamos.</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rPr>
              <a:t>A veces, vale mas </a:t>
            </a:r>
            <a:r>
              <a:rPr kumimoji="0" lang="es-ES" sz="1600" b="0" i="1" u="none" strike="noStrike" cap="none" normalizeH="0" baseline="0" dirty="0" smtClean="0">
                <a:ln>
                  <a:noFill/>
                </a:ln>
                <a:effectLst/>
                <a:latin typeface="Arial" pitchFamily="34" charset="0"/>
              </a:rPr>
              <a:t>ser pacientes y </a:t>
            </a:r>
            <a:r>
              <a:rPr kumimoji="0" lang="es-ES" sz="1600" b="1" i="1" u="none" strike="noStrike" cap="none" normalizeH="0" baseline="0" dirty="0" smtClean="0">
                <a:ln>
                  <a:noFill/>
                </a:ln>
                <a:effectLst/>
                <a:latin typeface="Arial" pitchFamily="34" charset="0"/>
              </a:rPr>
              <a:t>resistir la tentación</a:t>
            </a:r>
            <a:r>
              <a:rPr kumimoji="0" lang="es-ES" sz="1600" b="0" i="1" u="none" strike="noStrike" cap="none" normalizeH="0" baseline="0" dirty="0" smtClean="0">
                <a:ln>
                  <a:noFill/>
                </a:ln>
                <a:effectLst/>
                <a:latin typeface="Arial" pitchFamily="34" charset="0"/>
              </a:rPr>
              <a:t>. La mayoría, si, LA MAYORÍA de las veces que se siente tentado a difundir como un desesperado un caso de injusticia, en realidad lo que esta haciendo es demostrar cuan vulnerables es usted a la manipulación mediática, que por lo general tiene un objetivo nada loable y se esta aprovechando de su debilidad para lograr su cometido. Por favor, sea un poco mas paciente, </a:t>
            </a:r>
            <a:r>
              <a:rPr kumimoji="0" lang="es-ES" sz="1600" b="1" i="1" u="none" strike="noStrike" cap="none" normalizeH="0" baseline="0" dirty="0" smtClean="0">
                <a:ln>
                  <a:noFill/>
                </a:ln>
                <a:effectLst/>
                <a:latin typeface="Arial" pitchFamily="34" charset="0"/>
              </a:rPr>
              <a:t>investigue y luego reaccione</a:t>
            </a:r>
            <a:r>
              <a:rPr kumimoji="0" lang="es-ES" sz="1600" b="0" i="1" u="none" strike="noStrike" cap="none" normalizeH="0" baseline="0" dirty="0" smtClean="0">
                <a:ln>
                  <a:noFill/>
                </a:ln>
                <a:effectLst/>
                <a:latin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rPr>
              <a:t>Para explicarme mejor voy con este ejemplo:</a:t>
            </a:r>
            <a:endParaRPr kumimoji="0" lang="es-ES" sz="1600" b="0" i="1" u="none" strike="noStrike" cap="none" normalizeH="0" baseline="0" dirty="0" smtClean="0">
              <a:ln>
                <a:noFill/>
              </a:ln>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600" b="0" i="1" u="none" strike="noStrike" cap="none" normalizeH="0" baseline="0" dirty="0" smtClean="0">
                <a:ln>
                  <a:noFill/>
                </a:ln>
                <a:effectLst/>
                <a:latin typeface="Arial" pitchFamily="34" charset="0"/>
              </a:rPr>
              <a:t>Una mujer fue señalada de abandonar a su suerte unos gatos en un terreno y acusada de contribuir con la sobre-población felina perjudicando la salud pública. La verdadera historia del caso es que esa señora se acercó a los gatos y vio que uno de ellos tenía la pata fracturada, lo recogió, vacunó, </a:t>
            </a:r>
            <a:r>
              <a:rPr kumimoji="0" lang="es-ES" sz="1600" b="0" i="1" u="none" strike="noStrike" cap="none" normalizeH="0" baseline="0" dirty="0" err="1" smtClean="0">
                <a:ln>
                  <a:noFill/>
                </a:ln>
                <a:effectLst/>
                <a:latin typeface="Arial" pitchFamily="34" charset="0"/>
              </a:rPr>
              <a:t>desparacitó</a:t>
            </a:r>
            <a:r>
              <a:rPr kumimoji="0" lang="es-ES" sz="1600" b="0" i="1" u="none" strike="noStrike" cap="none" normalizeH="0" baseline="0" dirty="0" smtClean="0">
                <a:ln>
                  <a:noFill/>
                </a:ln>
                <a:effectLst/>
                <a:latin typeface="Arial" pitchFamily="34" charset="0"/>
              </a:rPr>
              <a:t> y curó. Luego lo regresó con sus hermanos una vez esterilizado. Pero para su desgracia la vieron otras personas y le tomaron las placas del vehículo. Como ella tenía la costumbre de alimentar a los felinos regularmente </a:t>
            </a:r>
            <a:r>
              <a:rPr kumimoji="0" lang="es-ES" sz="1600" b="1" i="1" u="none" strike="noStrike" cap="none" normalizeH="0" baseline="0" dirty="0" smtClean="0">
                <a:ln>
                  <a:noFill/>
                </a:ln>
                <a:effectLst/>
                <a:latin typeface="Arial" pitchFamily="34" charset="0"/>
              </a:rPr>
              <a:t>fue acusada por la junta vecinal de abandono de animales en la vía pública</a:t>
            </a:r>
            <a:r>
              <a:rPr kumimoji="0" lang="es-ES" sz="1600" b="0" i="1" u="none" strike="noStrike" cap="none" normalizeH="0" baseline="0" dirty="0" smtClean="0">
                <a:ln>
                  <a:noFill/>
                </a:ln>
                <a:effectLst/>
                <a:latin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rPr>
              <a:t>Son muchísimos los casos de malentendidos que terminan perjudicando a personas compasivas con los animales.</a:t>
            </a:r>
            <a:endParaRPr kumimoji="0" lang="es-ES" sz="1600" b="0" i="1" u="none" strike="noStrike" cap="none" normalizeH="0" baseline="0" dirty="0" smtClean="0">
              <a:ln>
                <a:noFill/>
              </a:ln>
              <a:effectLst/>
              <a:latin typeface="Arial" pitchFamily="34" charset="0"/>
            </a:endParaRPr>
          </a:p>
        </p:txBody>
      </p:sp>
      <p:pic>
        <p:nvPicPr>
          <p:cNvPr id="4" name="Picture 2" descr="C:\Documents and Settings\Dell\Escritorio\GRIF 2\2cxx0f8.gif"/>
          <p:cNvPicPr>
            <a:picLocks noChangeAspect="1" noChangeArrowheads="1" noCrop="1"/>
          </p:cNvPicPr>
          <p:nvPr/>
        </p:nvPicPr>
        <p:blipFill>
          <a:blip r:embed="rId4" cstate="print"/>
          <a:srcRect/>
          <a:stretch>
            <a:fillRect/>
          </a:stretch>
        </p:blipFill>
        <p:spPr bwMode="auto">
          <a:xfrm>
            <a:off x="0" y="6064064"/>
            <a:ext cx="971600" cy="793936"/>
          </a:xfrm>
          <a:prstGeom prst="rect">
            <a:avLst/>
          </a:prstGeom>
          <a:noFill/>
        </p:spPr>
      </p:pic>
    </p:spTree>
  </p:cSld>
  <p:clrMapOvr>
    <a:masterClrMapping/>
  </p:clrMapOvr>
  <p:transition spd="slow" advTm="6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falso-robo-de-huevos-de-tortugas-marinas-2-600x420.jpg"/>
          <p:cNvPicPr>
            <a:picLocks noChangeAspect="1" noChangeArrowheads="1"/>
          </p:cNvPicPr>
          <p:nvPr/>
        </p:nvPicPr>
        <p:blipFill>
          <a:blip r:embed="rId2" cstate="print"/>
          <a:srcRect/>
          <a:stretch>
            <a:fillRect/>
          </a:stretch>
        </p:blipFill>
        <p:spPr bwMode="auto">
          <a:xfrm>
            <a:off x="-1" y="0"/>
            <a:ext cx="9424789"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Documents and Settings\Dell\Escritorio\ATT00012.jpg"/>
          <p:cNvPicPr>
            <a:picLocks noChangeAspect="1" noChangeArrowheads="1"/>
          </p:cNvPicPr>
          <p:nvPr/>
        </p:nvPicPr>
        <p:blipFill>
          <a:blip r:embed="rId2" cstate="print"/>
          <a:srcRect/>
          <a:stretch>
            <a:fillRect/>
          </a:stretch>
        </p:blipFill>
        <p:spPr bwMode="auto">
          <a:xfrm>
            <a:off x="-1" y="0"/>
            <a:ext cx="9143223" cy="7101408"/>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65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295128" y="1556792"/>
            <a:ext cx="7848872" cy="4832092"/>
          </a:xfrm>
          <a:prstGeom prst="rect">
            <a:avLst/>
          </a:prstGeom>
        </p:spPr>
        <p:txBody>
          <a:bodyPr wrap="square">
            <a:spAutoFit/>
          </a:bodyPr>
          <a:lstStyle/>
          <a:p>
            <a:r>
              <a:rPr lang="es-ES" sz="2800" i="1" dirty="0"/>
              <a:t>Las susodichas fotos </a:t>
            </a:r>
            <a:r>
              <a:rPr lang="es-ES" sz="2800" b="1" i="1" dirty="0"/>
              <a:t>no tienen nada que ver con el robo de huevos de tortuga</a:t>
            </a:r>
            <a:r>
              <a:rPr lang="es-ES" sz="2800" i="1" dirty="0"/>
              <a:t>, en realidad le están dando un ejemplo al mundo. Esto forma parte de un </a:t>
            </a:r>
            <a:r>
              <a:rPr lang="es-ES" sz="2800" i="1" dirty="0">
                <a:hlinkClick r:id="rId3"/>
              </a:rPr>
              <a:t>modelo ejemplar de desarrollo sostenible en la comunidad de </a:t>
            </a:r>
            <a:r>
              <a:rPr lang="es-ES" sz="2800" i="1" dirty="0" err="1">
                <a:hlinkClick r:id="rId3"/>
              </a:rPr>
              <a:t>Ostional</a:t>
            </a:r>
            <a:r>
              <a:rPr lang="es-ES" sz="2800" i="1" dirty="0"/>
              <a:t>, avalado por la Ley de Protección, Conservación y Recuperación de las Poblaciones de Tortugas Marinas de Costa Rica.</a:t>
            </a:r>
          </a:p>
          <a:p>
            <a:r>
              <a:rPr lang="es-ES" sz="2800" i="1" dirty="0"/>
              <a:t>Este plan de aprovechamiento legal y racional del recurso –lejos de ser una vergüenza- </a:t>
            </a:r>
            <a:r>
              <a:rPr lang="es-ES" sz="2800" b="1" i="1" dirty="0"/>
              <a:t>es un orgullo para el país</a:t>
            </a:r>
            <a:r>
              <a:rPr lang="es-ES" sz="2800" i="1" dirty="0"/>
              <a:t> y ha sido </a:t>
            </a:r>
            <a:r>
              <a:rPr lang="es-ES" sz="2800" b="1" i="1" dirty="0"/>
              <a:t>aplaudido y reconocido por científicos</a:t>
            </a:r>
            <a:r>
              <a:rPr lang="es-ES" sz="2800" i="1" dirty="0"/>
              <a:t> nacionales e internacionales.</a:t>
            </a:r>
          </a:p>
        </p:txBody>
      </p:sp>
      <p:pic>
        <p:nvPicPr>
          <p:cNvPr id="4" name="Picture 2" descr="C:\Documents and Settings\Dell\Escritorio\GRIF 2\2cxx0f8.gif"/>
          <p:cNvPicPr>
            <a:picLocks noChangeAspect="1" noChangeArrowheads="1" noCrop="1"/>
          </p:cNvPicPr>
          <p:nvPr/>
        </p:nvPicPr>
        <p:blipFill>
          <a:blip r:embed="rId4" cstate="print"/>
          <a:srcRect/>
          <a:stretch>
            <a:fillRect/>
          </a:stretch>
        </p:blipFill>
        <p:spPr bwMode="auto">
          <a:xfrm>
            <a:off x="0" y="5639941"/>
            <a:ext cx="1490632" cy="1218059"/>
          </a:xfrm>
          <a:prstGeom prst="rect">
            <a:avLst/>
          </a:prstGeom>
          <a:noFill/>
        </p:spPr>
      </p:pic>
    </p:spTree>
  </p:cSld>
  <p:clrMapOvr>
    <a:masterClrMapping/>
  </p:clrMapOvr>
  <p:transition spd="slow" advTm="4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ATT00006.jpg"/>
          <p:cNvPicPr>
            <a:picLocks noChangeAspect="1" noChangeArrowheads="1"/>
          </p:cNvPicPr>
          <p:nvPr/>
        </p:nvPicPr>
        <p:blipFill>
          <a:blip r:embed="rId2" cstate="print"/>
          <a:srcRect/>
          <a:stretch>
            <a:fillRect/>
          </a:stretch>
        </p:blipFill>
        <p:spPr bwMode="auto">
          <a:xfrm>
            <a:off x="0" y="0"/>
            <a:ext cx="9172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ATT00009.jpg"/>
          <p:cNvPicPr>
            <a:picLocks noChangeAspect="1" noChangeArrowheads="1"/>
          </p:cNvPicPr>
          <p:nvPr/>
        </p:nvPicPr>
        <p:blipFill>
          <a:blip r:embed="rId2" cstate="print"/>
          <a:srcRect/>
          <a:stretch>
            <a:fillRect/>
          </a:stretch>
        </p:blipFill>
        <p:spPr bwMode="auto">
          <a:xfrm>
            <a:off x="0" y="0"/>
            <a:ext cx="917215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65000"/>
          </a:blip>
          <a:srcRect/>
          <a:stretch>
            <a:fillRect/>
          </a:stretch>
        </p:blipFill>
        <p:spPr bwMode="auto">
          <a:xfrm>
            <a:off x="0" y="0"/>
            <a:ext cx="9144000" cy="6877050"/>
          </a:xfrm>
          <a:prstGeom prst="rect">
            <a:avLst/>
          </a:prstGeom>
          <a:noFill/>
          <a:ln w="9525">
            <a:noFill/>
            <a:miter lim="800000"/>
            <a:headEnd/>
            <a:tailEnd/>
          </a:ln>
        </p:spPr>
      </p:pic>
      <p:sp>
        <p:nvSpPr>
          <p:cNvPr id="30721" name="Rectangle 1"/>
          <p:cNvSpPr>
            <a:spLocks noChangeArrowheads="1"/>
          </p:cNvSpPr>
          <p:nvPr/>
        </p:nvSpPr>
        <p:spPr bwMode="auto">
          <a:xfrm>
            <a:off x="1115616" y="548680"/>
            <a:ext cx="7380312" cy="6138846"/>
          </a:xfrm>
          <a:prstGeom prst="rect">
            <a:avLst/>
          </a:prstGeom>
          <a:noFill/>
          <a:ln w="9525">
            <a:noFill/>
            <a:miter lim="800000"/>
            <a:headEnd/>
            <a:tailEnd/>
          </a:ln>
          <a:effectLst/>
        </p:spPr>
        <p:txBody>
          <a:bodyPr vert="horz" wrap="square" lIns="0" tIns="0" rIns="0" bIns="44436"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Helvetica Neue"/>
              </a:rPr>
              <a:t>¿Y cómo es esto posible?</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Arial" pitchFamily="34" charset="0"/>
              </a:rPr>
              <a:t>En el </a:t>
            </a:r>
            <a:r>
              <a:rPr kumimoji="0" lang="es-ES" b="0" i="1" u="none" strike="noStrike" cap="none" normalizeH="0" baseline="0" dirty="0" smtClean="0">
                <a:ln>
                  <a:noFill/>
                </a:ln>
                <a:effectLst/>
                <a:latin typeface="Arial" pitchFamily="34" charset="0"/>
                <a:hlinkClick r:id="rId4"/>
              </a:rPr>
              <a:t>Refugio Nacional de Vida Silvestre </a:t>
            </a:r>
            <a:r>
              <a:rPr kumimoji="0" lang="es-ES" b="0" i="1" u="none" strike="noStrike" cap="none" normalizeH="0" baseline="0" dirty="0" err="1" smtClean="0">
                <a:ln>
                  <a:noFill/>
                </a:ln>
                <a:effectLst/>
                <a:latin typeface="Arial" pitchFamily="34" charset="0"/>
                <a:hlinkClick r:id="rId4"/>
              </a:rPr>
              <a:t>Ostional</a:t>
            </a:r>
            <a:r>
              <a:rPr kumimoji="0" lang="es-ES" b="0" i="1" u="none" strike="noStrike" cap="none" normalizeH="0" baseline="0" dirty="0" smtClean="0">
                <a:ln>
                  <a:noFill/>
                </a:ln>
                <a:effectLst/>
                <a:latin typeface="Arial" pitchFamily="34" charset="0"/>
              </a:rPr>
              <a:t> se concentran hasta 200.000 Tortugas Lora durante la época lluviosa y 15.000 en la época seca. Al llegar a la playa las tortugas</a:t>
            </a:r>
            <a:r>
              <a:rPr kumimoji="0" lang="es-ES" b="1" i="1" u="none" strike="noStrike" cap="none" normalizeH="0" baseline="0" dirty="0" smtClean="0">
                <a:ln>
                  <a:noFill/>
                </a:ln>
                <a:effectLst/>
                <a:latin typeface="Arial" pitchFamily="34" charset="0"/>
              </a:rPr>
              <a:t> desovan miles de huevos y destruyen una gran cantidad </a:t>
            </a:r>
            <a:r>
              <a:rPr kumimoji="0" lang="es-ES" b="0" i="1" u="none" strike="noStrike" cap="none" normalizeH="0" baseline="0" dirty="0" smtClean="0">
                <a:ln>
                  <a:noFill/>
                </a:ln>
                <a:effectLst/>
                <a:latin typeface="Arial" pitchFamily="34" charset="0"/>
              </a:rPr>
              <a:t>en su retorno al mar (</a:t>
            </a:r>
            <a:r>
              <a:rPr kumimoji="0" lang="es-ES" b="0" i="1" u="none" strike="noStrike" cap="none" normalizeH="0" baseline="0" dirty="0" err="1" smtClean="0">
                <a:ln>
                  <a:noFill/>
                </a:ln>
                <a:effectLst/>
                <a:latin typeface="Arial" pitchFamily="34" charset="0"/>
              </a:rPr>
              <a:t>Osea</a:t>
            </a:r>
            <a:r>
              <a:rPr kumimoji="0" lang="es-ES" b="0" i="1" u="none" strike="noStrike" cap="none" normalizeH="0" baseline="0" dirty="0" smtClean="0">
                <a:ln>
                  <a:noFill/>
                </a:ln>
                <a:effectLst/>
                <a:latin typeface="Arial" pitchFamily="34" charset="0"/>
              </a:rPr>
              <a:t> al regresarse le pasan por encima y los rompen ellas mismas). </a:t>
            </a:r>
            <a:r>
              <a:rPr kumimoji="0" lang="es-ES" b="1" i="1" u="none" strike="noStrike" cap="none" normalizeH="0" baseline="0" dirty="0" smtClean="0">
                <a:ln>
                  <a:noFill/>
                </a:ln>
                <a:effectLst/>
                <a:latin typeface="Arial" pitchFamily="34" charset="0"/>
              </a:rPr>
              <a:t>Por esta razón se le permite</a:t>
            </a:r>
            <a:r>
              <a:rPr kumimoji="0" lang="es-ES" b="0" i="1" u="none" strike="noStrike" cap="none" normalizeH="0" baseline="0" dirty="0" smtClean="0">
                <a:ln>
                  <a:noFill/>
                </a:ln>
                <a:effectLst/>
                <a:latin typeface="Arial" pitchFamily="34" charset="0"/>
              </a:rPr>
              <a:t> a la comunidad rural adyacente,</a:t>
            </a:r>
            <a:r>
              <a:rPr kumimoji="0" lang="es-ES" b="1" i="1" u="none" strike="noStrike" cap="none" normalizeH="0" baseline="0" dirty="0" smtClean="0">
                <a:ln>
                  <a:noFill/>
                </a:ln>
                <a:effectLst/>
                <a:latin typeface="Arial" pitchFamily="34" charset="0"/>
              </a:rPr>
              <a:t> extraer una cantidad definida del recurso</a:t>
            </a:r>
            <a:r>
              <a:rPr kumimoji="0" lang="es-ES" b="0" i="1" u="none" strike="noStrike" cap="none" normalizeH="0" baseline="0" dirty="0" smtClean="0">
                <a:ln>
                  <a:noFill/>
                </a:ln>
                <a:effectLst/>
                <a:latin typeface="Arial" pitchFamily="34" charset="0"/>
              </a:rPr>
              <a:t> para su comercialización.</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Arial" pitchFamily="34" charset="0"/>
              </a:rPr>
              <a:t>Ver: </a:t>
            </a:r>
            <a:r>
              <a:rPr kumimoji="0" lang="es-ES" b="0" i="1" u="none" strike="noStrike" cap="none" normalizeH="0" baseline="0" dirty="0" smtClean="0">
                <a:ln>
                  <a:noFill/>
                </a:ln>
                <a:effectLst/>
                <a:latin typeface="Arial" pitchFamily="34" charset="0"/>
                <a:hlinkClick r:id="rId5"/>
              </a:rPr>
              <a:t>Desmentido el robo de huevos de Tortugas en Costa Rica</a:t>
            </a:r>
            <a:endParaRPr kumimoji="0" lang="es-ES" b="0" i="1" u="none" strike="noStrike" cap="none" normalizeH="0" baseline="0" dirty="0" smtClean="0">
              <a:ln>
                <a:noFill/>
              </a:ln>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Arial" pitchFamily="34" charset="0"/>
              </a:rPr>
              <a:t>Si usted vio o ve fotos como esta acompañada de frases como “FAVOR DIFUNDIR LOS ROSTROS DE ESTOS CRIMINALES”.  Piense por un momento, el caso de la mujer que mencioné al principio. Imagínese que le toque a usted. </a:t>
            </a:r>
            <a:r>
              <a:rPr kumimoji="0" lang="es-ES" b="1" i="1" u="none" strike="noStrike" cap="none" normalizeH="0" baseline="0" dirty="0" smtClean="0">
                <a:ln>
                  <a:noFill/>
                </a:ln>
                <a:effectLst/>
                <a:latin typeface="Arial" pitchFamily="34" charset="0"/>
              </a:rPr>
              <a:t>¿Cómo se sentiría si sus hijos son señalados en Internet como unos delincuentes?</a:t>
            </a:r>
            <a:r>
              <a:rPr kumimoji="0" lang="es-ES" b="0" i="1" u="none" strike="noStrike" cap="none" normalizeH="0" baseline="0" dirty="0" smtClean="0">
                <a:ln>
                  <a:noFill/>
                </a:ln>
                <a:effectLst/>
                <a:latin typeface="Arial" pitchFamily="34" charset="0"/>
              </a:rPr>
              <a:t> Imagínese que su foto recorra el mundo con un título donde lo señala como un criminal injustamente.</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Arial" pitchFamily="34" charset="0"/>
              </a:rPr>
              <a:t>Revisar la información antes de reenviar o compartir no le va tomar mucho tiempo, pero desmentir una mentira que se repite mil veces, puede tomar años.</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Arial" pitchFamily="34" charset="0"/>
              </a:rPr>
              <a:t>Las </a:t>
            </a:r>
            <a:r>
              <a:rPr kumimoji="0" lang="es-ES" b="1" i="1" u="none" strike="noStrike" cap="none" normalizeH="0" baseline="0" dirty="0" smtClean="0">
                <a:ln>
                  <a:noFill/>
                </a:ln>
                <a:effectLst/>
                <a:latin typeface="Arial" pitchFamily="34" charset="0"/>
              </a:rPr>
              <a:t>páginas de noticias se benefician económicamente gracias las miles de visitas que reciben a diario</a:t>
            </a:r>
            <a:r>
              <a:rPr kumimoji="0" lang="es-ES" b="0" i="1" u="none" strike="noStrike" cap="none" normalizeH="0" baseline="0" dirty="0" smtClean="0">
                <a:ln>
                  <a:noFill/>
                </a:ln>
                <a:effectLst/>
                <a:latin typeface="Arial" pitchFamily="34" charset="0"/>
              </a:rPr>
              <a:t>, y es por ello que </a:t>
            </a:r>
            <a:r>
              <a:rPr kumimoji="0" lang="es-ES" b="1" i="1" u="none" strike="noStrike" cap="none" normalizeH="0" baseline="0" dirty="0" smtClean="0">
                <a:ln>
                  <a:noFill/>
                </a:ln>
                <a:effectLst/>
                <a:latin typeface="Arial" pitchFamily="34" charset="0"/>
              </a:rPr>
              <a:t>hacen lo posible por difundir este tipo de noticias</a:t>
            </a:r>
            <a:r>
              <a:rPr kumimoji="0" lang="es-ES" b="0" i="1" u="none" strike="noStrike" cap="none" normalizeH="0" baseline="0" dirty="0" smtClean="0">
                <a:ln>
                  <a:noFill/>
                </a:ln>
                <a:effectLst/>
                <a:latin typeface="Arial" pitchFamily="34" charset="0"/>
              </a:rPr>
              <a:t>, pero una vez desmentidas no hacen nada por reparar el daño.</a:t>
            </a:r>
          </a:p>
        </p:txBody>
      </p:sp>
      <p:pic>
        <p:nvPicPr>
          <p:cNvPr id="4" name="Picture 2" descr="C:\Documents and Settings\Dell\Escritorio\GRIF 2\2cxx0f8.gif"/>
          <p:cNvPicPr>
            <a:picLocks noChangeAspect="1" noChangeArrowheads="1" noCrop="1"/>
          </p:cNvPicPr>
          <p:nvPr/>
        </p:nvPicPr>
        <p:blipFill>
          <a:blip r:embed="rId6" cstate="print"/>
          <a:srcRect/>
          <a:stretch>
            <a:fillRect/>
          </a:stretch>
        </p:blipFill>
        <p:spPr bwMode="auto">
          <a:xfrm>
            <a:off x="0" y="5877272"/>
            <a:ext cx="1200192" cy="980728"/>
          </a:xfrm>
          <a:prstGeom prst="rect">
            <a:avLst/>
          </a:prstGeom>
          <a:noFill/>
        </p:spPr>
      </p:pic>
    </p:spTree>
  </p:cSld>
  <p:clrMapOvr>
    <a:masterClrMapping/>
  </p:clrMapOvr>
  <p:transition spd="slow" advTm="75000">
    <p:blinds dir="vert"/>
    <p:sndAc>
      <p:stSnd>
        <p:snd r:embed="rId2" name="ray coniff - extraños en el paraiso(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ATT00004.jpg"/>
          <p:cNvPicPr>
            <a:picLocks noChangeAspect="1" noChangeArrowheads="1"/>
          </p:cNvPicPr>
          <p:nvPr/>
        </p:nvPicPr>
        <p:blipFill>
          <a:blip r:embed="rId2" cstate="print"/>
          <a:srcRect/>
          <a:stretch>
            <a:fillRect/>
          </a:stretch>
        </p:blipFill>
        <p:spPr bwMode="auto">
          <a:xfrm>
            <a:off x="0" y="0"/>
            <a:ext cx="9191583"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7" name="Picture 2" descr="C:\Documents and Settings\Dell\Escritorio\sea-un-heroe.jpg"/>
          <p:cNvPicPr>
            <a:picLocks noChangeAspect="1" noChangeArrowheads="1"/>
          </p:cNvPicPr>
          <p:nvPr/>
        </p:nvPicPr>
        <p:blipFill>
          <a:blip r:embed="rId2" cstate="print"/>
          <a:srcRect/>
          <a:stretch>
            <a:fillRect/>
          </a:stretch>
        </p:blipFill>
        <p:spPr bwMode="auto">
          <a:xfrm>
            <a:off x="683568" y="692696"/>
            <a:ext cx="7776864" cy="5472608"/>
          </a:xfrm>
          <a:prstGeom prst="rect">
            <a:avLst/>
          </a:prstGeom>
          <a:noFill/>
        </p:spPr>
      </p:pic>
      <p:sp>
        <p:nvSpPr>
          <p:cNvPr id="8" name="7 Rectángulo"/>
          <p:cNvSpPr/>
          <p:nvPr/>
        </p:nvSpPr>
        <p:spPr>
          <a:xfrm>
            <a:off x="4211960" y="836712"/>
            <a:ext cx="4032448" cy="1569660"/>
          </a:xfrm>
          <a:prstGeom prst="rect">
            <a:avLst/>
          </a:prstGeom>
        </p:spPr>
        <p:txBody>
          <a:bodyPr wrap="square">
            <a:spAutoFit/>
          </a:bodyPr>
          <a:lstStyle/>
          <a:p>
            <a:pPr algn="r"/>
            <a:r>
              <a:rPr lang="es-ES" sz="2400" b="1" i="1" dirty="0" smtClean="0"/>
              <a:t>Condenemos lo que deba ser condenado y dejemos trabajar a los que se esfuerzan por un mundo mejor.</a:t>
            </a:r>
            <a:endParaRPr lang="es-ES" sz="2400" b="1" i="1" dirty="0"/>
          </a:p>
        </p:txBody>
      </p:sp>
    </p:spTree>
  </p:cSld>
  <p:clrMapOvr>
    <a:masterClrMapping/>
  </p:clrMapOvr>
  <p:transition spd="slow" advTm="1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2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7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Activista-asesinado-en-Costa-Rica-por-denunciar-robos-de-huevos-de-tortuga.jpg"/>
          <p:cNvPicPr>
            <a:picLocks noChangeAspect="1" noChangeArrowheads="1"/>
          </p:cNvPicPr>
          <p:nvPr/>
        </p:nvPicPr>
        <p:blipFill>
          <a:blip r:embed="rId2" cstate="print"/>
          <a:srcRect/>
          <a:stretch>
            <a:fillRect/>
          </a:stretch>
        </p:blipFill>
        <p:spPr bwMode="auto">
          <a:xfrm>
            <a:off x="0" y="0"/>
            <a:ext cx="9150638" cy="6858000"/>
          </a:xfrm>
          <a:prstGeom prst="rect">
            <a:avLst/>
          </a:prstGeom>
          <a:noFill/>
        </p:spPr>
      </p:pic>
      <p:sp>
        <p:nvSpPr>
          <p:cNvPr id="6" name="5 Rectángulo"/>
          <p:cNvSpPr/>
          <p:nvPr/>
        </p:nvSpPr>
        <p:spPr>
          <a:xfrm>
            <a:off x="3779912" y="404664"/>
            <a:ext cx="5148064" cy="2308306"/>
          </a:xfrm>
          <a:prstGeom prst="rect">
            <a:avLst/>
          </a:prstGeom>
        </p:spPr>
        <p:txBody>
          <a:bodyPr wrap="square" lIns="91422" tIns="45711" rIns="91422" bIns="45711">
            <a:spAutoFit/>
          </a:bodyPr>
          <a:lstStyle/>
          <a:p>
            <a:pPr lvl="1" algn="ctr">
              <a:defRPr/>
            </a:pPr>
            <a:r>
              <a:rPr lang="es-ES" sz="36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36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BUEN </a:t>
            </a:r>
            <a:r>
              <a:rPr lang="es-ES" sz="36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HORA SE LLAMA CAMBIO CLIMÁTICO A LA RAPIÑ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AHORA SE LLAMA CAMBIO CLIMÁTICO A LA RAPIÑA</Template>
  <TotalTime>35</TotalTime>
  <Words>437</Words>
  <Application>Microsoft Office PowerPoint</Application>
  <PresentationFormat>Presentación en pantalla (4:3)</PresentationFormat>
  <Paragraphs>42</Paragraphs>
  <Slides>30</Slides>
  <Notes>2</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AHORA SE LLAMA CAMBIO CLIMÁTICO A LA RAPIÑA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2015-02-24T20:07:10Z</dcterms:created>
  <dcterms:modified xsi:type="dcterms:W3CDTF">2015-02-24T20:42:41Z</dcterms:modified>
</cp:coreProperties>
</file>