
<file path=[Content_Types].xml><?xml version="1.0" encoding="utf-8"?>
<Types xmlns="http://schemas.openxmlformats.org/package/2006/content-types">
  <Default Extension="png" ContentType="image/png"/>
  <Default Extension="emf" ContentType="image/x-emf"/>
  <Default Extension="3gp" ContentType="video/unknown"/>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72" r:id="rId2"/>
    <p:sldMasterId id="2147483684" r:id="rId3"/>
    <p:sldMasterId id="2147483696" r:id="rId4"/>
  </p:sldMasterIdLst>
  <p:notesMasterIdLst>
    <p:notesMasterId r:id="rId30"/>
  </p:notesMasterIdLst>
  <p:sldIdLst>
    <p:sldId id="384" r:id="rId5"/>
    <p:sldId id="402" r:id="rId6"/>
    <p:sldId id="345" r:id="rId7"/>
    <p:sldId id="349" r:id="rId8"/>
    <p:sldId id="407" r:id="rId9"/>
    <p:sldId id="346" r:id="rId10"/>
    <p:sldId id="359" r:id="rId11"/>
    <p:sldId id="351" r:id="rId12"/>
    <p:sldId id="356" r:id="rId13"/>
    <p:sldId id="383" r:id="rId14"/>
    <p:sldId id="415" r:id="rId15"/>
    <p:sldId id="411" r:id="rId16"/>
    <p:sldId id="405" r:id="rId17"/>
    <p:sldId id="414" r:id="rId18"/>
    <p:sldId id="412" r:id="rId19"/>
    <p:sldId id="291" r:id="rId20"/>
    <p:sldId id="372" r:id="rId21"/>
    <p:sldId id="352" r:id="rId22"/>
    <p:sldId id="400" r:id="rId23"/>
    <p:sldId id="305" r:id="rId24"/>
    <p:sldId id="395" r:id="rId25"/>
    <p:sldId id="398" r:id="rId26"/>
    <p:sldId id="399" r:id="rId27"/>
    <p:sldId id="403" r:id="rId28"/>
    <p:sldId id="404" r:id="rId29"/>
  </p:sldIdLst>
  <p:sldSz cx="9144000" cy="6858000" type="screen4x3"/>
  <p:notesSz cx="6858000" cy="9144000"/>
  <p:embeddedFontLst>
    <p:embeddedFont>
      <p:font typeface="Calibri" pitchFamily="34" charset="0"/>
      <p:regular r:id="rId31"/>
      <p:bold r:id="rId32"/>
      <p:italic r:id="rId33"/>
      <p:boldItalic r:id="rId34"/>
    </p:embeddedFont>
    <p:embeddedFont>
      <p:font typeface="Berlin Sans FB Demi" pitchFamily="34" charset="0"/>
      <p:bold r:id="rId35"/>
    </p:embeddedFont>
    <p:embeddedFont>
      <p:font typeface="Edwardian Script ITC" pitchFamily="66" charset="0"/>
      <p:regular r:id="rId36"/>
    </p:embeddedFont>
    <p:embeddedFont>
      <p:font typeface="Tangerine" pitchFamily="2" charset="0"/>
      <p:regular r:id="rId37"/>
      <p:bold r:id="rId38"/>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twEWULFt4zfjKHcNk/Z2w==" hashData="MsH1/D+KaZpXDwpbSWwHxZwZUvM="/>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5628" autoAdjust="0"/>
  </p:normalViewPr>
  <p:slideViewPr>
    <p:cSldViewPr>
      <p:cViewPr>
        <p:scale>
          <a:sx n="60" d="100"/>
          <a:sy n="60" d="100"/>
        </p:scale>
        <p:origin x="-852" y="-336"/>
      </p:cViewPr>
      <p:guideLst>
        <p:guide orient="horz" pos="2160"/>
        <p:guide pos="292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font" Target="fonts/font4.fntdata"/><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17159D-A1B2-4B75-BBB4-27549737CFAC}" type="datetimeFigureOut">
              <a:rPr lang="es-AR" smtClean="0"/>
              <a:pPr/>
              <a:t>16/10/2014</a:t>
            </a:fld>
            <a:endParaRPr lang="es-AR"/>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4FB8EE-D88C-473E-B6B9-47AE81B6219E}" type="slidenum">
              <a:rPr lang="es-AR" smtClean="0"/>
              <a:pPr/>
              <a:t>‹Nº›</a:t>
            </a:fld>
            <a:endParaRPr lang="es-AR"/>
          </a:p>
        </p:txBody>
      </p:sp>
    </p:spTree>
    <p:extLst>
      <p:ext uri="{BB962C8B-B14F-4D97-AF65-F5344CB8AC3E}">
        <p14:creationId xmlns:p14="http://schemas.microsoft.com/office/powerpoint/2010/main" val="838885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59037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885921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985096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1173259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248100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223429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4265289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49"/>
            <a:ext cx="3008313" cy="1162051"/>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173181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9"/>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86710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270256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16/10/2014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8396287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39429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4869317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4517245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079098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AR">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9222200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AR">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425948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AR">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9411203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49"/>
            <a:ext cx="3008313" cy="1162051"/>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414838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9"/>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8592373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3210780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0713621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598999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1214593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8819128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7249426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AR">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5917420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AR">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0610539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AR">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6593351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49"/>
            <a:ext cx="3008313" cy="1162051"/>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1948111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9"/>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8899726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41959637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7334522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20CD404-6164-4342-A969-11D7FF2A3C9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815683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695D4-231B-429F-8BEC-B7AEC5403520}" type="datetimeFigureOut">
              <a:rPr lang="es-AR" smtClean="0"/>
              <a:pPr/>
              <a:t>16/10/2014</a:t>
            </a:fld>
            <a:endParaRPr lang="es-AR"/>
          </a:p>
        </p:txBody>
      </p:sp>
      <p:sp>
        <p:nvSpPr>
          <p:cNvPr id="5" name="4 Marcador de pie de página"/>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466A72-6212-464C-BCA1-111638656E18}" type="slidenum">
              <a:rPr lang="es-AR" smtClean="0"/>
              <a:pPr/>
              <a:t>‹Nº›</a:t>
            </a:fld>
            <a:endParaRPr lang="es-AR"/>
          </a:p>
        </p:txBody>
      </p:sp>
    </p:spTree>
    <p:extLst>
      <p:ext uri="{BB962C8B-B14F-4D97-AF65-F5344CB8AC3E}">
        <p14:creationId xmlns:p14="http://schemas.microsoft.com/office/powerpoint/2010/main" val="325633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solidFill>
                <a:prstClr val="black">
                  <a:tint val="75000"/>
                </a:prstClr>
              </a:solidFill>
            </a:endParaRPr>
          </a:p>
        </p:txBody>
      </p:sp>
      <p:sp>
        <p:nvSpPr>
          <p:cNvPr id="6" name="5 Marcador de número de diapositiva"/>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1441122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695D4-231B-429F-8BEC-B7AEC5403520}" type="datetimeFigureOut">
              <a:rPr lang="es-AR" smtClean="0">
                <a:solidFill>
                  <a:prstClr val="black">
                    <a:tint val="75000"/>
                  </a:prstClr>
                </a:solidFill>
              </a:rPr>
              <a:pPr/>
              <a:t>16/10/2014</a:t>
            </a:fld>
            <a:endParaRPr lang="es-AR">
              <a:solidFill>
                <a:prstClr val="black">
                  <a:tint val="75000"/>
                </a:prstClr>
              </a:solidFill>
            </a:endParaRPr>
          </a:p>
        </p:txBody>
      </p:sp>
      <p:sp>
        <p:nvSpPr>
          <p:cNvPr id="5" name="4 Marcador de pie de página"/>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solidFill>
                <a:prstClr val="black">
                  <a:tint val="75000"/>
                </a:prstClr>
              </a:solidFill>
            </a:endParaRPr>
          </a:p>
        </p:txBody>
      </p:sp>
      <p:sp>
        <p:nvSpPr>
          <p:cNvPr id="6" name="5 Marcador de número de diapositiva"/>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74500479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7279928-9D29-4389-A304-018928F92FD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414954289"/>
      </p:ext>
    </p:extLst>
  </p:cSld>
  <p:clrMap bg1="lt1" tx1="dk1" bg2="lt2" tx2="dk2" accent1="accent1" accent2="accent2" accent3="accent3" accent4="accent4" accent5="accent5" accent6="accent6" hlink="hlink" folHlink="folHlink"/>
  <p:sldLayoutIdLst>
    <p:sldLayoutId id="214748369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diegovelazquez.webcindario.com/espiral.ht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laproporcionperfecta.blogspot.com.ar/2011/06/numero-de-oro.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gif"/><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emf"/></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emf"/><Relationship Id="rId1" Type="http://schemas.openxmlformats.org/officeDocument/2006/relationships/slideLayout" Target="../slideLayouts/slideLayout2.xml"/><Relationship Id="rId4" Type="http://schemas.openxmlformats.org/officeDocument/2006/relationships/image" Target="../media/image26.emf"/></Relationships>
</file>

<file path=ppt/slides/_rels/slide13.xml.rels><?xml version="1.0" encoding="UTF-8" standalone="yes"?>
<Relationships xmlns="http://schemas.openxmlformats.org/package/2006/relationships"><Relationship Id="rId3" Type="http://schemas.openxmlformats.org/officeDocument/2006/relationships/hyperlink" Target="http://www.goldennumber.net/architecture/" TargetMode="External"/><Relationship Id="rId2" Type="http://schemas.openxmlformats.org/officeDocument/2006/relationships/image" Target="../media/image27.emf"/><Relationship Id="rId1" Type="http://schemas.openxmlformats.org/officeDocument/2006/relationships/slideLayout" Target="../slideLayouts/slideLayout2.xml"/><Relationship Id="rId4" Type="http://schemas.openxmlformats.org/officeDocument/2006/relationships/image" Target="../media/image28.emf"/></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emf"/><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34.pn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2" Type="http://schemas.openxmlformats.org/officeDocument/2006/relationships/hyperlink" Target="http://laproporcionperfecta.blogspot.com.ar/2011/06/numero-de-oro.html" TargetMode="Externa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hyperlink" Target="http://www.goldennumber.net/music/" TargetMode="External"/><Relationship Id="rId4" Type="http://schemas.openxmlformats.org/officeDocument/2006/relationships/hyperlink" Target="http://www.eumus.edu.uy/eum/boletin/2013/11/sobre-parabola-de-leo-brouwer-por-eduardo-fernandez-escuela-universitaria-de-musica"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1.3gp"/><Relationship Id="rId1" Type="http://schemas.microsoft.com/office/2007/relationships/media" Target="../media/media1.3gp"/><Relationship Id="rId6" Type="http://schemas.openxmlformats.org/officeDocument/2006/relationships/image" Target="../media/image45.gif"/><Relationship Id="rId5" Type="http://schemas.openxmlformats.org/officeDocument/2006/relationships/image" Target="../media/image44.png"/><Relationship Id="rId4" Type="http://schemas.openxmlformats.org/officeDocument/2006/relationships/image" Target="../media/image43.emf"/></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audio" Target="../media/audio1.wav"/><Relationship Id="rId1" Type="http://schemas.openxmlformats.org/officeDocument/2006/relationships/slideLayout" Target="../slideLayouts/slideLayout24.xml"/><Relationship Id="rId5" Type="http://schemas.openxmlformats.org/officeDocument/2006/relationships/audio" Target="../media/audio1.wav"/><Relationship Id="rId4" Type="http://schemas.openxmlformats.org/officeDocument/2006/relationships/hyperlink" Target="http://www.teilharddechardingrupodeestudio.org/"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34.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684049">
            <a:off x="1438624" y="26544"/>
            <a:ext cx="7620000" cy="76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179512" y="908720"/>
            <a:ext cx="8712968" cy="2554545"/>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AR" sz="8000" b="1" dirty="0" smtClean="0">
                <a:ln/>
                <a:solidFill>
                  <a:schemeClr val="accent6">
                    <a:lumMod val="75000"/>
                  </a:schemeClr>
                </a:solidFill>
                <a:latin typeface="Tangerine" pitchFamily="2" charset="0"/>
                <a:ea typeface="Tangerine" pitchFamily="2" charset="0"/>
              </a:rPr>
              <a:t>“La firma de Dios en el Universo es un número infinito”</a:t>
            </a:r>
            <a:endParaRPr lang="es-AR" sz="8000" b="1" dirty="0">
              <a:ln/>
              <a:solidFill>
                <a:schemeClr val="accent6">
                  <a:lumMod val="75000"/>
                </a:schemeClr>
              </a:solidFill>
              <a:latin typeface="Tangerine" pitchFamily="2" charset="0"/>
              <a:ea typeface="Tangerine" pitchFamily="2" charset="0"/>
            </a:endParaRPr>
          </a:p>
        </p:txBody>
      </p:sp>
      <p:sp>
        <p:nvSpPr>
          <p:cNvPr id="2" name="1 Rectángulo"/>
          <p:cNvSpPr/>
          <p:nvPr/>
        </p:nvSpPr>
        <p:spPr>
          <a:xfrm>
            <a:off x="1815601" y="3272338"/>
            <a:ext cx="8473795" cy="1323439"/>
          </a:xfrm>
          <a:prstGeom prst="rect">
            <a:avLst/>
          </a:prstGeom>
          <a:scene3d>
            <a:camera prst="perspectiveContrastingRightFacing" fov="5400000">
              <a:rot lat="623785" lon="18963666" rev="900000"/>
            </a:camera>
            <a:lightRig rig="threePt" dir="t"/>
          </a:scene3d>
        </p:spPr>
        <p:txBody>
          <a:bodyPr wrap="square">
            <a:spAutoFit/>
            <a:scene3d>
              <a:camera prst="perspectiveContrastingRightFacing"/>
              <a:lightRig rig="glow" dir="tl">
                <a:rot lat="0" lon="0" rev="5400000"/>
              </a:lightRig>
            </a:scene3d>
            <a:sp3d contourW="12700">
              <a:bevelT w="25400" h="25400"/>
              <a:contourClr>
                <a:schemeClr val="accent6">
                  <a:shade val="73000"/>
                </a:schemeClr>
              </a:contourClr>
            </a:sp3d>
          </a:bodyPr>
          <a:lstStyle/>
          <a:p>
            <a:r>
              <a:rPr lang="es-AR" sz="8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angerine" pitchFamily="2" charset="0"/>
                <a:ea typeface="Tangerine" pitchFamily="2" charset="0"/>
              </a:rPr>
              <a:t>1,6180339887498948482045 …</a:t>
            </a:r>
          </a:p>
        </p:txBody>
      </p:sp>
      <p:pic>
        <p:nvPicPr>
          <p:cNvPr id="307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884619">
            <a:off x="7617009" y="3457540"/>
            <a:ext cx="1209525" cy="758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21196406">
            <a:off x="611560" y="4134112"/>
            <a:ext cx="545342" cy="923330"/>
          </a:xfrm>
          <a:prstGeom prst="rect">
            <a:avLst/>
          </a:prstGeom>
          <a:noFill/>
        </p:spPr>
        <p:txBody>
          <a:bodyPr wrap="none" rtlCol="0">
            <a:spAutoFit/>
          </a:bodyPr>
          <a:lstStyle/>
          <a:p>
            <a:r>
              <a:rPr lang="es-AR" sz="5400" dirty="0" smtClean="0">
                <a:solidFill>
                  <a:schemeClr val="bg1"/>
                </a:solidFill>
                <a:latin typeface="Symbol" pitchFamily="18" charset="2"/>
              </a:rPr>
              <a:t>f</a:t>
            </a:r>
            <a:endParaRPr lang="es-AR" sz="5400" dirty="0">
              <a:solidFill>
                <a:schemeClr val="bg1"/>
              </a:solidFill>
              <a:latin typeface="Symbol" pitchFamily="18" charset="2"/>
            </a:endParaRPr>
          </a:p>
        </p:txBody>
      </p:sp>
      <p:sp>
        <p:nvSpPr>
          <p:cNvPr id="7" name="6 CuadroTexto"/>
          <p:cNvSpPr txBox="1"/>
          <p:nvPr/>
        </p:nvSpPr>
        <p:spPr>
          <a:xfrm rot="18939653">
            <a:off x="7806555" y="5877396"/>
            <a:ext cx="1370888" cy="954107"/>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a:p>
            <a:pPr algn="ctr"/>
            <a:r>
              <a:rPr lang="es-AR" sz="2800" dirty="0" smtClean="0">
                <a:solidFill>
                  <a:schemeClr val="bg1"/>
                </a:solidFill>
                <a:latin typeface="Edwardian Script ITC" pitchFamily="66" charset="0"/>
              </a:rPr>
              <a:t>2014</a:t>
            </a:r>
          </a:p>
        </p:txBody>
      </p:sp>
      <p:sp>
        <p:nvSpPr>
          <p:cNvPr id="8" name="7 CuadroTexto"/>
          <p:cNvSpPr txBox="1"/>
          <p:nvPr/>
        </p:nvSpPr>
        <p:spPr>
          <a:xfrm>
            <a:off x="348853" y="339488"/>
            <a:ext cx="1596912" cy="646331"/>
          </a:xfrm>
          <a:prstGeom prst="rect">
            <a:avLst/>
          </a:prstGeom>
          <a:noFill/>
        </p:spPr>
        <p:txBody>
          <a:bodyPr wrap="none" rtlCol="0">
            <a:spAutoFit/>
          </a:bodyPr>
          <a:lstStyle/>
          <a:p>
            <a:pPr algn="ctr"/>
            <a:r>
              <a:rPr lang="es-AR" dirty="0" smtClean="0">
                <a:solidFill>
                  <a:schemeClr val="bg1"/>
                </a:solidFill>
              </a:rPr>
              <a:t>Capítulo 3 de 3</a:t>
            </a:r>
          </a:p>
          <a:p>
            <a:pPr algn="ctr"/>
            <a:r>
              <a:rPr lang="es-AR" dirty="0" smtClean="0">
                <a:solidFill>
                  <a:schemeClr val="bg1"/>
                </a:solidFill>
              </a:rPr>
              <a:t>-En </a:t>
            </a:r>
            <a:r>
              <a:rPr lang="es-AR" dirty="0" smtClean="0">
                <a:solidFill>
                  <a:schemeClr val="bg1"/>
                </a:solidFill>
              </a:rPr>
              <a:t>las </a:t>
            </a:r>
            <a:r>
              <a:rPr lang="es-AR" dirty="0" smtClean="0">
                <a:solidFill>
                  <a:schemeClr val="bg1"/>
                </a:solidFill>
              </a:rPr>
              <a:t>Artes-</a:t>
            </a:r>
            <a:endParaRPr lang="es-AR" dirty="0">
              <a:solidFill>
                <a:schemeClr val="bg1"/>
              </a:solidFill>
            </a:endParaRPr>
          </a:p>
        </p:txBody>
      </p:sp>
      <p:sp>
        <p:nvSpPr>
          <p:cNvPr id="9" name="8 CuadroTexto"/>
          <p:cNvSpPr txBox="1"/>
          <p:nvPr/>
        </p:nvSpPr>
        <p:spPr>
          <a:xfrm>
            <a:off x="348853" y="6354449"/>
            <a:ext cx="1298753" cy="369332"/>
          </a:xfrm>
          <a:prstGeom prst="rect">
            <a:avLst/>
          </a:prstGeom>
          <a:noFill/>
        </p:spPr>
        <p:txBody>
          <a:bodyPr wrap="none" rtlCol="0">
            <a:spAutoFit/>
          </a:bodyPr>
          <a:lstStyle/>
          <a:p>
            <a:r>
              <a:rPr lang="es-AR" dirty="0" smtClean="0">
                <a:solidFill>
                  <a:schemeClr val="bg1"/>
                </a:solidFill>
              </a:rPr>
              <a:t>Usar mouse</a:t>
            </a:r>
            <a:endParaRPr lang="es-AR" dirty="0">
              <a:solidFill>
                <a:schemeClr val="bg1"/>
              </a:solidFill>
            </a:endParaRPr>
          </a:p>
        </p:txBody>
      </p:sp>
    </p:spTree>
    <p:extLst>
      <p:ext uri="{BB962C8B-B14F-4D97-AF65-F5344CB8AC3E}">
        <p14:creationId xmlns:p14="http://schemas.microsoft.com/office/powerpoint/2010/main" val="29635772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CuadroTexto"/>
          <p:cNvSpPr txBox="1"/>
          <p:nvPr/>
        </p:nvSpPr>
        <p:spPr>
          <a:xfrm>
            <a:off x="1169321" y="1186992"/>
            <a:ext cx="6787239" cy="1446550"/>
          </a:xfrm>
          <a:prstGeom prst="rect">
            <a:avLst/>
          </a:prstGeom>
          <a:noFill/>
        </p:spPr>
        <p:txBody>
          <a:bodyPr wrap="square" rtlCol="0">
            <a:spAutoFit/>
          </a:bodyPr>
          <a:lstStyle/>
          <a:p>
            <a:pPr algn="ctr"/>
            <a:r>
              <a:rPr lang="es-AR" sz="4400" dirty="0" smtClean="0">
                <a:solidFill>
                  <a:schemeClr val="bg1"/>
                </a:solidFill>
              </a:rPr>
              <a:t>Todavía nos queda algo por explorar…</a:t>
            </a:r>
            <a:endParaRPr lang="es-AR" sz="4400" dirty="0">
              <a:solidFill>
                <a:schemeClr val="bg1"/>
              </a:solidFill>
            </a:endParaRPr>
          </a:p>
        </p:txBody>
      </p:sp>
      <p:sp>
        <p:nvSpPr>
          <p:cNvPr id="6" name="5 CuadroTexto"/>
          <p:cNvSpPr txBox="1"/>
          <p:nvPr/>
        </p:nvSpPr>
        <p:spPr>
          <a:xfrm>
            <a:off x="1361246" y="3645024"/>
            <a:ext cx="6357923" cy="1446550"/>
          </a:xfrm>
          <a:prstGeom prst="rect">
            <a:avLst/>
          </a:prstGeom>
          <a:noFill/>
        </p:spPr>
        <p:txBody>
          <a:bodyPr wrap="square" rtlCol="0">
            <a:spAutoFit/>
          </a:bodyPr>
          <a:lstStyle/>
          <a:p>
            <a:pPr algn="ctr"/>
            <a:r>
              <a:rPr lang="es-AR" sz="4400" dirty="0">
                <a:solidFill>
                  <a:srgbClr val="FFFF00"/>
                </a:solidFill>
              </a:rPr>
              <a:t>La Divina </a:t>
            </a:r>
            <a:r>
              <a:rPr lang="es-AR" sz="4400" dirty="0" smtClean="0">
                <a:solidFill>
                  <a:srgbClr val="FFFF00"/>
                </a:solidFill>
              </a:rPr>
              <a:t>Proporción en las creaciones del hombre</a:t>
            </a:r>
            <a:endParaRPr lang="es-AR" sz="4400" dirty="0">
              <a:solidFill>
                <a:schemeClr val="bg1"/>
              </a:solidFill>
            </a:endParaRPr>
          </a:p>
        </p:txBody>
      </p:sp>
      <p:sp>
        <p:nvSpPr>
          <p:cNvPr id="4" name="3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095688270"/>
      </p:ext>
    </p:extLst>
  </p:cSld>
  <p:clrMapOvr>
    <a:masterClrMapping/>
  </p:clrMapOvr>
  <mc:AlternateContent xmlns:mc="http://schemas.openxmlformats.org/markup-compatibility/2006" xmlns:p14="http://schemas.microsoft.com/office/powerpoint/2010/main">
    <mc:Choice Requires="p14">
      <p:transition spd="slow" p14:dur="1100">
        <p14:switch dir="r"/>
        <p:sndAc>
          <p:stSnd loop="1">
            <p:snd r:embed="rId2" name="Bach's -Air on the G String- (A=432Hz).wav"/>
          </p:stSnd>
        </p:sndAc>
      </p:transition>
    </mc:Choice>
    <mc:Fallback xmlns="">
      <p:transition spd="slow">
        <p:fade/>
        <p:sndAc>
          <p:stSnd loop="1">
            <p:snd r:embed="rId3" name="Bach's -Air on the G String- (A=432H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15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wipe(down)">
                                      <p:cBhvr>
                                        <p:cTn id="7" dur="145">
                                          <p:stCondLst>
                                            <p:cond delay="0"/>
                                          </p:stCondLst>
                                        </p:cTn>
                                        <p:tgtEl>
                                          <p:spTgt spid="6"/>
                                        </p:tgtEl>
                                      </p:cBhvr>
                                    </p:animEffect>
                                    <p:anim calcmode="lin" valueType="num">
                                      <p:cBhvr>
                                        <p:cTn id="8" dur="456"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6"/>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6"/>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6"/>
                                        </p:tgtEl>
                                        <p:attrNameLst>
                                          <p:attrName>ppt_y</p:attrName>
                                        </p:attrNameLst>
                                      </p:cBhvr>
                                      <p:tavLst>
                                        <p:tav tm="0" fmla="#ppt_y-sin(pi*$)/81">
                                          <p:val>
                                            <p:fltVal val="0"/>
                                          </p:val>
                                        </p:tav>
                                        <p:tav tm="100000">
                                          <p:val>
                                            <p:fltVal val="1"/>
                                          </p:val>
                                        </p:tav>
                                      </p:tavLst>
                                    </p:anim>
                                    <p:animScale>
                                      <p:cBhvr>
                                        <p:cTn id="13" dur="7">
                                          <p:stCondLst>
                                            <p:cond delay="163"/>
                                          </p:stCondLst>
                                        </p:cTn>
                                        <p:tgtEl>
                                          <p:spTgt spid="6"/>
                                        </p:tgtEl>
                                      </p:cBhvr>
                                      <p:to x="100000" y="60000"/>
                                    </p:animScale>
                                    <p:animScale>
                                      <p:cBhvr>
                                        <p:cTn id="14" dur="42" decel="50000">
                                          <p:stCondLst>
                                            <p:cond delay="169"/>
                                          </p:stCondLst>
                                        </p:cTn>
                                        <p:tgtEl>
                                          <p:spTgt spid="6"/>
                                        </p:tgtEl>
                                      </p:cBhvr>
                                      <p:to x="100000" y="100000"/>
                                    </p:animScale>
                                    <p:animScale>
                                      <p:cBhvr>
                                        <p:cTn id="15" dur="7">
                                          <p:stCondLst>
                                            <p:cond delay="328"/>
                                          </p:stCondLst>
                                        </p:cTn>
                                        <p:tgtEl>
                                          <p:spTgt spid="6"/>
                                        </p:tgtEl>
                                      </p:cBhvr>
                                      <p:to x="100000" y="80000"/>
                                    </p:animScale>
                                    <p:animScale>
                                      <p:cBhvr>
                                        <p:cTn id="16" dur="42" decel="50000">
                                          <p:stCondLst>
                                            <p:cond delay="335"/>
                                          </p:stCondLst>
                                        </p:cTn>
                                        <p:tgtEl>
                                          <p:spTgt spid="6"/>
                                        </p:tgtEl>
                                      </p:cBhvr>
                                      <p:to x="100000" y="100000"/>
                                    </p:animScale>
                                    <p:animScale>
                                      <p:cBhvr>
                                        <p:cTn id="17" dur="7">
                                          <p:stCondLst>
                                            <p:cond delay="411"/>
                                          </p:stCondLst>
                                        </p:cTn>
                                        <p:tgtEl>
                                          <p:spTgt spid="6"/>
                                        </p:tgtEl>
                                      </p:cBhvr>
                                      <p:to x="100000" y="90000"/>
                                    </p:animScale>
                                    <p:animScale>
                                      <p:cBhvr>
                                        <p:cTn id="18" dur="42" decel="50000">
                                          <p:stCondLst>
                                            <p:cond delay="417"/>
                                          </p:stCondLst>
                                        </p:cTn>
                                        <p:tgtEl>
                                          <p:spTgt spid="6"/>
                                        </p:tgtEl>
                                      </p:cBhvr>
                                      <p:to x="100000" y="100000"/>
                                    </p:animScale>
                                    <p:animScale>
                                      <p:cBhvr>
                                        <p:cTn id="19" dur="7">
                                          <p:stCondLst>
                                            <p:cond delay="452"/>
                                          </p:stCondLst>
                                        </p:cTn>
                                        <p:tgtEl>
                                          <p:spTgt spid="6"/>
                                        </p:tgtEl>
                                      </p:cBhvr>
                                      <p:to x="100000" y="95000"/>
                                    </p:animScale>
                                    <p:animScale>
                                      <p:cBhvr>
                                        <p:cTn id="20" dur="42" decel="50000">
                                          <p:stCondLst>
                                            <p:cond delay="459"/>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CuadroTexto"/>
          <p:cNvSpPr txBox="1"/>
          <p:nvPr/>
        </p:nvSpPr>
        <p:spPr>
          <a:xfrm>
            <a:off x="2902628" y="2564904"/>
            <a:ext cx="3288080" cy="1107996"/>
          </a:xfrm>
          <a:prstGeom prst="rect">
            <a:avLst/>
          </a:prstGeom>
          <a:noFill/>
        </p:spPr>
        <p:txBody>
          <a:bodyPr wrap="none" rtlCol="0">
            <a:spAutoFit/>
          </a:bodyPr>
          <a:lstStyle/>
          <a:p>
            <a:r>
              <a:rPr lang="es-AR" sz="6600" dirty="0" smtClean="0">
                <a:solidFill>
                  <a:schemeClr val="accent1">
                    <a:lumMod val="60000"/>
                    <a:lumOff val="40000"/>
                  </a:schemeClr>
                </a:solidFill>
              </a:rPr>
              <a:t>PINTURA</a:t>
            </a:r>
            <a:endParaRPr lang="es-AR" sz="6600" dirty="0">
              <a:solidFill>
                <a:schemeClr val="accent1">
                  <a:lumMod val="60000"/>
                  <a:lumOff val="40000"/>
                </a:schemeClr>
              </a:solidFill>
            </a:endParaRPr>
          </a:p>
        </p:txBody>
      </p:sp>
      <p:sp>
        <p:nvSpPr>
          <p:cNvPr id="3" name="2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4" name="3 Rectángulo"/>
          <p:cNvSpPr/>
          <p:nvPr/>
        </p:nvSpPr>
        <p:spPr>
          <a:xfrm>
            <a:off x="4057922" y="1340768"/>
            <a:ext cx="1016625" cy="707886"/>
          </a:xfrm>
          <a:prstGeom prst="rect">
            <a:avLst/>
          </a:prstGeom>
        </p:spPr>
        <p:txBody>
          <a:bodyPr wrap="none">
            <a:spAutoFit/>
          </a:bodyPr>
          <a:lstStyle/>
          <a:p>
            <a:r>
              <a:rPr lang="es-AR" sz="4000" dirty="0" smtClean="0">
                <a:solidFill>
                  <a:schemeClr val="bg1"/>
                </a:solidFill>
              </a:rPr>
              <a:t>la… </a:t>
            </a:r>
            <a:endParaRPr lang="es-AR" sz="4000" dirty="0">
              <a:solidFill>
                <a:schemeClr val="bg1"/>
              </a:solidFill>
            </a:endParaRPr>
          </a:p>
        </p:txBody>
      </p:sp>
    </p:spTree>
    <p:extLst>
      <p:ext uri="{BB962C8B-B14F-4D97-AF65-F5344CB8AC3E}">
        <p14:creationId xmlns:p14="http://schemas.microsoft.com/office/powerpoint/2010/main" val="322031543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35"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style.rotation</p:attrName>
                                        </p:attrNameLst>
                                      </p:cBhvr>
                                      <p:tavLst>
                                        <p:tav tm="0">
                                          <p:val>
                                            <p:fltVal val="720"/>
                                          </p:val>
                                        </p:tav>
                                        <p:tav tm="100000">
                                          <p:val>
                                            <p:fltVal val="0"/>
                                          </p:val>
                                        </p:tav>
                                      </p:tavLst>
                                    </p:anim>
                                    <p:anim calcmode="lin" valueType="num">
                                      <p:cBhvr>
                                        <p:cTn id="13" dur="2000" fill="hold"/>
                                        <p:tgtEl>
                                          <p:spTgt spid="2"/>
                                        </p:tgtEl>
                                        <p:attrNameLst>
                                          <p:attrName>ppt_h</p:attrName>
                                        </p:attrNameLst>
                                      </p:cBhvr>
                                      <p:tavLst>
                                        <p:tav tm="0">
                                          <p:val>
                                            <p:fltVal val="0"/>
                                          </p:val>
                                        </p:tav>
                                        <p:tav tm="100000">
                                          <p:val>
                                            <p:strVal val="#ppt_h"/>
                                          </p:val>
                                        </p:tav>
                                      </p:tavLst>
                                    </p:anim>
                                    <p:anim calcmode="lin" valueType="num">
                                      <p:cBhvr>
                                        <p:cTn id="14" dur="2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642918"/>
            <a:ext cx="3935341" cy="5572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descr="http://html.rincondelvago.com/00078283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9198" y="1280903"/>
            <a:ext cx="2486025" cy="2933701"/>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5739077" y="4427836"/>
            <a:ext cx="2339137" cy="923330"/>
          </a:xfrm>
          <a:prstGeom prst="rect">
            <a:avLst/>
          </a:prstGeom>
          <a:noFill/>
        </p:spPr>
        <p:txBody>
          <a:bodyPr wrap="square" rtlCol="0">
            <a:spAutoFit/>
          </a:bodyPr>
          <a:lstStyle/>
          <a:p>
            <a:pPr algn="ctr"/>
            <a:r>
              <a:rPr lang="es-AR" dirty="0" smtClean="0">
                <a:solidFill>
                  <a:schemeClr val="bg1"/>
                </a:solidFill>
              </a:rPr>
              <a:t>El óvalo de la cara está inscripto en </a:t>
            </a:r>
            <a:r>
              <a:rPr lang="es-AR" dirty="0" smtClean="0">
                <a:solidFill>
                  <a:srgbClr val="FFFF00"/>
                </a:solidFill>
              </a:rPr>
              <a:t>rectángulos áureos</a:t>
            </a:r>
            <a:endParaRPr lang="es-AR" dirty="0">
              <a:solidFill>
                <a:srgbClr val="FFFF00"/>
              </a:solidFill>
            </a:endParaRPr>
          </a:p>
        </p:txBody>
      </p:sp>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6762" y="691703"/>
            <a:ext cx="3801262" cy="59086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fade">
                                      <p:cBhvr>
                                        <p:cTn id="10"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397" y="377504"/>
            <a:ext cx="5257801" cy="598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782" y="3275573"/>
            <a:ext cx="5266768" cy="3135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Arco"/>
          <p:cNvSpPr/>
          <p:nvPr/>
        </p:nvSpPr>
        <p:spPr>
          <a:xfrm>
            <a:off x="-184712" y="400363"/>
            <a:ext cx="5794938" cy="5794938"/>
          </a:xfrm>
          <a:prstGeom prst="arc">
            <a:avLst/>
          </a:prstGeom>
          <a:ln w="317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AR"/>
          </a:p>
        </p:txBody>
      </p:sp>
      <p:sp>
        <p:nvSpPr>
          <p:cNvPr id="10" name="9 Rectángulo"/>
          <p:cNvSpPr/>
          <p:nvPr/>
        </p:nvSpPr>
        <p:spPr>
          <a:xfrm>
            <a:off x="5958236" y="1693194"/>
            <a:ext cx="2958720" cy="1477328"/>
          </a:xfrm>
          <a:prstGeom prst="rect">
            <a:avLst/>
          </a:prstGeom>
        </p:spPr>
        <p:txBody>
          <a:bodyPr wrap="square">
            <a:spAutoFit/>
          </a:bodyPr>
          <a:lstStyle/>
          <a:p>
            <a:pPr algn="ctr"/>
            <a:r>
              <a:rPr lang="es-AR" dirty="0">
                <a:solidFill>
                  <a:schemeClr val="bg1"/>
                </a:solidFill>
              </a:rPr>
              <a:t>¿Imaginaste alguna vez, qué la composición de “Las Meninas” de Velázquez responden a la sección </a:t>
            </a:r>
            <a:r>
              <a:rPr lang="es-AR" dirty="0" smtClean="0">
                <a:solidFill>
                  <a:schemeClr val="bg1"/>
                </a:solidFill>
              </a:rPr>
              <a:t>áurea </a:t>
            </a:r>
            <a:r>
              <a:rPr lang="es-AR" dirty="0">
                <a:solidFill>
                  <a:schemeClr val="bg1"/>
                </a:solidFill>
              </a:rPr>
              <a:t>del lienzo</a:t>
            </a:r>
            <a:r>
              <a:rPr lang="es-AR" dirty="0" smtClean="0">
                <a:solidFill>
                  <a:schemeClr val="bg1"/>
                </a:solidFill>
              </a:rPr>
              <a:t>?</a:t>
            </a:r>
          </a:p>
        </p:txBody>
      </p:sp>
      <p:sp>
        <p:nvSpPr>
          <p:cNvPr id="6" name="5 Rectángulo"/>
          <p:cNvSpPr/>
          <p:nvPr/>
        </p:nvSpPr>
        <p:spPr>
          <a:xfrm>
            <a:off x="5970206" y="528818"/>
            <a:ext cx="2958720" cy="1754326"/>
          </a:xfrm>
          <a:prstGeom prst="rect">
            <a:avLst/>
          </a:prstGeom>
        </p:spPr>
        <p:txBody>
          <a:bodyPr wrap="square">
            <a:spAutoFit/>
          </a:bodyPr>
          <a:lstStyle/>
          <a:p>
            <a:pPr algn="ctr"/>
            <a:r>
              <a:rPr lang="es-AR" dirty="0" smtClean="0">
                <a:solidFill>
                  <a:schemeClr val="bg1"/>
                </a:solidFill>
              </a:rPr>
              <a:t>“El punto </a:t>
            </a:r>
            <a:r>
              <a:rPr lang="es-AR" dirty="0">
                <a:solidFill>
                  <a:schemeClr val="bg1"/>
                </a:solidFill>
              </a:rPr>
              <a:t>medio y anatómico del cuerpo de </a:t>
            </a:r>
            <a:r>
              <a:rPr lang="es-AR" dirty="0" smtClean="0">
                <a:solidFill>
                  <a:schemeClr val="bg1"/>
                </a:solidFill>
              </a:rPr>
              <a:t>la infanta Margarita </a:t>
            </a:r>
            <a:r>
              <a:rPr lang="es-AR" dirty="0">
                <a:solidFill>
                  <a:schemeClr val="bg1"/>
                </a:solidFill>
              </a:rPr>
              <a:t>de Austria</a:t>
            </a:r>
            <a:r>
              <a:rPr lang="es-AR" dirty="0" smtClean="0">
                <a:solidFill>
                  <a:schemeClr val="bg1"/>
                </a:solidFill>
              </a:rPr>
              <a:t>, su corazón, es donde se inicia la </a:t>
            </a:r>
            <a:r>
              <a:rPr lang="es-AR" dirty="0" smtClean="0">
                <a:solidFill>
                  <a:srgbClr val="FFFF00"/>
                </a:solidFill>
              </a:rPr>
              <a:t>espiral áurea</a:t>
            </a:r>
            <a:r>
              <a:rPr lang="es-AR" dirty="0" smtClean="0">
                <a:solidFill>
                  <a:schemeClr val="bg1"/>
                </a:solidFill>
              </a:rPr>
              <a:t>, </a:t>
            </a:r>
            <a:r>
              <a:rPr lang="es-AR" dirty="0">
                <a:solidFill>
                  <a:schemeClr val="bg1"/>
                </a:solidFill>
              </a:rPr>
              <a:t>marca el centro reservado de los </a:t>
            </a:r>
            <a:r>
              <a:rPr lang="es-AR" dirty="0" smtClean="0">
                <a:solidFill>
                  <a:schemeClr val="bg1"/>
                </a:solidFill>
              </a:rPr>
              <a:t>elegidos.</a:t>
            </a:r>
            <a:endParaRPr lang="es-AR" dirty="0">
              <a:solidFill>
                <a:schemeClr val="bg1"/>
              </a:solidFill>
            </a:endParaRPr>
          </a:p>
        </p:txBody>
      </p:sp>
      <p:sp>
        <p:nvSpPr>
          <p:cNvPr id="7" name="6 Rectángulo"/>
          <p:cNvSpPr/>
          <p:nvPr/>
        </p:nvSpPr>
        <p:spPr>
          <a:xfrm>
            <a:off x="1763688" y="-1107504"/>
            <a:ext cx="5178109" cy="646331"/>
          </a:xfrm>
          <a:prstGeom prst="rect">
            <a:avLst/>
          </a:prstGeom>
        </p:spPr>
        <p:txBody>
          <a:bodyPr wrap="square">
            <a:spAutoFit/>
          </a:bodyPr>
          <a:lstStyle/>
          <a:p>
            <a:r>
              <a:rPr lang="es-AR" dirty="0">
                <a:hlinkClick r:id="rId4"/>
              </a:rPr>
              <a:t>http://</a:t>
            </a:r>
            <a:r>
              <a:rPr lang="es-AR" dirty="0" smtClean="0">
                <a:hlinkClick r:id="rId4"/>
              </a:rPr>
              <a:t>diegovelazquez.webcindario.com/espiral.htm</a:t>
            </a:r>
            <a:endParaRPr lang="es-AR" dirty="0" smtClean="0"/>
          </a:p>
          <a:p>
            <a:endParaRPr lang="es-AR" dirty="0"/>
          </a:p>
        </p:txBody>
      </p:sp>
      <p:sp>
        <p:nvSpPr>
          <p:cNvPr id="8" name="7 Rectángulo"/>
          <p:cNvSpPr/>
          <p:nvPr/>
        </p:nvSpPr>
        <p:spPr>
          <a:xfrm>
            <a:off x="5958236" y="3525889"/>
            <a:ext cx="2950336" cy="1477328"/>
          </a:xfrm>
          <a:prstGeom prst="rect">
            <a:avLst/>
          </a:prstGeom>
        </p:spPr>
        <p:txBody>
          <a:bodyPr wrap="square">
            <a:spAutoFit/>
          </a:bodyPr>
          <a:lstStyle/>
          <a:p>
            <a:pPr algn="ctr"/>
            <a:r>
              <a:rPr lang="es-AR" dirty="0" smtClean="0">
                <a:solidFill>
                  <a:schemeClr val="bg1"/>
                </a:solidFill>
              </a:rPr>
              <a:t>Todos </a:t>
            </a:r>
            <a:r>
              <a:rPr lang="es-AR" dirty="0">
                <a:solidFill>
                  <a:schemeClr val="bg1"/>
                </a:solidFill>
              </a:rPr>
              <a:t>los personajes incluso Velazquez </a:t>
            </a:r>
            <a:r>
              <a:rPr lang="es-AR" dirty="0" smtClean="0">
                <a:solidFill>
                  <a:schemeClr val="bg1"/>
                </a:solidFill>
              </a:rPr>
              <a:t> y los padres de la Infanta en el espejo, se </a:t>
            </a:r>
            <a:r>
              <a:rPr lang="es-AR" dirty="0">
                <a:solidFill>
                  <a:schemeClr val="bg1"/>
                </a:solidFill>
              </a:rPr>
              <a:t>ubican en el rectángulo inferior.</a:t>
            </a:r>
          </a:p>
        </p:txBody>
      </p:sp>
      <p:pic>
        <p:nvPicPr>
          <p:cNvPr id="3084"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1925554" y="735226"/>
            <a:ext cx="3373594" cy="5461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25 Rectángulo"/>
          <p:cNvSpPr/>
          <p:nvPr/>
        </p:nvSpPr>
        <p:spPr>
          <a:xfrm>
            <a:off x="5970206" y="4638289"/>
            <a:ext cx="2958720" cy="1754326"/>
          </a:xfrm>
          <a:prstGeom prst="rect">
            <a:avLst/>
          </a:prstGeom>
        </p:spPr>
        <p:txBody>
          <a:bodyPr wrap="square">
            <a:spAutoFit/>
          </a:bodyPr>
          <a:lstStyle/>
          <a:p>
            <a:pPr algn="ctr"/>
            <a:r>
              <a:rPr lang="es-AR" dirty="0" smtClean="0">
                <a:solidFill>
                  <a:schemeClr val="bg1"/>
                </a:solidFill>
              </a:rPr>
              <a:t>Su rostro se enmarca completamente en el número 5 de la sucesión de Fibonacci, y su cuerpo, cabeza y pies, tiene como límite el número 21”.</a:t>
            </a:r>
            <a:endParaRPr lang="es-AR" baseline="30000" dirty="0">
              <a:solidFill>
                <a:schemeClr val="bg1"/>
              </a:solidFill>
            </a:endParaRPr>
          </a:p>
        </p:txBody>
      </p:sp>
      <p:sp>
        <p:nvSpPr>
          <p:cNvPr id="12" name="11 Rectángulo"/>
          <p:cNvSpPr/>
          <p:nvPr/>
        </p:nvSpPr>
        <p:spPr>
          <a:xfrm>
            <a:off x="6002200" y="2204861"/>
            <a:ext cx="2926726" cy="2585323"/>
          </a:xfrm>
          <a:prstGeom prst="rect">
            <a:avLst/>
          </a:prstGeom>
        </p:spPr>
        <p:txBody>
          <a:bodyPr wrap="square">
            <a:spAutoFit/>
          </a:bodyPr>
          <a:lstStyle/>
          <a:p>
            <a:pPr algn="ctr"/>
            <a:r>
              <a:rPr lang="es-AR" dirty="0">
                <a:solidFill>
                  <a:schemeClr val="bg1"/>
                </a:solidFill>
              </a:rPr>
              <a:t>En consecuencia; ahora es visible en el óleo de Las Meninas, además, el enlace </a:t>
            </a:r>
            <a:r>
              <a:rPr lang="es-AR" dirty="0" smtClean="0">
                <a:solidFill>
                  <a:schemeClr val="bg1"/>
                </a:solidFill>
              </a:rPr>
              <a:t>curvilíneo de la espiral  que termina y conecta </a:t>
            </a:r>
            <a:r>
              <a:rPr lang="es-AR" dirty="0">
                <a:solidFill>
                  <a:schemeClr val="bg1"/>
                </a:solidFill>
              </a:rPr>
              <a:t>la </a:t>
            </a:r>
            <a:r>
              <a:rPr lang="es-AR" dirty="0" smtClean="0">
                <a:solidFill>
                  <a:schemeClr val="bg1"/>
                </a:solidFill>
              </a:rPr>
              <a:t>semilla </a:t>
            </a:r>
            <a:r>
              <a:rPr lang="es-AR" dirty="0">
                <a:solidFill>
                  <a:schemeClr val="bg1"/>
                </a:solidFill>
              </a:rPr>
              <a:t>del Reino con su </a:t>
            </a:r>
            <a:r>
              <a:rPr lang="es-AR" dirty="0" smtClean="0">
                <a:solidFill>
                  <a:schemeClr val="bg1"/>
                </a:solidFill>
              </a:rPr>
              <a:t>Corona (lámpara Keter, según la tradición hebrea, </a:t>
            </a:r>
            <a:endParaRPr lang="es-AR" dirty="0">
              <a:solidFill>
                <a:schemeClr val="bg1"/>
              </a:solidFill>
            </a:endParaRPr>
          </a:p>
          <a:p>
            <a:pPr algn="ctr"/>
            <a:r>
              <a:rPr lang="es-AR" dirty="0" smtClean="0">
                <a:solidFill>
                  <a:schemeClr val="bg1"/>
                </a:solidFill>
              </a:rPr>
              <a:t>lo supremo). </a:t>
            </a:r>
            <a:endParaRPr lang="es-AR" dirty="0">
              <a:solidFill>
                <a:schemeClr val="bg1"/>
              </a:solidFill>
            </a:endParaRPr>
          </a:p>
        </p:txBody>
      </p:sp>
      <p:sp>
        <p:nvSpPr>
          <p:cNvPr id="13" name="12 Elipse"/>
          <p:cNvSpPr/>
          <p:nvPr/>
        </p:nvSpPr>
        <p:spPr>
          <a:xfrm>
            <a:off x="1331640" y="528818"/>
            <a:ext cx="1224136" cy="595926"/>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14" name="13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8804322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7"/>
                                        </p:tgtEl>
                                        <p:attrNameLst>
                                          <p:attrName>style.visibility</p:attrName>
                                        </p:attrNameLst>
                                      </p:cBhvr>
                                      <p:to>
                                        <p:strVal val="visible"/>
                                      </p:to>
                                    </p:set>
                                    <p:animEffect transition="in" filter="fade">
                                      <p:cBhvr>
                                        <p:cTn id="7" dur="2000"/>
                                        <p:tgtEl>
                                          <p:spTgt spid="3077"/>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par>
                          <p:cTn id="11" fill="hold">
                            <p:stCondLst>
                              <p:cond delay="2000"/>
                            </p:stCondLst>
                            <p:childTnLst>
                              <p:par>
                                <p:cTn id="12" presetID="53" presetClass="entr" presetSubtype="16"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3077"/>
                                        </p:tgtEl>
                                      </p:cBhvr>
                                    </p:animEffect>
                                    <p:set>
                                      <p:cBhvr>
                                        <p:cTn id="21" dur="1" fill="hold">
                                          <p:stCondLst>
                                            <p:cond delay="499"/>
                                          </p:stCondLst>
                                        </p:cTn>
                                        <p:tgtEl>
                                          <p:spTgt spid="3077"/>
                                        </p:tgtEl>
                                        <p:attrNameLst>
                                          <p:attrName>style.visibility</p:attrName>
                                        </p:attrNameLst>
                                      </p:cBhvr>
                                      <p:to>
                                        <p:strVal val="hidden"/>
                                      </p:to>
                                    </p:set>
                                  </p:childTnLst>
                                </p:cTn>
                              </p:par>
                              <p:par>
                                <p:cTn id="22" presetID="10" presetClass="exit" presetSubtype="0" fill="hold" grpId="0" nodeType="withEffect">
                                  <p:stCondLst>
                                    <p:cond delay="0"/>
                                  </p:stCondLst>
                                  <p:childTnLst>
                                    <p:animEffect transition="out" filter="fade">
                                      <p:cBhvr>
                                        <p:cTn id="23" dur="500"/>
                                        <p:tgtEl>
                                          <p:spTgt spid="5"/>
                                        </p:tgtEl>
                                      </p:cBhvr>
                                    </p:animEffect>
                                    <p:set>
                                      <p:cBhvr>
                                        <p:cTn id="24" dur="1" fill="hold">
                                          <p:stCondLst>
                                            <p:cond delay="499"/>
                                          </p:stCondLst>
                                        </p:cTn>
                                        <p:tgtEl>
                                          <p:spTgt spid="5"/>
                                        </p:tgtEl>
                                        <p:attrNameLst>
                                          <p:attrName>style.visibility</p:attrName>
                                        </p:attrNameLst>
                                      </p:cBhvr>
                                      <p:to>
                                        <p:strVal val="hidden"/>
                                      </p:to>
                                    </p:set>
                                  </p:childTnLst>
                                </p:cTn>
                              </p:par>
                            </p:childTnLst>
                          </p:cTn>
                        </p:par>
                        <p:par>
                          <p:cTn id="25" fill="hold">
                            <p:stCondLst>
                              <p:cond delay="500"/>
                            </p:stCondLst>
                            <p:childTnLst>
                              <p:par>
                                <p:cTn id="26" presetID="21" presetClass="entr" presetSubtype="8" fill="hold" nodeType="afterEffect">
                                  <p:stCondLst>
                                    <p:cond delay="0"/>
                                  </p:stCondLst>
                                  <p:childTnLst>
                                    <p:set>
                                      <p:cBhvr>
                                        <p:cTn id="27" dur="1" fill="hold">
                                          <p:stCondLst>
                                            <p:cond delay="0"/>
                                          </p:stCondLst>
                                        </p:cTn>
                                        <p:tgtEl>
                                          <p:spTgt spid="3084"/>
                                        </p:tgtEl>
                                        <p:attrNameLst>
                                          <p:attrName>style.visibility</p:attrName>
                                        </p:attrNameLst>
                                      </p:cBhvr>
                                      <p:to>
                                        <p:strVal val="visible"/>
                                      </p:to>
                                    </p:set>
                                    <p:animEffect transition="in" filter="wheel(8)">
                                      <p:cBhvr>
                                        <p:cTn id="28" dur="2000"/>
                                        <p:tgtEl>
                                          <p:spTgt spid="3084"/>
                                        </p:tgtEl>
                                      </p:cBhvr>
                                    </p:animEffect>
                                  </p:childTnLst>
                                </p:cTn>
                              </p:par>
                            </p:childTnLst>
                          </p:cTn>
                        </p:par>
                        <p:par>
                          <p:cTn id="29" fill="hold">
                            <p:stCondLst>
                              <p:cond delay="2500"/>
                            </p:stCondLst>
                            <p:childTnLst>
                              <p:par>
                                <p:cTn id="30" presetID="10" presetClass="exit" presetSubtype="0" fill="hold" grpId="1" nodeType="afterEffect">
                                  <p:stCondLst>
                                    <p:cond delay="0"/>
                                  </p:stCondLst>
                                  <p:childTnLst>
                                    <p:animEffect transition="out" filter="fade">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childTnLst>
                          </p:cTn>
                        </p:par>
                        <p:par>
                          <p:cTn id="33" fill="hold">
                            <p:stCondLst>
                              <p:cond delay="3000"/>
                            </p:stCondLst>
                            <p:childTnLst>
                              <p:par>
                                <p:cTn id="34" presetID="10" presetClass="exit" presetSubtype="0" fill="hold" grpId="0" nodeType="afterEffect">
                                  <p:stCondLst>
                                    <p:cond delay="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childTnLst>
                          </p:cTn>
                        </p:par>
                        <p:par>
                          <p:cTn id="37" fill="hold">
                            <p:stCondLst>
                              <p:cond delay="3500"/>
                            </p:stCondLst>
                            <p:childTnLst>
                              <p:par>
                                <p:cTn id="38" presetID="53" presetClass="entr" presetSubtype="16"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2000" fill="hold"/>
                                        <p:tgtEl>
                                          <p:spTgt spid="6"/>
                                        </p:tgtEl>
                                        <p:attrNameLst>
                                          <p:attrName>ppt_w</p:attrName>
                                        </p:attrNameLst>
                                      </p:cBhvr>
                                      <p:tavLst>
                                        <p:tav tm="0">
                                          <p:val>
                                            <p:fltVal val="0"/>
                                          </p:val>
                                        </p:tav>
                                        <p:tav tm="100000">
                                          <p:val>
                                            <p:strVal val="#ppt_w"/>
                                          </p:val>
                                        </p:tav>
                                      </p:tavLst>
                                    </p:anim>
                                    <p:anim calcmode="lin" valueType="num">
                                      <p:cBhvr>
                                        <p:cTn id="41" dur="2000" fill="hold"/>
                                        <p:tgtEl>
                                          <p:spTgt spid="6"/>
                                        </p:tgtEl>
                                        <p:attrNameLst>
                                          <p:attrName>ppt_h</p:attrName>
                                        </p:attrNameLst>
                                      </p:cBhvr>
                                      <p:tavLst>
                                        <p:tav tm="0">
                                          <p:val>
                                            <p:fltVal val="0"/>
                                          </p:val>
                                        </p:tav>
                                        <p:tav tm="100000">
                                          <p:val>
                                            <p:strVal val="#ppt_h"/>
                                          </p:val>
                                        </p:tav>
                                      </p:tavLst>
                                    </p:anim>
                                    <p:animEffect transition="in" filter="fade">
                                      <p:cBhvr>
                                        <p:cTn id="42" dur="20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000"/>
                                        <p:tgtEl>
                                          <p:spTgt spid="12"/>
                                        </p:tgtEl>
                                      </p:cBhvr>
                                    </p:animEffect>
                                  </p:childTnLst>
                                </p:cTn>
                              </p:par>
                            </p:childTnLst>
                          </p:cTn>
                        </p:par>
                        <p:par>
                          <p:cTn id="48" fill="hold">
                            <p:stCondLst>
                              <p:cond delay="20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p:stCondLst>
                              <p:cond delay="2500"/>
                            </p:stCondLst>
                            <p:childTnLst>
                              <p:par>
                                <p:cTn id="53" presetID="53" presetClass="entr" presetSubtype="16"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2000" fill="hold"/>
                                        <p:tgtEl>
                                          <p:spTgt spid="26"/>
                                        </p:tgtEl>
                                        <p:attrNameLst>
                                          <p:attrName>ppt_w</p:attrName>
                                        </p:attrNameLst>
                                      </p:cBhvr>
                                      <p:tavLst>
                                        <p:tav tm="0">
                                          <p:val>
                                            <p:fltVal val="0"/>
                                          </p:val>
                                        </p:tav>
                                        <p:tav tm="100000">
                                          <p:val>
                                            <p:strVal val="#ppt_w"/>
                                          </p:val>
                                        </p:tav>
                                      </p:tavLst>
                                    </p:anim>
                                    <p:anim calcmode="lin" valueType="num">
                                      <p:cBhvr>
                                        <p:cTn id="56" dur="2000" fill="hold"/>
                                        <p:tgtEl>
                                          <p:spTgt spid="26"/>
                                        </p:tgtEl>
                                        <p:attrNameLst>
                                          <p:attrName>ppt_h</p:attrName>
                                        </p:attrNameLst>
                                      </p:cBhvr>
                                      <p:tavLst>
                                        <p:tav tm="0">
                                          <p:val>
                                            <p:fltVal val="0"/>
                                          </p:val>
                                        </p:tav>
                                        <p:tav tm="100000">
                                          <p:val>
                                            <p:strVal val="#ppt_h"/>
                                          </p:val>
                                        </p:tav>
                                      </p:tavLst>
                                    </p:anim>
                                    <p:animEffect transition="in" filter="fade">
                                      <p:cBhvr>
                                        <p:cTn id="57"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0" grpId="0"/>
      <p:bldP spid="6" grpId="0"/>
      <p:bldP spid="8" grpId="0"/>
      <p:bldP spid="8" grpId="1"/>
      <p:bldP spid="26" grpId="0"/>
      <p:bldP spid="12" grpId="0"/>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1835696" y="5773043"/>
            <a:ext cx="5674146" cy="954107"/>
          </a:xfrm>
          <a:prstGeom prst="rect">
            <a:avLst/>
          </a:prstGeom>
        </p:spPr>
        <p:txBody>
          <a:bodyPr wrap="square">
            <a:spAutoFit/>
          </a:bodyPr>
          <a:lstStyle/>
          <a:p>
            <a:pPr algn="ctr"/>
            <a:r>
              <a:rPr lang="es-AR" dirty="0" err="1">
                <a:solidFill>
                  <a:schemeClr val="bg1"/>
                </a:solidFill>
              </a:rPr>
              <a:t>Sobreposición</a:t>
            </a:r>
            <a:r>
              <a:rPr lang="es-AR" dirty="0">
                <a:solidFill>
                  <a:schemeClr val="bg1"/>
                </a:solidFill>
              </a:rPr>
              <a:t> de </a:t>
            </a:r>
            <a:r>
              <a:rPr lang="es-AR" dirty="0" smtClean="0">
                <a:solidFill>
                  <a:schemeClr val="bg1"/>
                </a:solidFill>
              </a:rPr>
              <a:t>dos </a:t>
            </a:r>
            <a:r>
              <a:rPr lang="es-AR" sz="2000" dirty="0" smtClean="0">
                <a:solidFill>
                  <a:srgbClr val="FFFF00"/>
                </a:solidFill>
              </a:rPr>
              <a:t>espirales áureas </a:t>
            </a:r>
            <a:r>
              <a:rPr lang="es-AR" dirty="0">
                <a:solidFill>
                  <a:schemeClr val="bg1"/>
                </a:solidFill>
              </a:rPr>
              <a:t>sobre la </a:t>
            </a:r>
            <a:endParaRPr lang="es-AR" dirty="0" smtClean="0">
              <a:solidFill>
                <a:schemeClr val="bg1"/>
              </a:solidFill>
            </a:endParaRPr>
          </a:p>
          <a:p>
            <a:pPr algn="ctr"/>
            <a:r>
              <a:rPr lang="es-AR" dirty="0" smtClean="0">
                <a:solidFill>
                  <a:schemeClr val="bg1"/>
                </a:solidFill>
              </a:rPr>
              <a:t>“La Gran Ola” del pintor </a:t>
            </a:r>
            <a:r>
              <a:rPr lang="es-AR" dirty="0">
                <a:solidFill>
                  <a:schemeClr val="bg1"/>
                </a:solidFill>
              </a:rPr>
              <a:t>japonés </a:t>
            </a:r>
            <a:r>
              <a:rPr lang="es-AR" dirty="0" err="1" smtClean="0">
                <a:solidFill>
                  <a:schemeClr val="bg1"/>
                </a:solidFill>
              </a:rPr>
              <a:t>Kanawaga</a:t>
            </a:r>
            <a:r>
              <a:rPr lang="es-AR" dirty="0" smtClean="0">
                <a:solidFill>
                  <a:schemeClr val="bg1"/>
                </a:solidFill>
              </a:rPr>
              <a:t> </a:t>
            </a:r>
            <a:r>
              <a:rPr lang="es-AR" dirty="0" err="1" smtClean="0">
                <a:solidFill>
                  <a:schemeClr val="bg1"/>
                </a:solidFill>
              </a:rPr>
              <a:t>Hokusai</a:t>
            </a:r>
            <a:endParaRPr lang="es-AR" dirty="0">
              <a:solidFill>
                <a:schemeClr val="bg1"/>
              </a:solidFill>
            </a:endParaRPr>
          </a:p>
          <a:p>
            <a:pPr algn="ctr"/>
            <a:r>
              <a:rPr lang="es-AR" dirty="0" smtClean="0">
                <a:solidFill>
                  <a:schemeClr val="bg1"/>
                </a:solidFill>
              </a:rPr>
              <a:t> publicada </a:t>
            </a:r>
            <a:r>
              <a:rPr lang="es-AR" dirty="0">
                <a:solidFill>
                  <a:schemeClr val="bg1"/>
                </a:solidFill>
              </a:rPr>
              <a:t>entre 1830 y </a:t>
            </a:r>
            <a:r>
              <a:rPr lang="es-AR" dirty="0" smtClean="0">
                <a:solidFill>
                  <a:schemeClr val="bg1"/>
                </a:solidFill>
              </a:rPr>
              <a:t>1833</a:t>
            </a:r>
            <a:endParaRPr lang="es-AR" dirty="0">
              <a:solidFill>
                <a:schemeClr val="bg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024" y="494579"/>
            <a:ext cx="7618936" cy="5218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3" name="Picture 9"/>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773415" y="498133"/>
            <a:ext cx="7620000" cy="5224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840153">
            <a:off x="1654178" y="-119799"/>
            <a:ext cx="2848873" cy="4792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4561214" y="592876"/>
            <a:ext cx="2850641" cy="4782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5224520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53"/>
                                        </p:tgtEl>
                                        <p:attrNameLst>
                                          <p:attrName>style.visibility</p:attrName>
                                        </p:attrNameLst>
                                      </p:cBhvr>
                                      <p:to>
                                        <p:strVal val="visible"/>
                                      </p:to>
                                    </p:set>
                                    <p:animEffect transition="in" filter="fade">
                                      <p:cBhvr>
                                        <p:cTn id="7" dur="500"/>
                                        <p:tgtEl>
                                          <p:spTgt spid="6153"/>
                                        </p:tgtEl>
                                      </p:cBhvr>
                                    </p:animEffect>
                                  </p:childTnLst>
                                </p:cTn>
                              </p:par>
                            </p:childTnLst>
                          </p:cTn>
                        </p:par>
                        <p:par>
                          <p:cTn id="8" fill="hold">
                            <p:stCondLst>
                              <p:cond delay="500"/>
                            </p:stCondLst>
                            <p:childTnLst>
                              <p:par>
                                <p:cTn id="9" presetID="21" presetClass="entr" presetSubtype="8" fill="hold" nodeType="afterEffect">
                                  <p:stCondLst>
                                    <p:cond delay="0"/>
                                  </p:stCondLst>
                                  <p:childTnLst>
                                    <p:set>
                                      <p:cBhvr>
                                        <p:cTn id="10" dur="1" fill="hold">
                                          <p:stCondLst>
                                            <p:cond delay="0"/>
                                          </p:stCondLst>
                                        </p:cTn>
                                        <p:tgtEl>
                                          <p:spTgt spid="6151"/>
                                        </p:tgtEl>
                                        <p:attrNameLst>
                                          <p:attrName>style.visibility</p:attrName>
                                        </p:attrNameLst>
                                      </p:cBhvr>
                                      <p:to>
                                        <p:strVal val="visible"/>
                                      </p:to>
                                    </p:set>
                                    <p:animEffect transition="in" filter="wheel(8)">
                                      <p:cBhvr>
                                        <p:cTn id="11" dur="2000"/>
                                        <p:tgtEl>
                                          <p:spTgt spid="6151"/>
                                        </p:tgtEl>
                                      </p:cBhvr>
                                    </p:animEffect>
                                  </p:childTnLst>
                                </p:cTn>
                              </p:par>
                            </p:childTnLst>
                          </p:cTn>
                        </p:par>
                        <p:par>
                          <p:cTn id="12" fill="hold">
                            <p:stCondLst>
                              <p:cond delay="2500"/>
                            </p:stCondLst>
                            <p:childTnLst>
                              <p:par>
                                <p:cTn id="13" presetID="21" presetClass="entr" presetSubtype="8" fill="hold" nodeType="afterEffect">
                                  <p:stCondLst>
                                    <p:cond delay="0"/>
                                  </p:stCondLst>
                                  <p:childTnLst>
                                    <p:set>
                                      <p:cBhvr>
                                        <p:cTn id="14" dur="1" fill="hold">
                                          <p:stCondLst>
                                            <p:cond delay="0"/>
                                          </p:stCondLst>
                                        </p:cTn>
                                        <p:tgtEl>
                                          <p:spTgt spid="6152"/>
                                        </p:tgtEl>
                                        <p:attrNameLst>
                                          <p:attrName>style.visibility</p:attrName>
                                        </p:attrNameLst>
                                      </p:cBhvr>
                                      <p:to>
                                        <p:strVal val="visible"/>
                                      </p:to>
                                    </p:set>
                                    <p:animEffect transition="in" filter="wheel(8)">
                                      <p:cBhvr>
                                        <p:cTn id="15" dur="20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392678" y="548680"/>
            <a:ext cx="8424936" cy="1292662"/>
          </a:xfrm>
          <a:prstGeom prst="rect">
            <a:avLst/>
          </a:prstGeom>
        </p:spPr>
        <p:txBody>
          <a:bodyPr wrap="square">
            <a:spAutoFit/>
          </a:bodyPr>
          <a:lstStyle/>
          <a:p>
            <a:pPr algn="ctr"/>
            <a:r>
              <a:rPr lang="es-AR" dirty="0" smtClean="0">
                <a:solidFill>
                  <a:schemeClr val="bg1"/>
                </a:solidFill>
              </a:rPr>
              <a:t>Pintores </a:t>
            </a:r>
            <a:r>
              <a:rPr lang="es-AR" dirty="0">
                <a:solidFill>
                  <a:schemeClr val="bg1"/>
                </a:solidFill>
              </a:rPr>
              <a:t>del </a:t>
            </a:r>
            <a:r>
              <a:rPr lang="es-AR" dirty="0" smtClean="0">
                <a:solidFill>
                  <a:schemeClr val="bg1"/>
                </a:solidFill>
              </a:rPr>
              <a:t>siglo XX como </a:t>
            </a:r>
            <a:r>
              <a:rPr lang="es-AR" sz="2400" dirty="0" smtClean="0">
                <a:solidFill>
                  <a:srgbClr val="FFFF00"/>
                </a:solidFill>
              </a:rPr>
              <a:t>Salvador Dalí</a:t>
            </a:r>
            <a:r>
              <a:rPr lang="es-AR" dirty="0" smtClean="0">
                <a:solidFill>
                  <a:schemeClr val="bg1"/>
                </a:solidFill>
              </a:rPr>
              <a:t>, utilizaron la proporción áurea , el </a:t>
            </a:r>
            <a:r>
              <a:rPr lang="es-AR" dirty="0">
                <a:solidFill>
                  <a:schemeClr val="bg1"/>
                </a:solidFill>
              </a:rPr>
              <a:t>rectángulo </a:t>
            </a:r>
            <a:r>
              <a:rPr lang="es-AR" dirty="0" smtClean="0">
                <a:solidFill>
                  <a:schemeClr val="bg1"/>
                </a:solidFill>
              </a:rPr>
              <a:t>áureo,  para expresar su arte sobre el lienzo... </a:t>
            </a:r>
          </a:p>
          <a:p>
            <a:pPr algn="ctr"/>
            <a:r>
              <a:rPr lang="es-AR" dirty="0" smtClean="0">
                <a:solidFill>
                  <a:schemeClr val="bg1"/>
                </a:solidFill>
              </a:rPr>
              <a:t>y </a:t>
            </a:r>
            <a:r>
              <a:rPr lang="es-AR" dirty="0">
                <a:solidFill>
                  <a:schemeClr val="bg1"/>
                </a:solidFill>
              </a:rPr>
              <a:t>además jugando claramente con el esquema de la </a:t>
            </a:r>
            <a:r>
              <a:rPr lang="es-AR" dirty="0" smtClean="0">
                <a:solidFill>
                  <a:schemeClr val="bg1"/>
                </a:solidFill>
              </a:rPr>
              <a:t>espiral, como vemos en la siguiente pintura:</a:t>
            </a:r>
            <a:endParaRPr lang="es-AR" dirty="0">
              <a:solidFill>
                <a:schemeClr val="bg1"/>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9952" y="2276872"/>
            <a:ext cx="2450387" cy="39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8923" y="2276872"/>
            <a:ext cx="2450387" cy="39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3901033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wheel(1)">
                                      <p:cBhvr>
                                        <p:cTn id="7" dur="20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1742212" y="3078034"/>
            <a:ext cx="5653599" cy="778675"/>
          </a:xfrm>
          <a:prstGeom prst="rect">
            <a:avLst/>
          </a:prstGeom>
          <a:noFill/>
        </p:spPr>
        <p:txBody>
          <a:bodyPr wrap="none" rtlCol="0">
            <a:spAutoFit/>
          </a:bodyPr>
          <a:lstStyle/>
          <a:p>
            <a:r>
              <a:rPr lang="es-AR" sz="4000" dirty="0" smtClean="0">
                <a:solidFill>
                  <a:srgbClr val="FFFF00"/>
                </a:solidFill>
              </a:rPr>
              <a:t>¿ y en la ARQUITECTURA ?</a:t>
            </a:r>
            <a:endParaRPr lang="es-AR" sz="4000" dirty="0">
              <a:solidFill>
                <a:srgbClr val="FFFF00"/>
              </a:solidFill>
            </a:endParaRPr>
          </a:p>
        </p:txBody>
      </p:sp>
      <p:sp>
        <p:nvSpPr>
          <p:cNvPr id="2" name="1 Rectángulo"/>
          <p:cNvSpPr/>
          <p:nvPr/>
        </p:nvSpPr>
        <p:spPr>
          <a:xfrm>
            <a:off x="-17412" y="-891480"/>
            <a:ext cx="9036496" cy="646331"/>
          </a:xfrm>
          <a:prstGeom prst="rect">
            <a:avLst/>
          </a:prstGeom>
        </p:spPr>
        <p:txBody>
          <a:bodyPr wrap="square">
            <a:spAutoFit/>
          </a:bodyPr>
          <a:lstStyle/>
          <a:p>
            <a:r>
              <a:rPr lang="es-AR" dirty="0">
                <a:hlinkClick r:id="rId2"/>
              </a:rPr>
              <a:t>http://</a:t>
            </a:r>
            <a:r>
              <a:rPr lang="es-AR" dirty="0" smtClean="0">
                <a:hlinkClick r:id="rId2"/>
              </a:rPr>
              <a:t>laproporcionperfecta.blogspot.com.ar/2011/06/numero-de-oro.html</a:t>
            </a:r>
            <a:endParaRPr lang="es-AR" dirty="0" smtClean="0"/>
          </a:p>
          <a:p>
            <a:endParaRPr lang="es-AR" dirty="0"/>
          </a:p>
        </p:txBody>
      </p:sp>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84575049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5508104" y="721753"/>
            <a:ext cx="3318082" cy="1384995"/>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El diseño de la </a:t>
            </a:r>
          </a:p>
          <a:p>
            <a:pPr algn="ctr"/>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Gran Pirámide de Gizah</a:t>
            </a:r>
            <a:endPar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5 Rectángulo"/>
          <p:cNvSpPr/>
          <p:nvPr/>
        </p:nvSpPr>
        <p:spPr>
          <a:xfrm>
            <a:off x="711453" y="4931980"/>
            <a:ext cx="1834348" cy="369332"/>
          </a:xfrm>
          <a:prstGeom prst="rect">
            <a:avLst/>
          </a:prstGeom>
        </p:spPr>
        <p:txBody>
          <a:bodyPr wrap="none">
            <a:spAutoFit/>
          </a:bodyPr>
          <a:lstStyle/>
          <a:p>
            <a:r>
              <a:rPr lang="es-AR" dirty="0" smtClean="0">
                <a:solidFill>
                  <a:schemeClr val="bg1"/>
                </a:solidFill>
              </a:rPr>
              <a:t>356  codos reales</a:t>
            </a:r>
            <a:endParaRPr lang="es-AR" dirty="0">
              <a:solidFill>
                <a:schemeClr val="bg1"/>
              </a:solidFill>
            </a:endParaRPr>
          </a:p>
        </p:txBody>
      </p:sp>
      <p:sp>
        <p:nvSpPr>
          <p:cNvPr id="7" name="6 Rectángulo"/>
          <p:cNvSpPr/>
          <p:nvPr/>
        </p:nvSpPr>
        <p:spPr>
          <a:xfrm>
            <a:off x="608016" y="5379355"/>
            <a:ext cx="1960665" cy="369332"/>
          </a:xfrm>
          <a:prstGeom prst="rect">
            <a:avLst/>
          </a:prstGeom>
        </p:spPr>
        <p:txBody>
          <a:bodyPr wrap="none">
            <a:spAutoFit/>
          </a:bodyPr>
          <a:lstStyle/>
          <a:p>
            <a:r>
              <a:rPr lang="es-AR" dirty="0" smtClean="0">
                <a:solidFill>
                  <a:schemeClr val="bg1"/>
                </a:solidFill>
              </a:rPr>
              <a:t>440/2 codos reales</a:t>
            </a:r>
            <a:endParaRPr lang="es-AR" dirty="0">
              <a:solidFill>
                <a:schemeClr val="bg1"/>
              </a:solidFill>
            </a:endParaRPr>
          </a:p>
        </p:txBody>
      </p:sp>
      <p:cxnSp>
        <p:nvCxnSpPr>
          <p:cNvPr id="8" name="7 Conector recto"/>
          <p:cNvCxnSpPr/>
          <p:nvPr/>
        </p:nvCxnSpPr>
        <p:spPr>
          <a:xfrm>
            <a:off x="944551" y="5347478"/>
            <a:ext cx="1368152"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10 Rectángulo"/>
          <p:cNvSpPr/>
          <p:nvPr/>
        </p:nvSpPr>
        <p:spPr>
          <a:xfrm>
            <a:off x="2418640" y="5161983"/>
            <a:ext cx="300082" cy="369332"/>
          </a:xfrm>
          <a:prstGeom prst="rect">
            <a:avLst/>
          </a:prstGeom>
        </p:spPr>
        <p:txBody>
          <a:bodyPr wrap="none">
            <a:spAutoFit/>
          </a:bodyPr>
          <a:lstStyle/>
          <a:p>
            <a:r>
              <a:rPr lang="es-AR" dirty="0" smtClean="0">
                <a:solidFill>
                  <a:schemeClr val="bg1"/>
                </a:solidFill>
              </a:rPr>
              <a:t>=</a:t>
            </a:r>
            <a:endParaRPr lang="es-AR" dirty="0">
              <a:solidFill>
                <a:schemeClr val="bg1"/>
              </a:solidFill>
            </a:endParaRPr>
          </a:p>
        </p:txBody>
      </p:sp>
      <p:cxnSp>
        <p:nvCxnSpPr>
          <p:cNvPr id="12" name="11 Conector recto"/>
          <p:cNvCxnSpPr/>
          <p:nvPr/>
        </p:nvCxnSpPr>
        <p:spPr>
          <a:xfrm flipH="1">
            <a:off x="1283125" y="2649204"/>
            <a:ext cx="1367511" cy="29735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14 Rectángulo"/>
          <p:cNvSpPr/>
          <p:nvPr/>
        </p:nvSpPr>
        <p:spPr>
          <a:xfrm rot="20765299">
            <a:off x="2024356" y="2396862"/>
            <a:ext cx="535724" cy="369332"/>
          </a:xfrm>
          <a:prstGeom prst="rect">
            <a:avLst/>
          </a:prstGeom>
        </p:spPr>
        <p:txBody>
          <a:bodyPr wrap="none">
            <a:spAutoFit/>
          </a:bodyPr>
          <a:lstStyle/>
          <a:p>
            <a:r>
              <a:rPr lang="es-AR" b="1" dirty="0" smtClean="0"/>
              <a:t>220</a:t>
            </a:r>
            <a:endParaRPr lang="es-AR" b="1" dirty="0"/>
          </a:p>
        </p:txBody>
      </p:sp>
      <p:sp>
        <p:nvSpPr>
          <p:cNvPr id="16" name="15 Rectángulo"/>
          <p:cNvSpPr/>
          <p:nvPr/>
        </p:nvSpPr>
        <p:spPr>
          <a:xfrm>
            <a:off x="5449081" y="2761895"/>
            <a:ext cx="1753878" cy="369332"/>
          </a:xfrm>
          <a:prstGeom prst="rect">
            <a:avLst/>
          </a:prstGeom>
        </p:spPr>
        <p:txBody>
          <a:bodyPr wrap="none">
            <a:spAutoFit/>
          </a:bodyPr>
          <a:lstStyle/>
          <a:p>
            <a:r>
              <a:rPr lang="es-AR" dirty="0" smtClean="0">
                <a:solidFill>
                  <a:schemeClr val="bg1"/>
                </a:solidFill>
              </a:rPr>
              <a:t>356 codos reales</a:t>
            </a:r>
            <a:endParaRPr lang="es-AR" dirty="0">
              <a:solidFill>
                <a:schemeClr val="bg1"/>
              </a:solidFill>
            </a:endParaRPr>
          </a:p>
        </p:txBody>
      </p:sp>
      <p:sp>
        <p:nvSpPr>
          <p:cNvPr id="17" name="16 Rectángulo"/>
          <p:cNvSpPr/>
          <p:nvPr/>
        </p:nvSpPr>
        <p:spPr>
          <a:xfrm>
            <a:off x="5457131" y="3238800"/>
            <a:ext cx="1753878" cy="369332"/>
          </a:xfrm>
          <a:prstGeom prst="rect">
            <a:avLst/>
          </a:prstGeom>
        </p:spPr>
        <p:txBody>
          <a:bodyPr wrap="none">
            <a:spAutoFit/>
          </a:bodyPr>
          <a:lstStyle/>
          <a:p>
            <a:r>
              <a:rPr lang="es-AR" dirty="0" smtClean="0">
                <a:solidFill>
                  <a:schemeClr val="bg1"/>
                </a:solidFill>
              </a:rPr>
              <a:t>220 codos reales</a:t>
            </a:r>
            <a:endParaRPr lang="es-AR" dirty="0">
              <a:solidFill>
                <a:schemeClr val="bg1"/>
              </a:solidFill>
            </a:endParaRPr>
          </a:p>
        </p:txBody>
      </p:sp>
      <p:cxnSp>
        <p:nvCxnSpPr>
          <p:cNvPr id="18" name="17 Conector recto"/>
          <p:cNvCxnSpPr/>
          <p:nvPr/>
        </p:nvCxnSpPr>
        <p:spPr>
          <a:xfrm>
            <a:off x="5649994" y="3170242"/>
            <a:ext cx="1368152" cy="0"/>
          </a:xfrm>
          <a:prstGeom prst="line">
            <a:avLst/>
          </a:prstGeom>
        </p:spPr>
        <p:style>
          <a:lnRef idx="1">
            <a:schemeClr val="accent1"/>
          </a:lnRef>
          <a:fillRef idx="0">
            <a:schemeClr val="accent1"/>
          </a:fillRef>
          <a:effectRef idx="0">
            <a:schemeClr val="accent1"/>
          </a:effectRef>
          <a:fontRef idx="minor">
            <a:schemeClr val="tx1"/>
          </a:fontRef>
        </p:style>
      </p:cxnSp>
      <p:sp>
        <p:nvSpPr>
          <p:cNvPr id="19" name="18 Rectángulo"/>
          <p:cNvSpPr/>
          <p:nvPr/>
        </p:nvSpPr>
        <p:spPr>
          <a:xfrm>
            <a:off x="7124083" y="2887378"/>
            <a:ext cx="1854971" cy="738664"/>
          </a:xfrm>
          <a:prstGeom prst="rect">
            <a:avLst/>
          </a:prstGeom>
        </p:spPr>
        <p:txBody>
          <a:bodyPr wrap="square">
            <a:spAutoFit/>
          </a:bodyPr>
          <a:lstStyle/>
          <a:p>
            <a:r>
              <a:rPr lang="es-AR" sz="2400" dirty="0" smtClean="0">
                <a:solidFill>
                  <a:srgbClr val="FFFF00"/>
                </a:solidFill>
              </a:rPr>
              <a:t>      1,618 </a:t>
            </a:r>
            <a:endParaRPr lang="es-AR" sz="2400" dirty="0">
              <a:solidFill>
                <a:srgbClr val="FFFF00"/>
              </a:solidFill>
            </a:endParaRPr>
          </a:p>
          <a:p>
            <a:pPr algn="ctr"/>
            <a:r>
              <a:rPr lang="es-AR" dirty="0">
                <a:solidFill>
                  <a:srgbClr val="FFFF00"/>
                </a:solidFill>
              </a:rPr>
              <a:t>número de </a:t>
            </a:r>
            <a:r>
              <a:rPr lang="es-AR" dirty="0" smtClean="0">
                <a:solidFill>
                  <a:srgbClr val="FFFF00"/>
                </a:solidFill>
              </a:rPr>
              <a:t>oro</a:t>
            </a:r>
            <a:endParaRPr lang="es-AR" dirty="0">
              <a:solidFill>
                <a:srgbClr val="FFFF00"/>
              </a:solidFill>
            </a:endParaRPr>
          </a:p>
        </p:txBody>
      </p:sp>
      <p:sp>
        <p:nvSpPr>
          <p:cNvPr id="20" name="19 Rectángulo"/>
          <p:cNvSpPr/>
          <p:nvPr/>
        </p:nvSpPr>
        <p:spPr>
          <a:xfrm>
            <a:off x="7124083" y="2984747"/>
            <a:ext cx="300082" cy="369332"/>
          </a:xfrm>
          <a:prstGeom prst="rect">
            <a:avLst/>
          </a:prstGeom>
        </p:spPr>
        <p:txBody>
          <a:bodyPr wrap="none">
            <a:spAutoFit/>
          </a:bodyPr>
          <a:lstStyle/>
          <a:p>
            <a:r>
              <a:rPr lang="es-AR" dirty="0" smtClean="0">
                <a:solidFill>
                  <a:schemeClr val="bg1"/>
                </a:solidFill>
              </a:rPr>
              <a:t>=</a:t>
            </a:r>
            <a:endParaRPr lang="es-AR" dirty="0">
              <a:solidFill>
                <a:schemeClr val="bg1"/>
              </a:solidFill>
            </a:endParaRPr>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5908" y="4334265"/>
            <a:ext cx="3960278" cy="2303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772194" y="4334265"/>
            <a:ext cx="2148345" cy="369332"/>
          </a:xfrm>
          <a:prstGeom prst="rect">
            <a:avLst/>
          </a:prstGeom>
          <a:noFill/>
        </p:spPr>
        <p:txBody>
          <a:bodyPr wrap="none" rtlCol="0">
            <a:spAutoFit/>
          </a:bodyPr>
          <a:lstStyle/>
          <a:p>
            <a:r>
              <a:rPr lang="es-AR" dirty="0" smtClean="0">
                <a:solidFill>
                  <a:schemeClr val="bg1"/>
                </a:solidFill>
              </a:rPr>
              <a:t>O lo que es lo mismo</a:t>
            </a:r>
            <a:endParaRPr lang="es-AR" dirty="0">
              <a:solidFill>
                <a:schemeClr val="bg1"/>
              </a:solidFill>
            </a:endParaRPr>
          </a:p>
        </p:txBody>
      </p:sp>
      <p:sp>
        <p:nvSpPr>
          <p:cNvPr id="21" name="20 Rectángulo"/>
          <p:cNvSpPr/>
          <p:nvPr/>
        </p:nvSpPr>
        <p:spPr>
          <a:xfrm>
            <a:off x="2436968" y="5116646"/>
            <a:ext cx="1854971" cy="738664"/>
          </a:xfrm>
          <a:prstGeom prst="rect">
            <a:avLst/>
          </a:prstGeom>
        </p:spPr>
        <p:txBody>
          <a:bodyPr wrap="square">
            <a:spAutoFit/>
          </a:bodyPr>
          <a:lstStyle/>
          <a:p>
            <a:r>
              <a:rPr lang="es-AR" sz="2400" dirty="0" smtClean="0">
                <a:solidFill>
                  <a:srgbClr val="FFFF00"/>
                </a:solidFill>
              </a:rPr>
              <a:t>      1,618 </a:t>
            </a:r>
            <a:endParaRPr lang="es-AR" sz="2400" dirty="0">
              <a:solidFill>
                <a:srgbClr val="FFFF00"/>
              </a:solidFill>
            </a:endParaRPr>
          </a:p>
          <a:p>
            <a:pPr algn="ctr"/>
            <a:r>
              <a:rPr lang="es-AR" dirty="0">
                <a:solidFill>
                  <a:srgbClr val="FFFF00"/>
                </a:solidFill>
              </a:rPr>
              <a:t>número de </a:t>
            </a:r>
            <a:r>
              <a:rPr lang="es-AR" dirty="0" smtClean="0">
                <a:solidFill>
                  <a:srgbClr val="FFFF00"/>
                </a:solidFill>
              </a:rPr>
              <a:t>oro</a:t>
            </a:r>
            <a:endParaRPr lang="es-AR" dirty="0">
              <a:solidFill>
                <a:srgbClr val="FFFF00"/>
              </a:solidFill>
            </a:endParaRPr>
          </a:p>
        </p:txBody>
      </p:sp>
      <p:sp>
        <p:nvSpPr>
          <p:cNvPr id="22" name="21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latin typeface="Edwardian Script ITC" pitchFamily="66" charset="0"/>
              </a:rPr>
              <a:t>RaúlTM</a:t>
            </a:r>
            <a:endParaRPr lang="es-AR" sz="2800" dirty="0" smtClean="0">
              <a:latin typeface="Edwardian Script ITC" pitchFamily="66" charset="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24" y="151185"/>
            <a:ext cx="4798923" cy="3599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6596415"/>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 name="14 CuadroTexto"/>
          <p:cNvSpPr txBox="1"/>
          <p:nvPr/>
        </p:nvSpPr>
        <p:spPr>
          <a:xfrm>
            <a:off x="2174435" y="4870767"/>
            <a:ext cx="2326297" cy="646331"/>
          </a:xfrm>
          <a:prstGeom prst="rect">
            <a:avLst/>
          </a:prstGeom>
          <a:noFill/>
        </p:spPr>
        <p:txBody>
          <a:bodyPr wrap="square" rtlCol="0">
            <a:spAutoFit/>
          </a:bodyPr>
          <a:lstStyle/>
          <a:p>
            <a:r>
              <a:rPr lang="es-AR" dirty="0" smtClean="0">
                <a:solidFill>
                  <a:schemeClr val="bg1"/>
                </a:solidFill>
              </a:rPr>
              <a:t>(4 x 78.320) +193.600</a:t>
            </a:r>
          </a:p>
          <a:p>
            <a:pPr algn="ctr"/>
            <a:r>
              <a:rPr lang="es-AR" dirty="0" smtClean="0">
                <a:solidFill>
                  <a:schemeClr val="bg1"/>
                </a:solidFill>
              </a:rPr>
              <a:t>(4 x 78.320)</a:t>
            </a:r>
          </a:p>
        </p:txBody>
      </p:sp>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18" t="527" r="1133" b="1582"/>
          <a:stretch/>
        </p:blipFill>
        <p:spPr bwMode="auto">
          <a:xfrm>
            <a:off x="489871" y="236640"/>
            <a:ext cx="4042451" cy="3002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4860032" y="260648"/>
            <a:ext cx="3918852" cy="3139321"/>
          </a:xfrm>
          <a:prstGeom prst="rect">
            <a:avLst/>
          </a:prstGeom>
          <a:noFill/>
        </p:spPr>
        <p:txBody>
          <a:bodyPr wrap="square" rtlCol="0">
            <a:spAutoFit/>
          </a:bodyPr>
          <a:lstStyle/>
          <a:p>
            <a:pPr algn="ctr"/>
            <a:r>
              <a:rPr lang="es-AR" dirty="0" smtClean="0">
                <a:solidFill>
                  <a:schemeClr val="bg1"/>
                </a:solidFill>
              </a:rPr>
              <a:t>Los egipcios hace 3000 años ya conocían y aplicaban la razón áurea en sus pirámides.</a:t>
            </a:r>
          </a:p>
          <a:p>
            <a:pPr algn="ctr"/>
            <a:endParaRPr lang="es-AR" dirty="0">
              <a:solidFill>
                <a:schemeClr val="bg1"/>
              </a:solidFill>
            </a:endParaRPr>
          </a:p>
          <a:p>
            <a:pPr algn="ctr"/>
            <a:r>
              <a:rPr lang="es-AR" dirty="0" smtClean="0">
                <a:solidFill>
                  <a:schemeClr val="bg1"/>
                </a:solidFill>
              </a:rPr>
              <a:t>Si sumamos la superficie de la base mas la superficie de las cuatro caras triangulares y la dividimos por la suma de la superficies de las cuatro caras triangulares, obtenemos  el número de oro o la relación áurea, llamada también la Divina Proporción.</a:t>
            </a:r>
          </a:p>
        </p:txBody>
      </p:sp>
      <p:sp>
        <p:nvSpPr>
          <p:cNvPr id="6" name="5 CuadroTexto"/>
          <p:cNvSpPr txBox="1"/>
          <p:nvPr/>
        </p:nvSpPr>
        <p:spPr>
          <a:xfrm>
            <a:off x="750991" y="3924270"/>
            <a:ext cx="8546625" cy="369332"/>
          </a:xfrm>
          <a:prstGeom prst="rect">
            <a:avLst/>
          </a:prstGeom>
          <a:noFill/>
        </p:spPr>
        <p:txBody>
          <a:bodyPr wrap="square" rtlCol="0">
            <a:spAutoFit/>
          </a:bodyPr>
          <a:lstStyle/>
          <a:p>
            <a:pPr>
              <a:tabLst>
                <a:tab pos="6727825" algn="l"/>
              </a:tabLst>
            </a:pPr>
            <a:r>
              <a:rPr lang="es-AR" dirty="0" smtClean="0">
                <a:solidFill>
                  <a:schemeClr val="bg1"/>
                </a:solidFill>
              </a:rPr>
              <a:t>En el caso anterior sería:                                                                       superficie de una cara. </a:t>
            </a:r>
          </a:p>
        </p:txBody>
      </p:sp>
      <p:sp>
        <p:nvSpPr>
          <p:cNvPr id="7" name="6 CuadroTexto"/>
          <p:cNvSpPr txBox="1"/>
          <p:nvPr/>
        </p:nvSpPr>
        <p:spPr>
          <a:xfrm>
            <a:off x="3391226" y="3806940"/>
            <a:ext cx="1253523" cy="646331"/>
          </a:xfrm>
          <a:prstGeom prst="rect">
            <a:avLst/>
          </a:prstGeom>
          <a:noFill/>
        </p:spPr>
        <p:txBody>
          <a:bodyPr wrap="square" rtlCol="0">
            <a:spAutoFit/>
          </a:bodyPr>
          <a:lstStyle/>
          <a:p>
            <a:r>
              <a:rPr lang="es-AR" dirty="0" smtClean="0">
                <a:solidFill>
                  <a:schemeClr val="bg1"/>
                </a:solidFill>
              </a:rPr>
              <a:t>440 x 356</a:t>
            </a:r>
          </a:p>
          <a:p>
            <a:pPr algn="ctr"/>
            <a:r>
              <a:rPr lang="es-AR" dirty="0">
                <a:solidFill>
                  <a:schemeClr val="bg1"/>
                </a:solidFill>
              </a:rPr>
              <a:t>2</a:t>
            </a:r>
            <a:endParaRPr lang="es-AR" dirty="0" smtClean="0">
              <a:solidFill>
                <a:schemeClr val="bg1"/>
              </a:solidFill>
            </a:endParaRPr>
          </a:p>
        </p:txBody>
      </p:sp>
      <p:cxnSp>
        <p:nvCxnSpPr>
          <p:cNvPr id="8" name="7 Conector recto"/>
          <p:cNvCxnSpPr/>
          <p:nvPr/>
        </p:nvCxnSpPr>
        <p:spPr>
          <a:xfrm flipV="1">
            <a:off x="2102032" y="5193934"/>
            <a:ext cx="2235840" cy="1"/>
          </a:xfrm>
          <a:prstGeom prst="line">
            <a:avLst/>
          </a:prstGeom>
        </p:spPr>
        <p:style>
          <a:lnRef idx="1">
            <a:schemeClr val="accent1"/>
          </a:lnRef>
          <a:fillRef idx="0">
            <a:schemeClr val="accent1"/>
          </a:fillRef>
          <a:effectRef idx="0">
            <a:schemeClr val="accent1"/>
          </a:effectRef>
          <a:fontRef idx="minor">
            <a:schemeClr val="tx1"/>
          </a:fontRef>
        </p:style>
      </p:cxnSp>
      <p:sp>
        <p:nvSpPr>
          <p:cNvPr id="10" name="9 CuadroTexto"/>
          <p:cNvSpPr txBox="1"/>
          <p:nvPr/>
        </p:nvSpPr>
        <p:spPr>
          <a:xfrm>
            <a:off x="4564290" y="3924270"/>
            <a:ext cx="2399434" cy="369332"/>
          </a:xfrm>
          <a:prstGeom prst="rect">
            <a:avLst/>
          </a:prstGeom>
          <a:noFill/>
        </p:spPr>
        <p:txBody>
          <a:bodyPr wrap="square" rtlCol="0">
            <a:spAutoFit/>
          </a:bodyPr>
          <a:lstStyle/>
          <a:p>
            <a:r>
              <a:rPr lang="es-AR" dirty="0" smtClean="0">
                <a:solidFill>
                  <a:schemeClr val="bg1"/>
                </a:solidFill>
              </a:rPr>
              <a:t>= 78.320 codos reales</a:t>
            </a:r>
            <a:r>
              <a:rPr lang="es-AR" baseline="30000" dirty="0" smtClean="0">
                <a:solidFill>
                  <a:schemeClr val="bg1"/>
                </a:solidFill>
              </a:rPr>
              <a:t>2   </a:t>
            </a:r>
          </a:p>
        </p:txBody>
      </p:sp>
      <p:sp>
        <p:nvSpPr>
          <p:cNvPr id="11" name="10 CuadroTexto"/>
          <p:cNvSpPr txBox="1"/>
          <p:nvPr/>
        </p:nvSpPr>
        <p:spPr>
          <a:xfrm>
            <a:off x="3391226" y="4437078"/>
            <a:ext cx="1253523" cy="369332"/>
          </a:xfrm>
          <a:prstGeom prst="rect">
            <a:avLst/>
          </a:prstGeom>
          <a:noFill/>
        </p:spPr>
        <p:txBody>
          <a:bodyPr wrap="square" rtlCol="0">
            <a:spAutoFit/>
          </a:bodyPr>
          <a:lstStyle/>
          <a:p>
            <a:r>
              <a:rPr lang="es-AR" dirty="0" smtClean="0">
                <a:solidFill>
                  <a:schemeClr val="bg1"/>
                </a:solidFill>
              </a:rPr>
              <a:t>440 x 440</a:t>
            </a:r>
          </a:p>
        </p:txBody>
      </p:sp>
      <p:sp>
        <p:nvSpPr>
          <p:cNvPr id="12" name="11 CuadroTexto"/>
          <p:cNvSpPr txBox="1"/>
          <p:nvPr/>
        </p:nvSpPr>
        <p:spPr>
          <a:xfrm>
            <a:off x="4500732" y="4444384"/>
            <a:ext cx="2462991" cy="369332"/>
          </a:xfrm>
          <a:prstGeom prst="rect">
            <a:avLst/>
          </a:prstGeom>
          <a:noFill/>
        </p:spPr>
        <p:txBody>
          <a:bodyPr wrap="square" rtlCol="0">
            <a:spAutoFit/>
          </a:bodyPr>
          <a:lstStyle/>
          <a:p>
            <a:r>
              <a:rPr lang="es-AR" dirty="0" smtClean="0">
                <a:solidFill>
                  <a:schemeClr val="bg1"/>
                </a:solidFill>
              </a:rPr>
              <a:t>= 193.600 </a:t>
            </a:r>
            <a:r>
              <a:rPr lang="es-AR" dirty="0">
                <a:solidFill>
                  <a:schemeClr val="bg1"/>
                </a:solidFill>
              </a:rPr>
              <a:t>codos </a:t>
            </a:r>
            <a:r>
              <a:rPr lang="es-AR" dirty="0" smtClean="0">
                <a:solidFill>
                  <a:schemeClr val="bg1"/>
                </a:solidFill>
              </a:rPr>
              <a:t>reales</a:t>
            </a:r>
            <a:r>
              <a:rPr lang="es-AR" baseline="30000" dirty="0" smtClean="0">
                <a:solidFill>
                  <a:schemeClr val="bg1"/>
                </a:solidFill>
              </a:rPr>
              <a:t>2</a:t>
            </a:r>
          </a:p>
        </p:txBody>
      </p:sp>
      <p:sp>
        <p:nvSpPr>
          <p:cNvPr id="9" name="8 Rectángulo"/>
          <p:cNvSpPr/>
          <p:nvPr/>
        </p:nvSpPr>
        <p:spPr>
          <a:xfrm>
            <a:off x="6843627" y="4453271"/>
            <a:ext cx="2100255" cy="369332"/>
          </a:xfrm>
          <a:prstGeom prst="rect">
            <a:avLst/>
          </a:prstGeom>
        </p:spPr>
        <p:txBody>
          <a:bodyPr wrap="none">
            <a:spAutoFit/>
          </a:bodyPr>
          <a:lstStyle/>
          <a:p>
            <a:r>
              <a:rPr lang="es-AR" dirty="0">
                <a:solidFill>
                  <a:schemeClr val="bg1"/>
                </a:solidFill>
              </a:rPr>
              <a:t>superficie de </a:t>
            </a:r>
            <a:r>
              <a:rPr lang="es-AR" dirty="0" smtClean="0">
                <a:solidFill>
                  <a:schemeClr val="bg1"/>
                </a:solidFill>
              </a:rPr>
              <a:t>la base</a:t>
            </a:r>
            <a:endParaRPr lang="es-AR" dirty="0"/>
          </a:p>
        </p:txBody>
      </p:sp>
      <p:sp>
        <p:nvSpPr>
          <p:cNvPr id="14" name="13 Rectángulo"/>
          <p:cNvSpPr/>
          <p:nvPr/>
        </p:nvSpPr>
        <p:spPr>
          <a:xfrm>
            <a:off x="877090" y="5009266"/>
            <a:ext cx="1153329" cy="369332"/>
          </a:xfrm>
          <a:prstGeom prst="rect">
            <a:avLst/>
          </a:prstGeom>
        </p:spPr>
        <p:txBody>
          <a:bodyPr wrap="none">
            <a:spAutoFit/>
          </a:bodyPr>
          <a:lstStyle/>
          <a:p>
            <a:r>
              <a:rPr lang="es-AR" dirty="0" smtClean="0">
                <a:solidFill>
                  <a:schemeClr val="bg1"/>
                </a:solidFill>
              </a:rPr>
              <a:t>Entonces: </a:t>
            </a:r>
            <a:endParaRPr lang="es-AR" dirty="0"/>
          </a:p>
        </p:txBody>
      </p:sp>
      <p:sp>
        <p:nvSpPr>
          <p:cNvPr id="17" name="16 CuadroTexto"/>
          <p:cNvSpPr txBox="1"/>
          <p:nvPr/>
        </p:nvSpPr>
        <p:spPr>
          <a:xfrm>
            <a:off x="4421316" y="4960663"/>
            <a:ext cx="3743374" cy="461665"/>
          </a:xfrm>
          <a:prstGeom prst="rect">
            <a:avLst/>
          </a:prstGeom>
          <a:noFill/>
        </p:spPr>
        <p:txBody>
          <a:bodyPr wrap="square" rtlCol="0">
            <a:spAutoFit/>
          </a:bodyPr>
          <a:lstStyle/>
          <a:p>
            <a:r>
              <a:rPr lang="es-AR" sz="2400" dirty="0" smtClean="0">
                <a:solidFill>
                  <a:srgbClr val="FFFF00"/>
                </a:solidFill>
              </a:rPr>
              <a:t>= 1,618… el número áureo</a:t>
            </a:r>
            <a:endParaRPr lang="es-AR" sz="2400" baseline="30000" dirty="0" smtClean="0">
              <a:solidFill>
                <a:srgbClr val="FFFF00"/>
              </a:solidFill>
            </a:endParaRPr>
          </a:p>
        </p:txBody>
      </p:sp>
      <p:sp>
        <p:nvSpPr>
          <p:cNvPr id="20" name="19 Rectángulo"/>
          <p:cNvSpPr/>
          <p:nvPr/>
        </p:nvSpPr>
        <p:spPr>
          <a:xfrm>
            <a:off x="846526" y="5657338"/>
            <a:ext cx="421910" cy="369332"/>
          </a:xfrm>
          <a:prstGeom prst="rect">
            <a:avLst/>
          </a:prstGeom>
        </p:spPr>
        <p:txBody>
          <a:bodyPr wrap="none">
            <a:spAutoFit/>
          </a:bodyPr>
          <a:lstStyle/>
          <a:p>
            <a:r>
              <a:rPr lang="es-AR" dirty="0" smtClean="0">
                <a:solidFill>
                  <a:schemeClr val="bg1"/>
                </a:solidFill>
              </a:rPr>
              <a:t>ó: </a:t>
            </a:r>
            <a:endParaRPr lang="es-AR" dirty="0"/>
          </a:p>
        </p:txBody>
      </p:sp>
      <p:sp>
        <p:nvSpPr>
          <p:cNvPr id="21" name="20 CuadroTexto"/>
          <p:cNvSpPr txBox="1"/>
          <p:nvPr/>
        </p:nvSpPr>
        <p:spPr>
          <a:xfrm>
            <a:off x="1471923" y="5657338"/>
            <a:ext cx="1281774" cy="646331"/>
          </a:xfrm>
          <a:prstGeom prst="rect">
            <a:avLst/>
          </a:prstGeom>
          <a:noFill/>
        </p:spPr>
        <p:txBody>
          <a:bodyPr wrap="square" rtlCol="0">
            <a:spAutoFit/>
          </a:bodyPr>
          <a:lstStyle/>
          <a:p>
            <a:r>
              <a:rPr lang="es-AR" dirty="0" smtClean="0">
                <a:solidFill>
                  <a:schemeClr val="bg1"/>
                </a:solidFill>
              </a:rPr>
              <a:t>(4 x 78.320) </a:t>
            </a:r>
          </a:p>
          <a:p>
            <a:pPr algn="ctr"/>
            <a:r>
              <a:rPr lang="es-AR" dirty="0" smtClean="0">
                <a:solidFill>
                  <a:schemeClr val="bg1"/>
                </a:solidFill>
              </a:rPr>
              <a:t>193.600</a:t>
            </a:r>
          </a:p>
        </p:txBody>
      </p:sp>
      <p:cxnSp>
        <p:nvCxnSpPr>
          <p:cNvPr id="22" name="21 Conector recto"/>
          <p:cNvCxnSpPr/>
          <p:nvPr/>
        </p:nvCxnSpPr>
        <p:spPr>
          <a:xfrm flipV="1">
            <a:off x="1399519" y="5980506"/>
            <a:ext cx="1426185"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3337583" y="4130105"/>
            <a:ext cx="1176438" cy="0"/>
          </a:xfrm>
          <a:prstGeom prst="line">
            <a:avLst/>
          </a:prstGeom>
        </p:spPr>
        <p:style>
          <a:lnRef idx="1">
            <a:schemeClr val="accent1"/>
          </a:lnRef>
          <a:fillRef idx="0">
            <a:schemeClr val="accent1"/>
          </a:fillRef>
          <a:effectRef idx="0">
            <a:schemeClr val="accent1"/>
          </a:effectRef>
          <a:fontRef idx="minor">
            <a:schemeClr val="tx1"/>
          </a:fontRef>
        </p:style>
      </p:cxnSp>
      <p:sp>
        <p:nvSpPr>
          <p:cNvPr id="26" name="25 CuadroTexto"/>
          <p:cNvSpPr txBox="1"/>
          <p:nvPr/>
        </p:nvSpPr>
        <p:spPr>
          <a:xfrm>
            <a:off x="2993456" y="5749673"/>
            <a:ext cx="3743374" cy="461665"/>
          </a:xfrm>
          <a:prstGeom prst="rect">
            <a:avLst/>
          </a:prstGeom>
          <a:noFill/>
        </p:spPr>
        <p:txBody>
          <a:bodyPr wrap="square" rtlCol="0">
            <a:spAutoFit/>
          </a:bodyPr>
          <a:lstStyle/>
          <a:p>
            <a:r>
              <a:rPr lang="es-AR" sz="2400" dirty="0" smtClean="0">
                <a:solidFill>
                  <a:srgbClr val="FFFF00"/>
                </a:solidFill>
              </a:rPr>
              <a:t>= 1,618… el número áureo</a:t>
            </a:r>
            <a:endParaRPr lang="es-AR" sz="2400" baseline="30000" dirty="0" smtClean="0">
              <a:solidFill>
                <a:srgbClr val="FFFF00"/>
              </a:solidFill>
            </a:endParaRPr>
          </a:p>
        </p:txBody>
      </p:sp>
    </p:spTree>
    <p:extLst>
      <p:ext uri="{BB962C8B-B14F-4D97-AF65-F5344CB8AC3E}">
        <p14:creationId xmlns:p14="http://schemas.microsoft.com/office/powerpoint/2010/main" val="184732181"/>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1" y="2638982"/>
            <a:ext cx="5881699" cy="3871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5431" r="10087" b="5683"/>
          <a:stretch/>
        </p:blipFill>
        <p:spPr bwMode="auto">
          <a:xfrm>
            <a:off x="539014" y="2908410"/>
            <a:ext cx="5955105" cy="3442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1898978" y="2004282"/>
            <a:ext cx="3216992" cy="5158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5"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587" y="2707221"/>
            <a:ext cx="6063339" cy="3665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19490" y="1340136"/>
            <a:ext cx="8484443" cy="923330"/>
          </a:xfrm>
          <a:prstGeom prst="rect">
            <a:avLst/>
          </a:prstGeom>
        </p:spPr>
        <p:txBody>
          <a:bodyPr wrap="square">
            <a:spAutoFit/>
          </a:bodyPr>
          <a:lstStyle/>
          <a:p>
            <a:pPr algn="just"/>
            <a:r>
              <a:rPr lang="es-AR" dirty="0">
                <a:solidFill>
                  <a:prstClr val="white"/>
                </a:solidFill>
              </a:rPr>
              <a:t>Su construcción fue encargada por el líder político Pericles al escultor Fidias y a sus arquitectos </a:t>
            </a:r>
            <a:r>
              <a:rPr lang="es-AR" dirty="0" err="1">
                <a:solidFill>
                  <a:prstClr val="white"/>
                </a:solidFill>
              </a:rPr>
              <a:t>Calcícrates</a:t>
            </a:r>
            <a:r>
              <a:rPr lang="es-AR" dirty="0">
                <a:solidFill>
                  <a:prstClr val="white"/>
                </a:solidFill>
              </a:rPr>
              <a:t> e </a:t>
            </a:r>
            <a:r>
              <a:rPr lang="es-AR" dirty="0" err="1">
                <a:solidFill>
                  <a:prstClr val="white"/>
                </a:solidFill>
              </a:rPr>
              <a:t>Ictinio</a:t>
            </a:r>
            <a:r>
              <a:rPr lang="es-AR" dirty="0">
                <a:solidFill>
                  <a:prstClr val="white"/>
                </a:solidFill>
              </a:rPr>
              <a:t>, quienes lograron levantar un edificio fuera de serie para la época. En el diseño y edificación se aplicó cálculo matemático avanzado.</a:t>
            </a:r>
          </a:p>
        </p:txBody>
      </p:sp>
      <p:sp>
        <p:nvSpPr>
          <p:cNvPr id="6" name="5 Rectángulo"/>
          <p:cNvSpPr/>
          <p:nvPr/>
        </p:nvSpPr>
        <p:spPr>
          <a:xfrm>
            <a:off x="291015" y="498694"/>
            <a:ext cx="8512918" cy="923330"/>
          </a:xfrm>
          <a:prstGeom prst="rect">
            <a:avLst/>
          </a:prstGeom>
        </p:spPr>
        <p:txBody>
          <a:bodyPr wrap="square">
            <a:spAutoFit/>
          </a:bodyPr>
          <a:lstStyle/>
          <a:p>
            <a:pPr algn="just"/>
            <a:r>
              <a:rPr lang="es-AR" dirty="0">
                <a:solidFill>
                  <a:prstClr val="white"/>
                </a:solidFill>
              </a:rPr>
              <a:t>Es la </a:t>
            </a:r>
            <a:r>
              <a:rPr lang="es-AR" dirty="0" err="1">
                <a:solidFill>
                  <a:prstClr val="white"/>
                </a:solidFill>
              </a:rPr>
              <a:t>representanción</a:t>
            </a:r>
            <a:r>
              <a:rPr lang="es-AR" dirty="0">
                <a:solidFill>
                  <a:prstClr val="white"/>
                </a:solidFill>
              </a:rPr>
              <a:t> más desarrollada de la arquitectura helénica dórica, primer estilo conocido de la Grecia </a:t>
            </a:r>
            <a:r>
              <a:rPr lang="es-AR" dirty="0" smtClean="0">
                <a:solidFill>
                  <a:prstClr val="white"/>
                </a:solidFill>
              </a:rPr>
              <a:t>antigua.  </a:t>
            </a:r>
            <a:r>
              <a:rPr lang="es-AR" dirty="0">
                <a:solidFill>
                  <a:prstClr val="white"/>
                </a:solidFill>
              </a:rPr>
              <a:t>Evolucionado en todo aspecto, de 69,5 x </a:t>
            </a:r>
            <a:r>
              <a:rPr lang="es-AR" dirty="0" smtClean="0">
                <a:solidFill>
                  <a:prstClr val="white"/>
                </a:solidFill>
              </a:rPr>
              <a:t>30,88 </a:t>
            </a:r>
            <a:r>
              <a:rPr lang="es-AR" dirty="0">
                <a:solidFill>
                  <a:prstClr val="white"/>
                </a:solidFill>
              </a:rPr>
              <a:t>metros y altura de </a:t>
            </a:r>
            <a:r>
              <a:rPr lang="es-AR" dirty="0" smtClean="0">
                <a:solidFill>
                  <a:prstClr val="white"/>
                </a:solidFill>
              </a:rPr>
              <a:t>19,1 </a:t>
            </a:r>
            <a:r>
              <a:rPr lang="es-AR" dirty="0">
                <a:solidFill>
                  <a:prstClr val="white"/>
                </a:solidFill>
              </a:rPr>
              <a:t>metros, este templo es reconocido por su belleza, geometría y calidad.</a:t>
            </a:r>
          </a:p>
        </p:txBody>
      </p:sp>
      <p:sp>
        <p:nvSpPr>
          <p:cNvPr id="10" name="9 Rectángulo"/>
          <p:cNvSpPr/>
          <p:nvPr/>
        </p:nvSpPr>
        <p:spPr>
          <a:xfrm>
            <a:off x="19522" y="0"/>
            <a:ext cx="3318082" cy="523220"/>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rPr>
              <a:t>El Partenón</a:t>
            </a:r>
            <a:endParaRPr lang="es-AR" sz="28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endParaRPr>
          </a:p>
        </p:txBody>
      </p:sp>
      <p:pic>
        <p:nvPicPr>
          <p:cNvPr id="4104" name="Picture 8"/>
          <p:cNvPicPr>
            <a:picLocks noChangeAspect="1" noChangeArrowheads="1"/>
          </p:cNvPicPr>
          <p:nvPr/>
        </p:nvPicPr>
        <p:blipFill rotWithShape="1">
          <a:blip r:embed="rId6">
            <a:extLst>
              <a:ext uri="{28A0092B-C50C-407E-A947-70E740481C1C}">
                <a14:useLocalDpi xmlns:a14="http://schemas.microsoft.com/office/drawing/2010/main" val="0"/>
              </a:ext>
            </a:extLst>
          </a:blip>
          <a:srcRect l="5567" t="10169" r="4049"/>
          <a:stretch/>
        </p:blipFill>
        <p:spPr bwMode="auto">
          <a:xfrm>
            <a:off x="404540" y="2369330"/>
            <a:ext cx="6430311" cy="4192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3 Image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9304" y="2756847"/>
            <a:ext cx="6485645" cy="3944203"/>
          </a:xfrm>
          <a:prstGeom prst="rect">
            <a:avLst/>
          </a:prstGeom>
        </p:spPr>
      </p:pic>
      <p:sp>
        <p:nvSpPr>
          <p:cNvPr id="2" name="1 CuadroTexto"/>
          <p:cNvSpPr txBox="1"/>
          <p:nvPr/>
        </p:nvSpPr>
        <p:spPr>
          <a:xfrm>
            <a:off x="7204265" y="3779704"/>
            <a:ext cx="830677" cy="369332"/>
          </a:xfrm>
          <a:prstGeom prst="rect">
            <a:avLst/>
          </a:prstGeom>
          <a:noFill/>
        </p:spPr>
        <p:txBody>
          <a:bodyPr wrap="none" rtlCol="0">
            <a:spAutoFit/>
          </a:bodyPr>
          <a:lstStyle/>
          <a:p>
            <a:r>
              <a:rPr lang="es-AR" dirty="0" smtClean="0">
                <a:solidFill>
                  <a:prstClr val="white"/>
                </a:solidFill>
              </a:rPr>
              <a:t>30,9 m</a:t>
            </a:r>
            <a:endParaRPr lang="es-AR" dirty="0">
              <a:solidFill>
                <a:prstClr val="white"/>
              </a:solidFill>
            </a:endParaRPr>
          </a:p>
        </p:txBody>
      </p:sp>
      <p:sp>
        <p:nvSpPr>
          <p:cNvPr id="12" name="11 CuadroTexto"/>
          <p:cNvSpPr txBox="1"/>
          <p:nvPr/>
        </p:nvSpPr>
        <p:spPr>
          <a:xfrm>
            <a:off x="7204265" y="4149036"/>
            <a:ext cx="830677" cy="369332"/>
          </a:xfrm>
          <a:prstGeom prst="rect">
            <a:avLst/>
          </a:prstGeom>
          <a:noFill/>
        </p:spPr>
        <p:txBody>
          <a:bodyPr wrap="none" rtlCol="0">
            <a:spAutoFit/>
          </a:bodyPr>
          <a:lstStyle/>
          <a:p>
            <a:r>
              <a:rPr lang="es-AR" dirty="0" smtClean="0">
                <a:solidFill>
                  <a:prstClr val="white"/>
                </a:solidFill>
              </a:rPr>
              <a:t>19,1 m</a:t>
            </a:r>
            <a:endParaRPr lang="es-AR" dirty="0">
              <a:solidFill>
                <a:prstClr val="white"/>
              </a:solidFill>
            </a:endParaRPr>
          </a:p>
        </p:txBody>
      </p:sp>
      <p:cxnSp>
        <p:nvCxnSpPr>
          <p:cNvPr id="7" name="6 Conector recto"/>
          <p:cNvCxnSpPr/>
          <p:nvPr/>
        </p:nvCxnSpPr>
        <p:spPr>
          <a:xfrm>
            <a:off x="7132257" y="4149036"/>
            <a:ext cx="902685"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14 CuadroTexto"/>
          <p:cNvSpPr txBox="1"/>
          <p:nvPr/>
        </p:nvSpPr>
        <p:spPr>
          <a:xfrm>
            <a:off x="8030904" y="3964370"/>
            <a:ext cx="878767" cy="369332"/>
          </a:xfrm>
          <a:prstGeom prst="rect">
            <a:avLst/>
          </a:prstGeom>
          <a:noFill/>
        </p:spPr>
        <p:txBody>
          <a:bodyPr wrap="none" rtlCol="0">
            <a:spAutoFit/>
          </a:bodyPr>
          <a:lstStyle/>
          <a:p>
            <a:r>
              <a:rPr lang="es-AR" dirty="0" smtClean="0">
                <a:solidFill>
                  <a:prstClr val="white"/>
                </a:solidFill>
              </a:rPr>
              <a:t>= 1,618</a:t>
            </a:r>
            <a:endParaRPr lang="es-AR" dirty="0">
              <a:solidFill>
                <a:prstClr val="white"/>
              </a:solidFill>
            </a:endParaRPr>
          </a:p>
        </p:txBody>
      </p:sp>
      <p:sp>
        <p:nvSpPr>
          <p:cNvPr id="8" name="7 CuadroTexto"/>
          <p:cNvSpPr txBox="1"/>
          <p:nvPr/>
        </p:nvSpPr>
        <p:spPr>
          <a:xfrm>
            <a:off x="7240332" y="3410372"/>
            <a:ext cx="758541" cy="369332"/>
          </a:xfrm>
          <a:prstGeom prst="rect">
            <a:avLst/>
          </a:prstGeom>
          <a:noFill/>
        </p:spPr>
        <p:txBody>
          <a:bodyPr wrap="none" rtlCol="0">
            <a:spAutoFit/>
          </a:bodyPr>
          <a:lstStyle/>
          <a:p>
            <a:r>
              <a:rPr lang="es-AR" dirty="0" smtClean="0">
                <a:solidFill>
                  <a:prstClr val="white"/>
                </a:solidFill>
              </a:rPr>
              <a:t>ancho</a:t>
            </a:r>
            <a:endParaRPr lang="es-AR" dirty="0">
              <a:solidFill>
                <a:prstClr val="white"/>
              </a:solidFill>
            </a:endParaRPr>
          </a:p>
        </p:txBody>
      </p:sp>
      <p:sp>
        <p:nvSpPr>
          <p:cNvPr id="17" name="16 CuadroTexto"/>
          <p:cNvSpPr txBox="1"/>
          <p:nvPr/>
        </p:nvSpPr>
        <p:spPr>
          <a:xfrm>
            <a:off x="7347252" y="4556040"/>
            <a:ext cx="544701" cy="369332"/>
          </a:xfrm>
          <a:prstGeom prst="rect">
            <a:avLst/>
          </a:prstGeom>
          <a:noFill/>
        </p:spPr>
        <p:txBody>
          <a:bodyPr wrap="none" rtlCol="0">
            <a:spAutoFit/>
          </a:bodyPr>
          <a:lstStyle/>
          <a:p>
            <a:r>
              <a:rPr lang="es-AR" dirty="0" smtClean="0">
                <a:solidFill>
                  <a:prstClr val="white"/>
                </a:solidFill>
              </a:rPr>
              <a:t>alto</a:t>
            </a:r>
            <a:endParaRPr lang="es-AR" dirty="0">
              <a:solidFill>
                <a:prstClr val="white"/>
              </a:solidFill>
            </a:endParaRPr>
          </a:p>
        </p:txBody>
      </p:sp>
      <p:sp>
        <p:nvSpPr>
          <p:cNvPr id="9" name="8 CuadroTexto"/>
          <p:cNvSpPr txBox="1"/>
          <p:nvPr/>
        </p:nvSpPr>
        <p:spPr>
          <a:xfrm>
            <a:off x="6982917" y="5033026"/>
            <a:ext cx="1926754" cy="1477328"/>
          </a:xfrm>
          <a:prstGeom prst="rect">
            <a:avLst/>
          </a:prstGeom>
          <a:noFill/>
        </p:spPr>
        <p:txBody>
          <a:bodyPr wrap="square" rtlCol="0">
            <a:spAutoFit/>
          </a:bodyPr>
          <a:lstStyle/>
          <a:p>
            <a:pPr algn="ctr"/>
            <a:r>
              <a:rPr lang="es-AR" dirty="0" smtClean="0">
                <a:solidFill>
                  <a:prstClr val="white"/>
                </a:solidFill>
              </a:rPr>
              <a:t>Y muchas otras relaciones como las que están en el esquema dan el </a:t>
            </a:r>
            <a:r>
              <a:rPr lang="es-AR" dirty="0" smtClean="0">
                <a:solidFill>
                  <a:srgbClr val="FFFF00"/>
                </a:solidFill>
              </a:rPr>
              <a:t>número áureo</a:t>
            </a:r>
            <a:endParaRPr lang="es-AR" dirty="0">
              <a:solidFill>
                <a:srgbClr val="FFFF00"/>
              </a:solidFill>
            </a:endParaRPr>
          </a:p>
        </p:txBody>
      </p:sp>
      <p:pic>
        <p:nvPicPr>
          <p:cNvPr id="1026"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63414" y="2351849"/>
            <a:ext cx="2070918" cy="98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68482"/>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4098"/>
                                        </p:tgtEl>
                                      </p:cBhvr>
                                    </p:animEffect>
                                    <p:set>
                                      <p:cBhvr>
                                        <p:cTn id="7" dur="1" fill="hold">
                                          <p:stCondLst>
                                            <p:cond delay="1999"/>
                                          </p:stCondLst>
                                        </p:cTn>
                                        <p:tgtEl>
                                          <p:spTgt spid="4098"/>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Effect transition="in" filter="fade">
                                      <p:cBhvr>
                                        <p:cTn id="10" dur="2000"/>
                                        <p:tgtEl>
                                          <p:spTgt spid="4099"/>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4102"/>
                                        </p:tgtEl>
                                        <p:attrNameLst>
                                          <p:attrName>style.visibility</p:attrName>
                                        </p:attrNameLst>
                                      </p:cBhvr>
                                      <p:to>
                                        <p:strVal val="visible"/>
                                      </p:to>
                                    </p:set>
                                    <p:animEffect transition="in" filter="wheel(1)">
                                      <p:cBhvr>
                                        <p:cTn id="15" dur="2000"/>
                                        <p:tgtEl>
                                          <p:spTgt spid="410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105"/>
                                        </p:tgtEl>
                                        <p:attrNameLst>
                                          <p:attrName>style.visibility</p:attrName>
                                        </p:attrNameLst>
                                      </p:cBhvr>
                                      <p:to>
                                        <p:strVal val="visible"/>
                                      </p:to>
                                    </p:set>
                                    <p:animEffect transition="in" filter="fade">
                                      <p:cBhvr>
                                        <p:cTn id="20" dur="500"/>
                                        <p:tgtEl>
                                          <p:spTgt spid="410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4098"/>
                                        </p:tgtEl>
                                      </p:cBhvr>
                                    </p:animEffect>
                                    <p:set>
                                      <p:cBhvr>
                                        <p:cTn id="25" dur="1" fill="hold">
                                          <p:stCondLst>
                                            <p:cond delay="499"/>
                                          </p:stCondLst>
                                        </p:cTn>
                                        <p:tgtEl>
                                          <p:spTgt spid="4098"/>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4099"/>
                                        </p:tgtEl>
                                      </p:cBhvr>
                                    </p:animEffect>
                                    <p:set>
                                      <p:cBhvr>
                                        <p:cTn id="28" dur="1" fill="hold">
                                          <p:stCondLst>
                                            <p:cond delay="499"/>
                                          </p:stCondLst>
                                        </p:cTn>
                                        <p:tgtEl>
                                          <p:spTgt spid="4099"/>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4102"/>
                                        </p:tgtEl>
                                      </p:cBhvr>
                                    </p:animEffect>
                                    <p:set>
                                      <p:cBhvr>
                                        <p:cTn id="31" dur="1" fill="hold">
                                          <p:stCondLst>
                                            <p:cond delay="499"/>
                                          </p:stCondLst>
                                        </p:cTn>
                                        <p:tgtEl>
                                          <p:spTgt spid="4102"/>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500"/>
                                        <p:tgtEl>
                                          <p:spTgt spid="4105"/>
                                        </p:tgtEl>
                                      </p:cBhvr>
                                    </p:animEffect>
                                    <p:set>
                                      <p:cBhvr>
                                        <p:cTn id="34" dur="1" fill="hold">
                                          <p:stCondLst>
                                            <p:cond delay="499"/>
                                          </p:stCondLst>
                                        </p:cTn>
                                        <p:tgtEl>
                                          <p:spTgt spid="4105"/>
                                        </p:tgtEl>
                                        <p:attrNameLst>
                                          <p:attrName>style.visibility</p:attrName>
                                        </p:attrNameLst>
                                      </p:cBhvr>
                                      <p:to>
                                        <p:strVal val="hidden"/>
                                      </p:to>
                                    </p:set>
                                  </p:childTnLst>
                                </p:cTn>
                              </p:par>
                              <p:par>
                                <p:cTn id="35" presetID="10" presetClass="entr" presetSubtype="0" fill="hold" nodeType="withEffect">
                                  <p:stCondLst>
                                    <p:cond delay="0"/>
                                  </p:stCondLst>
                                  <p:childTnLst>
                                    <p:set>
                                      <p:cBhvr>
                                        <p:cTn id="36" dur="1" fill="hold">
                                          <p:stCondLst>
                                            <p:cond delay="0"/>
                                          </p:stCondLst>
                                        </p:cTn>
                                        <p:tgtEl>
                                          <p:spTgt spid="4104"/>
                                        </p:tgtEl>
                                        <p:attrNameLst>
                                          <p:attrName>style.visibility</p:attrName>
                                        </p:attrNameLst>
                                      </p:cBhvr>
                                      <p:to>
                                        <p:strVal val="visible"/>
                                      </p:to>
                                    </p:set>
                                    <p:animEffect transition="in" filter="fade">
                                      <p:cBhvr>
                                        <p:cTn id="37" dur="500"/>
                                        <p:tgtEl>
                                          <p:spTgt spid="410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60" y="2095389"/>
            <a:ext cx="3997462" cy="451923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chemeClr val="accent1"/>
                </a:solidFill>
              </a14:hiddenFill>
            </a:ext>
          </a:extLst>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5188"/>
          <a:stretch/>
        </p:blipFill>
        <p:spPr bwMode="auto">
          <a:xfrm>
            <a:off x="805575" y="2205750"/>
            <a:ext cx="3323040" cy="428315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chemeClr val="accent1"/>
                </a:solidFill>
              </a14:hiddenFill>
            </a:ext>
          </a:extLst>
        </p:spPr>
      </p:pic>
      <p:sp>
        <p:nvSpPr>
          <p:cNvPr id="4" name="3 Rectángulo"/>
          <p:cNvSpPr/>
          <p:nvPr/>
        </p:nvSpPr>
        <p:spPr>
          <a:xfrm>
            <a:off x="4517471" y="1883147"/>
            <a:ext cx="4230993" cy="3970318"/>
          </a:xfrm>
          <a:prstGeom prst="rect">
            <a:avLst/>
          </a:prstGeom>
        </p:spPr>
        <p:txBody>
          <a:bodyPr wrap="square">
            <a:spAutoFit/>
          </a:bodyPr>
          <a:lstStyle/>
          <a:p>
            <a:pPr algn="just"/>
            <a:r>
              <a:rPr lang="es-AR" dirty="0" smtClean="0">
                <a:solidFill>
                  <a:schemeClr val="bg1"/>
                </a:solidFill>
              </a:rPr>
              <a:t>arquitectónicas</a:t>
            </a:r>
            <a:r>
              <a:rPr lang="es-AR" dirty="0">
                <a:solidFill>
                  <a:schemeClr val="bg1"/>
                </a:solidFill>
              </a:rPr>
              <a:t>, que representan: </a:t>
            </a:r>
          </a:p>
          <a:p>
            <a:pPr algn="just"/>
            <a:endParaRPr lang="es-AR" dirty="0">
              <a:solidFill>
                <a:schemeClr val="bg1"/>
              </a:solidFill>
            </a:endParaRPr>
          </a:p>
          <a:p>
            <a:pPr algn="just"/>
            <a:r>
              <a:rPr lang="es-AR" dirty="0">
                <a:solidFill>
                  <a:srgbClr val="FF0000"/>
                </a:solidFill>
              </a:rPr>
              <a:t>Rojo</a:t>
            </a:r>
            <a:r>
              <a:rPr lang="es-AR" dirty="0">
                <a:solidFill>
                  <a:schemeClr val="bg1"/>
                </a:solidFill>
              </a:rPr>
              <a:t> - La altura vertical de la base a nivel del </a:t>
            </a:r>
            <a:r>
              <a:rPr lang="es-AR" dirty="0" smtClean="0">
                <a:solidFill>
                  <a:schemeClr val="bg1"/>
                </a:solidFill>
              </a:rPr>
              <a:t>suelo al techo del primer nivel  y al techo </a:t>
            </a:r>
            <a:r>
              <a:rPr lang="es-AR" dirty="0">
                <a:solidFill>
                  <a:schemeClr val="bg1"/>
                </a:solidFill>
              </a:rPr>
              <a:t>de la segunda </a:t>
            </a:r>
            <a:r>
              <a:rPr lang="es-AR" dirty="0" smtClean="0">
                <a:solidFill>
                  <a:schemeClr val="bg1"/>
                </a:solidFill>
              </a:rPr>
              <a:t>planta.</a:t>
            </a:r>
          </a:p>
          <a:p>
            <a:pPr algn="just"/>
            <a:r>
              <a:rPr lang="es-AR" dirty="0" smtClean="0">
                <a:solidFill>
                  <a:schemeClr val="bg1"/>
                </a:solidFill>
              </a:rPr>
              <a:t> </a:t>
            </a:r>
            <a:endParaRPr lang="es-AR" dirty="0">
              <a:solidFill>
                <a:schemeClr val="bg1"/>
              </a:solidFill>
            </a:endParaRPr>
          </a:p>
          <a:p>
            <a:pPr algn="just"/>
            <a:r>
              <a:rPr lang="es-AR" dirty="0">
                <a:solidFill>
                  <a:schemeClr val="tx2">
                    <a:lumMod val="60000"/>
                    <a:lumOff val="40000"/>
                  </a:schemeClr>
                </a:solidFill>
              </a:rPr>
              <a:t>Azul</a:t>
            </a:r>
            <a:r>
              <a:rPr lang="es-AR" dirty="0">
                <a:solidFill>
                  <a:schemeClr val="bg1"/>
                </a:solidFill>
              </a:rPr>
              <a:t> - La altura vertical de la base del segundo </a:t>
            </a:r>
            <a:r>
              <a:rPr lang="es-AR" dirty="0" smtClean="0">
                <a:solidFill>
                  <a:schemeClr val="bg1"/>
                </a:solidFill>
              </a:rPr>
              <a:t>nivel al techo del </a:t>
            </a:r>
            <a:r>
              <a:rPr lang="es-AR" dirty="0">
                <a:solidFill>
                  <a:schemeClr val="bg1"/>
                </a:solidFill>
              </a:rPr>
              <a:t>segundo </a:t>
            </a:r>
            <a:r>
              <a:rPr lang="es-AR" dirty="0" smtClean="0">
                <a:solidFill>
                  <a:schemeClr val="bg1"/>
                </a:solidFill>
              </a:rPr>
              <a:t>nivel  y al techo de </a:t>
            </a:r>
            <a:r>
              <a:rPr lang="es-AR" dirty="0">
                <a:solidFill>
                  <a:schemeClr val="bg1"/>
                </a:solidFill>
              </a:rPr>
              <a:t>tercer </a:t>
            </a:r>
            <a:r>
              <a:rPr lang="es-AR" dirty="0" smtClean="0">
                <a:solidFill>
                  <a:schemeClr val="bg1"/>
                </a:solidFill>
              </a:rPr>
              <a:t>nivel.</a:t>
            </a:r>
          </a:p>
          <a:p>
            <a:pPr algn="just"/>
            <a:endParaRPr lang="es-AR" dirty="0">
              <a:solidFill>
                <a:schemeClr val="bg1"/>
              </a:solidFill>
            </a:endParaRPr>
          </a:p>
          <a:p>
            <a:pPr algn="just"/>
            <a:r>
              <a:rPr lang="es-AR" dirty="0">
                <a:solidFill>
                  <a:srgbClr val="92D050"/>
                </a:solidFill>
              </a:rPr>
              <a:t>Verde</a:t>
            </a:r>
            <a:r>
              <a:rPr lang="es-AR" dirty="0">
                <a:solidFill>
                  <a:schemeClr val="bg1"/>
                </a:solidFill>
              </a:rPr>
              <a:t> - ancho horizontal de fuera de la sección superior </a:t>
            </a:r>
            <a:r>
              <a:rPr lang="es-AR" dirty="0" smtClean="0">
                <a:solidFill>
                  <a:schemeClr val="bg1"/>
                </a:solidFill>
              </a:rPr>
              <a:t>izquierda al interior </a:t>
            </a:r>
            <a:r>
              <a:rPr lang="es-AR" dirty="0">
                <a:solidFill>
                  <a:schemeClr val="bg1"/>
                </a:solidFill>
              </a:rPr>
              <a:t>de la sección superior </a:t>
            </a:r>
            <a:r>
              <a:rPr lang="es-AR" dirty="0" smtClean="0">
                <a:solidFill>
                  <a:schemeClr val="bg1"/>
                </a:solidFill>
              </a:rPr>
              <a:t>derecha y hasta la externa </a:t>
            </a:r>
            <a:r>
              <a:rPr lang="es-AR" dirty="0">
                <a:solidFill>
                  <a:schemeClr val="bg1"/>
                </a:solidFill>
              </a:rPr>
              <a:t>de la sección superior </a:t>
            </a:r>
            <a:r>
              <a:rPr lang="es-AR" dirty="0" smtClean="0">
                <a:solidFill>
                  <a:schemeClr val="bg1"/>
                </a:solidFill>
              </a:rPr>
              <a:t>derecha.</a:t>
            </a:r>
            <a:endParaRPr lang="es-AR" dirty="0">
              <a:solidFill>
                <a:schemeClr val="bg1"/>
              </a:solidFill>
            </a:endParaRPr>
          </a:p>
        </p:txBody>
      </p:sp>
      <p:sp>
        <p:nvSpPr>
          <p:cNvPr id="5" name="4 Rectángulo"/>
          <p:cNvSpPr/>
          <p:nvPr/>
        </p:nvSpPr>
        <p:spPr>
          <a:xfrm>
            <a:off x="87353" y="764704"/>
            <a:ext cx="8661111" cy="1200329"/>
          </a:xfrm>
          <a:prstGeom prst="rect">
            <a:avLst/>
          </a:prstGeom>
        </p:spPr>
        <p:txBody>
          <a:bodyPr wrap="square">
            <a:spAutoFit/>
          </a:bodyPr>
          <a:lstStyle/>
          <a:p>
            <a:pPr algn="just"/>
            <a:r>
              <a:rPr lang="es-AR" dirty="0" smtClean="0">
                <a:solidFill>
                  <a:schemeClr val="bg1"/>
                </a:solidFill>
              </a:rPr>
              <a:t>Fue construida </a:t>
            </a:r>
            <a:r>
              <a:rPr lang="es-AR" dirty="0">
                <a:solidFill>
                  <a:schemeClr val="bg1"/>
                </a:solidFill>
              </a:rPr>
              <a:t>entre 1163 y 1250 parece tener proporciones </a:t>
            </a:r>
            <a:r>
              <a:rPr lang="es-AR" dirty="0" smtClean="0">
                <a:solidFill>
                  <a:schemeClr val="bg1"/>
                </a:solidFill>
              </a:rPr>
              <a:t>de </a:t>
            </a:r>
            <a:r>
              <a:rPr lang="es-AR" dirty="0">
                <a:solidFill>
                  <a:schemeClr val="bg1"/>
                </a:solidFill>
              </a:rPr>
              <a:t>oro en varias de sus </a:t>
            </a:r>
            <a:r>
              <a:rPr lang="es-AR" dirty="0" smtClean="0">
                <a:solidFill>
                  <a:schemeClr val="bg1"/>
                </a:solidFill>
              </a:rPr>
              <a:t>medidas, </a:t>
            </a:r>
            <a:r>
              <a:rPr lang="es-AR" dirty="0">
                <a:solidFill>
                  <a:schemeClr val="bg1"/>
                </a:solidFill>
              </a:rPr>
              <a:t>clave del diseño</a:t>
            </a:r>
            <a:r>
              <a:rPr lang="es-AR" dirty="0" smtClean="0">
                <a:solidFill>
                  <a:schemeClr val="bg1"/>
                </a:solidFill>
              </a:rPr>
              <a:t>.</a:t>
            </a:r>
            <a:r>
              <a:rPr lang="es-AR" dirty="0">
                <a:solidFill>
                  <a:schemeClr val="bg1"/>
                </a:solidFill>
              </a:rPr>
              <a:t> A pesar de que es bastante asimétrica en su diseño y difícil de medir fotográficamente debido a las distorsiones de paralaje, las líneas de razón de oro </a:t>
            </a:r>
            <a:r>
              <a:rPr lang="es-AR" dirty="0" smtClean="0">
                <a:solidFill>
                  <a:schemeClr val="bg1"/>
                </a:solidFill>
              </a:rPr>
              <a:t>de los  rectángulos  verdes,  </a:t>
            </a:r>
            <a:r>
              <a:rPr lang="es-AR" dirty="0">
                <a:solidFill>
                  <a:schemeClr val="bg1"/>
                </a:solidFill>
              </a:rPr>
              <a:t>azules y </a:t>
            </a:r>
            <a:r>
              <a:rPr lang="es-AR" dirty="0" smtClean="0">
                <a:solidFill>
                  <a:schemeClr val="bg1"/>
                </a:solidFill>
              </a:rPr>
              <a:t> rojos </a:t>
            </a:r>
            <a:r>
              <a:rPr lang="es-AR" dirty="0">
                <a:solidFill>
                  <a:schemeClr val="bg1"/>
                </a:solidFill>
              </a:rPr>
              <a:t>se </a:t>
            </a:r>
            <a:r>
              <a:rPr lang="es-AR" dirty="0" smtClean="0">
                <a:solidFill>
                  <a:schemeClr val="bg1"/>
                </a:solidFill>
              </a:rPr>
              <a:t> ajustan  estrechamente  a </a:t>
            </a:r>
            <a:r>
              <a:rPr lang="es-AR" dirty="0">
                <a:solidFill>
                  <a:schemeClr val="bg1"/>
                </a:solidFill>
              </a:rPr>
              <a:t>las </a:t>
            </a:r>
            <a:r>
              <a:rPr lang="es-AR" dirty="0" smtClean="0">
                <a:solidFill>
                  <a:schemeClr val="bg1"/>
                </a:solidFill>
              </a:rPr>
              <a:t> principales  líneas  </a:t>
            </a:r>
            <a:endParaRPr lang="es-AR" dirty="0">
              <a:solidFill>
                <a:schemeClr val="bg1"/>
              </a:solidFill>
            </a:endParaRPr>
          </a:p>
        </p:txBody>
      </p:sp>
      <p:sp>
        <p:nvSpPr>
          <p:cNvPr id="6" name="5 CuadroTexto"/>
          <p:cNvSpPr txBox="1"/>
          <p:nvPr/>
        </p:nvSpPr>
        <p:spPr>
          <a:xfrm>
            <a:off x="4836945" y="6099288"/>
            <a:ext cx="2057551" cy="369332"/>
          </a:xfrm>
          <a:prstGeom prst="rect">
            <a:avLst/>
          </a:prstGeom>
          <a:noFill/>
        </p:spPr>
        <p:txBody>
          <a:bodyPr wrap="none" rtlCol="0">
            <a:spAutoFit/>
          </a:bodyPr>
          <a:lstStyle/>
          <a:p>
            <a:r>
              <a:rPr lang="es-AR" dirty="0" smtClean="0">
                <a:solidFill>
                  <a:schemeClr val="bg1"/>
                </a:solidFill>
              </a:rPr>
              <a:t>Alto total 69 metros</a:t>
            </a:r>
            <a:endParaRPr lang="es-AR" dirty="0">
              <a:solidFill>
                <a:schemeClr val="bg1"/>
              </a:solidFill>
            </a:endParaRPr>
          </a:p>
        </p:txBody>
      </p:sp>
      <p:sp>
        <p:nvSpPr>
          <p:cNvPr id="9" name="8 Rectángulo"/>
          <p:cNvSpPr/>
          <p:nvPr/>
        </p:nvSpPr>
        <p:spPr>
          <a:xfrm>
            <a:off x="210153" y="116632"/>
            <a:ext cx="3318082" cy="523220"/>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Notre</a:t>
            </a:r>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Dame de París</a:t>
            </a:r>
            <a:endPar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8232" y="2095129"/>
            <a:ext cx="4017170" cy="447343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69135945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par>
                                <p:cTn id="8" presetID="10" presetClass="exit" presetSubtype="0" fill="hold" nodeType="withEffect">
                                  <p:stCondLst>
                                    <p:cond delay="0"/>
                                  </p:stCondLst>
                                  <p:childTnLst>
                                    <p:animEffect transition="out" filter="fade">
                                      <p:cBhvr>
                                        <p:cTn id="9" dur="2000"/>
                                        <p:tgtEl>
                                          <p:spTgt spid="1026"/>
                                        </p:tgtEl>
                                      </p:cBhvr>
                                    </p:animEffect>
                                    <p:set>
                                      <p:cBhvr>
                                        <p:cTn id="10" dur="1" fill="hold">
                                          <p:stCondLst>
                                            <p:cond delay="1999"/>
                                          </p:stCondLst>
                                        </p:cTn>
                                        <p:tgtEl>
                                          <p:spTgt spid="102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animEffect transition="in" filter="fade">
                                      <p:cBhvr>
                                        <p:cTn id="15"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1757"/>
            <a:ext cx="4723386" cy="64610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 name="14 Grupo"/>
          <p:cNvGrpSpPr/>
          <p:nvPr/>
        </p:nvGrpSpPr>
        <p:grpSpPr>
          <a:xfrm>
            <a:off x="6101574" y="2350195"/>
            <a:ext cx="1568124" cy="3222202"/>
            <a:chOff x="3141719" y="2813002"/>
            <a:chExt cx="1568124" cy="3222202"/>
          </a:xfrm>
        </p:grpSpPr>
        <p:cxnSp>
          <p:nvCxnSpPr>
            <p:cNvPr id="7" name="6 Conector recto"/>
            <p:cNvCxnSpPr/>
            <p:nvPr/>
          </p:nvCxnSpPr>
          <p:spPr>
            <a:xfrm>
              <a:off x="3141719" y="3143862"/>
              <a:ext cx="15681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10 Conector recto de flecha"/>
            <p:cNvCxnSpPr/>
            <p:nvPr/>
          </p:nvCxnSpPr>
          <p:spPr>
            <a:xfrm>
              <a:off x="4709264" y="3155527"/>
              <a:ext cx="1" cy="287967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12 Rectángulo"/>
            <p:cNvSpPr/>
            <p:nvPr/>
          </p:nvSpPr>
          <p:spPr>
            <a:xfrm>
              <a:off x="3925781" y="2813002"/>
              <a:ext cx="641320" cy="202376"/>
            </a:xfrm>
            <a:prstGeom prst="rect">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900" dirty="0" smtClean="0">
                  <a:solidFill>
                    <a:schemeClr val="tx1"/>
                  </a:solidFill>
                  <a:latin typeface="Times New Roman" pitchFamily="18" charset="0"/>
                  <a:cs typeface="Times New Roman" pitchFamily="18" charset="0"/>
                </a:rPr>
                <a:t>229,43</a:t>
              </a:r>
            </a:p>
          </p:txBody>
        </p:sp>
      </p:grpSp>
      <p:cxnSp>
        <p:nvCxnSpPr>
          <p:cNvPr id="17" name="16 Conector recto"/>
          <p:cNvCxnSpPr/>
          <p:nvPr/>
        </p:nvCxnSpPr>
        <p:spPr>
          <a:xfrm>
            <a:off x="3885727" y="1044122"/>
            <a:ext cx="39266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a:off x="3858431" y="5877272"/>
            <a:ext cx="265778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20 Conector recto"/>
          <p:cNvCxnSpPr/>
          <p:nvPr/>
        </p:nvCxnSpPr>
        <p:spPr>
          <a:xfrm>
            <a:off x="3681011" y="3964743"/>
            <a:ext cx="4563397"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17 CuadroTexto"/>
          <p:cNvSpPr txBox="1"/>
          <p:nvPr/>
        </p:nvSpPr>
        <p:spPr>
          <a:xfrm>
            <a:off x="5129362" y="692761"/>
            <a:ext cx="535724" cy="369332"/>
          </a:xfrm>
          <a:prstGeom prst="rect">
            <a:avLst/>
          </a:prstGeom>
          <a:noFill/>
        </p:spPr>
        <p:txBody>
          <a:bodyPr wrap="none" rtlCol="0">
            <a:spAutoFit/>
          </a:bodyPr>
          <a:lstStyle/>
          <a:p>
            <a:r>
              <a:rPr lang="es-AR" dirty="0" smtClean="0">
                <a:solidFill>
                  <a:schemeClr val="bg1"/>
                </a:solidFill>
              </a:rPr>
              <a:t>293</a:t>
            </a:r>
            <a:endParaRPr lang="es-AR" dirty="0">
              <a:solidFill>
                <a:schemeClr val="bg1"/>
              </a:solidFill>
            </a:endParaRPr>
          </a:p>
        </p:txBody>
      </p:sp>
      <p:sp>
        <p:nvSpPr>
          <p:cNvPr id="23" name="22 CuadroTexto"/>
          <p:cNvSpPr txBox="1"/>
          <p:nvPr/>
        </p:nvSpPr>
        <p:spPr>
          <a:xfrm>
            <a:off x="5129362" y="3635696"/>
            <a:ext cx="535724" cy="369332"/>
          </a:xfrm>
          <a:prstGeom prst="rect">
            <a:avLst/>
          </a:prstGeom>
          <a:noFill/>
        </p:spPr>
        <p:txBody>
          <a:bodyPr wrap="none" rtlCol="0">
            <a:spAutoFit/>
          </a:bodyPr>
          <a:lstStyle/>
          <a:p>
            <a:r>
              <a:rPr lang="es-AR" dirty="0" smtClean="0">
                <a:solidFill>
                  <a:schemeClr val="bg1"/>
                </a:solidFill>
              </a:rPr>
              <a:t>115</a:t>
            </a:r>
            <a:endParaRPr lang="es-AR" dirty="0">
              <a:solidFill>
                <a:schemeClr val="bg1"/>
              </a:solidFill>
            </a:endParaRPr>
          </a:p>
        </p:txBody>
      </p:sp>
      <p:cxnSp>
        <p:nvCxnSpPr>
          <p:cNvPr id="22" name="21 Conector recto"/>
          <p:cNvCxnSpPr/>
          <p:nvPr/>
        </p:nvCxnSpPr>
        <p:spPr>
          <a:xfrm>
            <a:off x="5692382" y="1044122"/>
            <a:ext cx="0" cy="48331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24 Conector recto"/>
          <p:cNvCxnSpPr/>
          <p:nvPr/>
        </p:nvCxnSpPr>
        <p:spPr>
          <a:xfrm>
            <a:off x="5487666" y="3964743"/>
            <a:ext cx="0" cy="1912529"/>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4090443" y="607394"/>
            <a:ext cx="2425773"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1 CuadroTexto"/>
          <p:cNvSpPr txBox="1"/>
          <p:nvPr/>
        </p:nvSpPr>
        <p:spPr>
          <a:xfrm>
            <a:off x="5303329" y="5965106"/>
            <a:ext cx="2742867" cy="646331"/>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3600" b="1" dirty="0" smtClean="0">
                <a:ln/>
                <a:solidFill>
                  <a:schemeClr val="tx2">
                    <a:lumMod val="60000"/>
                    <a:lumOff val="40000"/>
                  </a:schemeClr>
                </a:solidFill>
              </a:rPr>
              <a:t>La torre Eiffel</a:t>
            </a:r>
            <a:endParaRPr lang="es-AR" sz="3600" b="1" dirty="0">
              <a:ln/>
              <a:solidFill>
                <a:schemeClr val="tx2">
                  <a:lumMod val="60000"/>
                  <a:lumOff val="40000"/>
                </a:schemeClr>
              </a:solidFill>
            </a:endParaRPr>
          </a:p>
        </p:txBody>
      </p:sp>
      <p:cxnSp>
        <p:nvCxnSpPr>
          <p:cNvPr id="30" name="29 Conector recto"/>
          <p:cNvCxnSpPr/>
          <p:nvPr/>
        </p:nvCxnSpPr>
        <p:spPr>
          <a:xfrm>
            <a:off x="6516216" y="607394"/>
            <a:ext cx="0" cy="5269878"/>
          </a:xfrm>
          <a:prstGeom prst="line">
            <a:avLst/>
          </a:prstGeom>
        </p:spPr>
        <p:style>
          <a:lnRef idx="1">
            <a:schemeClr val="accent1"/>
          </a:lnRef>
          <a:fillRef idx="0">
            <a:schemeClr val="accent1"/>
          </a:fillRef>
          <a:effectRef idx="0">
            <a:schemeClr val="accent1"/>
          </a:effectRef>
          <a:fontRef idx="minor">
            <a:schemeClr val="tx1"/>
          </a:fontRef>
        </p:style>
      </p:cxnSp>
      <p:sp>
        <p:nvSpPr>
          <p:cNvPr id="33" name="32 CuadroTexto"/>
          <p:cNvSpPr txBox="1"/>
          <p:nvPr/>
        </p:nvSpPr>
        <p:spPr>
          <a:xfrm>
            <a:off x="5980492" y="238062"/>
            <a:ext cx="535724" cy="369332"/>
          </a:xfrm>
          <a:prstGeom prst="rect">
            <a:avLst/>
          </a:prstGeom>
          <a:noFill/>
        </p:spPr>
        <p:txBody>
          <a:bodyPr wrap="none" rtlCol="0">
            <a:spAutoFit/>
          </a:bodyPr>
          <a:lstStyle/>
          <a:p>
            <a:r>
              <a:rPr lang="es-AR" dirty="0" smtClean="0">
                <a:solidFill>
                  <a:schemeClr val="bg1"/>
                </a:solidFill>
              </a:rPr>
              <a:t>324</a:t>
            </a:r>
            <a:endParaRPr lang="es-AR" dirty="0">
              <a:solidFill>
                <a:schemeClr val="bg1"/>
              </a:solidFill>
            </a:endParaRPr>
          </a:p>
        </p:txBody>
      </p:sp>
      <p:cxnSp>
        <p:nvCxnSpPr>
          <p:cNvPr id="34" name="33 Conector recto"/>
          <p:cNvCxnSpPr/>
          <p:nvPr/>
        </p:nvCxnSpPr>
        <p:spPr>
          <a:xfrm>
            <a:off x="3940318" y="2654558"/>
            <a:ext cx="3872042" cy="0"/>
          </a:xfrm>
          <a:prstGeom prst="line">
            <a:avLst/>
          </a:prstGeom>
        </p:spPr>
        <p:style>
          <a:lnRef idx="1">
            <a:schemeClr val="accent1"/>
          </a:lnRef>
          <a:fillRef idx="0">
            <a:schemeClr val="accent1"/>
          </a:fillRef>
          <a:effectRef idx="0">
            <a:schemeClr val="accent1"/>
          </a:effectRef>
          <a:fontRef idx="minor">
            <a:schemeClr val="tx1"/>
          </a:fontRef>
        </p:style>
      </p:cxnSp>
      <p:sp>
        <p:nvSpPr>
          <p:cNvPr id="36" name="35 CuadroTexto"/>
          <p:cNvSpPr txBox="1"/>
          <p:nvPr/>
        </p:nvSpPr>
        <p:spPr>
          <a:xfrm>
            <a:off x="5980492" y="2277628"/>
            <a:ext cx="535724" cy="369332"/>
          </a:xfrm>
          <a:prstGeom prst="rect">
            <a:avLst/>
          </a:prstGeom>
          <a:noFill/>
        </p:spPr>
        <p:txBody>
          <a:bodyPr wrap="none" rtlCol="0">
            <a:spAutoFit/>
          </a:bodyPr>
          <a:lstStyle/>
          <a:p>
            <a:r>
              <a:rPr lang="es-AR" dirty="0" smtClean="0">
                <a:solidFill>
                  <a:schemeClr val="bg1"/>
                </a:solidFill>
              </a:rPr>
              <a:t>196</a:t>
            </a:r>
            <a:endParaRPr lang="es-AR" dirty="0">
              <a:solidFill>
                <a:schemeClr val="bg1"/>
              </a:solidFill>
            </a:endParaRPr>
          </a:p>
        </p:txBody>
      </p:sp>
      <p:sp>
        <p:nvSpPr>
          <p:cNvPr id="32" name="31 CuadroTexto"/>
          <p:cNvSpPr txBox="1"/>
          <p:nvPr/>
        </p:nvSpPr>
        <p:spPr>
          <a:xfrm>
            <a:off x="6281490" y="1372126"/>
            <a:ext cx="593432" cy="369332"/>
          </a:xfrm>
          <a:prstGeom prst="rect">
            <a:avLst/>
          </a:prstGeom>
          <a:noFill/>
        </p:spPr>
        <p:txBody>
          <a:bodyPr wrap="none" rtlCol="0">
            <a:spAutoFit/>
          </a:bodyPr>
          <a:lstStyle/>
          <a:p>
            <a:r>
              <a:rPr lang="es-AR" dirty="0" smtClean="0">
                <a:solidFill>
                  <a:schemeClr val="bg1"/>
                </a:solidFill>
              </a:rPr>
              <a:t>1,53</a:t>
            </a:r>
            <a:endParaRPr lang="es-AR" dirty="0">
              <a:solidFill>
                <a:schemeClr val="bg1"/>
              </a:solidFill>
            </a:endParaRPr>
          </a:p>
        </p:txBody>
      </p:sp>
      <p:sp>
        <p:nvSpPr>
          <p:cNvPr id="38" name="37 CuadroTexto"/>
          <p:cNvSpPr txBox="1"/>
          <p:nvPr/>
        </p:nvSpPr>
        <p:spPr>
          <a:xfrm>
            <a:off x="5482277" y="2873001"/>
            <a:ext cx="593432" cy="369332"/>
          </a:xfrm>
          <a:prstGeom prst="rect">
            <a:avLst/>
          </a:prstGeom>
          <a:noFill/>
        </p:spPr>
        <p:txBody>
          <a:bodyPr wrap="none" rtlCol="0">
            <a:spAutoFit/>
          </a:bodyPr>
          <a:lstStyle/>
          <a:p>
            <a:r>
              <a:rPr lang="es-AR" dirty="0" smtClean="0">
                <a:solidFill>
                  <a:schemeClr val="bg1"/>
                </a:solidFill>
              </a:rPr>
              <a:t>1,54</a:t>
            </a:r>
            <a:endParaRPr lang="es-AR" dirty="0">
              <a:solidFill>
                <a:schemeClr val="bg1"/>
              </a:solidFill>
            </a:endParaRPr>
          </a:p>
        </p:txBody>
      </p:sp>
      <p:cxnSp>
        <p:nvCxnSpPr>
          <p:cNvPr id="40" name="39 Conector recto"/>
          <p:cNvCxnSpPr/>
          <p:nvPr/>
        </p:nvCxnSpPr>
        <p:spPr>
          <a:xfrm>
            <a:off x="7812360" y="1062093"/>
            <a:ext cx="0" cy="159246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4090443" y="1338533"/>
            <a:ext cx="415396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8244408" y="1338533"/>
            <a:ext cx="0" cy="2626210"/>
          </a:xfrm>
          <a:prstGeom prst="line">
            <a:avLst/>
          </a:prstGeom>
        </p:spPr>
        <p:style>
          <a:lnRef idx="1">
            <a:schemeClr val="accent1"/>
          </a:lnRef>
          <a:fillRef idx="0">
            <a:schemeClr val="accent1"/>
          </a:fillRef>
          <a:effectRef idx="0">
            <a:schemeClr val="accent1"/>
          </a:effectRef>
          <a:fontRef idx="minor">
            <a:schemeClr val="tx1"/>
          </a:fontRef>
        </p:style>
      </p:cxnSp>
      <p:sp>
        <p:nvSpPr>
          <p:cNvPr id="49" name="48 CuadroTexto"/>
          <p:cNvSpPr txBox="1"/>
          <p:nvPr/>
        </p:nvSpPr>
        <p:spPr>
          <a:xfrm>
            <a:off x="7659675" y="2092962"/>
            <a:ext cx="593432" cy="369332"/>
          </a:xfrm>
          <a:prstGeom prst="rect">
            <a:avLst/>
          </a:prstGeom>
          <a:noFill/>
        </p:spPr>
        <p:txBody>
          <a:bodyPr wrap="none" rtlCol="0">
            <a:spAutoFit/>
          </a:bodyPr>
          <a:lstStyle/>
          <a:p>
            <a:r>
              <a:rPr lang="es-AR" dirty="0" smtClean="0">
                <a:solidFill>
                  <a:schemeClr val="bg1"/>
                </a:solidFill>
              </a:rPr>
              <a:t>1,64</a:t>
            </a:r>
            <a:endParaRPr lang="es-AR" dirty="0">
              <a:solidFill>
                <a:schemeClr val="bg1"/>
              </a:solidFill>
            </a:endParaRPr>
          </a:p>
        </p:txBody>
      </p:sp>
      <p:sp>
        <p:nvSpPr>
          <p:cNvPr id="48" name="47 Rectángulo"/>
          <p:cNvSpPr/>
          <p:nvPr/>
        </p:nvSpPr>
        <p:spPr>
          <a:xfrm>
            <a:off x="2465189" y="-963488"/>
            <a:ext cx="4409733" cy="646331"/>
          </a:xfrm>
          <a:prstGeom prst="rect">
            <a:avLst/>
          </a:prstGeom>
        </p:spPr>
        <p:txBody>
          <a:bodyPr wrap="none">
            <a:spAutoFit/>
          </a:bodyPr>
          <a:lstStyle/>
          <a:p>
            <a:r>
              <a:rPr lang="es-AR" dirty="0">
                <a:hlinkClick r:id="rId3"/>
              </a:rPr>
              <a:t>http://www.goldennumber.net/architecture</a:t>
            </a:r>
            <a:r>
              <a:rPr lang="es-AR" dirty="0" smtClean="0">
                <a:hlinkClick r:id="rId3"/>
              </a:rPr>
              <a:t>/</a:t>
            </a:r>
            <a:endParaRPr lang="es-AR" dirty="0" smtClean="0"/>
          </a:p>
          <a:p>
            <a:endParaRPr lang="es-AR" dirty="0"/>
          </a:p>
        </p:txBody>
      </p:sp>
      <p:sp>
        <p:nvSpPr>
          <p:cNvPr id="31" name="30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pic>
        <p:nvPicPr>
          <p:cNvPr id="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2248" y="207218"/>
            <a:ext cx="3603656" cy="6453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013609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53" presetClass="entr" presetSubtype="16" fill="hold" grpId="1" nodeType="with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par>
                                <p:cTn id="21" presetID="53" presetClass="entr" presetSubtype="16"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childTnLst>
                                </p:cTn>
                              </p:par>
                              <p:par>
                                <p:cTn id="31" presetID="53" presetClass="entr" presetSubtype="1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500" fill="hold"/>
                                        <p:tgtEl>
                                          <p:spTgt spid="18"/>
                                        </p:tgtEl>
                                        <p:attrNameLst>
                                          <p:attrName>ppt_w</p:attrName>
                                        </p:attrNameLst>
                                      </p:cBhvr>
                                      <p:tavLst>
                                        <p:tav tm="0">
                                          <p:val>
                                            <p:fltVal val="0"/>
                                          </p:val>
                                        </p:tav>
                                        <p:tav tm="100000">
                                          <p:val>
                                            <p:strVal val="#ppt_w"/>
                                          </p:val>
                                        </p:tav>
                                      </p:tavLst>
                                    </p:anim>
                                    <p:anim calcmode="lin" valueType="num">
                                      <p:cBhvr>
                                        <p:cTn id="39" dur="500" fill="hold"/>
                                        <p:tgtEl>
                                          <p:spTgt spid="18"/>
                                        </p:tgtEl>
                                        <p:attrNameLst>
                                          <p:attrName>ppt_h</p:attrName>
                                        </p:attrNameLst>
                                      </p:cBhvr>
                                      <p:tavLst>
                                        <p:tav tm="0">
                                          <p:val>
                                            <p:fltVal val="0"/>
                                          </p:val>
                                        </p:tav>
                                        <p:tav tm="100000">
                                          <p:val>
                                            <p:strVal val="#ppt_h"/>
                                          </p:val>
                                        </p:tav>
                                      </p:tavLst>
                                    </p:anim>
                                    <p:animEffect transition="in" filter="fade">
                                      <p:cBhvr>
                                        <p:cTn id="40" dur="500"/>
                                        <p:tgtEl>
                                          <p:spTgt spid="1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p:cTn id="43" dur="500" fill="hold"/>
                                        <p:tgtEl>
                                          <p:spTgt spid="23"/>
                                        </p:tgtEl>
                                        <p:attrNameLst>
                                          <p:attrName>ppt_w</p:attrName>
                                        </p:attrNameLst>
                                      </p:cBhvr>
                                      <p:tavLst>
                                        <p:tav tm="0">
                                          <p:val>
                                            <p:fltVal val="0"/>
                                          </p:val>
                                        </p:tav>
                                        <p:tav tm="100000">
                                          <p:val>
                                            <p:strVal val="#ppt_w"/>
                                          </p:val>
                                        </p:tav>
                                      </p:tavLst>
                                    </p:anim>
                                    <p:anim calcmode="lin" valueType="num">
                                      <p:cBhvr>
                                        <p:cTn id="44" dur="500" fill="hold"/>
                                        <p:tgtEl>
                                          <p:spTgt spid="23"/>
                                        </p:tgtEl>
                                        <p:attrNameLst>
                                          <p:attrName>ppt_h</p:attrName>
                                        </p:attrNameLst>
                                      </p:cBhvr>
                                      <p:tavLst>
                                        <p:tav tm="0">
                                          <p:val>
                                            <p:fltVal val="0"/>
                                          </p:val>
                                        </p:tav>
                                        <p:tav tm="100000">
                                          <p:val>
                                            <p:strVal val="#ppt_h"/>
                                          </p:val>
                                        </p:tav>
                                      </p:tavLst>
                                    </p:anim>
                                    <p:animEffect transition="in" filter="fade">
                                      <p:cBhvr>
                                        <p:cTn id="45" dur="500"/>
                                        <p:tgtEl>
                                          <p:spTgt spid="23"/>
                                        </p:tgtEl>
                                      </p:cBhvr>
                                    </p:animEffect>
                                  </p:childTnLst>
                                </p:cTn>
                              </p:par>
                              <p:par>
                                <p:cTn id="46" presetID="53" presetClass="entr" presetSubtype="16" fill="hold"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p:cTn id="48" dur="500" fill="hold"/>
                                        <p:tgtEl>
                                          <p:spTgt spid="22"/>
                                        </p:tgtEl>
                                        <p:attrNameLst>
                                          <p:attrName>ppt_w</p:attrName>
                                        </p:attrNameLst>
                                      </p:cBhvr>
                                      <p:tavLst>
                                        <p:tav tm="0">
                                          <p:val>
                                            <p:fltVal val="0"/>
                                          </p:val>
                                        </p:tav>
                                        <p:tav tm="100000">
                                          <p:val>
                                            <p:strVal val="#ppt_w"/>
                                          </p:val>
                                        </p:tav>
                                      </p:tavLst>
                                    </p:anim>
                                    <p:anim calcmode="lin" valueType="num">
                                      <p:cBhvr>
                                        <p:cTn id="49" dur="500" fill="hold"/>
                                        <p:tgtEl>
                                          <p:spTgt spid="22"/>
                                        </p:tgtEl>
                                        <p:attrNameLst>
                                          <p:attrName>ppt_h</p:attrName>
                                        </p:attrNameLst>
                                      </p:cBhvr>
                                      <p:tavLst>
                                        <p:tav tm="0">
                                          <p:val>
                                            <p:fltVal val="0"/>
                                          </p:val>
                                        </p:tav>
                                        <p:tav tm="100000">
                                          <p:val>
                                            <p:strVal val="#ppt_h"/>
                                          </p:val>
                                        </p:tav>
                                      </p:tavLst>
                                    </p:anim>
                                    <p:animEffect transition="in" filter="fade">
                                      <p:cBhvr>
                                        <p:cTn id="50" dur="500"/>
                                        <p:tgtEl>
                                          <p:spTgt spid="22"/>
                                        </p:tgtEl>
                                      </p:cBhvr>
                                    </p:animEffect>
                                  </p:childTnLst>
                                </p:cTn>
                              </p:par>
                              <p:par>
                                <p:cTn id="51" presetID="53" presetClass="entr" presetSubtype="16"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p:cTn id="53" dur="500" fill="hold"/>
                                        <p:tgtEl>
                                          <p:spTgt spid="25"/>
                                        </p:tgtEl>
                                        <p:attrNameLst>
                                          <p:attrName>ppt_w</p:attrName>
                                        </p:attrNameLst>
                                      </p:cBhvr>
                                      <p:tavLst>
                                        <p:tav tm="0">
                                          <p:val>
                                            <p:fltVal val="0"/>
                                          </p:val>
                                        </p:tav>
                                        <p:tav tm="100000">
                                          <p:val>
                                            <p:strVal val="#ppt_w"/>
                                          </p:val>
                                        </p:tav>
                                      </p:tavLst>
                                    </p:anim>
                                    <p:anim calcmode="lin" valueType="num">
                                      <p:cBhvr>
                                        <p:cTn id="54" dur="500" fill="hold"/>
                                        <p:tgtEl>
                                          <p:spTgt spid="25"/>
                                        </p:tgtEl>
                                        <p:attrNameLst>
                                          <p:attrName>ppt_h</p:attrName>
                                        </p:attrNameLst>
                                      </p:cBhvr>
                                      <p:tavLst>
                                        <p:tav tm="0">
                                          <p:val>
                                            <p:fltVal val="0"/>
                                          </p:val>
                                        </p:tav>
                                        <p:tav tm="100000">
                                          <p:val>
                                            <p:strVal val="#ppt_h"/>
                                          </p:val>
                                        </p:tav>
                                      </p:tavLst>
                                    </p:anim>
                                    <p:animEffect transition="in" filter="fade">
                                      <p:cBhvr>
                                        <p:cTn id="55" dur="500"/>
                                        <p:tgtEl>
                                          <p:spTgt spid="25"/>
                                        </p:tgtEl>
                                      </p:cBhvr>
                                    </p:animEffect>
                                  </p:childTnLst>
                                </p:cTn>
                              </p:par>
                              <p:par>
                                <p:cTn id="56" presetID="53" presetClass="entr" presetSubtype="16" fill="hold"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Effect transition="in" filter="fade">
                                      <p:cBhvr>
                                        <p:cTn id="60" dur="500"/>
                                        <p:tgtEl>
                                          <p:spTgt spid="28"/>
                                        </p:tgtEl>
                                      </p:cBhvr>
                                    </p:animEffect>
                                  </p:childTnLst>
                                </p:cTn>
                              </p:par>
                              <p:par>
                                <p:cTn id="61" presetID="53" presetClass="entr" presetSubtype="16"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500" fill="hold"/>
                                        <p:tgtEl>
                                          <p:spTgt spid="30"/>
                                        </p:tgtEl>
                                        <p:attrNameLst>
                                          <p:attrName>ppt_w</p:attrName>
                                        </p:attrNameLst>
                                      </p:cBhvr>
                                      <p:tavLst>
                                        <p:tav tm="0">
                                          <p:val>
                                            <p:fltVal val="0"/>
                                          </p:val>
                                        </p:tav>
                                        <p:tav tm="100000">
                                          <p:val>
                                            <p:strVal val="#ppt_w"/>
                                          </p:val>
                                        </p:tav>
                                      </p:tavLst>
                                    </p:anim>
                                    <p:anim calcmode="lin" valueType="num">
                                      <p:cBhvr>
                                        <p:cTn id="64" dur="500" fill="hold"/>
                                        <p:tgtEl>
                                          <p:spTgt spid="30"/>
                                        </p:tgtEl>
                                        <p:attrNameLst>
                                          <p:attrName>ppt_h</p:attrName>
                                        </p:attrNameLst>
                                      </p:cBhvr>
                                      <p:tavLst>
                                        <p:tav tm="0">
                                          <p:val>
                                            <p:fltVal val="0"/>
                                          </p:val>
                                        </p:tav>
                                        <p:tav tm="100000">
                                          <p:val>
                                            <p:strVal val="#ppt_h"/>
                                          </p:val>
                                        </p:tav>
                                      </p:tavLst>
                                    </p:anim>
                                    <p:animEffect transition="in" filter="fade">
                                      <p:cBhvr>
                                        <p:cTn id="65" dur="500"/>
                                        <p:tgtEl>
                                          <p:spTgt spid="3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p:cTn id="68" dur="500" fill="hold"/>
                                        <p:tgtEl>
                                          <p:spTgt spid="33"/>
                                        </p:tgtEl>
                                        <p:attrNameLst>
                                          <p:attrName>ppt_w</p:attrName>
                                        </p:attrNameLst>
                                      </p:cBhvr>
                                      <p:tavLst>
                                        <p:tav tm="0">
                                          <p:val>
                                            <p:fltVal val="0"/>
                                          </p:val>
                                        </p:tav>
                                        <p:tav tm="100000">
                                          <p:val>
                                            <p:strVal val="#ppt_w"/>
                                          </p:val>
                                        </p:tav>
                                      </p:tavLst>
                                    </p:anim>
                                    <p:anim calcmode="lin" valueType="num">
                                      <p:cBhvr>
                                        <p:cTn id="69" dur="500" fill="hold"/>
                                        <p:tgtEl>
                                          <p:spTgt spid="33"/>
                                        </p:tgtEl>
                                        <p:attrNameLst>
                                          <p:attrName>ppt_h</p:attrName>
                                        </p:attrNameLst>
                                      </p:cBhvr>
                                      <p:tavLst>
                                        <p:tav tm="0">
                                          <p:val>
                                            <p:fltVal val="0"/>
                                          </p:val>
                                        </p:tav>
                                        <p:tav tm="100000">
                                          <p:val>
                                            <p:strVal val="#ppt_h"/>
                                          </p:val>
                                        </p:tav>
                                      </p:tavLst>
                                    </p:anim>
                                    <p:animEffect transition="in" filter="fade">
                                      <p:cBhvr>
                                        <p:cTn id="70" dur="500"/>
                                        <p:tgtEl>
                                          <p:spTgt spid="33"/>
                                        </p:tgtEl>
                                      </p:cBhvr>
                                    </p:animEffect>
                                  </p:childTnLst>
                                </p:cTn>
                              </p:par>
                              <p:par>
                                <p:cTn id="71" presetID="53" presetClass="entr" presetSubtype="16"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p:cTn id="73" dur="500" fill="hold"/>
                                        <p:tgtEl>
                                          <p:spTgt spid="34"/>
                                        </p:tgtEl>
                                        <p:attrNameLst>
                                          <p:attrName>ppt_w</p:attrName>
                                        </p:attrNameLst>
                                      </p:cBhvr>
                                      <p:tavLst>
                                        <p:tav tm="0">
                                          <p:val>
                                            <p:fltVal val="0"/>
                                          </p:val>
                                        </p:tav>
                                        <p:tav tm="100000">
                                          <p:val>
                                            <p:strVal val="#ppt_w"/>
                                          </p:val>
                                        </p:tav>
                                      </p:tavLst>
                                    </p:anim>
                                    <p:anim calcmode="lin" valueType="num">
                                      <p:cBhvr>
                                        <p:cTn id="74" dur="500" fill="hold"/>
                                        <p:tgtEl>
                                          <p:spTgt spid="34"/>
                                        </p:tgtEl>
                                        <p:attrNameLst>
                                          <p:attrName>ppt_h</p:attrName>
                                        </p:attrNameLst>
                                      </p:cBhvr>
                                      <p:tavLst>
                                        <p:tav tm="0">
                                          <p:val>
                                            <p:fltVal val="0"/>
                                          </p:val>
                                        </p:tav>
                                        <p:tav tm="100000">
                                          <p:val>
                                            <p:strVal val="#ppt_h"/>
                                          </p:val>
                                        </p:tav>
                                      </p:tavLst>
                                    </p:anim>
                                    <p:animEffect transition="in" filter="fade">
                                      <p:cBhvr>
                                        <p:cTn id="75" dur="500"/>
                                        <p:tgtEl>
                                          <p:spTgt spid="34"/>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36"/>
                                        </p:tgtEl>
                                        <p:attrNameLst>
                                          <p:attrName>style.visibility</p:attrName>
                                        </p:attrNameLst>
                                      </p:cBhvr>
                                      <p:to>
                                        <p:strVal val="visible"/>
                                      </p:to>
                                    </p:set>
                                    <p:anim calcmode="lin" valueType="num">
                                      <p:cBhvr>
                                        <p:cTn id="78" dur="500" fill="hold"/>
                                        <p:tgtEl>
                                          <p:spTgt spid="36"/>
                                        </p:tgtEl>
                                        <p:attrNameLst>
                                          <p:attrName>ppt_w</p:attrName>
                                        </p:attrNameLst>
                                      </p:cBhvr>
                                      <p:tavLst>
                                        <p:tav tm="0">
                                          <p:val>
                                            <p:fltVal val="0"/>
                                          </p:val>
                                        </p:tav>
                                        <p:tav tm="100000">
                                          <p:val>
                                            <p:strVal val="#ppt_w"/>
                                          </p:val>
                                        </p:tav>
                                      </p:tavLst>
                                    </p:anim>
                                    <p:anim calcmode="lin" valueType="num">
                                      <p:cBhvr>
                                        <p:cTn id="79" dur="500" fill="hold"/>
                                        <p:tgtEl>
                                          <p:spTgt spid="36"/>
                                        </p:tgtEl>
                                        <p:attrNameLst>
                                          <p:attrName>ppt_h</p:attrName>
                                        </p:attrNameLst>
                                      </p:cBhvr>
                                      <p:tavLst>
                                        <p:tav tm="0">
                                          <p:val>
                                            <p:fltVal val="0"/>
                                          </p:val>
                                        </p:tav>
                                        <p:tav tm="100000">
                                          <p:val>
                                            <p:strVal val="#ppt_h"/>
                                          </p:val>
                                        </p:tav>
                                      </p:tavLst>
                                    </p:anim>
                                    <p:animEffect transition="in" filter="fade">
                                      <p:cBhvr>
                                        <p:cTn id="80" dur="500"/>
                                        <p:tgtEl>
                                          <p:spTgt spid="36"/>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32"/>
                                        </p:tgtEl>
                                        <p:attrNameLst>
                                          <p:attrName>style.visibility</p:attrName>
                                        </p:attrNameLst>
                                      </p:cBhvr>
                                      <p:to>
                                        <p:strVal val="visible"/>
                                      </p:to>
                                    </p:set>
                                    <p:anim calcmode="lin" valueType="num">
                                      <p:cBhvr>
                                        <p:cTn id="83" dur="500" fill="hold"/>
                                        <p:tgtEl>
                                          <p:spTgt spid="32"/>
                                        </p:tgtEl>
                                        <p:attrNameLst>
                                          <p:attrName>ppt_w</p:attrName>
                                        </p:attrNameLst>
                                      </p:cBhvr>
                                      <p:tavLst>
                                        <p:tav tm="0">
                                          <p:val>
                                            <p:fltVal val="0"/>
                                          </p:val>
                                        </p:tav>
                                        <p:tav tm="100000">
                                          <p:val>
                                            <p:strVal val="#ppt_w"/>
                                          </p:val>
                                        </p:tav>
                                      </p:tavLst>
                                    </p:anim>
                                    <p:anim calcmode="lin" valueType="num">
                                      <p:cBhvr>
                                        <p:cTn id="84" dur="500" fill="hold"/>
                                        <p:tgtEl>
                                          <p:spTgt spid="32"/>
                                        </p:tgtEl>
                                        <p:attrNameLst>
                                          <p:attrName>ppt_h</p:attrName>
                                        </p:attrNameLst>
                                      </p:cBhvr>
                                      <p:tavLst>
                                        <p:tav tm="0">
                                          <p:val>
                                            <p:fltVal val="0"/>
                                          </p:val>
                                        </p:tav>
                                        <p:tav tm="100000">
                                          <p:val>
                                            <p:strVal val="#ppt_h"/>
                                          </p:val>
                                        </p:tav>
                                      </p:tavLst>
                                    </p:anim>
                                    <p:animEffect transition="in" filter="fade">
                                      <p:cBhvr>
                                        <p:cTn id="85" dur="500"/>
                                        <p:tgtEl>
                                          <p:spTgt spid="32"/>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38"/>
                                        </p:tgtEl>
                                        <p:attrNameLst>
                                          <p:attrName>style.visibility</p:attrName>
                                        </p:attrNameLst>
                                      </p:cBhvr>
                                      <p:to>
                                        <p:strVal val="visible"/>
                                      </p:to>
                                    </p:set>
                                    <p:anim calcmode="lin" valueType="num">
                                      <p:cBhvr>
                                        <p:cTn id="88" dur="500" fill="hold"/>
                                        <p:tgtEl>
                                          <p:spTgt spid="38"/>
                                        </p:tgtEl>
                                        <p:attrNameLst>
                                          <p:attrName>ppt_w</p:attrName>
                                        </p:attrNameLst>
                                      </p:cBhvr>
                                      <p:tavLst>
                                        <p:tav tm="0">
                                          <p:val>
                                            <p:fltVal val="0"/>
                                          </p:val>
                                        </p:tav>
                                        <p:tav tm="100000">
                                          <p:val>
                                            <p:strVal val="#ppt_w"/>
                                          </p:val>
                                        </p:tav>
                                      </p:tavLst>
                                    </p:anim>
                                    <p:anim calcmode="lin" valueType="num">
                                      <p:cBhvr>
                                        <p:cTn id="89" dur="500" fill="hold"/>
                                        <p:tgtEl>
                                          <p:spTgt spid="38"/>
                                        </p:tgtEl>
                                        <p:attrNameLst>
                                          <p:attrName>ppt_h</p:attrName>
                                        </p:attrNameLst>
                                      </p:cBhvr>
                                      <p:tavLst>
                                        <p:tav tm="0">
                                          <p:val>
                                            <p:fltVal val="0"/>
                                          </p:val>
                                        </p:tav>
                                        <p:tav tm="100000">
                                          <p:val>
                                            <p:strVal val="#ppt_h"/>
                                          </p:val>
                                        </p:tav>
                                      </p:tavLst>
                                    </p:anim>
                                    <p:animEffect transition="in" filter="fade">
                                      <p:cBhvr>
                                        <p:cTn id="90" dur="500"/>
                                        <p:tgtEl>
                                          <p:spTgt spid="38"/>
                                        </p:tgtEl>
                                      </p:cBhvr>
                                    </p:animEffect>
                                  </p:childTnLst>
                                </p:cTn>
                              </p:par>
                              <p:par>
                                <p:cTn id="91" presetID="53" presetClass="entr" presetSubtype="16" fill="hold" nodeType="withEffect">
                                  <p:stCondLst>
                                    <p:cond delay="0"/>
                                  </p:stCondLst>
                                  <p:childTnLst>
                                    <p:set>
                                      <p:cBhvr>
                                        <p:cTn id="92" dur="1" fill="hold">
                                          <p:stCondLst>
                                            <p:cond delay="0"/>
                                          </p:stCondLst>
                                        </p:cTn>
                                        <p:tgtEl>
                                          <p:spTgt spid="40"/>
                                        </p:tgtEl>
                                        <p:attrNameLst>
                                          <p:attrName>style.visibility</p:attrName>
                                        </p:attrNameLst>
                                      </p:cBhvr>
                                      <p:to>
                                        <p:strVal val="visible"/>
                                      </p:to>
                                    </p:set>
                                    <p:anim calcmode="lin" valueType="num">
                                      <p:cBhvr>
                                        <p:cTn id="93" dur="500" fill="hold"/>
                                        <p:tgtEl>
                                          <p:spTgt spid="40"/>
                                        </p:tgtEl>
                                        <p:attrNameLst>
                                          <p:attrName>ppt_w</p:attrName>
                                        </p:attrNameLst>
                                      </p:cBhvr>
                                      <p:tavLst>
                                        <p:tav tm="0">
                                          <p:val>
                                            <p:fltVal val="0"/>
                                          </p:val>
                                        </p:tav>
                                        <p:tav tm="100000">
                                          <p:val>
                                            <p:strVal val="#ppt_w"/>
                                          </p:val>
                                        </p:tav>
                                      </p:tavLst>
                                    </p:anim>
                                    <p:anim calcmode="lin" valueType="num">
                                      <p:cBhvr>
                                        <p:cTn id="94" dur="500" fill="hold"/>
                                        <p:tgtEl>
                                          <p:spTgt spid="40"/>
                                        </p:tgtEl>
                                        <p:attrNameLst>
                                          <p:attrName>ppt_h</p:attrName>
                                        </p:attrNameLst>
                                      </p:cBhvr>
                                      <p:tavLst>
                                        <p:tav tm="0">
                                          <p:val>
                                            <p:fltVal val="0"/>
                                          </p:val>
                                        </p:tav>
                                        <p:tav tm="100000">
                                          <p:val>
                                            <p:strVal val="#ppt_h"/>
                                          </p:val>
                                        </p:tav>
                                      </p:tavLst>
                                    </p:anim>
                                    <p:animEffect transition="in" filter="fade">
                                      <p:cBhvr>
                                        <p:cTn id="95" dur="500"/>
                                        <p:tgtEl>
                                          <p:spTgt spid="40"/>
                                        </p:tgtEl>
                                      </p:cBhvr>
                                    </p:animEffect>
                                  </p:childTnLst>
                                </p:cTn>
                              </p:par>
                              <p:par>
                                <p:cTn id="96" presetID="53" presetClass="entr" presetSubtype="16" fill="hold" nodeType="with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p:cTn id="98" dur="500" fill="hold"/>
                                        <p:tgtEl>
                                          <p:spTgt spid="45"/>
                                        </p:tgtEl>
                                        <p:attrNameLst>
                                          <p:attrName>ppt_w</p:attrName>
                                        </p:attrNameLst>
                                      </p:cBhvr>
                                      <p:tavLst>
                                        <p:tav tm="0">
                                          <p:val>
                                            <p:fltVal val="0"/>
                                          </p:val>
                                        </p:tav>
                                        <p:tav tm="100000">
                                          <p:val>
                                            <p:strVal val="#ppt_w"/>
                                          </p:val>
                                        </p:tav>
                                      </p:tavLst>
                                    </p:anim>
                                    <p:anim calcmode="lin" valueType="num">
                                      <p:cBhvr>
                                        <p:cTn id="99" dur="500" fill="hold"/>
                                        <p:tgtEl>
                                          <p:spTgt spid="45"/>
                                        </p:tgtEl>
                                        <p:attrNameLst>
                                          <p:attrName>ppt_h</p:attrName>
                                        </p:attrNameLst>
                                      </p:cBhvr>
                                      <p:tavLst>
                                        <p:tav tm="0">
                                          <p:val>
                                            <p:fltVal val="0"/>
                                          </p:val>
                                        </p:tav>
                                        <p:tav tm="100000">
                                          <p:val>
                                            <p:strVal val="#ppt_h"/>
                                          </p:val>
                                        </p:tav>
                                      </p:tavLst>
                                    </p:anim>
                                    <p:animEffect transition="in" filter="fade">
                                      <p:cBhvr>
                                        <p:cTn id="100" dur="500"/>
                                        <p:tgtEl>
                                          <p:spTgt spid="45"/>
                                        </p:tgtEl>
                                      </p:cBhvr>
                                    </p:animEffect>
                                  </p:childTnLst>
                                </p:cTn>
                              </p:par>
                              <p:par>
                                <p:cTn id="101" presetID="53" presetClass="entr" presetSubtype="16" fill="hold" nodeType="withEffect">
                                  <p:stCondLst>
                                    <p:cond delay="0"/>
                                  </p:stCondLst>
                                  <p:childTnLst>
                                    <p:set>
                                      <p:cBhvr>
                                        <p:cTn id="102" dur="1" fill="hold">
                                          <p:stCondLst>
                                            <p:cond delay="0"/>
                                          </p:stCondLst>
                                        </p:cTn>
                                        <p:tgtEl>
                                          <p:spTgt spid="46"/>
                                        </p:tgtEl>
                                        <p:attrNameLst>
                                          <p:attrName>style.visibility</p:attrName>
                                        </p:attrNameLst>
                                      </p:cBhvr>
                                      <p:to>
                                        <p:strVal val="visible"/>
                                      </p:to>
                                    </p:set>
                                    <p:anim calcmode="lin" valueType="num">
                                      <p:cBhvr>
                                        <p:cTn id="103" dur="500" fill="hold"/>
                                        <p:tgtEl>
                                          <p:spTgt spid="46"/>
                                        </p:tgtEl>
                                        <p:attrNameLst>
                                          <p:attrName>ppt_w</p:attrName>
                                        </p:attrNameLst>
                                      </p:cBhvr>
                                      <p:tavLst>
                                        <p:tav tm="0">
                                          <p:val>
                                            <p:fltVal val="0"/>
                                          </p:val>
                                        </p:tav>
                                        <p:tav tm="100000">
                                          <p:val>
                                            <p:strVal val="#ppt_w"/>
                                          </p:val>
                                        </p:tav>
                                      </p:tavLst>
                                    </p:anim>
                                    <p:anim calcmode="lin" valueType="num">
                                      <p:cBhvr>
                                        <p:cTn id="104" dur="500" fill="hold"/>
                                        <p:tgtEl>
                                          <p:spTgt spid="46"/>
                                        </p:tgtEl>
                                        <p:attrNameLst>
                                          <p:attrName>ppt_h</p:attrName>
                                        </p:attrNameLst>
                                      </p:cBhvr>
                                      <p:tavLst>
                                        <p:tav tm="0">
                                          <p:val>
                                            <p:fltVal val="0"/>
                                          </p:val>
                                        </p:tav>
                                        <p:tav tm="100000">
                                          <p:val>
                                            <p:strVal val="#ppt_h"/>
                                          </p:val>
                                        </p:tav>
                                      </p:tavLst>
                                    </p:anim>
                                    <p:animEffect transition="in" filter="fade">
                                      <p:cBhvr>
                                        <p:cTn id="105" dur="500"/>
                                        <p:tgtEl>
                                          <p:spTgt spid="46"/>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xit" presetSubtype="0" fill="hold" nodeType="clickEffect">
                                  <p:stCondLst>
                                    <p:cond delay="0"/>
                                  </p:stCondLst>
                                  <p:childTnLst>
                                    <p:animEffect transition="out" filter="fade">
                                      <p:cBhvr>
                                        <p:cTn id="109" dur="500"/>
                                        <p:tgtEl>
                                          <p:spTgt spid="2050"/>
                                        </p:tgtEl>
                                      </p:cBhvr>
                                    </p:animEffect>
                                    <p:set>
                                      <p:cBhvr>
                                        <p:cTn id="110" dur="1" fill="hold">
                                          <p:stCondLst>
                                            <p:cond delay="499"/>
                                          </p:stCondLst>
                                        </p:cTn>
                                        <p:tgtEl>
                                          <p:spTgt spid="2050"/>
                                        </p:tgtEl>
                                        <p:attrNameLst>
                                          <p:attrName>style.visibility</p:attrName>
                                        </p:attrNameLst>
                                      </p:cBhvr>
                                      <p:to>
                                        <p:strVal val="hidden"/>
                                      </p:to>
                                    </p:set>
                                  </p:childTnLst>
                                </p:cTn>
                              </p:par>
                              <p:par>
                                <p:cTn id="111" presetID="10" presetClass="exit" presetSubtype="0" fill="hold" grpId="2" nodeType="withEffect">
                                  <p:stCondLst>
                                    <p:cond delay="0"/>
                                  </p:stCondLst>
                                  <p:childTnLst>
                                    <p:animEffect transition="out" filter="fade">
                                      <p:cBhvr>
                                        <p:cTn id="112" dur="500"/>
                                        <p:tgtEl>
                                          <p:spTgt spid="49"/>
                                        </p:tgtEl>
                                      </p:cBhvr>
                                    </p:animEffect>
                                    <p:set>
                                      <p:cBhvr>
                                        <p:cTn id="113" dur="1" fill="hold">
                                          <p:stCondLst>
                                            <p:cond delay="499"/>
                                          </p:stCondLst>
                                        </p:cTn>
                                        <p:tgtEl>
                                          <p:spTgt spid="49"/>
                                        </p:tgtEl>
                                        <p:attrNameLst>
                                          <p:attrName>style.visibility</p:attrName>
                                        </p:attrNameLst>
                                      </p:cBhvr>
                                      <p:to>
                                        <p:strVal val="hidden"/>
                                      </p:to>
                                    </p:set>
                                  </p:childTnLst>
                                </p:cTn>
                              </p:par>
                              <p:par>
                                <p:cTn id="114" presetID="10" presetClass="exit" presetSubtype="0" fill="hold" nodeType="withEffect">
                                  <p:stCondLst>
                                    <p:cond delay="0"/>
                                  </p:stCondLst>
                                  <p:childTnLst>
                                    <p:animEffect transition="out" filter="fade">
                                      <p:cBhvr>
                                        <p:cTn id="115" dur="500"/>
                                        <p:tgtEl>
                                          <p:spTgt spid="15"/>
                                        </p:tgtEl>
                                      </p:cBhvr>
                                    </p:animEffect>
                                    <p:set>
                                      <p:cBhvr>
                                        <p:cTn id="116" dur="1" fill="hold">
                                          <p:stCondLst>
                                            <p:cond delay="499"/>
                                          </p:stCondLst>
                                        </p:cTn>
                                        <p:tgtEl>
                                          <p:spTgt spid="15"/>
                                        </p:tgtEl>
                                        <p:attrNameLst>
                                          <p:attrName>style.visibility</p:attrName>
                                        </p:attrNameLst>
                                      </p:cBhvr>
                                      <p:to>
                                        <p:strVal val="hidden"/>
                                      </p:to>
                                    </p:set>
                                  </p:childTnLst>
                                </p:cTn>
                              </p:par>
                              <p:par>
                                <p:cTn id="117" presetID="10" presetClass="exit" presetSubtype="0" fill="hold" nodeType="withEffect">
                                  <p:stCondLst>
                                    <p:cond delay="0"/>
                                  </p:stCondLst>
                                  <p:childTnLst>
                                    <p:animEffect transition="out" filter="fade">
                                      <p:cBhvr>
                                        <p:cTn id="118" dur="500"/>
                                        <p:tgtEl>
                                          <p:spTgt spid="17"/>
                                        </p:tgtEl>
                                      </p:cBhvr>
                                    </p:animEffect>
                                    <p:set>
                                      <p:cBhvr>
                                        <p:cTn id="119" dur="1" fill="hold">
                                          <p:stCondLst>
                                            <p:cond delay="499"/>
                                          </p:stCondLst>
                                        </p:cTn>
                                        <p:tgtEl>
                                          <p:spTgt spid="17"/>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20"/>
                                        </p:tgtEl>
                                      </p:cBhvr>
                                    </p:animEffect>
                                    <p:set>
                                      <p:cBhvr>
                                        <p:cTn id="122" dur="1" fill="hold">
                                          <p:stCondLst>
                                            <p:cond delay="499"/>
                                          </p:stCondLst>
                                        </p:cTn>
                                        <p:tgtEl>
                                          <p:spTgt spid="20"/>
                                        </p:tgtEl>
                                        <p:attrNameLst>
                                          <p:attrName>style.visibility</p:attrName>
                                        </p:attrNameLst>
                                      </p:cBhvr>
                                      <p:to>
                                        <p:strVal val="hidden"/>
                                      </p:to>
                                    </p:set>
                                  </p:childTnLst>
                                </p:cTn>
                              </p:par>
                              <p:par>
                                <p:cTn id="123" presetID="10" presetClass="exit" presetSubtype="0" fill="hold" nodeType="withEffect">
                                  <p:stCondLst>
                                    <p:cond delay="0"/>
                                  </p:stCondLst>
                                  <p:childTnLst>
                                    <p:animEffect transition="out" filter="fade">
                                      <p:cBhvr>
                                        <p:cTn id="124" dur="500"/>
                                        <p:tgtEl>
                                          <p:spTgt spid="21"/>
                                        </p:tgtEl>
                                      </p:cBhvr>
                                    </p:animEffect>
                                    <p:set>
                                      <p:cBhvr>
                                        <p:cTn id="125" dur="1" fill="hold">
                                          <p:stCondLst>
                                            <p:cond delay="499"/>
                                          </p:stCondLst>
                                        </p:cTn>
                                        <p:tgtEl>
                                          <p:spTgt spid="21"/>
                                        </p:tgtEl>
                                        <p:attrNameLst>
                                          <p:attrName>style.visibility</p:attrName>
                                        </p:attrNameLst>
                                      </p:cBhvr>
                                      <p:to>
                                        <p:strVal val="hidden"/>
                                      </p:to>
                                    </p:set>
                                  </p:childTnLst>
                                </p:cTn>
                              </p:par>
                              <p:par>
                                <p:cTn id="126" presetID="10" presetClass="exit" presetSubtype="0" fill="hold" grpId="1" nodeType="withEffect">
                                  <p:stCondLst>
                                    <p:cond delay="0"/>
                                  </p:stCondLst>
                                  <p:childTnLst>
                                    <p:animEffect transition="out" filter="fade">
                                      <p:cBhvr>
                                        <p:cTn id="127" dur="500"/>
                                        <p:tgtEl>
                                          <p:spTgt spid="18"/>
                                        </p:tgtEl>
                                      </p:cBhvr>
                                    </p:animEffect>
                                    <p:set>
                                      <p:cBhvr>
                                        <p:cTn id="128" dur="1" fill="hold">
                                          <p:stCondLst>
                                            <p:cond delay="499"/>
                                          </p:stCondLst>
                                        </p:cTn>
                                        <p:tgtEl>
                                          <p:spTgt spid="18"/>
                                        </p:tgtEl>
                                        <p:attrNameLst>
                                          <p:attrName>style.visibility</p:attrName>
                                        </p:attrNameLst>
                                      </p:cBhvr>
                                      <p:to>
                                        <p:strVal val="hidden"/>
                                      </p:to>
                                    </p:set>
                                  </p:childTnLst>
                                </p:cTn>
                              </p:par>
                              <p:par>
                                <p:cTn id="129" presetID="10" presetClass="exit" presetSubtype="0" fill="hold" grpId="1" nodeType="withEffect">
                                  <p:stCondLst>
                                    <p:cond delay="0"/>
                                  </p:stCondLst>
                                  <p:childTnLst>
                                    <p:animEffect transition="out" filter="fade">
                                      <p:cBhvr>
                                        <p:cTn id="130" dur="500"/>
                                        <p:tgtEl>
                                          <p:spTgt spid="23"/>
                                        </p:tgtEl>
                                      </p:cBhvr>
                                    </p:animEffect>
                                    <p:set>
                                      <p:cBhvr>
                                        <p:cTn id="131" dur="1" fill="hold">
                                          <p:stCondLst>
                                            <p:cond delay="499"/>
                                          </p:stCondLst>
                                        </p:cTn>
                                        <p:tgtEl>
                                          <p:spTgt spid="23"/>
                                        </p:tgtEl>
                                        <p:attrNameLst>
                                          <p:attrName>style.visibility</p:attrName>
                                        </p:attrNameLst>
                                      </p:cBhvr>
                                      <p:to>
                                        <p:strVal val="hidden"/>
                                      </p:to>
                                    </p:set>
                                  </p:childTnLst>
                                </p:cTn>
                              </p:par>
                              <p:par>
                                <p:cTn id="132" presetID="10" presetClass="exit" presetSubtype="0" fill="hold" nodeType="withEffect">
                                  <p:stCondLst>
                                    <p:cond delay="0"/>
                                  </p:stCondLst>
                                  <p:childTnLst>
                                    <p:animEffect transition="out" filter="fade">
                                      <p:cBhvr>
                                        <p:cTn id="133" dur="500"/>
                                        <p:tgtEl>
                                          <p:spTgt spid="22"/>
                                        </p:tgtEl>
                                      </p:cBhvr>
                                    </p:animEffect>
                                    <p:set>
                                      <p:cBhvr>
                                        <p:cTn id="134" dur="1" fill="hold">
                                          <p:stCondLst>
                                            <p:cond delay="499"/>
                                          </p:stCondLst>
                                        </p:cTn>
                                        <p:tgtEl>
                                          <p:spTgt spid="22"/>
                                        </p:tgtEl>
                                        <p:attrNameLst>
                                          <p:attrName>style.visibility</p:attrName>
                                        </p:attrNameLst>
                                      </p:cBhvr>
                                      <p:to>
                                        <p:strVal val="hidden"/>
                                      </p:to>
                                    </p:set>
                                  </p:childTnLst>
                                </p:cTn>
                              </p:par>
                              <p:par>
                                <p:cTn id="135" presetID="10" presetClass="exit" presetSubtype="0" fill="hold" nodeType="withEffect">
                                  <p:stCondLst>
                                    <p:cond delay="0"/>
                                  </p:stCondLst>
                                  <p:childTnLst>
                                    <p:animEffect transition="out" filter="fade">
                                      <p:cBhvr>
                                        <p:cTn id="136" dur="500"/>
                                        <p:tgtEl>
                                          <p:spTgt spid="25"/>
                                        </p:tgtEl>
                                      </p:cBhvr>
                                    </p:animEffect>
                                    <p:set>
                                      <p:cBhvr>
                                        <p:cTn id="137" dur="1" fill="hold">
                                          <p:stCondLst>
                                            <p:cond delay="499"/>
                                          </p:stCondLst>
                                        </p:cTn>
                                        <p:tgtEl>
                                          <p:spTgt spid="25"/>
                                        </p:tgtEl>
                                        <p:attrNameLst>
                                          <p:attrName>style.visibility</p:attrName>
                                        </p:attrNameLst>
                                      </p:cBhvr>
                                      <p:to>
                                        <p:strVal val="hidden"/>
                                      </p:to>
                                    </p:set>
                                  </p:childTnLst>
                                </p:cTn>
                              </p:par>
                              <p:par>
                                <p:cTn id="138" presetID="10" presetClass="exit" presetSubtype="0" fill="hold" nodeType="withEffect">
                                  <p:stCondLst>
                                    <p:cond delay="0"/>
                                  </p:stCondLst>
                                  <p:childTnLst>
                                    <p:animEffect transition="out" filter="fade">
                                      <p:cBhvr>
                                        <p:cTn id="139" dur="500"/>
                                        <p:tgtEl>
                                          <p:spTgt spid="28"/>
                                        </p:tgtEl>
                                      </p:cBhvr>
                                    </p:animEffect>
                                    <p:set>
                                      <p:cBhvr>
                                        <p:cTn id="140" dur="1" fill="hold">
                                          <p:stCondLst>
                                            <p:cond delay="499"/>
                                          </p:stCondLst>
                                        </p:cTn>
                                        <p:tgtEl>
                                          <p:spTgt spid="28"/>
                                        </p:tgtEl>
                                        <p:attrNameLst>
                                          <p:attrName>style.visibility</p:attrName>
                                        </p:attrNameLst>
                                      </p:cBhvr>
                                      <p:to>
                                        <p:strVal val="hidden"/>
                                      </p:to>
                                    </p:set>
                                  </p:childTnLst>
                                </p:cTn>
                              </p:par>
                              <p:par>
                                <p:cTn id="141" presetID="10" presetClass="exit" presetSubtype="0" fill="hold" nodeType="withEffect">
                                  <p:stCondLst>
                                    <p:cond delay="0"/>
                                  </p:stCondLst>
                                  <p:childTnLst>
                                    <p:animEffect transition="out" filter="fade">
                                      <p:cBhvr>
                                        <p:cTn id="142" dur="500"/>
                                        <p:tgtEl>
                                          <p:spTgt spid="30"/>
                                        </p:tgtEl>
                                      </p:cBhvr>
                                    </p:animEffect>
                                    <p:set>
                                      <p:cBhvr>
                                        <p:cTn id="143" dur="1" fill="hold">
                                          <p:stCondLst>
                                            <p:cond delay="499"/>
                                          </p:stCondLst>
                                        </p:cTn>
                                        <p:tgtEl>
                                          <p:spTgt spid="30"/>
                                        </p:tgtEl>
                                        <p:attrNameLst>
                                          <p:attrName>style.visibility</p:attrName>
                                        </p:attrNameLst>
                                      </p:cBhvr>
                                      <p:to>
                                        <p:strVal val="hidden"/>
                                      </p:to>
                                    </p:set>
                                  </p:childTnLst>
                                </p:cTn>
                              </p:par>
                              <p:par>
                                <p:cTn id="144" presetID="10" presetClass="exit" presetSubtype="0" fill="hold" grpId="1" nodeType="withEffect">
                                  <p:stCondLst>
                                    <p:cond delay="0"/>
                                  </p:stCondLst>
                                  <p:childTnLst>
                                    <p:animEffect transition="out" filter="fade">
                                      <p:cBhvr>
                                        <p:cTn id="145" dur="500"/>
                                        <p:tgtEl>
                                          <p:spTgt spid="33"/>
                                        </p:tgtEl>
                                      </p:cBhvr>
                                    </p:animEffect>
                                    <p:set>
                                      <p:cBhvr>
                                        <p:cTn id="146" dur="1" fill="hold">
                                          <p:stCondLst>
                                            <p:cond delay="499"/>
                                          </p:stCondLst>
                                        </p:cTn>
                                        <p:tgtEl>
                                          <p:spTgt spid="33"/>
                                        </p:tgtEl>
                                        <p:attrNameLst>
                                          <p:attrName>style.visibility</p:attrName>
                                        </p:attrNameLst>
                                      </p:cBhvr>
                                      <p:to>
                                        <p:strVal val="hidden"/>
                                      </p:to>
                                    </p:set>
                                  </p:childTnLst>
                                </p:cTn>
                              </p:par>
                              <p:par>
                                <p:cTn id="147" presetID="10" presetClass="exit" presetSubtype="0" fill="hold" nodeType="withEffect">
                                  <p:stCondLst>
                                    <p:cond delay="0"/>
                                  </p:stCondLst>
                                  <p:childTnLst>
                                    <p:animEffect transition="out" filter="fade">
                                      <p:cBhvr>
                                        <p:cTn id="148" dur="500"/>
                                        <p:tgtEl>
                                          <p:spTgt spid="34"/>
                                        </p:tgtEl>
                                      </p:cBhvr>
                                    </p:animEffect>
                                    <p:set>
                                      <p:cBhvr>
                                        <p:cTn id="149" dur="1" fill="hold">
                                          <p:stCondLst>
                                            <p:cond delay="499"/>
                                          </p:stCondLst>
                                        </p:cTn>
                                        <p:tgtEl>
                                          <p:spTgt spid="34"/>
                                        </p:tgtEl>
                                        <p:attrNameLst>
                                          <p:attrName>style.visibility</p:attrName>
                                        </p:attrNameLst>
                                      </p:cBhvr>
                                      <p:to>
                                        <p:strVal val="hidden"/>
                                      </p:to>
                                    </p:set>
                                  </p:childTnLst>
                                </p:cTn>
                              </p:par>
                              <p:par>
                                <p:cTn id="150" presetID="10" presetClass="exit" presetSubtype="0" fill="hold" grpId="1" nodeType="withEffect">
                                  <p:stCondLst>
                                    <p:cond delay="0"/>
                                  </p:stCondLst>
                                  <p:childTnLst>
                                    <p:animEffect transition="out" filter="fade">
                                      <p:cBhvr>
                                        <p:cTn id="151" dur="500"/>
                                        <p:tgtEl>
                                          <p:spTgt spid="36"/>
                                        </p:tgtEl>
                                      </p:cBhvr>
                                    </p:animEffect>
                                    <p:set>
                                      <p:cBhvr>
                                        <p:cTn id="152" dur="1" fill="hold">
                                          <p:stCondLst>
                                            <p:cond delay="499"/>
                                          </p:stCondLst>
                                        </p:cTn>
                                        <p:tgtEl>
                                          <p:spTgt spid="36"/>
                                        </p:tgtEl>
                                        <p:attrNameLst>
                                          <p:attrName>style.visibility</p:attrName>
                                        </p:attrNameLst>
                                      </p:cBhvr>
                                      <p:to>
                                        <p:strVal val="hidden"/>
                                      </p:to>
                                    </p:set>
                                  </p:childTnLst>
                                </p:cTn>
                              </p:par>
                              <p:par>
                                <p:cTn id="153" presetID="10" presetClass="exit" presetSubtype="0" fill="hold" grpId="1" nodeType="withEffect">
                                  <p:stCondLst>
                                    <p:cond delay="0"/>
                                  </p:stCondLst>
                                  <p:childTnLst>
                                    <p:animEffect transition="out" filter="fade">
                                      <p:cBhvr>
                                        <p:cTn id="154" dur="500"/>
                                        <p:tgtEl>
                                          <p:spTgt spid="32"/>
                                        </p:tgtEl>
                                      </p:cBhvr>
                                    </p:animEffect>
                                    <p:set>
                                      <p:cBhvr>
                                        <p:cTn id="155" dur="1" fill="hold">
                                          <p:stCondLst>
                                            <p:cond delay="499"/>
                                          </p:stCondLst>
                                        </p:cTn>
                                        <p:tgtEl>
                                          <p:spTgt spid="32"/>
                                        </p:tgtEl>
                                        <p:attrNameLst>
                                          <p:attrName>style.visibility</p:attrName>
                                        </p:attrNameLst>
                                      </p:cBhvr>
                                      <p:to>
                                        <p:strVal val="hidden"/>
                                      </p:to>
                                    </p:set>
                                  </p:childTnLst>
                                </p:cTn>
                              </p:par>
                              <p:par>
                                <p:cTn id="156" presetID="10" presetClass="exit" presetSubtype="0" fill="hold" grpId="1" nodeType="withEffect">
                                  <p:stCondLst>
                                    <p:cond delay="0"/>
                                  </p:stCondLst>
                                  <p:childTnLst>
                                    <p:animEffect transition="out" filter="fade">
                                      <p:cBhvr>
                                        <p:cTn id="157" dur="500"/>
                                        <p:tgtEl>
                                          <p:spTgt spid="38"/>
                                        </p:tgtEl>
                                      </p:cBhvr>
                                    </p:animEffect>
                                    <p:set>
                                      <p:cBhvr>
                                        <p:cTn id="158" dur="1" fill="hold">
                                          <p:stCondLst>
                                            <p:cond delay="499"/>
                                          </p:stCondLst>
                                        </p:cTn>
                                        <p:tgtEl>
                                          <p:spTgt spid="38"/>
                                        </p:tgtEl>
                                        <p:attrNameLst>
                                          <p:attrName>style.visibility</p:attrName>
                                        </p:attrNameLst>
                                      </p:cBhvr>
                                      <p:to>
                                        <p:strVal val="hidden"/>
                                      </p:to>
                                    </p:set>
                                  </p:childTnLst>
                                </p:cTn>
                              </p:par>
                              <p:par>
                                <p:cTn id="159" presetID="10" presetClass="exit" presetSubtype="0" fill="hold" nodeType="withEffect">
                                  <p:stCondLst>
                                    <p:cond delay="0"/>
                                  </p:stCondLst>
                                  <p:childTnLst>
                                    <p:animEffect transition="out" filter="fade">
                                      <p:cBhvr>
                                        <p:cTn id="160" dur="500"/>
                                        <p:tgtEl>
                                          <p:spTgt spid="40"/>
                                        </p:tgtEl>
                                      </p:cBhvr>
                                    </p:animEffect>
                                    <p:set>
                                      <p:cBhvr>
                                        <p:cTn id="161" dur="1" fill="hold">
                                          <p:stCondLst>
                                            <p:cond delay="499"/>
                                          </p:stCondLst>
                                        </p:cTn>
                                        <p:tgtEl>
                                          <p:spTgt spid="40"/>
                                        </p:tgtEl>
                                        <p:attrNameLst>
                                          <p:attrName>style.visibility</p:attrName>
                                        </p:attrNameLst>
                                      </p:cBhvr>
                                      <p:to>
                                        <p:strVal val="hidden"/>
                                      </p:to>
                                    </p:set>
                                  </p:childTnLst>
                                </p:cTn>
                              </p:par>
                              <p:par>
                                <p:cTn id="162" presetID="10" presetClass="exit" presetSubtype="0" fill="hold" nodeType="withEffect">
                                  <p:stCondLst>
                                    <p:cond delay="0"/>
                                  </p:stCondLst>
                                  <p:childTnLst>
                                    <p:animEffect transition="out" filter="fade">
                                      <p:cBhvr>
                                        <p:cTn id="163" dur="500"/>
                                        <p:tgtEl>
                                          <p:spTgt spid="45"/>
                                        </p:tgtEl>
                                      </p:cBhvr>
                                    </p:animEffect>
                                    <p:set>
                                      <p:cBhvr>
                                        <p:cTn id="164" dur="1" fill="hold">
                                          <p:stCondLst>
                                            <p:cond delay="499"/>
                                          </p:stCondLst>
                                        </p:cTn>
                                        <p:tgtEl>
                                          <p:spTgt spid="45"/>
                                        </p:tgtEl>
                                        <p:attrNameLst>
                                          <p:attrName>style.visibility</p:attrName>
                                        </p:attrNameLst>
                                      </p:cBhvr>
                                      <p:to>
                                        <p:strVal val="hidden"/>
                                      </p:to>
                                    </p:set>
                                  </p:childTnLst>
                                </p:cTn>
                              </p:par>
                              <p:par>
                                <p:cTn id="165" presetID="10" presetClass="exit" presetSubtype="0" fill="hold" nodeType="withEffect">
                                  <p:stCondLst>
                                    <p:cond delay="0"/>
                                  </p:stCondLst>
                                  <p:childTnLst>
                                    <p:animEffect transition="out" filter="fade">
                                      <p:cBhvr>
                                        <p:cTn id="166" dur="500"/>
                                        <p:tgtEl>
                                          <p:spTgt spid="46"/>
                                        </p:tgtEl>
                                      </p:cBhvr>
                                    </p:animEffect>
                                    <p:set>
                                      <p:cBhvr>
                                        <p:cTn id="167" dur="1" fill="hold">
                                          <p:stCondLst>
                                            <p:cond delay="499"/>
                                          </p:stCondLst>
                                        </p:cTn>
                                        <p:tgtEl>
                                          <p:spTgt spid="46"/>
                                        </p:tgtEl>
                                        <p:attrNameLst>
                                          <p:attrName>style.visibility</p:attrName>
                                        </p:attrNameLst>
                                      </p:cBhvr>
                                      <p:to>
                                        <p:strVal val="hidden"/>
                                      </p:to>
                                    </p:set>
                                  </p:childTnLst>
                                </p:cTn>
                              </p:par>
                            </p:childTnLst>
                          </p:cTn>
                        </p:par>
                        <p:par>
                          <p:cTn id="168" fill="hold">
                            <p:stCondLst>
                              <p:cond delay="500"/>
                            </p:stCondLst>
                            <p:childTnLst>
                              <p:par>
                                <p:cTn id="169" presetID="10" presetClass="entr" presetSubtype="0" fill="hold" nodeType="afterEffect">
                                  <p:stCondLst>
                                    <p:cond delay="0"/>
                                  </p:stCondLst>
                                  <p:childTnLst>
                                    <p:set>
                                      <p:cBhvr>
                                        <p:cTn id="170" dur="1" fill="hold">
                                          <p:stCondLst>
                                            <p:cond delay="0"/>
                                          </p:stCondLst>
                                        </p:cTn>
                                        <p:tgtEl>
                                          <p:spTgt spid="4"/>
                                        </p:tgtEl>
                                        <p:attrNameLst>
                                          <p:attrName>style.visibility</p:attrName>
                                        </p:attrNameLst>
                                      </p:cBhvr>
                                      <p:to>
                                        <p:strVal val="visible"/>
                                      </p:to>
                                    </p:set>
                                    <p:animEffect transition="in" filter="fade">
                                      <p:cBhvr>
                                        <p:cTn id="17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23" grpId="0"/>
      <p:bldP spid="23" grpId="1"/>
      <p:bldP spid="2" grpId="0"/>
      <p:bldP spid="33" grpId="0"/>
      <p:bldP spid="33" grpId="1"/>
      <p:bldP spid="36" grpId="0"/>
      <p:bldP spid="36" grpId="1"/>
      <p:bldP spid="32" grpId="0"/>
      <p:bldP spid="32" grpId="1"/>
      <p:bldP spid="38" grpId="0"/>
      <p:bldP spid="38" grpId="1"/>
      <p:bldP spid="49" grpId="1"/>
      <p:bldP spid="49" grpId="2"/>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488291"/>
            <a:ext cx="4762500"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874956" y="5456916"/>
            <a:ext cx="3589252" cy="58477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A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Torre CN en Toronto</a:t>
            </a:r>
            <a:endParaRPr lang="es-A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cxnSp>
        <p:nvCxnSpPr>
          <p:cNvPr id="6" name="5 Conector recto"/>
          <p:cNvCxnSpPr/>
          <p:nvPr/>
        </p:nvCxnSpPr>
        <p:spPr>
          <a:xfrm>
            <a:off x="2822937" y="1844824"/>
            <a:ext cx="3405247"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7 Conector recto"/>
          <p:cNvCxnSpPr/>
          <p:nvPr/>
        </p:nvCxnSpPr>
        <p:spPr>
          <a:xfrm>
            <a:off x="2776786" y="4725144"/>
            <a:ext cx="4675534" cy="0"/>
          </a:xfrm>
          <a:prstGeom prst="line">
            <a:avLst/>
          </a:prstGeom>
          <a:ln w="254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9" name="8 Conector recto de flecha"/>
          <p:cNvCxnSpPr/>
          <p:nvPr/>
        </p:nvCxnSpPr>
        <p:spPr>
          <a:xfrm>
            <a:off x="6228184" y="1844824"/>
            <a:ext cx="0" cy="115212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10 Conector recto de flecha"/>
          <p:cNvCxnSpPr/>
          <p:nvPr/>
        </p:nvCxnSpPr>
        <p:spPr>
          <a:xfrm flipV="1">
            <a:off x="6182033" y="3645024"/>
            <a:ext cx="0" cy="108012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11 CuadroTexto"/>
          <p:cNvSpPr txBox="1"/>
          <p:nvPr/>
        </p:nvSpPr>
        <p:spPr>
          <a:xfrm>
            <a:off x="5868144" y="3109839"/>
            <a:ext cx="1064715" cy="369332"/>
          </a:xfrm>
          <a:prstGeom prst="rect">
            <a:avLst/>
          </a:prstGeom>
          <a:noFill/>
        </p:spPr>
        <p:txBody>
          <a:bodyPr wrap="none" rtlCol="0">
            <a:spAutoFit/>
          </a:bodyPr>
          <a:lstStyle/>
          <a:p>
            <a:r>
              <a:rPr lang="es-AR" dirty="0" smtClean="0">
                <a:solidFill>
                  <a:schemeClr val="bg1"/>
                </a:solidFill>
              </a:rPr>
              <a:t>553,33 m</a:t>
            </a:r>
            <a:endParaRPr lang="es-AR" dirty="0">
              <a:solidFill>
                <a:schemeClr val="bg1"/>
              </a:solidFill>
            </a:endParaRPr>
          </a:p>
        </p:txBody>
      </p:sp>
      <p:cxnSp>
        <p:nvCxnSpPr>
          <p:cNvPr id="19" name="18 Conector recto"/>
          <p:cNvCxnSpPr/>
          <p:nvPr/>
        </p:nvCxnSpPr>
        <p:spPr>
          <a:xfrm>
            <a:off x="2822937" y="2852936"/>
            <a:ext cx="4629383" cy="0"/>
          </a:xfrm>
          <a:prstGeom prst="line">
            <a:avLst/>
          </a:prstGeom>
          <a:ln w="254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3" name="22 Conector recto de flecha"/>
          <p:cNvCxnSpPr/>
          <p:nvPr/>
        </p:nvCxnSpPr>
        <p:spPr>
          <a:xfrm>
            <a:off x="7452320" y="2852936"/>
            <a:ext cx="0" cy="626235"/>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25" name="24 Conector recto de flecha"/>
          <p:cNvCxnSpPr/>
          <p:nvPr/>
        </p:nvCxnSpPr>
        <p:spPr>
          <a:xfrm flipV="1">
            <a:off x="7452320" y="4005064"/>
            <a:ext cx="0" cy="720080"/>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7" name="26 CuadroTexto"/>
          <p:cNvSpPr txBox="1"/>
          <p:nvPr/>
        </p:nvSpPr>
        <p:spPr>
          <a:xfrm>
            <a:off x="7065835" y="3560215"/>
            <a:ext cx="772969" cy="369332"/>
          </a:xfrm>
          <a:prstGeom prst="rect">
            <a:avLst/>
          </a:prstGeom>
          <a:noFill/>
        </p:spPr>
        <p:txBody>
          <a:bodyPr wrap="none" rtlCol="0">
            <a:spAutoFit/>
          </a:bodyPr>
          <a:lstStyle/>
          <a:p>
            <a:r>
              <a:rPr lang="es-AR" dirty="0" smtClean="0">
                <a:solidFill>
                  <a:schemeClr val="bg1"/>
                </a:solidFill>
              </a:rPr>
              <a:t>342 m</a:t>
            </a:r>
            <a:endParaRPr lang="es-AR" dirty="0">
              <a:solidFill>
                <a:schemeClr val="bg1"/>
              </a:solidFill>
            </a:endParaRPr>
          </a:p>
        </p:txBody>
      </p:sp>
      <p:cxnSp>
        <p:nvCxnSpPr>
          <p:cNvPr id="28" name="27 Conector recto"/>
          <p:cNvCxnSpPr/>
          <p:nvPr/>
        </p:nvCxnSpPr>
        <p:spPr>
          <a:xfrm>
            <a:off x="2776786" y="4725144"/>
            <a:ext cx="3405247"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31" name="30 CuadroTexto"/>
          <p:cNvSpPr txBox="1"/>
          <p:nvPr/>
        </p:nvSpPr>
        <p:spPr>
          <a:xfrm>
            <a:off x="5004048" y="5653572"/>
            <a:ext cx="1064715" cy="369332"/>
          </a:xfrm>
          <a:prstGeom prst="rect">
            <a:avLst/>
          </a:prstGeom>
          <a:noFill/>
        </p:spPr>
        <p:txBody>
          <a:bodyPr wrap="none" rtlCol="0">
            <a:spAutoFit/>
          </a:bodyPr>
          <a:lstStyle/>
          <a:p>
            <a:r>
              <a:rPr lang="es-AR" dirty="0" smtClean="0">
                <a:solidFill>
                  <a:schemeClr val="bg1"/>
                </a:solidFill>
              </a:rPr>
              <a:t>553,33 m</a:t>
            </a:r>
            <a:endParaRPr lang="es-AR" dirty="0">
              <a:solidFill>
                <a:schemeClr val="bg1"/>
              </a:solidFill>
            </a:endParaRPr>
          </a:p>
        </p:txBody>
      </p:sp>
      <p:sp>
        <p:nvSpPr>
          <p:cNvPr id="32" name="31 CuadroTexto"/>
          <p:cNvSpPr txBox="1"/>
          <p:nvPr/>
        </p:nvSpPr>
        <p:spPr>
          <a:xfrm>
            <a:off x="5095175" y="6021896"/>
            <a:ext cx="772969" cy="369332"/>
          </a:xfrm>
          <a:prstGeom prst="rect">
            <a:avLst/>
          </a:prstGeom>
          <a:noFill/>
        </p:spPr>
        <p:txBody>
          <a:bodyPr wrap="none" rtlCol="0">
            <a:spAutoFit/>
          </a:bodyPr>
          <a:lstStyle/>
          <a:p>
            <a:r>
              <a:rPr lang="es-AR" dirty="0" smtClean="0">
                <a:solidFill>
                  <a:schemeClr val="bg1"/>
                </a:solidFill>
              </a:rPr>
              <a:t>342 m</a:t>
            </a:r>
            <a:endParaRPr lang="es-AR" dirty="0">
              <a:solidFill>
                <a:schemeClr val="bg1"/>
              </a:solidFill>
            </a:endParaRPr>
          </a:p>
        </p:txBody>
      </p:sp>
      <p:sp>
        <p:nvSpPr>
          <p:cNvPr id="33" name="32 CuadroTexto"/>
          <p:cNvSpPr txBox="1"/>
          <p:nvPr/>
        </p:nvSpPr>
        <p:spPr>
          <a:xfrm>
            <a:off x="6132648" y="5841636"/>
            <a:ext cx="1301959" cy="400110"/>
          </a:xfrm>
          <a:prstGeom prst="rect">
            <a:avLst/>
          </a:prstGeom>
          <a:noFill/>
        </p:spPr>
        <p:txBody>
          <a:bodyPr wrap="none" rtlCol="0">
            <a:spAutoFit/>
          </a:bodyPr>
          <a:lstStyle/>
          <a:p>
            <a:r>
              <a:rPr lang="es-AR" dirty="0" smtClean="0">
                <a:solidFill>
                  <a:schemeClr val="bg1"/>
                </a:solidFill>
              </a:rPr>
              <a:t>= </a:t>
            </a:r>
            <a:r>
              <a:rPr lang="es-AR" sz="2000" dirty="0" smtClean="0">
                <a:solidFill>
                  <a:srgbClr val="FFFF00"/>
                </a:solidFill>
              </a:rPr>
              <a:t>1,618  !!!</a:t>
            </a:r>
            <a:endParaRPr lang="es-AR" sz="2000" dirty="0">
              <a:solidFill>
                <a:srgbClr val="FFFF00"/>
              </a:solidFill>
            </a:endParaRPr>
          </a:p>
        </p:txBody>
      </p:sp>
      <p:cxnSp>
        <p:nvCxnSpPr>
          <p:cNvPr id="34" name="33 Conector recto"/>
          <p:cNvCxnSpPr>
            <a:endCxn id="33" idx="1"/>
          </p:cNvCxnSpPr>
          <p:nvPr/>
        </p:nvCxnSpPr>
        <p:spPr>
          <a:xfrm>
            <a:off x="5004048" y="6037560"/>
            <a:ext cx="1128600" cy="4131"/>
          </a:xfrm>
          <a:prstGeom prst="line">
            <a:avLst/>
          </a:prstGeom>
        </p:spPr>
        <p:style>
          <a:lnRef idx="1">
            <a:schemeClr val="accent1"/>
          </a:lnRef>
          <a:fillRef idx="0">
            <a:schemeClr val="accent1"/>
          </a:fillRef>
          <a:effectRef idx="0">
            <a:schemeClr val="accent1"/>
          </a:effectRef>
          <a:fontRef idx="minor">
            <a:schemeClr val="tx1"/>
          </a:fontRef>
        </p:style>
      </p:cxnSp>
      <p:sp>
        <p:nvSpPr>
          <p:cNvPr id="35" name="34 Rectángulo"/>
          <p:cNvSpPr/>
          <p:nvPr/>
        </p:nvSpPr>
        <p:spPr>
          <a:xfrm>
            <a:off x="395536" y="332656"/>
            <a:ext cx="8352928" cy="646331"/>
          </a:xfrm>
          <a:prstGeom prst="rect">
            <a:avLst/>
          </a:prstGeom>
        </p:spPr>
        <p:txBody>
          <a:bodyPr wrap="square">
            <a:spAutoFit/>
          </a:bodyPr>
          <a:lstStyle/>
          <a:p>
            <a:r>
              <a:rPr lang="es-AR" dirty="0">
                <a:solidFill>
                  <a:schemeClr val="bg1"/>
                </a:solidFill>
              </a:rPr>
              <a:t>Altura </a:t>
            </a:r>
            <a:r>
              <a:rPr lang="es-AR" dirty="0" smtClean="0">
                <a:solidFill>
                  <a:schemeClr val="bg1"/>
                </a:solidFill>
              </a:rPr>
              <a:t>máxima de la torre………………………………………………………    553,33 m</a:t>
            </a:r>
          </a:p>
          <a:p>
            <a:r>
              <a:rPr lang="es-AR" dirty="0" smtClean="0">
                <a:solidFill>
                  <a:schemeClr val="bg1"/>
                </a:solidFill>
              </a:rPr>
              <a:t>Altura de la </a:t>
            </a:r>
            <a:r>
              <a:rPr lang="es-AR" dirty="0">
                <a:solidFill>
                  <a:schemeClr val="bg1"/>
                </a:solidFill>
              </a:rPr>
              <a:t>Plataforma de Observación </a:t>
            </a:r>
            <a:r>
              <a:rPr lang="es-AR" dirty="0" smtClean="0">
                <a:solidFill>
                  <a:schemeClr val="bg1"/>
                </a:solidFill>
              </a:rPr>
              <a:t>Principal ………………….    </a:t>
            </a:r>
            <a:r>
              <a:rPr lang="es-AR" dirty="0">
                <a:solidFill>
                  <a:schemeClr val="bg1"/>
                </a:solidFill>
              </a:rPr>
              <a:t>342 </a:t>
            </a:r>
            <a:r>
              <a:rPr lang="es-AR" dirty="0" smtClean="0">
                <a:solidFill>
                  <a:schemeClr val="bg1"/>
                </a:solidFill>
              </a:rPr>
              <a:t>,00m</a:t>
            </a:r>
            <a:endParaRPr lang="es-AR" dirty="0">
              <a:solidFill>
                <a:schemeClr val="bg1"/>
              </a:solidFill>
            </a:endParaRPr>
          </a:p>
        </p:txBody>
      </p:sp>
    </p:spTree>
    <p:extLst>
      <p:ext uri="{BB962C8B-B14F-4D97-AF65-F5344CB8AC3E}">
        <p14:creationId xmlns:p14="http://schemas.microsoft.com/office/powerpoint/2010/main" val="386316450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32656"/>
            <a:ext cx="3672408" cy="5508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732389" y="5852000"/>
            <a:ext cx="4302701" cy="646331"/>
          </a:xfrm>
          <a:prstGeom prst="rect">
            <a:avLst/>
          </a:prstGeom>
        </p:spPr>
        <p:txBody>
          <a:bodyPr wrap="square">
            <a:spAutoFit/>
          </a:bodyPr>
          <a:lstStyle/>
          <a:p>
            <a:r>
              <a:rPr lang="fr-FR" dirty="0" err="1" smtClean="0">
                <a:solidFill>
                  <a:schemeClr val="bg1"/>
                </a:solidFill>
              </a:rPr>
              <a:t>Arquitectos</a:t>
            </a:r>
            <a:r>
              <a:rPr lang="fr-FR" dirty="0" smtClean="0">
                <a:solidFill>
                  <a:schemeClr val="bg1"/>
                </a:solidFill>
              </a:rPr>
              <a:t>:  Oscar </a:t>
            </a:r>
            <a:r>
              <a:rPr lang="fr-FR" dirty="0">
                <a:solidFill>
                  <a:schemeClr val="bg1"/>
                </a:solidFill>
              </a:rPr>
              <a:t>Niemeyer, Le Corbusier, Wallace Harrison</a:t>
            </a:r>
            <a:endParaRPr lang="es-AR" dirty="0">
              <a:solidFill>
                <a:schemeClr val="bg1"/>
              </a:solidFill>
            </a:endParaRPr>
          </a:p>
        </p:txBody>
      </p:sp>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5696" y="343388"/>
            <a:ext cx="2644134" cy="5508612"/>
          </a:xfrm>
          <a:prstGeom prst="rect">
            <a:avLst/>
          </a:prstGeom>
        </p:spPr>
      </p:pic>
      <p:sp>
        <p:nvSpPr>
          <p:cNvPr id="6" name="5 Rectángulo"/>
          <p:cNvSpPr/>
          <p:nvPr/>
        </p:nvSpPr>
        <p:spPr>
          <a:xfrm>
            <a:off x="4463090" y="343388"/>
            <a:ext cx="4572000" cy="5386090"/>
          </a:xfrm>
          <a:prstGeom prst="rect">
            <a:avLst/>
          </a:prstGeom>
        </p:spPr>
        <p:txBody>
          <a:bodyPr>
            <a:spAutoFit/>
          </a:bodyPr>
          <a:lstStyle/>
          <a:p>
            <a:pPr algn="just"/>
            <a:r>
              <a:rPr lang="es-AR" dirty="0">
                <a:solidFill>
                  <a:schemeClr val="bg1"/>
                </a:solidFill>
              </a:rPr>
              <a:t>La altura del edificio varía un poco debido a la variación en la elevación entre el nivel de la calle y el nivel del río. Es 505 pies de altura sobre el nivel de entrada de la calle del lado oeste. El nivel del río lado este se muestra en la </a:t>
            </a:r>
            <a:r>
              <a:rPr lang="es-AR" dirty="0" smtClean="0">
                <a:solidFill>
                  <a:schemeClr val="bg1"/>
                </a:solidFill>
              </a:rPr>
              <a:t>ilustración con movimiento es </a:t>
            </a:r>
            <a:r>
              <a:rPr lang="es-AR" dirty="0">
                <a:solidFill>
                  <a:schemeClr val="bg1"/>
                </a:solidFill>
              </a:rPr>
              <a:t>de 544 pies de altura. La anchura del edificio es 287 pies y su profundidad es de 72 pies. La película de </a:t>
            </a:r>
            <a:r>
              <a:rPr lang="es-AR" dirty="0" smtClean="0">
                <a:solidFill>
                  <a:schemeClr val="bg1"/>
                </a:solidFill>
              </a:rPr>
              <a:t>ilustra </a:t>
            </a:r>
            <a:r>
              <a:rPr lang="es-AR" dirty="0">
                <a:solidFill>
                  <a:schemeClr val="bg1"/>
                </a:solidFill>
              </a:rPr>
              <a:t>tres rectángulos áureos </a:t>
            </a:r>
            <a:r>
              <a:rPr lang="es-AR" dirty="0" smtClean="0">
                <a:solidFill>
                  <a:schemeClr val="bg1"/>
                </a:solidFill>
              </a:rPr>
              <a:t>apilados uno </a:t>
            </a:r>
            <a:r>
              <a:rPr lang="es-AR" dirty="0">
                <a:solidFill>
                  <a:schemeClr val="bg1"/>
                </a:solidFill>
              </a:rPr>
              <a:t>encima </a:t>
            </a:r>
            <a:r>
              <a:rPr lang="es-AR" dirty="0" smtClean="0">
                <a:solidFill>
                  <a:schemeClr val="bg1"/>
                </a:solidFill>
              </a:rPr>
              <a:t>del otro, </a:t>
            </a:r>
            <a:r>
              <a:rPr lang="es-AR" dirty="0">
                <a:solidFill>
                  <a:schemeClr val="bg1"/>
                </a:solidFill>
              </a:rPr>
              <a:t>así que vamos a hacer los cálculos. </a:t>
            </a:r>
            <a:endParaRPr lang="es-AR" dirty="0" smtClean="0">
              <a:solidFill>
                <a:schemeClr val="bg1"/>
              </a:solidFill>
            </a:endParaRPr>
          </a:p>
          <a:p>
            <a:pPr algn="just"/>
            <a:r>
              <a:rPr lang="es-AR" dirty="0" smtClean="0">
                <a:solidFill>
                  <a:schemeClr val="bg1"/>
                </a:solidFill>
              </a:rPr>
              <a:t>Si </a:t>
            </a:r>
            <a:r>
              <a:rPr lang="es-AR" dirty="0">
                <a:solidFill>
                  <a:schemeClr val="bg1"/>
                </a:solidFill>
              </a:rPr>
              <a:t>la anchura del rectángulo de oro es 287 pies, su altura es 287 dividido por</a:t>
            </a:r>
            <a:r>
              <a:rPr lang="es-AR" sz="2000" dirty="0">
                <a:solidFill>
                  <a:srgbClr val="FFFF00"/>
                </a:solidFill>
              </a:rPr>
              <a:t> 1.618 </a:t>
            </a:r>
            <a:r>
              <a:rPr lang="es-AR" dirty="0" smtClean="0">
                <a:solidFill>
                  <a:schemeClr val="bg1"/>
                </a:solidFill>
              </a:rPr>
              <a:t>o sea 177.4 pies. </a:t>
            </a:r>
            <a:r>
              <a:rPr lang="es-AR" dirty="0">
                <a:solidFill>
                  <a:schemeClr val="bg1"/>
                </a:solidFill>
              </a:rPr>
              <a:t>Tres rectángulos de oro apilados uno encima del otro </a:t>
            </a:r>
            <a:r>
              <a:rPr lang="es-AR" dirty="0" smtClean="0">
                <a:solidFill>
                  <a:schemeClr val="bg1"/>
                </a:solidFill>
              </a:rPr>
              <a:t>de 177,4 cada uno da una altura de 177,4 x 3 = </a:t>
            </a:r>
            <a:r>
              <a:rPr lang="es-AR" dirty="0">
                <a:solidFill>
                  <a:schemeClr val="bg1"/>
                </a:solidFill>
              </a:rPr>
              <a:t>532,2 pies. </a:t>
            </a:r>
          </a:p>
          <a:p>
            <a:endParaRPr lang="es-AR" dirty="0">
              <a:solidFill>
                <a:schemeClr val="bg1"/>
              </a:solidFill>
            </a:endParaRPr>
          </a:p>
          <a:p>
            <a:r>
              <a:rPr lang="es-AR" dirty="0" smtClean="0">
                <a:solidFill>
                  <a:schemeClr val="bg1"/>
                </a:solidFill>
              </a:rPr>
              <a:t>La </a:t>
            </a:r>
            <a:r>
              <a:rPr lang="es-AR" dirty="0">
                <a:solidFill>
                  <a:schemeClr val="bg1"/>
                </a:solidFill>
              </a:rPr>
              <a:t>altura del edificio es de 544 </a:t>
            </a:r>
            <a:r>
              <a:rPr lang="es-AR" dirty="0" smtClean="0">
                <a:solidFill>
                  <a:schemeClr val="bg1"/>
                </a:solidFill>
              </a:rPr>
              <a:t>pies.</a:t>
            </a:r>
          </a:p>
          <a:p>
            <a:r>
              <a:rPr lang="es-AR" dirty="0" smtClean="0">
                <a:solidFill>
                  <a:schemeClr val="bg1"/>
                </a:solidFill>
              </a:rPr>
              <a:t>Sólo da una diferencia de 12 pies</a:t>
            </a:r>
            <a:endParaRPr lang="es-AR" dirty="0">
              <a:solidFill>
                <a:schemeClr val="bg1"/>
              </a:solidFill>
            </a:endParaRPr>
          </a:p>
        </p:txBody>
      </p:sp>
      <p:sp>
        <p:nvSpPr>
          <p:cNvPr id="8" name="7 CuadroTexto"/>
          <p:cNvSpPr txBox="1"/>
          <p:nvPr/>
        </p:nvSpPr>
        <p:spPr>
          <a:xfrm>
            <a:off x="376940" y="6090922"/>
            <a:ext cx="4141647" cy="58477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AR" sz="3200" b="1" dirty="0" smtClean="0">
                <a:ln w="11430"/>
                <a:solidFill>
                  <a:schemeClr val="tx2">
                    <a:lumMod val="60000"/>
                    <a:lumOff val="40000"/>
                  </a:schemeClr>
                </a:solidFill>
                <a:effectLst>
                  <a:outerShdw blurRad="80000" dist="40000" dir="5040000" algn="tl">
                    <a:srgbClr val="000000">
                      <a:alpha val="30000"/>
                    </a:srgbClr>
                  </a:outerShdw>
                </a:effectLst>
              </a:rPr>
              <a:t>UN </a:t>
            </a:r>
            <a:r>
              <a:rPr lang="es-AR" sz="3200" b="1" dirty="0" err="1" smtClean="0">
                <a:ln w="11430"/>
                <a:solidFill>
                  <a:schemeClr val="tx2">
                    <a:lumMod val="60000"/>
                    <a:lumOff val="40000"/>
                  </a:schemeClr>
                </a:solidFill>
                <a:effectLst>
                  <a:outerShdw blurRad="80000" dist="40000" dir="5040000" algn="tl">
                    <a:srgbClr val="000000">
                      <a:alpha val="30000"/>
                    </a:srgbClr>
                  </a:outerShdw>
                </a:effectLst>
              </a:rPr>
              <a:t>Secretariat</a:t>
            </a:r>
            <a:r>
              <a:rPr lang="es-AR" sz="3200" b="1" dirty="0" smtClean="0">
                <a:ln w="11430"/>
                <a:solidFill>
                  <a:schemeClr val="tx2">
                    <a:lumMod val="60000"/>
                    <a:lumOff val="40000"/>
                  </a:schemeClr>
                </a:solidFill>
                <a:effectLst>
                  <a:outerShdw blurRad="80000" dist="40000" dir="5040000" algn="tl">
                    <a:srgbClr val="000000">
                      <a:alpha val="30000"/>
                    </a:srgbClr>
                  </a:outerShdw>
                </a:effectLst>
              </a:rPr>
              <a:t> </a:t>
            </a:r>
            <a:r>
              <a:rPr lang="es-AR" sz="3200" b="1" dirty="0" err="1" smtClean="0">
                <a:ln w="11430"/>
                <a:solidFill>
                  <a:schemeClr val="tx2">
                    <a:lumMod val="60000"/>
                    <a:lumOff val="40000"/>
                  </a:schemeClr>
                </a:solidFill>
                <a:effectLst>
                  <a:outerShdw blurRad="80000" dist="40000" dir="5040000" algn="tl">
                    <a:srgbClr val="000000">
                      <a:alpha val="30000"/>
                    </a:srgbClr>
                  </a:outerShdw>
                </a:effectLst>
              </a:rPr>
              <a:t>Building</a:t>
            </a:r>
            <a:endParaRPr lang="es-AR" sz="3200" b="1" dirty="0">
              <a:ln w="11430"/>
              <a:solidFill>
                <a:schemeClr val="tx2">
                  <a:lumMod val="60000"/>
                  <a:lumOff val="40000"/>
                </a:schemeClr>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2666860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3074"/>
                                        </p:tgtEl>
                                      </p:cBhvr>
                                    </p:animEffect>
                                    <p:set>
                                      <p:cBhvr>
                                        <p:cTn id="7" dur="1" fill="hold">
                                          <p:stCondLst>
                                            <p:cond delay="1999"/>
                                          </p:stCondLst>
                                        </p:cTn>
                                        <p:tgtEl>
                                          <p:spTgt spid="3074"/>
                                        </p:tgtEl>
                                        <p:attrNameLst>
                                          <p:attrName>style.visibility</p:attrName>
                                        </p:attrNameLst>
                                      </p:cBhvr>
                                      <p:to>
                                        <p:strVal val="hidden"/>
                                      </p:to>
                                    </p:se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078" y="947629"/>
            <a:ext cx="7090970" cy="5284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489273" y="116632"/>
            <a:ext cx="8115175" cy="830997"/>
          </a:xfrm>
          <a:prstGeom prst="rect">
            <a:avLst/>
          </a:prstGeom>
          <a:noFill/>
        </p:spPr>
        <p:txBody>
          <a:bodyPr wrap="square" rtlCol="0">
            <a:spAutoFit/>
          </a:bodyPr>
          <a:lstStyle/>
          <a:p>
            <a:pPr algn="ctr"/>
            <a:r>
              <a:rPr lang="es-AR" sz="2400" dirty="0" smtClean="0">
                <a:solidFill>
                  <a:schemeClr val="bg1"/>
                </a:solidFill>
              </a:rPr>
              <a:t>Una escalera caracol vista desde el piso superior, se ve como la espiral de Fibonacci</a:t>
            </a:r>
            <a:endParaRPr lang="es-AR" sz="2400" dirty="0">
              <a:solidFill>
                <a:schemeClr val="bg1"/>
              </a:solidFill>
            </a:endParaRPr>
          </a:p>
        </p:txBody>
      </p:sp>
      <p:pic>
        <p:nvPicPr>
          <p:cNvPr id="8" name="Picture 2"/>
          <p:cNvPicPr>
            <a:picLocks noChangeAspect="1" noChangeArrowheads="1"/>
          </p:cNvPicPr>
          <p:nvPr/>
        </p:nvPicPr>
        <p:blipFill>
          <a:blip r:embed="rId3" cstate="print">
            <a:duotone>
              <a:prstClr val="black"/>
              <a:schemeClr val="tx2">
                <a:lumMod val="60000"/>
                <a:lumOff val="40000"/>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rot="10152059">
            <a:off x="1263803" y="1946301"/>
            <a:ext cx="6156912" cy="4065942"/>
          </a:xfrm>
          <a:prstGeom prst="rect">
            <a:avLst/>
          </a:prstGeom>
          <a:noFill/>
          <a:ln>
            <a:noFill/>
          </a:ln>
          <a:effectLst/>
          <a:scene3d>
            <a:camera prst="orthographicFront">
              <a:rot lat="0" lon="10800000" rev="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a:extLst>
              <a:ext uri="{BEBA8EAE-BF5A-486C-A8C5-ECC9F3942E4B}">
                <a14:imgProps xmlns:a14="http://schemas.microsoft.com/office/drawing/2010/main">
                  <a14:imgLayer r:embed="rId6">
                    <a14:imgEffect>
                      <a14:colorTemperature colorTemp="1500"/>
                    </a14:imgEffect>
                  </a14:imgLayer>
                </a14:imgProps>
              </a:ext>
              <a:ext uri="{28A0092B-C50C-407E-A947-70E740481C1C}">
                <a14:useLocalDpi xmlns:a14="http://schemas.microsoft.com/office/drawing/2010/main" val="0"/>
              </a:ext>
            </a:extLst>
          </a:blip>
          <a:srcRect/>
          <a:stretch>
            <a:fillRect/>
          </a:stretch>
        </p:blipFill>
        <p:spPr bwMode="auto">
          <a:xfrm rot="4550312">
            <a:off x="2224169" y="710425"/>
            <a:ext cx="4427525" cy="6537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47473826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outVertical)">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2536726" y="3072805"/>
            <a:ext cx="4059125" cy="707886"/>
          </a:xfrm>
          <a:prstGeom prst="rect">
            <a:avLst/>
          </a:prstGeom>
          <a:noFill/>
        </p:spPr>
        <p:txBody>
          <a:bodyPr wrap="none" rtlCol="0">
            <a:spAutoFit/>
          </a:bodyPr>
          <a:lstStyle/>
          <a:p>
            <a:r>
              <a:rPr lang="es-AR" sz="4000" dirty="0" smtClean="0">
                <a:solidFill>
                  <a:srgbClr val="FFFF00"/>
                </a:solidFill>
              </a:rPr>
              <a:t>¿ y en la MÚSICA ?</a:t>
            </a:r>
            <a:endParaRPr lang="es-AR" sz="4000" dirty="0">
              <a:solidFill>
                <a:srgbClr val="FFFF00"/>
              </a:solidFill>
            </a:endParaRPr>
          </a:p>
        </p:txBody>
      </p:sp>
      <p:sp>
        <p:nvSpPr>
          <p:cNvPr id="2" name="1 Rectángulo"/>
          <p:cNvSpPr/>
          <p:nvPr/>
        </p:nvSpPr>
        <p:spPr>
          <a:xfrm>
            <a:off x="2843808" y="-1107504"/>
            <a:ext cx="4572000" cy="923330"/>
          </a:xfrm>
          <a:prstGeom prst="rect">
            <a:avLst/>
          </a:prstGeom>
        </p:spPr>
        <p:txBody>
          <a:bodyPr>
            <a:spAutoFit/>
          </a:bodyPr>
          <a:lstStyle/>
          <a:p>
            <a:r>
              <a:rPr lang="es-AR" dirty="0">
                <a:solidFill>
                  <a:prstClr val="black"/>
                </a:solidFill>
                <a:hlinkClick r:id="rId2"/>
              </a:rPr>
              <a:t>http://</a:t>
            </a:r>
            <a:r>
              <a:rPr lang="es-AR" dirty="0" smtClean="0">
                <a:solidFill>
                  <a:prstClr val="black"/>
                </a:solidFill>
                <a:hlinkClick r:id="rId2"/>
              </a:rPr>
              <a:t>laproporcionperfecta.blogspot.com.ar/2011/06/numero-de-oro.html</a:t>
            </a:r>
            <a:endParaRPr lang="es-AR" dirty="0" smtClean="0">
              <a:solidFill>
                <a:prstClr val="black"/>
              </a:solidFill>
            </a:endParaRPr>
          </a:p>
          <a:p>
            <a:endParaRPr lang="es-AR" dirty="0">
              <a:solidFill>
                <a:prstClr val="black"/>
              </a:solidFill>
            </a:endParaRPr>
          </a:p>
        </p:txBody>
      </p:sp>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22247492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Rectángulo"/>
          <p:cNvSpPr/>
          <p:nvPr/>
        </p:nvSpPr>
        <p:spPr>
          <a:xfrm>
            <a:off x="231311" y="1328674"/>
            <a:ext cx="8642052" cy="4247317"/>
          </a:xfrm>
          <a:prstGeom prst="rect">
            <a:avLst/>
          </a:prstGeom>
        </p:spPr>
        <p:txBody>
          <a:bodyPr wrap="square">
            <a:spAutoFit/>
          </a:bodyPr>
          <a:lstStyle/>
          <a:p>
            <a:pPr algn="ctr"/>
            <a:r>
              <a:rPr lang="es-AR" dirty="0">
                <a:solidFill>
                  <a:schemeClr val="bg1"/>
                </a:solidFill>
              </a:rPr>
              <a:t>Pero, ¿qué tiene que ver con la música? se preguntarán ustedes</a:t>
            </a:r>
            <a:r>
              <a:rPr lang="es-AR" dirty="0" smtClean="0">
                <a:solidFill>
                  <a:schemeClr val="bg1"/>
                </a:solidFill>
              </a:rPr>
              <a:t>.</a:t>
            </a:r>
          </a:p>
          <a:p>
            <a:pPr algn="ctr"/>
            <a:r>
              <a:rPr lang="es-AR" dirty="0" smtClean="0">
                <a:solidFill>
                  <a:schemeClr val="bg1"/>
                </a:solidFill>
              </a:rPr>
              <a:t> </a:t>
            </a:r>
          </a:p>
          <a:p>
            <a:pPr algn="ctr"/>
            <a:r>
              <a:rPr lang="es-AR" dirty="0" smtClean="0">
                <a:solidFill>
                  <a:schemeClr val="bg1"/>
                </a:solidFill>
              </a:rPr>
              <a:t>Sucede </a:t>
            </a:r>
            <a:r>
              <a:rPr lang="es-AR" dirty="0">
                <a:solidFill>
                  <a:schemeClr val="bg1"/>
                </a:solidFill>
              </a:rPr>
              <a:t>que muchos compositores han establecido una proporción de duraciones entre secciones y el total de la obra que corresponde a la sección áurea o a los números de la serie de Fibonacci. </a:t>
            </a:r>
            <a:endParaRPr lang="es-AR" dirty="0" smtClean="0">
              <a:solidFill>
                <a:schemeClr val="bg1"/>
              </a:solidFill>
            </a:endParaRPr>
          </a:p>
          <a:p>
            <a:pPr algn="ctr"/>
            <a:endParaRPr lang="es-AR" dirty="0" smtClean="0">
              <a:solidFill>
                <a:schemeClr val="bg1"/>
              </a:solidFill>
            </a:endParaRPr>
          </a:p>
          <a:p>
            <a:pPr algn="ctr"/>
            <a:r>
              <a:rPr lang="es-AR" dirty="0" smtClean="0">
                <a:solidFill>
                  <a:schemeClr val="bg1"/>
                </a:solidFill>
              </a:rPr>
              <a:t>Para </a:t>
            </a:r>
            <a:r>
              <a:rPr lang="es-AR" dirty="0">
                <a:solidFill>
                  <a:schemeClr val="bg1"/>
                </a:solidFill>
              </a:rPr>
              <a:t>poner un ejemplo, la famosa "Ciaccona" de la Partita para violín solo en re menor de Bach, BWV 1004, tiene sus tres secciones en la proporción 3:2:1. </a:t>
            </a:r>
            <a:endParaRPr lang="es-AR" dirty="0" smtClean="0">
              <a:solidFill>
                <a:schemeClr val="bg1"/>
              </a:solidFill>
            </a:endParaRPr>
          </a:p>
          <a:p>
            <a:pPr algn="ctr"/>
            <a:endParaRPr lang="es-AR" dirty="0" smtClean="0">
              <a:solidFill>
                <a:schemeClr val="bg1"/>
              </a:solidFill>
            </a:endParaRPr>
          </a:p>
          <a:p>
            <a:pPr algn="ctr"/>
            <a:r>
              <a:rPr lang="es-AR" dirty="0" smtClean="0">
                <a:solidFill>
                  <a:schemeClr val="bg1"/>
                </a:solidFill>
              </a:rPr>
              <a:t>Algunos </a:t>
            </a:r>
            <a:r>
              <a:rPr lang="es-AR" dirty="0">
                <a:solidFill>
                  <a:schemeClr val="bg1"/>
                </a:solidFill>
              </a:rPr>
              <a:t>compositores han ido mucho más lejos. Bartók, especialmente, lo utilizó consciente y concienzudamente, y no se limitó a las duraciones de las secciones sino que extendió este principio también al manejo de las alturas </a:t>
            </a:r>
            <a:r>
              <a:rPr lang="es-AR" dirty="0" smtClean="0">
                <a:solidFill>
                  <a:schemeClr val="bg1"/>
                </a:solidFill>
              </a:rPr>
              <a:t>utilizadas. </a:t>
            </a:r>
          </a:p>
          <a:p>
            <a:pPr algn="ctr"/>
            <a:endParaRPr lang="es-AR" dirty="0" smtClean="0">
              <a:solidFill>
                <a:schemeClr val="bg1"/>
              </a:solidFill>
            </a:endParaRPr>
          </a:p>
          <a:p>
            <a:pPr algn="ctr"/>
            <a:r>
              <a:rPr lang="es-AR" dirty="0" smtClean="0">
                <a:solidFill>
                  <a:schemeClr val="bg1"/>
                </a:solidFill>
              </a:rPr>
              <a:t>Dado </a:t>
            </a:r>
            <a:r>
              <a:rPr lang="es-AR" dirty="0">
                <a:solidFill>
                  <a:schemeClr val="bg1"/>
                </a:solidFill>
              </a:rPr>
              <a:t>que Brouwer utiliza a menudo un sistema muy similar, y el sistema está presente en Parábola, me parece que no está de más explicar cómo funciona.</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236" y="3972028"/>
            <a:ext cx="8239125" cy="125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348539" y="5322303"/>
            <a:ext cx="6624736" cy="646331"/>
          </a:xfrm>
          <a:prstGeom prst="rect">
            <a:avLst/>
          </a:prstGeom>
        </p:spPr>
        <p:txBody>
          <a:bodyPr wrap="square">
            <a:spAutoFit/>
          </a:bodyPr>
          <a:lstStyle/>
          <a:p>
            <a:pPr algn="ctr"/>
            <a:r>
              <a:rPr lang="es-AR" dirty="0">
                <a:solidFill>
                  <a:schemeClr val="bg1"/>
                </a:solidFill>
              </a:rPr>
              <a:t>Se obtienen, claro está, los mismos intervalos; las notas están siempre a distancia de un número de Fibonacci de semitonos.</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148" y="1865919"/>
            <a:ext cx="8115300"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844483" y="1361863"/>
            <a:ext cx="1891736" cy="369332"/>
          </a:xfrm>
          <a:prstGeom prst="rect">
            <a:avLst/>
          </a:prstGeom>
          <a:noFill/>
        </p:spPr>
        <p:txBody>
          <a:bodyPr wrap="none" rtlCol="0">
            <a:spAutoFit/>
          </a:bodyPr>
          <a:lstStyle/>
          <a:p>
            <a:r>
              <a:rPr lang="es-AR" dirty="0" smtClean="0">
                <a:solidFill>
                  <a:schemeClr val="bg1"/>
                </a:solidFill>
              </a:rPr>
              <a:t>Escala ascendente</a:t>
            </a:r>
            <a:endParaRPr lang="es-AR" dirty="0">
              <a:solidFill>
                <a:schemeClr val="bg1"/>
              </a:solidFill>
            </a:endParaRPr>
          </a:p>
        </p:txBody>
      </p:sp>
      <p:sp>
        <p:nvSpPr>
          <p:cNvPr id="9" name="8 CuadroTexto"/>
          <p:cNvSpPr txBox="1"/>
          <p:nvPr/>
        </p:nvSpPr>
        <p:spPr>
          <a:xfrm>
            <a:off x="815116" y="3450095"/>
            <a:ext cx="2018373" cy="369332"/>
          </a:xfrm>
          <a:prstGeom prst="rect">
            <a:avLst/>
          </a:prstGeom>
          <a:noFill/>
        </p:spPr>
        <p:txBody>
          <a:bodyPr wrap="none" rtlCol="0">
            <a:spAutoFit/>
          </a:bodyPr>
          <a:lstStyle/>
          <a:p>
            <a:r>
              <a:rPr lang="es-AR" dirty="0" smtClean="0">
                <a:solidFill>
                  <a:schemeClr val="bg1"/>
                </a:solidFill>
              </a:rPr>
              <a:t>Escala descendente</a:t>
            </a:r>
            <a:endParaRPr lang="es-AR" dirty="0">
              <a:solidFill>
                <a:schemeClr val="bg1"/>
              </a:solidFill>
            </a:endParaRPr>
          </a:p>
        </p:txBody>
      </p:sp>
      <p:sp>
        <p:nvSpPr>
          <p:cNvPr id="7" name="6 Rectángulo"/>
          <p:cNvSpPr/>
          <p:nvPr/>
        </p:nvSpPr>
        <p:spPr>
          <a:xfrm>
            <a:off x="0" y="-1899592"/>
            <a:ext cx="4572000" cy="1477328"/>
          </a:xfrm>
          <a:prstGeom prst="rect">
            <a:avLst/>
          </a:prstGeom>
        </p:spPr>
        <p:txBody>
          <a:bodyPr>
            <a:spAutoFit/>
          </a:bodyPr>
          <a:lstStyle/>
          <a:p>
            <a:r>
              <a:rPr lang="es-AR" dirty="0">
                <a:hlinkClick r:id="rId4"/>
              </a:rPr>
              <a:t>http://</a:t>
            </a:r>
            <a:r>
              <a:rPr lang="es-AR" dirty="0" smtClean="0">
                <a:hlinkClick r:id="rId4"/>
              </a:rPr>
              <a:t>www.eumus.edu.uy/eum/boletin/2013/11/sobre-parabola-de-leo-brouwer-por-eduardo-fernandez-escuela-universitaria-de-musica</a:t>
            </a:r>
            <a:endParaRPr lang="es-AR" dirty="0" smtClean="0"/>
          </a:p>
          <a:p>
            <a:endParaRPr lang="es-AR" dirty="0"/>
          </a:p>
        </p:txBody>
      </p:sp>
      <p:sp>
        <p:nvSpPr>
          <p:cNvPr id="8" name="7 Rectángulo"/>
          <p:cNvSpPr/>
          <p:nvPr/>
        </p:nvSpPr>
        <p:spPr>
          <a:xfrm>
            <a:off x="340427" y="795270"/>
            <a:ext cx="8496944" cy="646331"/>
          </a:xfrm>
          <a:prstGeom prst="rect">
            <a:avLst/>
          </a:prstGeom>
        </p:spPr>
        <p:txBody>
          <a:bodyPr wrap="square">
            <a:spAutoFit/>
          </a:bodyPr>
          <a:lstStyle/>
          <a:p>
            <a:pPr algn="just"/>
            <a:r>
              <a:rPr lang="es-AR" dirty="0">
                <a:solidFill>
                  <a:schemeClr val="bg1"/>
                </a:solidFill>
              </a:rPr>
              <a:t>Si numeramos las notas de una octava, y elegimos aquellas que corresponden a los números de Fibonacci, tenemos:</a:t>
            </a:r>
          </a:p>
        </p:txBody>
      </p:sp>
      <p:sp>
        <p:nvSpPr>
          <p:cNvPr id="10" name="9 Rectángulo"/>
          <p:cNvSpPr/>
          <p:nvPr/>
        </p:nvSpPr>
        <p:spPr>
          <a:xfrm>
            <a:off x="5011964" y="-1742794"/>
            <a:ext cx="3821687" cy="646331"/>
          </a:xfrm>
          <a:prstGeom prst="rect">
            <a:avLst/>
          </a:prstGeom>
        </p:spPr>
        <p:txBody>
          <a:bodyPr wrap="none">
            <a:spAutoFit/>
          </a:bodyPr>
          <a:lstStyle/>
          <a:p>
            <a:r>
              <a:rPr lang="es-AR" dirty="0">
                <a:hlinkClick r:id="rId5"/>
              </a:rPr>
              <a:t>http://www.goldennumber.net/music</a:t>
            </a:r>
            <a:r>
              <a:rPr lang="es-AR" dirty="0" smtClean="0">
                <a:hlinkClick r:id="rId5"/>
              </a:rPr>
              <a:t>/</a:t>
            </a:r>
            <a:endParaRPr lang="es-AR" dirty="0" smtClean="0"/>
          </a:p>
          <a:p>
            <a:endParaRPr lang="es-AR" dirty="0"/>
          </a:p>
        </p:txBody>
      </p:sp>
      <p:sp>
        <p:nvSpPr>
          <p:cNvPr id="11" name="10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8979164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074"/>
                                        </p:tgtEl>
                                        <p:attrNameLst>
                                          <p:attrName>style.visibility</p:attrName>
                                        </p:attrNameLst>
                                      </p:cBhvr>
                                      <p:to>
                                        <p:strVal val="visible"/>
                                      </p:to>
                                    </p:set>
                                    <p:animEffect transition="in" filter="fade">
                                      <p:cBhvr>
                                        <p:cTn id="11" dur="500"/>
                                        <p:tgtEl>
                                          <p:spTgt spid="307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par>
                                <p:cTn id="15" presetID="10" presetClass="entr" presetSubtype="0" fill="hold" nodeType="withEffect">
                                  <p:stCondLst>
                                    <p:cond delay="0"/>
                                  </p:stCondLst>
                                  <p:childTnLst>
                                    <p:set>
                                      <p:cBhvr>
                                        <p:cTn id="16" dur="1" fill="hold">
                                          <p:stCondLst>
                                            <p:cond delay="0"/>
                                          </p:stCondLst>
                                        </p:cTn>
                                        <p:tgtEl>
                                          <p:spTgt spid="3075"/>
                                        </p:tgtEl>
                                        <p:attrNameLst>
                                          <p:attrName>style.visibility</p:attrName>
                                        </p:attrNameLst>
                                      </p:cBhvr>
                                      <p:to>
                                        <p:strVal val="visible"/>
                                      </p:to>
                                    </p:set>
                                    <p:animEffect transition="in" filter="fade">
                                      <p:cBhvr>
                                        <p:cTn id="17" dur="500"/>
                                        <p:tgtEl>
                                          <p:spTgt spid="307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P spid="9"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701265" y="1852493"/>
            <a:ext cx="5503842" cy="3093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4 Conector recto"/>
          <p:cNvCxnSpPr/>
          <p:nvPr/>
        </p:nvCxnSpPr>
        <p:spPr>
          <a:xfrm flipV="1">
            <a:off x="3453186" y="688965"/>
            <a:ext cx="3400856" cy="1"/>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874904" y="6123113"/>
            <a:ext cx="5900760" cy="1"/>
          </a:xfrm>
          <a:prstGeom prst="line">
            <a:avLst/>
          </a:prstGeom>
          <a:ln w="63500"/>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flipV="1">
            <a:off x="3374808" y="2716629"/>
            <a:ext cx="2540656" cy="1"/>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sp>
        <p:nvSpPr>
          <p:cNvPr id="11" name="10 CuadroTexto"/>
          <p:cNvSpPr txBox="1"/>
          <p:nvPr/>
        </p:nvSpPr>
        <p:spPr>
          <a:xfrm rot="16200000">
            <a:off x="6126766" y="3231612"/>
            <a:ext cx="928459" cy="369332"/>
          </a:xfrm>
          <a:prstGeom prst="rect">
            <a:avLst/>
          </a:prstGeom>
          <a:noFill/>
        </p:spPr>
        <p:txBody>
          <a:bodyPr wrap="none" rtlCol="0">
            <a:spAutoFit/>
          </a:bodyPr>
          <a:lstStyle/>
          <a:p>
            <a:r>
              <a:rPr lang="es-AR" dirty="0" smtClean="0">
                <a:solidFill>
                  <a:schemeClr val="bg1"/>
                </a:solidFill>
              </a:rPr>
              <a:t>59,5 cm</a:t>
            </a:r>
            <a:endParaRPr lang="es-AR" dirty="0">
              <a:solidFill>
                <a:schemeClr val="bg1"/>
              </a:solidFill>
            </a:endParaRPr>
          </a:p>
        </p:txBody>
      </p:sp>
      <p:sp>
        <p:nvSpPr>
          <p:cNvPr id="14" name="13 CuadroTexto"/>
          <p:cNvSpPr txBox="1"/>
          <p:nvPr/>
        </p:nvSpPr>
        <p:spPr>
          <a:xfrm rot="16200000">
            <a:off x="5266569" y="4300803"/>
            <a:ext cx="928459" cy="369332"/>
          </a:xfrm>
          <a:prstGeom prst="rect">
            <a:avLst/>
          </a:prstGeom>
          <a:noFill/>
        </p:spPr>
        <p:txBody>
          <a:bodyPr wrap="none" rtlCol="0">
            <a:spAutoFit/>
          </a:bodyPr>
          <a:lstStyle/>
          <a:p>
            <a:r>
              <a:rPr lang="es-AR" dirty="0" smtClean="0">
                <a:solidFill>
                  <a:schemeClr val="bg1"/>
                </a:solidFill>
              </a:rPr>
              <a:t>35,6 cm</a:t>
            </a:r>
            <a:endParaRPr lang="es-AR" dirty="0">
              <a:solidFill>
                <a:schemeClr val="bg1"/>
              </a:solidFill>
            </a:endParaRPr>
          </a:p>
        </p:txBody>
      </p:sp>
      <p:sp>
        <p:nvSpPr>
          <p:cNvPr id="12" name="11 CuadroTexto"/>
          <p:cNvSpPr txBox="1"/>
          <p:nvPr/>
        </p:nvSpPr>
        <p:spPr>
          <a:xfrm>
            <a:off x="8173627" y="1398721"/>
            <a:ext cx="761747" cy="369332"/>
          </a:xfrm>
          <a:prstGeom prst="rect">
            <a:avLst/>
          </a:prstGeom>
          <a:noFill/>
        </p:spPr>
        <p:txBody>
          <a:bodyPr wrap="none" rtlCol="0">
            <a:spAutoFit/>
          </a:bodyPr>
          <a:lstStyle/>
          <a:p>
            <a:r>
              <a:rPr lang="es-AR" dirty="0" smtClean="0">
                <a:solidFill>
                  <a:schemeClr val="bg1"/>
                </a:solidFill>
              </a:rPr>
              <a:t>= 1,67</a:t>
            </a:r>
            <a:endParaRPr lang="es-AR" dirty="0">
              <a:solidFill>
                <a:schemeClr val="bg1"/>
              </a:solidFill>
            </a:endParaRPr>
          </a:p>
        </p:txBody>
      </p:sp>
      <p:cxnSp>
        <p:nvCxnSpPr>
          <p:cNvPr id="15" name="14 Conector recto de flecha"/>
          <p:cNvCxnSpPr>
            <a:stCxn id="14" idx="3"/>
          </p:cNvCxnSpPr>
          <p:nvPr/>
        </p:nvCxnSpPr>
        <p:spPr>
          <a:xfrm flipH="1" flipV="1">
            <a:off x="5730798" y="2716630"/>
            <a:ext cx="1" cy="1304610"/>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7" name="16 Conector recto de flecha"/>
          <p:cNvCxnSpPr>
            <a:stCxn id="14" idx="1"/>
          </p:cNvCxnSpPr>
          <p:nvPr/>
        </p:nvCxnSpPr>
        <p:spPr>
          <a:xfrm>
            <a:off x="5730799" y="4949699"/>
            <a:ext cx="0" cy="1173414"/>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9" name="18 Conector recto de flecha"/>
          <p:cNvCxnSpPr/>
          <p:nvPr/>
        </p:nvCxnSpPr>
        <p:spPr>
          <a:xfrm flipH="1" flipV="1">
            <a:off x="6590995" y="735184"/>
            <a:ext cx="1" cy="2251506"/>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1" name="20 Conector recto de flecha"/>
          <p:cNvCxnSpPr/>
          <p:nvPr/>
        </p:nvCxnSpPr>
        <p:spPr>
          <a:xfrm flipH="1">
            <a:off x="6590995" y="3822608"/>
            <a:ext cx="1" cy="2254182"/>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22" name="21 Rectángulo"/>
          <p:cNvSpPr/>
          <p:nvPr/>
        </p:nvSpPr>
        <p:spPr>
          <a:xfrm>
            <a:off x="7159023" y="1201759"/>
            <a:ext cx="928459" cy="369332"/>
          </a:xfrm>
          <a:prstGeom prst="rect">
            <a:avLst/>
          </a:prstGeom>
        </p:spPr>
        <p:txBody>
          <a:bodyPr wrap="none">
            <a:spAutoFit/>
          </a:bodyPr>
          <a:lstStyle/>
          <a:p>
            <a:pPr lvl="0"/>
            <a:r>
              <a:rPr lang="es-AR" dirty="0">
                <a:solidFill>
                  <a:prstClr val="white"/>
                </a:solidFill>
              </a:rPr>
              <a:t>59,5 cm</a:t>
            </a:r>
          </a:p>
        </p:txBody>
      </p:sp>
      <p:sp>
        <p:nvSpPr>
          <p:cNvPr id="27" name="26 Rectángulo"/>
          <p:cNvSpPr/>
          <p:nvPr/>
        </p:nvSpPr>
        <p:spPr>
          <a:xfrm>
            <a:off x="7159022" y="1604077"/>
            <a:ext cx="928459" cy="369332"/>
          </a:xfrm>
          <a:prstGeom prst="rect">
            <a:avLst/>
          </a:prstGeom>
        </p:spPr>
        <p:txBody>
          <a:bodyPr wrap="none">
            <a:spAutoFit/>
          </a:bodyPr>
          <a:lstStyle/>
          <a:p>
            <a:pPr lvl="0"/>
            <a:r>
              <a:rPr lang="es-AR" dirty="0">
                <a:solidFill>
                  <a:prstClr val="white"/>
                </a:solidFill>
              </a:rPr>
              <a:t>35,6 cm</a:t>
            </a:r>
          </a:p>
        </p:txBody>
      </p:sp>
      <p:cxnSp>
        <p:nvCxnSpPr>
          <p:cNvPr id="26" name="25 Conector recto"/>
          <p:cNvCxnSpPr>
            <a:endCxn id="12" idx="1"/>
          </p:cNvCxnSpPr>
          <p:nvPr/>
        </p:nvCxnSpPr>
        <p:spPr>
          <a:xfrm>
            <a:off x="7159022" y="1583387"/>
            <a:ext cx="1014605"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29 Conector recto"/>
          <p:cNvCxnSpPr/>
          <p:nvPr/>
        </p:nvCxnSpPr>
        <p:spPr>
          <a:xfrm>
            <a:off x="874904" y="4000023"/>
            <a:ext cx="2756680" cy="1"/>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sp>
        <p:nvSpPr>
          <p:cNvPr id="34" name="33 CuadroTexto"/>
          <p:cNvSpPr txBox="1"/>
          <p:nvPr/>
        </p:nvSpPr>
        <p:spPr>
          <a:xfrm rot="16200000">
            <a:off x="1114407" y="4968281"/>
            <a:ext cx="928459" cy="369332"/>
          </a:xfrm>
          <a:prstGeom prst="rect">
            <a:avLst/>
          </a:prstGeom>
          <a:noFill/>
        </p:spPr>
        <p:txBody>
          <a:bodyPr wrap="none" rtlCol="0">
            <a:spAutoFit/>
          </a:bodyPr>
          <a:lstStyle/>
          <a:p>
            <a:r>
              <a:rPr lang="es-AR" dirty="0" smtClean="0">
                <a:solidFill>
                  <a:schemeClr val="bg1"/>
                </a:solidFill>
              </a:rPr>
              <a:t>22,1 cm</a:t>
            </a:r>
            <a:endParaRPr lang="es-AR" dirty="0">
              <a:solidFill>
                <a:schemeClr val="bg1"/>
              </a:solidFill>
            </a:endParaRPr>
          </a:p>
        </p:txBody>
      </p:sp>
      <p:cxnSp>
        <p:nvCxnSpPr>
          <p:cNvPr id="2049" name="2048 Conector recto de flecha"/>
          <p:cNvCxnSpPr>
            <a:stCxn id="34" idx="3"/>
          </p:cNvCxnSpPr>
          <p:nvPr/>
        </p:nvCxnSpPr>
        <p:spPr>
          <a:xfrm flipV="1">
            <a:off x="1578637" y="4021242"/>
            <a:ext cx="0" cy="667476"/>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053" name="2052 Conector recto de flecha"/>
          <p:cNvCxnSpPr>
            <a:stCxn id="34" idx="1"/>
          </p:cNvCxnSpPr>
          <p:nvPr/>
        </p:nvCxnSpPr>
        <p:spPr>
          <a:xfrm>
            <a:off x="1578637" y="5617177"/>
            <a:ext cx="0" cy="505936"/>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9" name="38 CuadroTexto"/>
          <p:cNvSpPr txBox="1"/>
          <p:nvPr/>
        </p:nvSpPr>
        <p:spPr>
          <a:xfrm>
            <a:off x="8173627" y="2596668"/>
            <a:ext cx="761747" cy="369332"/>
          </a:xfrm>
          <a:prstGeom prst="rect">
            <a:avLst/>
          </a:prstGeom>
          <a:noFill/>
        </p:spPr>
        <p:txBody>
          <a:bodyPr wrap="none" rtlCol="0">
            <a:spAutoFit/>
          </a:bodyPr>
          <a:lstStyle/>
          <a:p>
            <a:r>
              <a:rPr lang="es-AR" dirty="0" smtClean="0">
                <a:solidFill>
                  <a:schemeClr val="bg1"/>
                </a:solidFill>
              </a:rPr>
              <a:t>= 1,61</a:t>
            </a:r>
            <a:endParaRPr lang="es-AR" dirty="0">
              <a:solidFill>
                <a:schemeClr val="bg1"/>
              </a:solidFill>
            </a:endParaRPr>
          </a:p>
        </p:txBody>
      </p:sp>
      <p:sp>
        <p:nvSpPr>
          <p:cNvPr id="40" name="39 Rectángulo"/>
          <p:cNvSpPr/>
          <p:nvPr/>
        </p:nvSpPr>
        <p:spPr>
          <a:xfrm>
            <a:off x="7159023" y="2399706"/>
            <a:ext cx="928459" cy="369332"/>
          </a:xfrm>
          <a:prstGeom prst="rect">
            <a:avLst/>
          </a:prstGeom>
        </p:spPr>
        <p:txBody>
          <a:bodyPr wrap="none">
            <a:spAutoFit/>
          </a:bodyPr>
          <a:lstStyle/>
          <a:p>
            <a:pPr lvl="0"/>
            <a:r>
              <a:rPr lang="es-AR" dirty="0" smtClean="0">
                <a:solidFill>
                  <a:prstClr val="white"/>
                </a:solidFill>
              </a:rPr>
              <a:t>35,6 </a:t>
            </a:r>
            <a:r>
              <a:rPr lang="es-AR" dirty="0">
                <a:solidFill>
                  <a:prstClr val="white"/>
                </a:solidFill>
              </a:rPr>
              <a:t>cm</a:t>
            </a:r>
          </a:p>
        </p:txBody>
      </p:sp>
      <p:sp>
        <p:nvSpPr>
          <p:cNvPr id="41" name="40 Rectángulo"/>
          <p:cNvSpPr/>
          <p:nvPr/>
        </p:nvSpPr>
        <p:spPr>
          <a:xfrm>
            <a:off x="7159022" y="2802024"/>
            <a:ext cx="928459" cy="369332"/>
          </a:xfrm>
          <a:prstGeom prst="rect">
            <a:avLst/>
          </a:prstGeom>
        </p:spPr>
        <p:txBody>
          <a:bodyPr wrap="none">
            <a:spAutoFit/>
          </a:bodyPr>
          <a:lstStyle/>
          <a:p>
            <a:pPr lvl="0"/>
            <a:r>
              <a:rPr lang="es-AR" dirty="0" smtClean="0">
                <a:solidFill>
                  <a:prstClr val="white"/>
                </a:solidFill>
              </a:rPr>
              <a:t>22,1 </a:t>
            </a:r>
            <a:r>
              <a:rPr lang="es-AR" dirty="0">
                <a:solidFill>
                  <a:prstClr val="white"/>
                </a:solidFill>
              </a:rPr>
              <a:t>cm</a:t>
            </a:r>
          </a:p>
        </p:txBody>
      </p:sp>
      <p:cxnSp>
        <p:nvCxnSpPr>
          <p:cNvPr id="42" name="41 Conector recto"/>
          <p:cNvCxnSpPr>
            <a:endCxn id="39" idx="1"/>
          </p:cNvCxnSpPr>
          <p:nvPr/>
        </p:nvCxnSpPr>
        <p:spPr>
          <a:xfrm>
            <a:off x="7159022" y="2781334"/>
            <a:ext cx="1014605"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848778" y="4836046"/>
            <a:ext cx="2756680" cy="1"/>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sp>
        <p:nvSpPr>
          <p:cNvPr id="44" name="43 CuadroTexto"/>
          <p:cNvSpPr txBox="1"/>
          <p:nvPr/>
        </p:nvSpPr>
        <p:spPr>
          <a:xfrm>
            <a:off x="8173627" y="3664045"/>
            <a:ext cx="761747" cy="369332"/>
          </a:xfrm>
          <a:prstGeom prst="rect">
            <a:avLst/>
          </a:prstGeom>
          <a:noFill/>
        </p:spPr>
        <p:txBody>
          <a:bodyPr wrap="none" rtlCol="0">
            <a:spAutoFit/>
          </a:bodyPr>
          <a:lstStyle/>
          <a:p>
            <a:r>
              <a:rPr lang="es-AR" dirty="0" smtClean="0">
                <a:solidFill>
                  <a:schemeClr val="bg1"/>
                </a:solidFill>
              </a:rPr>
              <a:t>= 1,63</a:t>
            </a:r>
            <a:endParaRPr lang="es-AR" dirty="0">
              <a:solidFill>
                <a:schemeClr val="bg1"/>
              </a:solidFill>
            </a:endParaRPr>
          </a:p>
        </p:txBody>
      </p:sp>
      <p:sp>
        <p:nvSpPr>
          <p:cNvPr id="45" name="44 Rectángulo"/>
          <p:cNvSpPr/>
          <p:nvPr/>
        </p:nvSpPr>
        <p:spPr>
          <a:xfrm>
            <a:off x="7159023" y="3467083"/>
            <a:ext cx="928459" cy="369332"/>
          </a:xfrm>
          <a:prstGeom prst="rect">
            <a:avLst/>
          </a:prstGeom>
        </p:spPr>
        <p:txBody>
          <a:bodyPr wrap="none">
            <a:spAutoFit/>
          </a:bodyPr>
          <a:lstStyle/>
          <a:p>
            <a:pPr lvl="0"/>
            <a:r>
              <a:rPr lang="es-AR" dirty="0" smtClean="0">
                <a:solidFill>
                  <a:prstClr val="white"/>
                </a:solidFill>
              </a:rPr>
              <a:t>22,1 </a:t>
            </a:r>
            <a:r>
              <a:rPr lang="es-AR" dirty="0">
                <a:solidFill>
                  <a:prstClr val="white"/>
                </a:solidFill>
              </a:rPr>
              <a:t>cm</a:t>
            </a:r>
          </a:p>
        </p:txBody>
      </p:sp>
      <p:sp>
        <p:nvSpPr>
          <p:cNvPr id="46" name="45 Rectángulo"/>
          <p:cNvSpPr/>
          <p:nvPr/>
        </p:nvSpPr>
        <p:spPr>
          <a:xfrm>
            <a:off x="7159022" y="3869401"/>
            <a:ext cx="928459" cy="369332"/>
          </a:xfrm>
          <a:prstGeom prst="rect">
            <a:avLst/>
          </a:prstGeom>
        </p:spPr>
        <p:txBody>
          <a:bodyPr wrap="none">
            <a:spAutoFit/>
          </a:bodyPr>
          <a:lstStyle/>
          <a:p>
            <a:pPr lvl="0"/>
            <a:r>
              <a:rPr lang="es-AR" dirty="0" smtClean="0">
                <a:solidFill>
                  <a:prstClr val="white"/>
                </a:solidFill>
              </a:rPr>
              <a:t>13,5 </a:t>
            </a:r>
            <a:r>
              <a:rPr lang="es-AR" dirty="0">
                <a:solidFill>
                  <a:prstClr val="white"/>
                </a:solidFill>
              </a:rPr>
              <a:t>cm</a:t>
            </a:r>
          </a:p>
        </p:txBody>
      </p:sp>
      <p:cxnSp>
        <p:nvCxnSpPr>
          <p:cNvPr id="47" name="46 Conector recto"/>
          <p:cNvCxnSpPr>
            <a:endCxn id="44" idx="1"/>
          </p:cNvCxnSpPr>
          <p:nvPr/>
        </p:nvCxnSpPr>
        <p:spPr>
          <a:xfrm>
            <a:off x="7159022" y="3848711"/>
            <a:ext cx="1014605"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57" name="2056 Conector recto de flecha"/>
          <p:cNvCxnSpPr/>
          <p:nvPr/>
        </p:nvCxnSpPr>
        <p:spPr>
          <a:xfrm flipV="1">
            <a:off x="8674098" y="4077946"/>
            <a:ext cx="0" cy="887747"/>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058" name="2057 CuadroTexto"/>
          <p:cNvSpPr txBox="1"/>
          <p:nvPr/>
        </p:nvSpPr>
        <p:spPr>
          <a:xfrm>
            <a:off x="7524326" y="4965841"/>
            <a:ext cx="1411048" cy="1200329"/>
          </a:xfrm>
          <a:prstGeom prst="rect">
            <a:avLst/>
          </a:prstGeom>
          <a:noFill/>
        </p:spPr>
        <p:txBody>
          <a:bodyPr wrap="square" rtlCol="0">
            <a:spAutoFit/>
          </a:bodyPr>
          <a:lstStyle/>
          <a:p>
            <a:pPr algn="ctr"/>
            <a:r>
              <a:rPr lang="es-AR" dirty="0" smtClean="0">
                <a:solidFill>
                  <a:srgbClr val="FFFF00"/>
                </a:solidFill>
              </a:rPr>
              <a:t>Próximos a  la relación áurea 1,62</a:t>
            </a:r>
          </a:p>
          <a:p>
            <a:pPr algn="ctr"/>
            <a:endParaRPr lang="es-AR" dirty="0">
              <a:solidFill>
                <a:srgbClr val="FFFF00"/>
              </a:solidFill>
            </a:endParaRPr>
          </a:p>
        </p:txBody>
      </p:sp>
      <p:sp>
        <p:nvSpPr>
          <p:cNvPr id="33" name="32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6749" y="632726"/>
            <a:ext cx="3686516" cy="5518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662913" y="2351883"/>
            <a:ext cx="7829086" cy="1815882"/>
          </a:xfrm>
          <a:prstGeom prst="rect">
            <a:avLst/>
          </a:prstGeom>
          <a:noFill/>
        </p:spPr>
        <p:txBody>
          <a:bodyPr wrap="square" rtlCol="0">
            <a:spAutoFit/>
          </a:bodyPr>
          <a:lstStyle/>
          <a:p>
            <a:pPr algn="ctr"/>
            <a:r>
              <a:rPr lang="es-AR" sz="2800" dirty="0" smtClean="0">
                <a:solidFill>
                  <a:srgbClr val="FFFF00"/>
                </a:solidFill>
              </a:rPr>
              <a:t>Antoni Stradivari, padre  de los que se consideran los mejores violines, utilizó la razón áurea en su construcción. Aún así, parece claro que este hecho no es la causa de la calidad del instrumento.</a:t>
            </a:r>
            <a:endParaRPr lang="es-AR" sz="2800" dirty="0">
              <a:solidFill>
                <a:srgbClr val="FFFF00"/>
              </a:solidFill>
            </a:endParaRPr>
          </a:p>
        </p:txBody>
      </p:sp>
      <p:sp>
        <p:nvSpPr>
          <p:cNvPr id="48" name="47 CuadroTexto"/>
          <p:cNvSpPr txBox="1"/>
          <p:nvPr/>
        </p:nvSpPr>
        <p:spPr>
          <a:xfrm rot="16200000">
            <a:off x="569216" y="5323041"/>
            <a:ext cx="928459" cy="369332"/>
          </a:xfrm>
          <a:prstGeom prst="rect">
            <a:avLst/>
          </a:prstGeom>
          <a:noFill/>
        </p:spPr>
        <p:txBody>
          <a:bodyPr wrap="none" rtlCol="0">
            <a:spAutoFit/>
          </a:bodyPr>
          <a:lstStyle/>
          <a:p>
            <a:r>
              <a:rPr lang="es-AR" dirty="0" smtClean="0">
                <a:solidFill>
                  <a:schemeClr val="bg1"/>
                </a:solidFill>
              </a:rPr>
              <a:t>13,5 cm</a:t>
            </a:r>
            <a:endParaRPr lang="es-AR" dirty="0">
              <a:solidFill>
                <a:schemeClr val="bg1"/>
              </a:solidFill>
            </a:endParaRPr>
          </a:p>
        </p:txBody>
      </p:sp>
      <p:cxnSp>
        <p:nvCxnSpPr>
          <p:cNvPr id="4" name="3 Conector recto de flecha"/>
          <p:cNvCxnSpPr>
            <a:stCxn id="48" idx="3"/>
          </p:cNvCxnSpPr>
          <p:nvPr/>
        </p:nvCxnSpPr>
        <p:spPr>
          <a:xfrm flipH="1" flipV="1">
            <a:off x="1033445" y="4836047"/>
            <a:ext cx="1" cy="207431"/>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7" name="6 Conector recto de flecha"/>
          <p:cNvCxnSpPr>
            <a:stCxn id="48" idx="1"/>
          </p:cNvCxnSpPr>
          <p:nvPr/>
        </p:nvCxnSpPr>
        <p:spPr>
          <a:xfrm flipH="1">
            <a:off x="1033445" y="5971937"/>
            <a:ext cx="1" cy="151176"/>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795141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fade">
                                      <p:cBhvr>
                                        <p:cTn id="7" dur="2000"/>
                                        <p:tgtEl>
                                          <p:spTgt spid="4099"/>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000"/>
                                        <p:tgtEl>
                                          <p:spTgt spid="1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000"/>
                                        <p:tgtEl>
                                          <p:spTgt spid="1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2000"/>
                                        <p:tgtEl>
                                          <p:spTgt spid="1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2000"/>
                                        <p:tgtEl>
                                          <p:spTgt spid="12"/>
                                        </p:tgtEl>
                                      </p:cBhvr>
                                    </p:animEffect>
                                  </p:childTnLst>
                                </p:cTn>
                              </p:par>
                              <p:par>
                                <p:cTn id="26" presetID="10"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childTnLst>
                                </p:cTn>
                              </p:par>
                              <p:par>
                                <p:cTn id="29" presetID="10" presetClass="entr" presetSubtype="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2000"/>
                                        <p:tgtEl>
                                          <p:spTgt spid="17"/>
                                        </p:tgtEl>
                                      </p:cBhvr>
                                    </p:animEffect>
                                  </p:childTnLst>
                                </p:cTn>
                              </p:par>
                              <p:par>
                                <p:cTn id="32" presetID="10" presetClass="entr" presetSubtype="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2000"/>
                                        <p:tgtEl>
                                          <p:spTgt spid="19"/>
                                        </p:tgtEl>
                                      </p:cBhvr>
                                    </p:animEffect>
                                  </p:childTnLst>
                                </p:cTn>
                              </p:par>
                              <p:par>
                                <p:cTn id="35" presetID="10"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20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2000"/>
                                        <p:tgtEl>
                                          <p:spTgt spid="2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2000"/>
                                        <p:tgtEl>
                                          <p:spTgt spid="27"/>
                                        </p:tgtEl>
                                      </p:cBhvr>
                                    </p:animEffect>
                                  </p:childTnLst>
                                </p:cTn>
                              </p:par>
                              <p:par>
                                <p:cTn id="44" presetID="10"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2000"/>
                                        <p:tgtEl>
                                          <p:spTgt spid="26"/>
                                        </p:tgtEl>
                                      </p:cBhvr>
                                    </p:animEffect>
                                  </p:childTnLst>
                                </p:cTn>
                              </p:par>
                              <p:par>
                                <p:cTn id="47" presetID="10" presetClass="entr" presetSubtype="0"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2000"/>
                                        <p:tgtEl>
                                          <p:spTgt spid="3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2000"/>
                                        <p:tgtEl>
                                          <p:spTgt spid="34"/>
                                        </p:tgtEl>
                                      </p:cBhvr>
                                    </p:animEffect>
                                  </p:childTnLst>
                                </p:cTn>
                              </p:par>
                              <p:par>
                                <p:cTn id="53" presetID="10" presetClass="entr" presetSubtype="0" fill="hold" nodeType="withEffect">
                                  <p:stCondLst>
                                    <p:cond delay="0"/>
                                  </p:stCondLst>
                                  <p:childTnLst>
                                    <p:set>
                                      <p:cBhvr>
                                        <p:cTn id="54" dur="1" fill="hold">
                                          <p:stCondLst>
                                            <p:cond delay="0"/>
                                          </p:stCondLst>
                                        </p:cTn>
                                        <p:tgtEl>
                                          <p:spTgt spid="2049"/>
                                        </p:tgtEl>
                                        <p:attrNameLst>
                                          <p:attrName>style.visibility</p:attrName>
                                        </p:attrNameLst>
                                      </p:cBhvr>
                                      <p:to>
                                        <p:strVal val="visible"/>
                                      </p:to>
                                    </p:set>
                                    <p:animEffect transition="in" filter="fade">
                                      <p:cBhvr>
                                        <p:cTn id="55" dur="2000"/>
                                        <p:tgtEl>
                                          <p:spTgt spid="2049"/>
                                        </p:tgtEl>
                                      </p:cBhvr>
                                    </p:animEffect>
                                  </p:childTnLst>
                                </p:cTn>
                              </p:par>
                              <p:par>
                                <p:cTn id="56" presetID="10" presetClass="entr" presetSubtype="0" fill="hold" nodeType="withEffect">
                                  <p:stCondLst>
                                    <p:cond delay="0"/>
                                  </p:stCondLst>
                                  <p:childTnLst>
                                    <p:set>
                                      <p:cBhvr>
                                        <p:cTn id="57" dur="1" fill="hold">
                                          <p:stCondLst>
                                            <p:cond delay="0"/>
                                          </p:stCondLst>
                                        </p:cTn>
                                        <p:tgtEl>
                                          <p:spTgt spid="2053"/>
                                        </p:tgtEl>
                                        <p:attrNameLst>
                                          <p:attrName>style.visibility</p:attrName>
                                        </p:attrNameLst>
                                      </p:cBhvr>
                                      <p:to>
                                        <p:strVal val="visible"/>
                                      </p:to>
                                    </p:set>
                                    <p:animEffect transition="in" filter="fade">
                                      <p:cBhvr>
                                        <p:cTn id="58" dur="2000"/>
                                        <p:tgtEl>
                                          <p:spTgt spid="205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2000"/>
                                        <p:tgtEl>
                                          <p:spTgt spid="39"/>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2000"/>
                                        <p:tgtEl>
                                          <p:spTgt spid="40"/>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2000"/>
                                        <p:tgtEl>
                                          <p:spTgt spid="41"/>
                                        </p:tgtEl>
                                      </p:cBhvr>
                                    </p:animEffect>
                                  </p:childTnLst>
                                </p:cTn>
                              </p:par>
                              <p:par>
                                <p:cTn id="68" presetID="10" presetClass="entr" presetSubtype="0" fill="hold"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fade">
                                      <p:cBhvr>
                                        <p:cTn id="70" dur="2000"/>
                                        <p:tgtEl>
                                          <p:spTgt spid="42"/>
                                        </p:tgtEl>
                                      </p:cBhvr>
                                    </p:animEffect>
                                  </p:childTnLst>
                                </p:cTn>
                              </p:par>
                              <p:par>
                                <p:cTn id="71" presetID="10" presetClass="entr" presetSubtype="0" fill="hold" nodeType="withEffect">
                                  <p:stCondLst>
                                    <p:cond delay="0"/>
                                  </p:stCondLst>
                                  <p:childTnLst>
                                    <p:set>
                                      <p:cBhvr>
                                        <p:cTn id="72" dur="1" fill="hold">
                                          <p:stCondLst>
                                            <p:cond delay="0"/>
                                          </p:stCondLst>
                                        </p:cTn>
                                        <p:tgtEl>
                                          <p:spTgt spid="43"/>
                                        </p:tgtEl>
                                        <p:attrNameLst>
                                          <p:attrName>style.visibility</p:attrName>
                                        </p:attrNameLst>
                                      </p:cBhvr>
                                      <p:to>
                                        <p:strVal val="visible"/>
                                      </p:to>
                                    </p:set>
                                    <p:animEffect transition="in" filter="fade">
                                      <p:cBhvr>
                                        <p:cTn id="73" dur="2000"/>
                                        <p:tgtEl>
                                          <p:spTgt spid="43"/>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fade">
                                      <p:cBhvr>
                                        <p:cTn id="76" dur="2000"/>
                                        <p:tgtEl>
                                          <p:spTgt spid="44"/>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2000"/>
                                        <p:tgtEl>
                                          <p:spTgt spid="45"/>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2000"/>
                                        <p:tgtEl>
                                          <p:spTgt spid="46"/>
                                        </p:tgtEl>
                                      </p:cBhvr>
                                    </p:animEffect>
                                  </p:childTnLst>
                                </p:cTn>
                              </p:par>
                              <p:par>
                                <p:cTn id="83" presetID="10" presetClass="entr" presetSubtype="0" fill="hold" nodeType="with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2000"/>
                                        <p:tgtEl>
                                          <p:spTgt spid="47"/>
                                        </p:tgtEl>
                                      </p:cBhvr>
                                    </p:animEffect>
                                  </p:childTnLst>
                                </p:cTn>
                              </p:par>
                              <p:par>
                                <p:cTn id="86" presetID="10" presetClass="entr" presetSubtype="0" fill="hold" nodeType="withEffect">
                                  <p:stCondLst>
                                    <p:cond delay="0"/>
                                  </p:stCondLst>
                                  <p:childTnLst>
                                    <p:set>
                                      <p:cBhvr>
                                        <p:cTn id="87" dur="1" fill="hold">
                                          <p:stCondLst>
                                            <p:cond delay="0"/>
                                          </p:stCondLst>
                                        </p:cTn>
                                        <p:tgtEl>
                                          <p:spTgt spid="2057"/>
                                        </p:tgtEl>
                                        <p:attrNameLst>
                                          <p:attrName>style.visibility</p:attrName>
                                        </p:attrNameLst>
                                      </p:cBhvr>
                                      <p:to>
                                        <p:strVal val="visible"/>
                                      </p:to>
                                    </p:set>
                                    <p:animEffect transition="in" filter="fade">
                                      <p:cBhvr>
                                        <p:cTn id="88" dur="2000"/>
                                        <p:tgtEl>
                                          <p:spTgt spid="2057"/>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058"/>
                                        </p:tgtEl>
                                        <p:attrNameLst>
                                          <p:attrName>style.visibility</p:attrName>
                                        </p:attrNameLst>
                                      </p:cBhvr>
                                      <p:to>
                                        <p:strVal val="visible"/>
                                      </p:to>
                                    </p:set>
                                    <p:animEffect transition="in" filter="fade">
                                      <p:cBhvr>
                                        <p:cTn id="91" dur="2000"/>
                                        <p:tgtEl>
                                          <p:spTgt spid="2058"/>
                                        </p:tgtEl>
                                      </p:cBhvr>
                                    </p:animEffect>
                                  </p:childTnLst>
                                </p:cTn>
                              </p:par>
                              <p:par>
                                <p:cTn id="92" presetID="10" presetClass="exit" presetSubtype="0" fill="hold" grpId="0" nodeType="withEffect">
                                  <p:stCondLst>
                                    <p:cond delay="0"/>
                                  </p:stCondLst>
                                  <p:childTnLst>
                                    <p:animEffect transition="out" filter="fade">
                                      <p:cBhvr>
                                        <p:cTn id="93" dur="2000"/>
                                        <p:tgtEl>
                                          <p:spTgt spid="2"/>
                                        </p:tgtEl>
                                      </p:cBhvr>
                                    </p:animEffect>
                                    <p:set>
                                      <p:cBhvr>
                                        <p:cTn id="94" dur="1" fill="hold">
                                          <p:stCondLst>
                                            <p:cond delay="1999"/>
                                          </p:stCondLst>
                                        </p:cTn>
                                        <p:tgtEl>
                                          <p:spTgt spid="2"/>
                                        </p:tgtEl>
                                        <p:attrNameLst>
                                          <p:attrName>style.visibility</p:attrName>
                                        </p:attrNameLst>
                                      </p:cBhvr>
                                      <p:to>
                                        <p:strVal val="hidden"/>
                                      </p:to>
                                    </p:set>
                                  </p:childTnLst>
                                </p:cTn>
                              </p:par>
                              <p:par>
                                <p:cTn id="95" presetID="10" presetClass="entr" presetSubtype="0" fill="hold" grpId="0" nodeType="withEffect">
                                  <p:stCondLst>
                                    <p:cond delay="0"/>
                                  </p:stCondLst>
                                  <p:childTnLst>
                                    <p:set>
                                      <p:cBhvr>
                                        <p:cTn id="96" dur="1" fill="hold">
                                          <p:stCondLst>
                                            <p:cond delay="0"/>
                                          </p:stCondLst>
                                        </p:cTn>
                                        <p:tgtEl>
                                          <p:spTgt spid="48"/>
                                        </p:tgtEl>
                                        <p:attrNameLst>
                                          <p:attrName>style.visibility</p:attrName>
                                        </p:attrNameLst>
                                      </p:cBhvr>
                                      <p:to>
                                        <p:strVal val="visible"/>
                                      </p:to>
                                    </p:set>
                                    <p:animEffect transition="in" filter="fade">
                                      <p:cBhvr>
                                        <p:cTn id="97" dur="2000"/>
                                        <p:tgtEl>
                                          <p:spTgt spid="48"/>
                                        </p:tgtEl>
                                      </p:cBhvr>
                                    </p:animEffect>
                                  </p:childTnLst>
                                </p:cTn>
                              </p:par>
                              <p:par>
                                <p:cTn id="98" presetID="10" presetClass="entr" presetSubtype="0" fill="hold" grpId="1" nodeType="withEffect">
                                  <p:stCondLst>
                                    <p:cond delay="0"/>
                                  </p:stCondLst>
                                  <p:childTnLst>
                                    <p:set>
                                      <p:cBhvr>
                                        <p:cTn id="99" dur="1" fill="hold">
                                          <p:stCondLst>
                                            <p:cond delay="0"/>
                                          </p:stCondLst>
                                        </p:cTn>
                                        <p:tgtEl>
                                          <p:spTgt spid="48"/>
                                        </p:tgtEl>
                                        <p:attrNameLst>
                                          <p:attrName>style.visibility</p:attrName>
                                        </p:attrNameLst>
                                      </p:cBhvr>
                                      <p:to>
                                        <p:strVal val="visible"/>
                                      </p:to>
                                    </p:set>
                                    <p:animEffect transition="in" filter="fade">
                                      <p:cBhvr>
                                        <p:cTn id="100" dur="2000"/>
                                        <p:tgtEl>
                                          <p:spTgt spid="48"/>
                                        </p:tgtEl>
                                      </p:cBhvr>
                                    </p:animEffect>
                                  </p:childTnLst>
                                </p:cTn>
                              </p:par>
                              <p:par>
                                <p:cTn id="101" presetID="10" presetClass="entr" presetSubtype="0"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fade">
                                      <p:cBhvr>
                                        <p:cTn id="103" dur="2000"/>
                                        <p:tgtEl>
                                          <p:spTgt spid="4"/>
                                        </p:tgtEl>
                                      </p:cBhvr>
                                    </p:animEffect>
                                  </p:childTnLst>
                                </p:cTn>
                              </p:par>
                              <p:par>
                                <p:cTn id="104" presetID="10" presetClass="entr" presetSubtype="0" fill="hold" nodeType="withEffect">
                                  <p:stCondLst>
                                    <p:cond delay="0"/>
                                  </p:stCondLst>
                                  <p:childTnLst>
                                    <p:set>
                                      <p:cBhvr>
                                        <p:cTn id="105" dur="1" fill="hold">
                                          <p:stCondLst>
                                            <p:cond delay="0"/>
                                          </p:stCondLst>
                                        </p:cTn>
                                        <p:tgtEl>
                                          <p:spTgt spid="7"/>
                                        </p:tgtEl>
                                        <p:attrNameLst>
                                          <p:attrName>style.visibility</p:attrName>
                                        </p:attrNameLst>
                                      </p:cBhvr>
                                      <p:to>
                                        <p:strVal val="visible"/>
                                      </p:to>
                                    </p:set>
                                    <p:animEffect transition="in" filter="fade">
                                      <p:cBhvr>
                                        <p:cTn id="106" dur="2000"/>
                                        <p:tgtEl>
                                          <p:spTgt spid="7"/>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xit" presetSubtype="0" fill="hold" nodeType="clickEffect">
                                  <p:stCondLst>
                                    <p:cond delay="0"/>
                                  </p:stCondLst>
                                  <p:childTnLst>
                                    <p:animEffect transition="out" filter="fade">
                                      <p:cBhvr>
                                        <p:cTn id="110" dur="500"/>
                                        <p:tgtEl>
                                          <p:spTgt spid="4099"/>
                                        </p:tgtEl>
                                      </p:cBhvr>
                                    </p:animEffect>
                                    <p:set>
                                      <p:cBhvr>
                                        <p:cTn id="111" dur="1" fill="hold">
                                          <p:stCondLst>
                                            <p:cond delay="499"/>
                                          </p:stCondLst>
                                        </p:cTn>
                                        <p:tgtEl>
                                          <p:spTgt spid="4099"/>
                                        </p:tgtEl>
                                        <p:attrNameLst>
                                          <p:attrName>style.visibility</p:attrName>
                                        </p:attrNameLst>
                                      </p:cBhvr>
                                      <p:to>
                                        <p:strVal val="hidden"/>
                                      </p:to>
                                    </p:set>
                                  </p:childTnLst>
                                </p:cTn>
                              </p:par>
                              <p:par>
                                <p:cTn id="112" presetID="10" presetClass="exit" presetSubtype="0" fill="hold" nodeType="withEffect">
                                  <p:stCondLst>
                                    <p:cond delay="0"/>
                                  </p:stCondLst>
                                  <p:childTnLst>
                                    <p:animEffect transition="out" filter="fade">
                                      <p:cBhvr>
                                        <p:cTn id="113" dur="500"/>
                                        <p:tgtEl>
                                          <p:spTgt spid="5"/>
                                        </p:tgtEl>
                                      </p:cBhvr>
                                    </p:animEffect>
                                    <p:set>
                                      <p:cBhvr>
                                        <p:cTn id="114" dur="1" fill="hold">
                                          <p:stCondLst>
                                            <p:cond delay="499"/>
                                          </p:stCondLst>
                                        </p:cTn>
                                        <p:tgtEl>
                                          <p:spTgt spid="5"/>
                                        </p:tgtEl>
                                        <p:attrNameLst>
                                          <p:attrName>style.visibility</p:attrName>
                                        </p:attrNameLst>
                                      </p:cBhvr>
                                      <p:to>
                                        <p:strVal val="hidden"/>
                                      </p:to>
                                    </p:set>
                                  </p:childTnLst>
                                </p:cTn>
                              </p:par>
                              <p:par>
                                <p:cTn id="115" presetID="10" presetClass="exit" presetSubtype="0" fill="hold" nodeType="withEffect">
                                  <p:stCondLst>
                                    <p:cond delay="0"/>
                                  </p:stCondLst>
                                  <p:childTnLst>
                                    <p:animEffect transition="out" filter="fade">
                                      <p:cBhvr>
                                        <p:cTn id="116" dur="500"/>
                                        <p:tgtEl>
                                          <p:spTgt spid="9"/>
                                        </p:tgtEl>
                                      </p:cBhvr>
                                    </p:animEffect>
                                    <p:set>
                                      <p:cBhvr>
                                        <p:cTn id="117" dur="1" fill="hold">
                                          <p:stCondLst>
                                            <p:cond delay="499"/>
                                          </p:stCondLst>
                                        </p:cTn>
                                        <p:tgtEl>
                                          <p:spTgt spid="9"/>
                                        </p:tgtEl>
                                        <p:attrNameLst>
                                          <p:attrName>style.visibility</p:attrName>
                                        </p:attrNameLst>
                                      </p:cBhvr>
                                      <p:to>
                                        <p:strVal val="hidden"/>
                                      </p:to>
                                    </p:set>
                                  </p:childTnLst>
                                </p:cTn>
                              </p:par>
                              <p:par>
                                <p:cTn id="118" presetID="10" presetClass="exit" presetSubtype="0" fill="hold" nodeType="withEffect">
                                  <p:stCondLst>
                                    <p:cond delay="0"/>
                                  </p:stCondLst>
                                  <p:childTnLst>
                                    <p:animEffect transition="out" filter="fade">
                                      <p:cBhvr>
                                        <p:cTn id="119" dur="500"/>
                                        <p:tgtEl>
                                          <p:spTgt spid="10"/>
                                        </p:tgtEl>
                                      </p:cBhvr>
                                    </p:animEffect>
                                    <p:set>
                                      <p:cBhvr>
                                        <p:cTn id="120" dur="1" fill="hold">
                                          <p:stCondLst>
                                            <p:cond delay="499"/>
                                          </p:stCondLst>
                                        </p:cTn>
                                        <p:tgtEl>
                                          <p:spTgt spid="10"/>
                                        </p:tgtEl>
                                        <p:attrNameLst>
                                          <p:attrName>style.visibility</p:attrName>
                                        </p:attrNameLst>
                                      </p:cBhvr>
                                      <p:to>
                                        <p:strVal val="hidden"/>
                                      </p:to>
                                    </p:set>
                                  </p:childTnLst>
                                </p:cTn>
                              </p:par>
                              <p:par>
                                <p:cTn id="121" presetID="10" presetClass="exit" presetSubtype="0" fill="hold" grpId="1" nodeType="withEffect">
                                  <p:stCondLst>
                                    <p:cond delay="0"/>
                                  </p:stCondLst>
                                  <p:childTnLst>
                                    <p:animEffect transition="out" filter="fade">
                                      <p:cBhvr>
                                        <p:cTn id="122" dur="500"/>
                                        <p:tgtEl>
                                          <p:spTgt spid="11"/>
                                        </p:tgtEl>
                                      </p:cBhvr>
                                    </p:animEffect>
                                    <p:set>
                                      <p:cBhvr>
                                        <p:cTn id="123" dur="1" fill="hold">
                                          <p:stCondLst>
                                            <p:cond delay="499"/>
                                          </p:stCondLst>
                                        </p:cTn>
                                        <p:tgtEl>
                                          <p:spTgt spid="11"/>
                                        </p:tgtEl>
                                        <p:attrNameLst>
                                          <p:attrName>style.visibility</p:attrName>
                                        </p:attrNameLst>
                                      </p:cBhvr>
                                      <p:to>
                                        <p:strVal val="hidden"/>
                                      </p:to>
                                    </p:set>
                                  </p:childTnLst>
                                </p:cTn>
                              </p:par>
                              <p:par>
                                <p:cTn id="124" presetID="10" presetClass="exit" presetSubtype="0" fill="hold" grpId="1" nodeType="withEffect">
                                  <p:stCondLst>
                                    <p:cond delay="0"/>
                                  </p:stCondLst>
                                  <p:childTnLst>
                                    <p:animEffect transition="out" filter="fade">
                                      <p:cBhvr>
                                        <p:cTn id="125" dur="500"/>
                                        <p:tgtEl>
                                          <p:spTgt spid="14"/>
                                        </p:tgtEl>
                                      </p:cBhvr>
                                    </p:animEffect>
                                    <p:set>
                                      <p:cBhvr>
                                        <p:cTn id="126" dur="1" fill="hold">
                                          <p:stCondLst>
                                            <p:cond delay="499"/>
                                          </p:stCondLst>
                                        </p:cTn>
                                        <p:tgtEl>
                                          <p:spTgt spid="14"/>
                                        </p:tgtEl>
                                        <p:attrNameLst>
                                          <p:attrName>style.visibility</p:attrName>
                                        </p:attrNameLst>
                                      </p:cBhvr>
                                      <p:to>
                                        <p:strVal val="hidden"/>
                                      </p:to>
                                    </p:set>
                                  </p:childTnLst>
                                </p:cTn>
                              </p:par>
                              <p:par>
                                <p:cTn id="127" presetID="10" presetClass="exit" presetSubtype="0" fill="hold" grpId="1" nodeType="withEffect">
                                  <p:stCondLst>
                                    <p:cond delay="0"/>
                                  </p:stCondLst>
                                  <p:childTnLst>
                                    <p:animEffect transition="out" filter="fade">
                                      <p:cBhvr>
                                        <p:cTn id="128" dur="500"/>
                                        <p:tgtEl>
                                          <p:spTgt spid="12"/>
                                        </p:tgtEl>
                                      </p:cBhvr>
                                    </p:animEffect>
                                    <p:set>
                                      <p:cBhvr>
                                        <p:cTn id="129" dur="1" fill="hold">
                                          <p:stCondLst>
                                            <p:cond delay="499"/>
                                          </p:stCondLst>
                                        </p:cTn>
                                        <p:tgtEl>
                                          <p:spTgt spid="12"/>
                                        </p:tgtEl>
                                        <p:attrNameLst>
                                          <p:attrName>style.visibility</p:attrName>
                                        </p:attrNameLst>
                                      </p:cBhvr>
                                      <p:to>
                                        <p:strVal val="hidden"/>
                                      </p:to>
                                    </p:set>
                                  </p:childTnLst>
                                </p:cTn>
                              </p:par>
                              <p:par>
                                <p:cTn id="130" presetID="10" presetClass="exit" presetSubtype="0" fill="hold" nodeType="withEffect">
                                  <p:stCondLst>
                                    <p:cond delay="0"/>
                                  </p:stCondLst>
                                  <p:childTnLst>
                                    <p:animEffect transition="out" filter="fade">
                                      <p:cBhvr>
                                        <p:cTn id="131" dur="500"/>
                                        <p:tgtEl>
                                          <p:spTgt spid="15"/>
                                        </p:tgtEl>
                                      </p:cBhvr>
                                    </p:animEffect>
                                    <p:set>
                                      <p:cBhvr>
                                        <p:cTn id="132" dur="1" fill="hold">
                                          <p:stCondLst>
                                            <p:cond delay="499"/>
                                          </p:stCondLst>
                                        </p:cTn>
                                        <p:tgtEl>
                                          <p:spTgt spid="15"/>
                                        </p:tgtEl>
                                        <p:attrNameLst>
                                          <p:attrName>style.visibility</p:attrName>
                                        </p:attrNameLst>
                                      </p:cBhvr>
                                      <p:to>
                                        <p:strVal val="hidden"/>
                                      </p:to>
                                    </p:set>
                                  </p:childTnLst>
                                </p:cTn>
                              </p:par>
                              <p:par>
                                <p:cTn id="133" presetID="10" presetClass="exit" presetSubtype="0" fill="hold" nodeType="withEffect">
                                  <p:stCondLst>
                                    <p:cond delay="0"/>
                                  </p:stCondLst>
                                  <p:childTnLst>
                                    <p:animEffect transition="out" filter="fade">
                                      <p:cBhvr>
                                        <p:cTn id="134" dur="500"/>
                                        <p:tgtEl>
                                          <p:spTgt spid="17"/>
                                        </p:tgtEl>
                                      </p:cBhvr>
                                    </p:animEffect>
                                    <p:set>
                                      <p:cBhvr>
                                        <p:cTn id="135" dur="1" fill="hold">
                                          <p:stCondLst>
                                            <p:cond delay="499"/>
                                          </p:stCondLst>
                                        </p:cTn>
                                        <p:tgtEl>
                                          <p:spTgt spid="17"/>
                                        </p:tgtEl>
                                        <p:attrNameLst>
                                          <p:attrName>style.visibility</p:attrName>
                                        </p:attrNameLst>
                                      </p:cBhvr>
                                      <p:to>
                                        <p:strVal val="hidden"/>
                                      </p:to>
                                    </p:set>
                                  </p:childTnLst>
                                </p:cTn>
                              </p:par>
                              <p:par>
                                <p:cTn id="136" presetID="10" presetClass="exit" presetSubtype="0" fill="hold" nodeType="withEffect">
                                  <p:stCondLst>
                                    <p:cond delay="0"/>
                                  </p:stCondLst>
                                  <p:childTnLst>
                                    <p:animEffect transition="out" filter="fade">
                                      <p:cBhvr>
                                        <p:cTn id="137" dur="500"/>
                                        <p:tgtEl>
                                          <p:spTgt spid="19"/>
                                        </p:tgtEl>
                                      </p:cBhvr>
                                    </p:animEffect>
                                    <p:set>
                                      <p:cBhvr>
                                        <p:cTn id="138" dur="1" fill="hold">
                                          <p:stCondLst>
                                            <p:cond delay="499"/>
                                          </p:stCondLst>
                                        </p:cTn>
                                        <p:tgtEl>
                                          <p:spTgt spid="19"/>
                                        </p:tgtEl>
                                        <p:attrNameLst>
                                          <p:attrName>style.visibility</p:attrName>
                                        </p:attrNameLst>
                                      </p:cBhvr>
                                      <p:to>
                                        <p:strVal val="hidden"/>
                                      </p:to>
                                    </p:set>
                                  </p:childTnLst>
                                </p:cTn>
                              </p:par>
                              <p:par>
                                <p:cTn id="139" presetID="10" presetClass="exit" presetSubtype="0" fill="hold" nodeType="withEffect">
                                  <p:stCondLst>
                                    <p:cond delay="0"/>
                                  </p:stCondLst>
                                  <p:childTnLst>
                                    <p:animEffect transition="out" filter="fade">
                                      <p:cBhvr>
                                        <p:cTn id="140" dur="500"/>
                                        <p:tgtEl>
                                          <p:spTgt spid="21"/>
                                        </p:tgtEl>
                                      </p:cBhvr>
                                    </p:animEffect>
                                    <p:set>
                                      <p:cBhvr>
                                        <p:cTn id="141" dur="1" fill="hold">
                                          <p:stCondLst>
                                            <p:cond delay="499"/>
                                          </p:stCondLst>
                                        </p:cTn>
                                        <p:tgtEl>
                                          <p:spTgt spid="21"/>
                                        </p:tgtEl>
                                        <p:attrNameLst>
                                          <p:attrName>style.visibility</p:attrName>
                                        </p:attrNameLst>
                                      </p:cBhvr>
                                      <p:to>
                                        <p:strVal val="hidden"/>
                                      </p:to>
                                    </p:set>
                                  </p:childTnLst>
                                </p:cTn>
                              </p:par>
                              <p:par>
                                <p:cTn id="142" presetID="10" presetClass="exit" presetSubtype="0" fill="hold" grpId="1" nodeType="withEffect">
                                  <p:stCondLst>
                                    <p:cond delay="0"/>
                                  </p:stCondLst>
                                  <p:childTnLst>
                                    <p:animEffect transition="out" filter="fade">
                                      <p:cBhvr>
                                        <p:cTn id="143" dur="500"/>
                                        <p:tgtEl>
                                          <p:spTgt spid="22"/>
                                        </p:tgtEl>
                                      </p:cBhvr>
                                    </p:animEffect>
                                    <p:set>
                                      <p:cBhvr>
                                        <p:cTn id="144" dur="1" fill="hold">
                                          <p:stCondLst>
                                            <p:cond delay="499"/>
                                          </p:stCondLst>
                                        </p:cTn>
                                        <p:tgtEl>
                                          <p:spTgt spid="22"/>
                                        </p:tgtEl>
                                        <p:attrNameLst>
                                          <p:attrName>style.visibility</p:attrName>
                                        </p:attrNameLst>
                                      </p:cBhvr>
                                      <p:to>
                                        <p:strVal val="hidden"/>
                                      </p:to>
                                    </p:set>
                                  </p:childTnLst>
                                </p:cTn>
                              </p:par>
                              <p:par>
                                <p:cTn id="145" presetID="10" presetClass="exit" presetSubtype="0" fill="hold" grpId="1" nodeType="withEffect">
                                  <p:stCondLst>
                                    <p:cond delay="0"/>
                                  </p:stCondLst>
                                  <p:childTnLst>
                                    <p:animEffect transition="out" filter="fade">
                                      <p:cBhvr>
                                        <p:cTn id="146" dur="500"/>
                                        <p:tgtEl>
                                          <p:spTgt spid="27"/>
                                        </p:tgtEl>
                                      </p:cBhvr>
                                    </p:animEffect>
                                    <p:set>
                                      <p:cBhvr>
                                        <p:cTn id="147" dur="1" fill="hold">
                                          <p:stCondLst>
                                            <p:cond delay="499"/>
                                          </p:stCondLst>
                                        </p:cTn>
                                        <p:tgtEl>
                                          <p:spTgt spid="27"/>
                                        </p:tgtEl>
                                        <p:attrNameLst>
                                          <p:attrName>style.visibility</p:attrName>
                                        </p:attrNameLst>
                                      </p:cBhvr>
                                      <p:to>
                                        <p:strVal val="hidden"/>
                                      </p:to>
                                    </p:set>
                                  </p:childTnLst>
                                </p:cTn>
                              </p:par>
                              <p:par>
                                <p:cTn id="148" presetID="10" presetClass="exit" presetSubtype="0" fill="hold" nodeType="withEffect">
                                  <p:stCondLst>
                                    <p:cond delay="0"/>
                                  </p:stCondLst>
                                  <p:childTnLst>
                                    <p:animEffect transition="out" filter="fade">
                                      <p:cBhvr>
                                        <p:cTn id="149" dur="500"/>
                                        <p:tgtEl>
                                          <p:spTgt spid="26"/>
                                        </p:tgtEl>
                                      </p:cBhvr>
                                    </p:animEffect>
                                    <p:set>
                                      <p:cBhvr>
                                        <p:cTn id="150" dur="1" fill="hold">
                                          <p:stCondLst>
                                            <p:cond delay="499"/>
                                          </p:stCondLst>
                                        </p:cTn>
                                        <p:tgtEl>
                                          <p:spTgt spid="26"/>
                                        </p:tgtEl>
                                        <p:attrNameLst>
                                          <p:attrName>style.visibility</p:attrName>
                                        </p:attrNameLst>
                                      </p:cBhvr>
                                      <p:to>
                                        <p:strVal val="hidden"/>
                                      </p:to>
                                    </p:set>
                                  </p:childTnLst>
                                </p:cTn>
                              </p:par>
                              <p:par>
                                <p:cTn id="151" presetID="10" presetClass="exit" presetSubtype="0" fill="hold" nodeType="withEffect">
                                  <p:stCondLst>
                                    <p:cond delay="0"/>
                                  </p:stCondLst>
                                  <p:childTnLst>
                                    <p:animEffect transition="out" filter="fade">
                                      <p:cBhvr>
                                        <p:cTn id="152" dur="500"/>
                                        <p:tgtEl>
                                          <p:spTgt spid="30"/>
                                        </p:tgtEl>
                                      </p:cBhvr>
                                    </p:animEffect>
                                    <p:set>
                                      <p:cBhvr>
                                        <p:cTn id="153" dur="1" fill="hold">
                                          <p:stCondLst>
                                            <p:cond delay="499"/>
                                          </p:stCondLst>
                                        </p:cTn>
                                        <p:tgtEl>
                                          <p:spTgt spid="30"/>
                                        </p:tgtEl>
                                        <p:attrNameLst>
                                          <p:attrName>style.visibility</p:attrName>
                                        </p:attrNameLst>
                                      </p:cBhvr>
                                      <p:to>
                                        <p:strVal val="hidden"/>
                                      </p:to>
                                    </p:set>
                                  </p:childTnLst>
                                </p:cTn>
                              </p:par>
                              <p:par>
                                <p:cTn id="154" presetID="10" presetClass="exit" presetSubtype="0" fill="hold" grpId="1" nodeType="withEffect">
                                  <p:stCondLst>
                                    <p:cond delay="0"/>
                                  </p:stCondLst>
                                  <p:childTnLst>
                                    <p:animEffect transition="out" filter="fade">
                                      <p:cBhvr>
                                        <p:cTn id="155" dur="500"/>
                                        <p:tgtEl>
                                          <p:spTgt spid="34"/>
                                        </p:tgtEl>
                                      </p:cBhvr>
                                    </p:animEffect>
                                    <p:set>
                                      <p:cBhvr>
                                        <p:cTn id="156" dur="1" fill="hold">
                                          <p:stCondLst>
                                            <p:cond delay="499"/>
                                          </p:stCondLst>
                                        </p:cTn>
                                        <p:tgtEl>
                                          <p:spTgt spid="34"/>
                                        </p:tgtEl>
                                        <p:attrNameLst>
                                          <p:attrName>style.visibility</p:attrName>
                                        </p:attrNameLst>
                                      </p:cBhvr>
                                      <p:to>
                                        <p:strVal val="hidden"/>
                                      </p:to>
                                    </p:set>
                                  </p:childTnLst>
                                </p:cTn>
                              </p:par>
                              <p:par>
                                <p:cTn id="157" presetID="10" presetClass="exit" presetSubtype="0" fill="hold" nodeType="withEffect">
                                  <p:stCondLst>
                                    <p:cond delay="0"/>
                                  </p:stCondLst>
                                  <p:childTnLst>
                                    <p:animEffect transition="out" filter="fade">
                                      <p:cBhvr>
                                        <p:cTn id="158" dur="500"/>
                                        <p:tgtEl>
                                          <p:spTgt spid="2049"/>
                                        </p:tgtEl>
                                      </p:cBhvr>
                                    </p:animEffect>
                                    <p:set>
                                      <p:cBhvr>
                                        <p:cTn id="159" dur="1" fill="hold">
                                          <p:stCondLst>
                                            <p:cond delay="499"/>
                                          </p:stCondLst>
                                        </p:cTn>
                                        <p:tgtEl>
                                          <p:spTgt spid="2049"/>
                                        </p:tgtEl>
                                        <p:attrNameLst>
                                          <p:attrName>style.visibility</p:attrName>
                                        </p:attrNameLst>
                                      </p:cBhvr>
                                      <p:to>
                                        <p:strVal val="hidden"/>
                                      </p:to>
                                    </p:set>
                                  </p:childTnLst>
                                </p:cTn>
                              </p:par>
                              <p:par>
                                <p:cTn id="160" presetID="10" presetClass="exit" presetSubtype="0" fill="hold" nodeType="withEffect">
                                  <p:stCondLst>
                                    <p:cond delay="0"/>
                                  </p:stCondLst>
                                  <p:childTnLst>
                                    <p:animEffect transition="out" filter="fade">
                                      <p:cBhvr>
                                        <p:cTn id="161" dur="500"/>
                                        <p:tgtEl>
                                          <p:spTgt spid="2053"/>
                                        </p:tgtEl>
                                      </p:cBhvr>
                                    </p:animEffect>
                                    <p:set>
                                      <p:cBhvr>
                                        <p:cTn id="162" dur="1" fill="hold">
                                          <p:stCondLst>
                                            <p:cond delay="499"/>
                                          </p:stCondLst>
                                        </p:cTn>
                                        <p:tgtEl>
                                          <p:spTgt spid="2053"/>
                                        </p:tgtEl>
                                        <p:attrNameLst>
                                          <p:attrName>style.visibility</p:attrName>
                                        </p:attrNameLst>
                                      </p:cBhvr>
                                      <p:to>
                                        <p:strVal val="hidden"/>
                                      </p:to>
                                    </p:set>
                                  </p:childTnLst>
                                </p:cTn>
                              </p:par>
                              <p:par>
                                <p:cTn id="163" presetID="10" presetClass="exit" presetSubtype="0" fill="hold" grpId="1" nodeType="withEffect">
                                  <p:stCondLst>
                                    <p:cond delay="0"/>
                                  </p:stCondLst>
                                  <p:childTnLst>
                                    <p:animEffect transition="out" filter="fade">
                                      <p:cBhvr>
                                        <p:cTn id="164" dur="500"/>
                                        <p:tgtEl>
                                          <p:spTgt spid="39"/>
                                        </p:tgtEl>
                                      </p:cBhvr>
                                    </p:animEffect>
                                    <p:set>
                                      <p:cBhvr>
                                        <p:cTn id="165" dur="1" fill="hold">
                                          <p:stCondLst>
                                            <p:cond delay="499"/>
                                          </p:stCondLst>
                                        </p:cTn>
                                        <p:tgtEl>
                                          <p:spTgt spid="39"/>
                                        </p:tgtEl>
                                        <p:attrNameLst>
                                          <p:attrName>style.visibility</p:attrName>
                                        </p:attrNameLst>
                                      </p:cBhvr>
                                      <p:to>
                                        <p:strVal val="hidden"/>
                                      </p:to>
                                    </p:set>
                                  </p:childTnLst>
                                </p:cTn>
                              </p:par>
                              <p:par>
                                <p:cTn id="166" presetID="10" presetClass="exit" presetSubtype="0" fill="hold" grpId="1" nodeType="withEffect">
                                  <p:stCondLst>
                                    <p:cond delay="0"/>
                                  </p:stCondLst>
                                  <p:childTnLst>
                                    <p:animEffect transition="out" filter="fade">
                                      <p:cBhvr>
                                        <p:cTn id="167" dur="500"/>
                                        <p:tgtEl>
                                          <p:spTgt spid="40"/>
                                        </p:tgtEl>
                                      </p:cBhvr>
                                    </p:animEffect>
                                    <p:set>
                                      <p:cBhvr>
                                        <p:cTn id="168" dur="1" fill="hold">
                                          <p:stCondLst>
                                            <p:cond delay="499"/>
                                          </p:stCondLst>
                                        </p:cTn>
                                        <p:tgtEl>
                                          <p:spTgt spid="40"/>
                                        </p:tgtEl>
                                        <p:attrNameLst>
                                          <p:attrName>style.visibility</p:attrName>
                                        </p:attrNameLst>
                                      </p:cBhvr>
                                      <p:to>
                                        <p:strVal val="hidden"/>
                                      </p:to>
                                    </p:set>
                                  </p:childTnLst>
                                </p:cTn>
                              </p:par>
                              <p:par>
                                <p:cTn id="169" presetID="10" presetClass="exit" presetSubtype="0" fill="hold" grpId="1" nodeType="withEffect">
                                  <p:stCondLst>
                                    <p:cond delay="0"/>
                                  </p:stCondLst>
                                  <p:childTnLst>
                                    <p:animEffect transition="out" filter="fade">
                                      <p:cBhvr>
                                        <p:cTn id="170" dur="500"/>
                                        <p:tgtEl>
                                          <p:spTgt spid="41"/>
                                        </p:tgtEl>
                                      </p:cBhvr>
                                    </p:animEffect>
                                    <p:set>
                                      <p:cBhvr>
                                        <p:cTn id="171" dur="1" fill="hold">
                                          <p:stCondLst>
                                            <p:cond delay="499"/>
                                          </p:stCondLst>
                                        </p:cTn>
                                        <p:tgtEl>
                                          <p:spTgt spid="41"/>
                                        </p:tgtEl>
                                        <p:attrNameLst>
                                          <p:attrName>style.visibility</p:attrName>
                                        </p:attrNameLst>
                                      </p:cBhvr>
                                      <p:to>
                                        <p:strVal val="hidden"/>
                                      </p:to>
                                    </p:set>
                                  </p:childTnLst>
                                </p:cTn>
                              </p:par>
                              <p:par>
                                <p:cTn id="172" presetID="10" presetClass="exit" presetSubtype="0" fill="hold" nodeType="withEffect">
                                  <p:stCondLst>
                                    <p:cond delay="0"/>
                                  </p:stCondLst>
                                  <p:childTnLst>
                                    <p:animEffect transition="out" filter="fade">
                                      <p:cBhvr>
                                        <p:cTn id="173" dur="500"/>
                                        <p:tgtEl>
                                          <p:spTgt spid="42"/>
                                        </p:tgtEl>
                                      </p:cBhvr>
                                    </p:animEffect>
                                    <p:set>
                                      <p:cBhvr>
                                        <p:cTn id="174" dur="1" fill="hold">
                                          <p:stCondLst>
                                            <p:cond delay="499"/>
                                          </p:stCondLst>
                                        </p:cTn>
                                        <p:tgtEl>
                                          <p:spTgt spid="42"/>
                                        </p:tgtEl>
                                        <p:attrNameLst>
                                          <p:attrName>style.visibility</p:attrName>
                                        </p:attrNameLst>
                                      </p:cBhvr>
                                      <p:to>
                                        <p:strVal val="hidden"/>
                                      </p:to>
                                    </p:set>
                                  </p:childTnLst>
                                </p:cTn>
                              </p:par>
                              <p:par>
                                <p:cTn id="175" presetID="10" presetClass="exit" presetSubtype="0" fill="hold" nodeType="withEffect">
                                  <p:stCondLst>
                                    <p:cond delay="0"/>
                                  </p:stCondLst>
                                  <p:childTnLst>
                                    <p:animEffect transition="out" filter="fade">
                                      <p:cBhvr>
                                        <p:cTn id="176" dur="500"/>
                                        <p:tgtEl>
                                          <p:spTgt spid="43"/>
                                        </p:tgtEl>
                                      </p:cBhvr>
                                    </p:animEffect>
                                    <p:set>
                                      <p:cBhvr>
                                        <p:cTn id="177" dur="1" fill="hold">
                                          <p:stCondLst>
                                            <p:cond delay="499"/>
                                          </p:stCondLst>
                                        </p:cTn>
                                        <p:tgtEl>
                                          <p:spTgt spid="43"/>
                                        </p:tgtEl>
                                        <p:attrNameLst>
                                          <p:attrName>style.visibility</p:attrName>
                                        </p:attrNameLst>
                                      </p:cBhvr>
                                      <p:to>
                                        <p:strVal val="hidden"/>
                                      </p:to>
                                    </p:set>
                                  </p:childTnLst>
                                </p:cTn>
                              </p:par>
                              <p:par>
                                <p:cTn id="178" presetID="10" presetClass="exit" presetSubtype="0" fill="hold" grpId="1" nodeType="withEffect">
                                  <p:stCondLst>
                                    <p:cond delay="0"/>
                                  </p:stCondLst>
                                  <p:childTnLst>
                                    <p:animEffect transition="out" filter="fade">
                                      <p:cBhvr>
                                        <p:cTn id="179" dur="500"/>
                                        <p:tgtEl>
                                          <p:spTgt spid="44"/>
                                        </p:tgtEl>
                                      </p:cBhvr>
                                    </p:animEffect>
                                    <p:set>
                                      <p:cBhvr>
                                        <p:cTn id="180" dur="1" fill="hold">
                                          <p:stCondLst>
                                            <p:cond delay="499"/>
                                          </p:stCondLst>
                                        </p:cTn>
                                        <p:tgtEl>
                                          <p:spTgt spid="44"/>
                                        </p:tgtEl>
                                        <p:attrNameLst>
                                          <p:attrName>style.visibility</p:attrName>
                                        </p:attrNameLst>
                                      </p:cBhvr>
                                      <p:to>
                                        <p:strVal val="hidden"/>
                                      </p:to>
                                    </p:set>
                                  </p:childTnLst>
                                </p:cTn>
                              </p:par>
                              <p:par>
                                <p:cTn id="181" presetID="10" presetClass="exit" presetSubtype="0" fill="hold" grpId="1" nodeType="withEffect">
                                  <p:stCondLst>
                                    <p:cond delay="0"/>
                                  </p:stCondLst>
                                  <p:childTnLst>
                                    <p:animEffect transition="out" filter="fade">
                                      <p:cBhvr>
                                        <p:cTn id="182" dur="500"/>
                                        <p:tgtEl>
                                          <p:spTgt spid="45"/>
                                        </p:tgtEl>
                                      </p:cBhvr>
                                    </p:animEffect>
                                    <p:set>
                                      <p:cBhvr>
                                        <p:cTn id="183" dur="1" fill="hold">
                                          <p:stCondLst>
                                            <p:cond delay="499"/>
                                          </p:stCondLst>
                                        </p:cTn>
                                        <p:tgtEl>
                                          <p:spTgt spid="45"/>
                                        </p:tgtEl>
                                        <p:attrNameLst>
                                          <p:attrName>style.visibility</p:attrName>
                                        </p:attrNameLst>
                                      </p:cBhvr>
                                      <p:to>
                                        <p:strVal val="hidden"/>
                                      </p:to>
                                    </p:set>
                                  </p:childTnLst>
                                </p:cTn>
                              </p:par>
                              <p:par>
                                <p:cTn id="184" presetID="10" presetClass="exit" presetSubtype="0" fill="hold" grpId="1" nodeType="withEffect">
                                  <p:stCondLst>
                                    <p:cond delay="0"/>
                                  </p:stCondLst>
                                  <p:childTnLst>
                                    <p:animEffect transition="out" filter="fade">
                                      <p:cBhvr>
                                        <p:cTn id="185" dur="500"/>
                                        <p:tgtEl>
                                          <p:spTgt spid="46"/>
                                        </p:tgtEl>
                                      </p:cBhvr>
                                    </p:animEffect>
                                    <p:set>
                                      <p:cBhvr>
                                        <p:cTn id="186" dur="1" fill="hold">
                                          <p:stCondLst>
                                            <p:cond delay="499"/>
                                          </p:stCondLst>
                                        </p:cTn>
                                        <p:tgtEl>
                                          <p:spTgt spid="46"/>
                                        </p:tgtEl>
                                        <p:attrNameLst>
                                          <p:attrName>style.visibility</p:attrName>
                                        </p:attrNameLst>
                                      </p:cBhvr>
                                      <p:to>
                                        <p:strVal val="hidden"/>
                                      </p:to>
                                    </p:set>
                                  </p:childTnLst>
                                </p:cTn>
                              </p:par>
                              <p:par>
                                <p:cTn id="187" presetID="10" presetClass="exit" presetSubtype="0" fill="hold" nodeType="withEffect">
                                  <p:stCondLst>
                                    <p:cond delay="0"/>
                                  </p:stCondLst>
                                  <p:childTnLst>
                                    <p:animEffect transition="out" filter="fade">
                                      <p:cBhvr>
                                        <p:cTn id="188" dur="500"/>
                                        <p:tgtEl>
                                          <p:spTgt spid="47"/>
                                        </p:tgtEl>
                                      </p:cBhvr>
                                    </p:animEffect>
                                    <p:set>
                                      <p:cBhvr>
                                        <p:cTn id="189" dur="1" fill="hold">
                                          <p:stCondLst>
                                            <p:cond delay="499"/>
                                          </p:stCondLst>
                                        </p:cTn>
                                        <p:tgtEl>
                                          <p:spTgt spid="47"/>
                                        </p:tgtEl>
                                        <p:attrNameLst>
                                          <p:attrName>style.visibility</p:attrName>
                                        </p:attrNameLst>
                                      </p:cBhvr>
                                      <p:to>
                                        <p:strVal val="hidden"/>
                                      </p:to>
                                    </p:set>
                                  </p:childTnLst>
                                </p:cTn>
                              </p:par>
                              <p:par>
                                <p:cTn id="190" presetID="10" presetClass="exit" presetSubtype="0" fill="hold" nodeType="withEffect">
                                  <p:stCondLst>
                                    <p:cond delay="0"/>
                                  </p:stCondLst>
                                  <p:childTnLst>
                                    <p:animEffect transition="out" filter="fade">
                                      <p:cBhvr>
                                        <p:cTn id="191" dur="500"/>
                                        <p:tgtEl>
                                          <p:spTgt spid="2057"/>
                                        </p:tgtEl>
                                      </p:cBhvr>
                                    </p:animEffect>
                                    <p:set>
                                      <p:cBhvr>
                                        <p:cTn id="192" dur="1" fill="hold">
                                          <p:stCondLst>
                                            <p:cond delay="499"/>
                                          </p:stCondLst>
                                        </p:cTn>
                                        <p:tgtEl>
                                          <p:spTgt spid="2057"/>
                                        </p:tgtEl>
                                        <p:attrNameLst>
                                          <p:attrName>style.visibility</p:attrName>
                                        </p:attrNameLst>
                                      </p:cBhvr>
                                      <p:to>
                                        <p:strVal val="hidden"/>
                                      </p:to>
                                    </p:set>
                                  </p:childTnLst>
                                </p:cTn>
                              </p:par>
                              <p:par>
                                <p:cTn id="193" presetID="10" presetClass="exit" presetSubtype="0" fill="hold" grpId="1" nodeType="withEffect">
                                  <p:stCondLst>
                                    <p:cond delay="0"/>
                                  </p:stCondLst>
                                  <p:childTnLst>
                                    <p:animEffect transition="out" filter="fade">
                                      <p:cBhvr>
                                        <p:cTn id="194" dur="500"/>
                                        <p:tgtEl>
                                          <p:spTgt spid="2058"/>
                                        </p:tgtEl>
                                      </p:cBhvr>
                                    </p:animEffect>
                                    <p:set>
                                      <p:cBhvr>
                                        <p:cTn id="195" dur="1" fill="hold">
                                          <p:stCondLst>
                                            <p:cond delay="499"/>
                                          </p:stCondLst>
                                        </p:cTn>
                                        <p:tgtEl>
                                          <p:spTgt spid="2058"/>
                                        </p:tgtEl>
                                        <p:attrNameLst>
                                          <p:attrName>style.visibility</p:attrName>
                                        </p:attrNameLst>
                                      </p:cBhvr>
                                      <p:to>
                                        <p:strVal val="hidden"/>
                                      </p:to>
                                    </p:set>
                                  </p:childTnLst>
                                </p:cTn>
                              </p:par>
                              <p:par>
                                <p:cTn id="196" presetID="10" presetClass="exit" presetSubtype="0" fill="hold" grpId="1" nodeType="withEffect">
                                  <p:stCondLst>
                                    <p:cond delay="0"/>
                                  </p:stCondLst>
                                  <p:childTnLst>
                                    <p:animEffect transition="out" filter="fade">
                                      <p:cBhvr>
                                        <p:cTn id="197" dur="500"/>
                                        <p:tgtEl>
                                          <p:spTgt spid="2"/>
                                        </p:tgtEl>
                                      </p:cBhvr>
                                    </p:animEffect>
                                    <p:set>
                                      <p:cBhvr>
                                        <p:cTn id="198" dur="1" fill="hold">
                                          <p:stCondLst>
                                            <p:cond delay="499"/>
                                          </p:stCondLst>
                                        </p:cTn>
                                        <p:tgtEl>
                                          <p:spTgt spid="2"/>
                                        </p:tgtEl>
                                        <p:attrNameLst>
                                          <p:attrName>style.visibility</p:attrName>
                                        </p:attrNameLst>
                                      </p:cBhvr>
                                      <p:to>
                                        <p:strVal val="hidden"/>
                                      </p:to>
                                    </p:set>
                                  </p:childTnLst>
                                </p:cTn>
                              </p:par>
                              <p:par>
                                <p:cTn id="199" presetID="10" presetClass="exit" presetSubtype="0" fill="hold" grpId="2" nodeType="withEffect">
                                  <p:stCondLst>
                                    <p:cond delay="0"/>
                                  </p:stCondLst>
                                  <p:childTnLst>
                                    <p:animEffect transition="out" filter="fade">
                                      <p:cBhvr>
                                        <p:cTn id="200" dur="500"/>
                                        <p:tgtEl>
                                          <p:spTgt spid="48"/>
                                        </p:tgtEl>
                                      </p:cBhvr>
                                    </p:animEffect>
                                    <p:set>
                                      <p:cBhvr>
                                        <p:cTn id="201" dur="1" fill="hold">
                                          <p:stCondLst>
                                            <p:cond delay="499"/>
                                          </p:stCondLst>
                                        </p:cTn>
                                        <p:tgtEl>
                                          <p:spTgt spid="48"/>
                                        </p:tgtEl>
                                        <p:attrNameLst>
                                          <p:attrName>style.visibility</p:attrName>
                                        </p:attrNameLst>
                                      </p:cBhvr>
                                      <p:to>
                                        <p:strVal val="hidden"/>
                                      </p:to>
                                    </p:set>
                                  </p:childTnLst>
                                </p:cTn>
                              </p:par>
                              <p:par>
                                <p:cTn id="202" presetID="10" presetClass="exit" presetSubtype="0" fill="hold" nodeType="withEffect">
                                  <p:stCondLst>
                                    <p:cond delay="0"/>
                                  </p:stCondLst>
                                  <p:childTnLst>
                                    <p:animEffect transition="out" filter="fade">
                                      <p:cBhvr>
                                        <p:cTn id="203" dur="500"/>
                                        <p:tgtEl>
                                          <p:spTgt spid="4"/>
                                        </p:tgtEl>
                                      </p:cBhvr>
                                    </p:animEffect>
                                    <p:set>
                                      <p:cBhvr>
                                        <p:cTn id="204" dur="1" fill="hold">
                                          <p:stCondLst>
                                            <p:cond delay="499"/>
                                          </p:stCondLst>
                                        </p:cTn>
                                        <p:tgtEl>
                                          <p:spTgt spid="4"/>
                                        </p:tgtEl>
                                        <p:attrNameLst>
                                          <p:attrName>style.visibility</p:attrName>
                                        </p:attrNameLst>
                                      </p:cBhvr>
                                      <p:to>
                                        <p:strVal val="hidden"/>
                                      </p:to>
                                    </p:set>
                                  </p:childTnLst>
                                </p:cTn>
                              </p:par>
                              <p:par>
                                <p:cTn id="205" presetID="10" presetClass="exit" presetSubtype="0" fill="hold" nodeType="withEffect">
                                  <p:stCondLst>
                                    <p:cond delay="0"/>
                                  </p:stCondLst>
                                  <p:childTnLst>
                                    <p:animEffect transition="out" filter="fade">
                                      <p:cBhvr>
                                        <p:cTn id="206" dur="500"/>
                                        <p:tgtEl>
                                          <p:spTgt spid="7"/>
                                        </p:tgtEl>
                                      </p:cBhvr>
                                    </p:animEffect>
                                    <p:set>
                                      <p:cBhvr>
                                        <p:cTn id="207" dur="1" fill="hold">
                                          <p:stCondLst>
                                            <p:cond delay="499"/>
                                          </p:stCondLst>
                                        </p:cTn>
                                        <p:tgtEl>
                                          <p:spTgt spid="7"/>
                                        </p:tgtEl>
                                        <p:attrNameLst>
                                          <p:attrName>style.visibility</p:attrName>
                                        </p:attrNameLst>
                                      </p:cBhvr>
                                      <p:to>
                                        <p:strVal val="hidden"/>
                                      </p:to>
                                    </p:set>
                                  </p:childTnLst>
                                </p:cTn>
                              </p:par>
                              <p:par>
                                <p:cTn id="208" presetID="10" presetClass="entr" presetSubtype="0" fill="hold" nodeType="withEffect">
                                  <p:stCondLst>
                                    <p:cond delay="0"/>
                                  </p:stCondLst>
                                  <p:childTnLst>
                                    <p:set>
                                      <p:cBhvr>
                                        <p:cTn id="209" dur="1" fill="hold">
                                          <p:stCondLst>
                                            <p:cond delay="0"/>
                                          </p:stCondLst>
                                        </p:cTn>
                                        <p:tgtEl>
                                          <p:spTgt spid="4100"/>
                                        </p:tgtEl>
                                        <p:attrNameLst>
                                          <p:attrName>style.visibility</p:attrName>
                                        </p:attrNameLst>
                                      </p:cBhvr>
                                      <p:to>
                                        <p:strVal val="visible"/>
                                      </p:to>
                                    </p:set>
                                    <p:animEffect transition="in" filter="fade">
                                      <p:cBhvr>
                                        <p:cTn id="210" dur="2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4" grpId="0"/>
      <p:bldP spid="14" grpId="1"/>
      <p:bldP spid="12" grpId="0"/>
      <p:bldP spid="12" grpId="1"/>
      <p:bldP spid="22" grpId="0"/>
      <p:bldP spid="22" grpId="1"/>
      <p:bldP spid="27" grpId="0"/>
      <p:bldP spid="27" grpId="1"/>
      <p:bldP spid="34" grpId="0"/>
      <p:bldP spid="34" grpId="1"/>
      <p:bldP spid="39" grpId="0"/>
      <p:bldP spid="39" grpId="1"/>
      <p:bldP spid="40" grpId="0"/>
      <p:bldP spid="40" grpId="1"/>
      <p:bldP spid="41" grpId="0"/>
      <p:bldP spid="41" grpId="1"/>
      <p:bldP spid="44" grpId="0"/>
      <p:bldP spid="44" grpId="1"/>
      <p:bldP spid="45" grpId="0"/>
      <p:bldP spid="45" grpId="1"/>
      <p:bldP spid="46" grpId="0"/>
      <p:bldP spid="46" grpId="1"/>
      <p:bldP spid="2058" grpId="0"/>
      <p:bldP spid="2058" grpId="1"/>
      <p:bldP spid="2" grpId="0"/>
      <p:bldP spid="2" grpId="1"/>
      <p:bldP spid="48" grpId="0"/>
      <p:bldP spid="48" grpId="1"/>
      <p:bldP spid="48" grpId="2"/>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76673"/>
            <a:ext cx="3543300" cy="433387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6558" y="230397"/>
            <a:ext cx="2409825" cy="189547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chemeClr val="accent1"/>
                </a:solidFill>
              </a14:hiddenFill>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1371" y="3258766"/>
            <a:ext cx="4140200" cy="310356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2206098" y="664338"/>
            <a:ext cx="1867691" cy="369332"/>
          </a:xfrm>
          <a:prstGeom prst="rect">
            <a:avLst/>
          </a:prstGeom>
          <a:noFill/>
        </p:spPr>
        <p:txBody>
          <a:bodyPr wrap="none" rtlCol="0">
            <a:spAutoFit/>
          </a:bodyPr>
          <a:lstStyle/>
          <a:p>
            <a:r>
              <a:rPr lang="es-AR" dirty="0" smtClean="0"/>
              <a:t>teclas en 1 octava</a:t>
            </a:r>
            <a:endParaRPr lang="es-AR" dirty="0"/>
          </a:p>
        </p:txBody>
      </p:sp>
      <p:sp>
        <p:nvSpPr>
          <p:cNvPr id="8" name="7 CuadroTexto"/>
          <p:cNvSpPr txBox="1"/>
          <p:nvPr/>
        </p:nvSpPr>
        <p:spPr>
          <a:xfrm>
            <a:off x="2206098" y="4293096"/>
            <a:ext cx="1481881" cy="369332"/>
          </a:xfrm>
          <a:prstGeom prst="rect">
            <a:avLst/>
          </a:prstGeom>
          <a:noFill/>
        </p:spPr>
        <p:txBody>
          <a:bodyPr wrap="none" rtlCol="0">
            <a:spAutoFit/>
          </a:bodyPr>
          <a:lstStyle/>
          <a:p>
            <a:r>
              <a:rPr lang="es-AR" dirty="0" smtClean="0"/>
              <a:t>teclas blancas</a:t>
            </a:r>
            <a:endParaRPr lang="es-AR" dirty="0"/>
          </a:p>
        </p:txBody>
      </p:sp>
      <p:sp>
        <p:nvSpPr>
          <p:cNvPr id="9" name="8 CuadroTexto"/>
          <p:cNvSpPr txBox="1"/>
          <p:nvPr/>
        </p:nvSpPr>
        <p:spPr>
          <a:xfrm>
            <a:off x="2051720" y="993469"/>
            <a:ext cx="1400512" cy="369332"/>
          </a:xfrm>
          <a:prstGeom prst="rect">
            <a:avLst/>
          </a:prstGeom>
          <a:noFill/>
        </p:spPr>
        <p:txBody>
          <a:bodyPr wrap="none" rtlCol="0">
            <a:spAutoFit/>
          </a:bodyPr>
          <a:lstStyle/>
          <a:p>
            <a:r>
              <a:rPr lang="es-AR" dirty="0" smtClean="0"/>
              <a:t>teclas negras</a:t>
            </a:r>
            <a:endParaRPr lang="es-AR" dirty="0"/>
          </a:p>
        </p:txBody>
      </p:sp>
      <p:sp>
        <p:nvSpPr>
          <p:cNvPr id="3" name="2 CuadroTexto"/>
          <p:cNvSpPr txBox="1"/>
          <p:nvPr/>
        </p:nvSpPr>
        <p:spPr>
          <a:xfrm>
            <a:off x="789641" y="5229200"/>
            <a:ext cx="3384376" cy="646331"/>
          </a:xfrm>
          <a:prstGeom prst="rect">
            <a:avLst/>
          </a:prstGeom>
          <a:noFill/>
        </p:spPr>
        <p:txBody>
          <a:bodyPr wrap="square" rtlCol="0">
            <a:spAutoFit/>
          </a:bodyPr>
          <a:lstStyle/>
          <a:p>
            <a:pPr algn="ctr"/>
            <a:r>
              <a:rPr lang="es-AR" dirty="0" smtClean="0">
                <a:solidFill>
                  <a:schemeClr val="bg1"/>
                </a:solidFill>
              </a:rPr>
              <a:t>2, 3, 5, 8, 13  números de la sucesión de Fibonacci</a:t>
            </a:r>
            <a:endParaRPr lang="es-AR" dirty="0">
              <a:solidFill>
                <a:schemeClr val="bg1"/>
              </a:solidFill>
            </a:endParaRPr>
          </a:p>
        </p:txBody>
      </p:sp>
      <p:sp>
        <p:nvSpPr>
          <p:cNvPr id="4" name="3 CuadroTexto"/>
          <p:cNvSpPr txBox="1"/>
          <p:nvPr/>
        </p:nvSpPr>
        <p:spPr>
          <a:xfrm>
            <a:off x="5163294" y="2320444"/>
            <a:ext cx="3016351" cy="646331"/>
          </a:xfrm>
          <a:prstGeom prst="rect">
            <a:avLst/>
          </a:prstGeom>
          <a:noFill/>
        </p:spPr>
        <p:txBody>
          <a:bodyPr wrap="square" rtlCol="0">
            <a:spAutoFit/>
          </a:bodyPr>
          <a:lstStyle/>
          <a:p>
            <a:pPr algn="ctr"/>
            <a:r>
              <a:rPr lang="es-AR" dirty="0" smtClean="0">
                <a:solidFill>
                  <a:schemeClr val="bg1"/>
                </a:solidFill>
              </a:rPr>
              <a:t>El acorde de Do Mayor es una secuencia de Fibonacci</a:t>
            </a:r>
            <a:endParaRPr lang="es-AR" dirty="0">
              <a:solidFill>
                <a:schemeClr val="bg1"/>
              </a:solidFill>
            </a:endParaRPr>
          </a:p>
        </p:txBody>
      </p:sp>
      <p:sp>
        <p:nvSpPr>
          <p:cNvPr id="10" name="9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416920422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9" y="548680"/>
            <a:ext cx="9138761" cy="558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2" name="1 Rectángulo"/>
          <p:cNvSpPr/>
          <p:nvPr/>
        </p:nvSpPr>
        <p:spPr>
          <a:xfrm>
            <a:off x="1781576" y="6354449"/>
            <a:ext cx="5570851" cy="369332"/>
          </a:xfrm>
          <a:prstGeom prst="rect">
            <a:avLst/>
          </a:prstGeom>
        </p:spPr>
        <p:txBody>
          <a:bodyPr wrap="square">
            <a:spAutoFit/>
          </a:bodyPr>
          <a:lstStyle/>
          <a:p>
            <a:r>
              <a:rPr lang="it-IT" dirty="0">
                <a:solidFill>
                  <a:srgbClr val="FFFF00"/>
                </a:solidFill>
              </a:rPr>
              <a:t>C (do) </a:t>
            </a:r>
            <a:r>
              <a:rPr lang="it-IT" dirty="0" smtClean="0">
                <a:solidFill>
                  <a:srgbClr val="FFFF00"/>
                </a:solidFill>
              </a:rPr>
              <a:t>  </a:t>
            </a:r>
            <a:r>
              <a:rPr lang="it-IT" dirty="0" smtClean="0">
                <a:solidFill>
                  <a:schemeClr val="bg1"/>
                </a:solidFill>
              </a:rPr>
              <a:t>D </a:t>
            </a:r>
            <a:r>
              <a:rPr lang="it-IT" dirty="0">
                <a:solidFill>
                  <a:schemeClr val="bg1"/>
                </a:solidFill>
              </a:rPr>
              <a:t>(re</a:t>
            </a:r>
            <a:r>
              <a:rPr lang="it-IT" dirty="0" smtClean="0">
                <a:solidFill>
                  <a:schemeClr val="bg1"/>
                </a:solidFill>
              </a:rPr>
              <a:t>)   </a:t>
            </a:r>
            <a:r>
              <a:rPr lang="it-IT" dirty="0">
                <a:solidFill>
                  <a:srgbClr val="FFFF00"/>
                </a:solidFill>
              </a:rPr>
              <a:t>E (mi) </a:t>
            </a:r>
            <a:r>
              <a:rPr lang="it-IT" dirty="0" smtClean="0">
                <a:solidFill>
                  <a:srgbClr val="FFFF00"/>
                </a:solidFill>
              </a:rPr>
              <a:t>  </a:t>
            </a:r>
            <a:r>
              <a:rPr lang="it-IT" dirty="0" smtClean="0">
                <a:solidFill>
                  <a:schemeClr val="bg1"/>
                </a:solidFill>
              </a:rPr>
              <a:t>F </a:t>
            </a:r>
            <a:r>
              <a:rPr lang="it-IT" dirty="0">
                <a:solidFill>
                  <a:schemeClr val="bg1"/>
                </a:solidFill>
              </a:rPr>
              <a:t>(fa) </a:t>
            </a:r>
            <a:r>
              <a:rPr lang="it-IT" dirty="0" smtClean="0">
                <a:solidFill>
                  <a:schemeClr val="bg1"/>
                </a:solidFill>
              </a:rPr>
              <a:t>  </a:t>
            </a:r>
            <a:r>
              <a:rPr lang="it-IT" dirty="0" smtClean="0">
                <a:solidFill>
                  <a:srgbClr val="FFFF00"/>
                </a:solidFill>
              </a:rPr>
              <a:t>G </a:t>
            </a:r>
            <a:r>
              <a:rPr lang="it-IT" dirty="0">
                <a:solidFill>
                  <a:srgbClr val="FFFF00"/>
                </a:solidFill>
              </a:rPr>
              <a:t>(sol) </a:t>
            </a:r>
            <a:r>
              <a:rPr lang="it-IT" dirty="0" smtClean="0">
                <a:solidFill>
                  <a:srgbClr val="FFFF00"/>
                </a:solidFill>
              </a:rPr>
              <a:t>  </a:t>
            </a:r>
            <a:r>
              <a:rPr lang="it-IT" dirty="0" smtClean="0">
                <a:solidFill>
                  <a:schemeClr val="bg1"/>
                </a:solidFill>
              </a:rPr>
              <a:t>A </a:t>
            </a:r>
            <a:r>
              <a:rPr lang="it-IT" dirty="0">
                <a:solidFill>
                  <a:schemeClr val="bg1"/>
                </a:solidFill>
              </a:rPr>
              <a:t>( la) </a:t>
            </a:r>
            <a:r>
              <a:rPr lang="it-IT" dirty="0" smtClean="0">
                <a:solidFill>
                  <a:schemeClr val="bg1"/>
                </a:solidFill>
              </a:rPr>
              <a:t>  B </a:t>
            </a:r>
            <a:r>
              <a:rPr lang="it-IT" dirty="0">
                <a:solidFill>
                  <a:schemeClr val="bg1"/>
                </a:solidFill>
              </a:rPr>
              <a:t>(si) </a:t>
            </a:r>
            <a:r>
              <a:rPr lang="it-IT" dirty="0" smtClean="0">
                <a:solidFill>
                  <a:schemeClr val="bg1"/>
                </a:solidFill>
              </a:rPr>
              <a:t>  </a:t>
            </a:r>
            <a:r>
              <a:rPr lang="it-IT" dirty="0" smtClean="0">
                <a:solidFill>
                  <a:srgbClr val="FFFF00"/>
                </a:solidFill>
              </a:rPr>
              <a:t>C </a:t>
            </a:r>
            <a:r>
              <a:rPr lang="it-IT" dirty="0">
                <a:solidFill>
                  <a:srgbClr val="FFFF00"/>
                </a:solidFill>
              </a:rPr>
              <a:t>(do)  </a:t>
            </a:r>
            <a:endParaRPr lang="es-AR" dirty="0">
              <a:solidFill>
                <a:srgbClr val="FFFF00"/>
              </a:solidFill>
            </a:endParaRPr>
          </a:p>
        </p:txBody>
      </p:sp>
    </p:spTree>
    <p:extLst>
      <p:ext uri="{BB962C8B-B14F-4D97-AF65-F5344CB8AC3E}">
        <p14:creationId xmlns:p14="http://schemas.microsoft.com/office/powerpoint/2010/main" val="367283331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52" y="692696"/>
            <a:ext cx="9207836" cy="5094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Fibonacci Sequence in Music - original theory.3g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lum bright="1000" contrast="15000"/>
          </a:blip>
          <a:stretch>
            <a:fillRect/>
          </a:stretch>
        </p:blipFill>
        <p:spPr>
          <a:xfrm>
            <a:off x="2668308" y="2375006"/>
            <a:ext cx="3816424" cy="214673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pic>
        <p:nvPicPr>
          <p:cNvPr id="2" name="1 Image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43236" y="4099036"/>
            <a:ext cx="713287" cy="398957"/>
          </a:xfrm>
          <a:prstGeom prst="rect">
            <a:avLst/>
          </a:prstGeom>
        </p:spPr>
      </p:pic>
    </p:spTree>
    <p:extLst>
      <p:ext uri="{BB962C8B-B14F-4D97-AF65-F5344CB8AC3E}">
        <p14:creationId xmlns:p14="http://schemas.microsoft.com/office/powerpoint/2010/main" val="509145886"/>
      </p:ext>
    </p:extLst>
  </p:cSld>
  <p:clrMapOvr>
    <a:masterClrMapping/>
  </p:clrMapOvr>
  <mc:AlternateContent xmlns:mc="http://schemas.openxmlformats.org/markup-compatibility/2006" xmlns:p14="http://schemas.microsoft.com/office/powerpoint/2010/main">
    <mc:Choice Requires="p14">
      <p:transition spd="slow" p14:dur="1400">
        <p14:ripple/>
        <p:sndAc>
          <p:endSnd/>
        </p:sndAc>
      </p:transition>
    </mc:Choice>
    <mc:Fallback xmlns="">
      <p:transition spd="slow">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3"/>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3"/>
                                        </p:tgtEl>
                                      </p:cBhvr>
                                    </p:cmd>
                                  </p:childTnLst>
                                </p:cTn>
                              </p:par>
                            </p:childTnLst>
                          </p:cTn>
                        </p:par>
                      </p:childTnLst>
                    </p:cTn>
                  </p:par>
                </p:childTnLst>
              </p:cTn>
              <p:nextCondLst>
                <p:cond evt="onClick" delay="0">
                  <p:tgtEl>
                    <p:spTgt spid="3"/>
                  </p:tgtEl>
                </p:cond>
              </p:nextCondLst>
            </p:seq>
            <p:video>
              <p:cMediaNode vol="80000">
                <p:cTn id="16" fill="hold" display="0">
                  <p:stCondLst>
                    <p:cond delay="indefinite"/>
                  </p:stCondLst>
                </p:cTn>
                <p:tgtEl>
                  <p:spTgt spid="3"/>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5 CuadroTexto"/>
          <p:cNvSpPr txBox="1"/>
          <p:nvPr/>
        </p:nvSpPr>
        <p:spPr>
          <a:xfrm>
            <a:off x="2843808" y="260648"/>
            <a:ext cx="5976664" cy="3693319"/>
          </a:xfrm>
          <a:prstGeom prst="rect">
            <a:avLst/>
          </a:prstGeom>
          <a:noFill/>
        </p:spPr>
        <p:txBody>
          <a:bodyPr wrap="square" rtlCol="0">
            <a:spAutoFit/>
          </a:bodyPr>
          <a:lstStyle/>
          <a:p>
            <a:pPr algn="ctr"/>
            <a:r>
              <a:rPr lang="es-AR" dirty="0" smtClean="0">
                <a:solidFill>
                  <a:prstClr val="white"/>
                </a:solidFill>
              </a:rPr>
              <a:t>Todas estas </a:t>
            </a:r>
            <a:r>
              <a:rPr lang="es-AR" dirty="0">
                <a:solidFill>
                  <a:prstClr val="white"/>
                </a:solidFill>
              </a:rPr>
              <a:t>realidades </a:t>
            </a:r>
            <a:r>
              <a:rPr lang="es-AR" dirty="0" smtClean="0">
                <a:solidFill>
                  <a:prstClr val="white"/>
                </a:solidFill>
              </a:rPr>
              <a:t>que he mostrado en estos tres </a:t>
            </a:r>
            <a:r>
              <a:rPr lang="es-AR" dirty="0" err="1" smtClean="0">
                <a:solidFill>
                  <a:prstClr val="white"/>
                </a:solidFill>
              </a:rPr>
              <a:t>pps</a:t>
            </a:r>
            <a:endParaRPr lang="es-AR" dirty="0" smtClean="0">
              <a:solidFill>
                <a:prstClr val="white"/>
              </a:solidFill>
            </a:endParaRPr>
          </a:p>
          <a:p>
            <a:pPr algn="ctr"/>
            <a:r>
              <a:rPr lang="es-AR" dirty="0" smtClean="0">
                <a:solidFill>
                  <a:prstClr val="white"/>
                </a:solidFill>
              </a:rPr>
              <a:t> </a:t>
            </a:r>
            <a:r>
              <a:rPr lang="es-AR" dirty="0" smtClean="0">
                <a:solidFill>
                  <a:prstClr val="white"/>
                </a:solidFill>
              </a:rPr>
              <a:t>me </a:t>
            </a:r>
            <a:r>
              <a:rPr lang="es-AR" dirty="0">
                <a:solidFill>
                  <a:prstClr val="white"/>
                </a:solidFill>
              </a:rPr>
              <a:t>asombraron y </a:t>
            </a:r>
            <a:r>
              <a:rPr lang="es-AR" dirty="0" smtClean="0">
                <a:solidFill>
                  <a:prstClr val="white"/>
                </a:solidFill>
              </a:rPr>
              <a:t>conmovieron tanto, </a:t>
            </a:r>
            <a:endParaRPr lang="es-AR" dirty="0" smtClean="0">
              <a:solidFill>
                <a:prstClr val="white"/>
              </a:solidFill>
            </a:endParaRPr>
          </a:p>
          <a:p>
            <a:pPr algn="ctr"/>
            <a:r>
              <a:rPr lang="es-AR" dirty="0" smtClean="0">
                <a:solidFill>
                  <a:prstClr val="white"/>
                </a:solidFill>
              </a:rPr>
              <a:t>que </a:t>
            </a:r>
            <a:r>
              <a:rPr lang="es-AR" dirty="0">
                <a:solidFill>
                  <a:prstClr val="white"/>
                </a:solidFill>
              </a:rPr>
              <a:t>quise </a:t>
            </a:r>
            <a:r>
              <a:rPr lang="es-AR" dirty="0" smtClean="0">
                <a:solidFill>
                  <a:prstClr val="white"/>
                </a:solidFill>
              </a:rPr>
              <a:t>compartirlas </a:t>
            </a:r>
            <a:r>
              <a:rPr lang="es-AR" dirty="0">
                <a:solidFill>
                  <a:prstClr val="white"/>
                </a:solidFill>
              </a:rPr>
              <a:t>con ustedes</a:t>
            </a:r>
            <a:r>
              <a:rPr lang="es-AR" dirty="0" smtClean="0">
                <a:solidFill>
                  <a:prstClr val="white"/>
                </a:solidFill>
              </a:rPr>
              <a:t>.</a:t>
            </a:r>
            <a:endParaRPr lang="es-AR" dirty="0">
              <a:solidFill>
                <a:prstClr val="white"/>
              </a:solidFill>
            </a:endParaRPr>
          </a:p>
          <a:p>
            <a:pPr algn="ctr"/>
            <a:endParaRPr lang="es-AR" dirty="0" smtClean="0">
              <a:solidFill>
                <a:prstClr val="white"/>
              </a:solidFill>
            </a:endParaRPr>
          </a:p>
          <a:p>
            <a:pPr algn="ctr"/>
            <a:r>
              <a:rPr lang="es-AR" dirty="0" smtClean="0">
                <a:solidFill>
                  <a:prstClr val="white"/>
                </a:solidFill>
              </a:rPr>
              <a:t>No pude dejar de pensar en DIOS, hacedor de todas las cosas y en esa magnífica teoría del Padre PIERRE TEILHARD DE CHARDIN</a:t>
            </a:r>
            <a:r>
              <a:rPr lang="es-AR" dirty="0">
                <a:solidFill>
                  <a:prstClr val="white"/>
                </a:solidFill>
              </a:rPr>
              <a:t>,  religioso, paleontólogo y filósofo francés que aportó una muy personal y original visión de la </a:t>
            </a:r>
            <a:r>
              <a:rPr lang="es-AR" dirty="0" smtClean="0">
                <a:solidFill>
                  <a:prstClr val="white"/>
                </a:solidFill>
              </a:rPr>
              <a:t>evolución, conjugándola sabiamente con la </a:t>
            </a:r>
            <a:endParaRPr lang="es-AR" dirty="0" smtClean="0">
              <a:solidFill>
                <a:prstClr val="white"/>
              </a:solidFill>
            </a:endParaRPr>
          </a:p>
          <a:p>
            <a:pPr algn="ctr"/>
            <a:r>
              <a:rPr lang="es-AR" sz="2000" b="1" dirty="0" smtClean="0">
                <a:solidFill>
                  <a:prstClr val="white"/>
                </a:solidFill>
              </a:rPr>
              <a:t>Creación </a:t>
            </a:r>
            <a:r>
              <a:rPr lang="es-AR" sz="2000" b="1" dirty="0" smtClean="0">
                <a:solidFill>
                  <a:prstClr val="white"/>
                </a:solidFill>
              </a:rPr>
              <a:t>del </a:t>
            </a:r>
            <a:r>
              <a:rPr lang="es-AR" sz="2000" b="1" dirty="0" smtClean="0">
                <a:solidFill>
                  <a:prstClr val="white"/>
                </a:solidFill>
              </a:rPr>
              <a:t>Universo hecha por </a:t>
            </a:r>
            <a:r>
              <a:rPr lang="es-AR" sz="2000" b="1" dirty="0" smtClean="0">
                <a:solidFill>
                  <a:prstClr val="white"/>
                </a:solidFill>
              </a:rPr>
              <a:t>Dios</a:t>
            </a:r>
            <a:r>
              <a:rPr lang="es-AR" sz="2000" dirty="0" smtClean="0">
                <a:solidFill>
                  <a:prstClr val="white"/>
                </a:solidFill>
              </a:rPr>
              <a:t>.</a:t>
            </a:r>
            <a:endParaRPr lang="es-AR" sz="2000" dirty="0">
              <a:solidFill>
                <a:prstClr val="white"/>
              </a:solidFill>
            </a:endParaRPr>
          </a:p>
          <a:p>
            <a:pPr algn="ctr"/>
            <a:endParaRPr lang="es-AR" dirty="0">
              <a:solidFill>
                <a:prstClr val="white"/>
              </a:solidFill>
            </a:endParaRPr>
          </a:p>
          <a:p>
            <a:pPr algn="ctr"/>
            <a:r>
              <a:rPr lang="es-AR" dirty="0" smtClean="0">
                <a:solidFill>
                  <a:prstClr val="white"/>
                </a:solidFill>
              </a:rPr>
              <a:t>Por esta teoría casi fue excomulgado por el </a:t>
            </a:r>
            <a:r>
              <a:rPr lang="es-AR" dirty="0" smtClean="0">
                <a:solidFill>
                  <a:srgbClr val="FFFF00"/>
                </a:solidFill>
              </a:rPr>
              <a:t>Papa Pio XII </a:t>
            </a:r>
          </a:p>
          <a:p>
            <a:pPr algn="ctr"/>
            <a:r>
              <a:rPr lang="es-AR" dirty="0" smtClean="0">
                <a:solidFill>
                  <a:prstClr val="white"/>
                </a:solidFill>
              </a:rPr>
              <a:t>A pedido de los teólogos del Vaticano . </a:t>
            </a:r>
          </a:p>
        </p:txBody>
      </p:sp>
      <p:sp>
        <p:nvSpPr>
          <p:cNvPr id="2" name="1 Rectángulo"/>
          <p:cNvSpPr/>
          <p:nvPr/>
        </p:nvSpPr>
        <p:spPr>
          <a:xfrm>
            <a:off x="64505" y="3285210"/>
            <a:ext cx="2664296" cy="646331"/>
          </a:xfrm>
          <a:prstGeom prst="rect">
            <a:avLst/>
          </a:prstGeom>
        </p:spPr>
        <p:txBody>
          <a:bodyPr wrap="squar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AR" b="1" dirty="0" smtClean="0">
                <a:ln/>
                <a:solidFill>
                  <a:schemeClr val="accent3"/>
                </a:solidFill>
              </a:rPr>
              <a:t>Padre Pierre </a:t>
            </a:r>
          </a:p>
          <a:p>
            <a:pPr algn="ctr"/>
            <a:r>
              <a:rPr lang="es-AR" b="1" dirty="0" err="1" smtClean="0">
                <a:ln/>
                <a:solidFill>
                  <a:schemeClr val="accent3"/>
                </a:solidFill>
              </a:rPr>
              <a:t>Teilhard</a:t>
            </a:r>
            <a:r>
              <a:rPr lang="es-AR" b="1" dirty="0" smtClean="0">
                <a:ln/>
                <a:solidFill>
                  <a:schemeClr val="accent3"/>
                </a:solidFill>
              </a:rPr>
              <a:t> de </a:t>
            </a:r>
            <a:r>
              <a:rPr lang="es-AR" b="1" dirty="0" err="1" smtClean="0">
                <a:ln/>
                <a:solidFill>
                  <a:schemeClr val="accent3"/>
                </a:solidFill>
              </a:rPr>
              <a:t>Chardin</a:t>
            </a:r>
            <a:endParaRPr lang="es-AR" b="1" dirty="0" smtClean="0">
              <a:ln/>
              <a:solidFill>
                <a:schemeClr val="accent3"/>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416" y="401558"/>
            <a:ext cx="2276475"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095328" y="3903344"/>
            <a:ext cx="5509120" cy="2031325"/>
          </a:xfrm>
          <a:prstGeom prst="rect">
            <a:avLst/>
          </a:prstGeom>
        </p:spPr>
        <p:txBody>
          <a:bodyPr wrap="square">
            <a:spAutoFit/>
          </a:bodyPr>
          <a:lstStyle/>
          <a:p>
            <a:r>
              <a:rPr lang="es-AR" dirty="0" smtClean="0">
                <a:solidFill>
                  <a:prstClr val="white"/>
                </a:solidFill>
              </a:rPr>
              <a:t>dijo:</a:t>
            </a:r>
          </a:p>
          <a:p>
            <a:pPr algn="ctr"/>
            <a:r>
              <a:rPr lang="es-AR" dirty="0" smtClean="0">
                <a:solidFill>
                  <a:srgbClr val="FFFF00"/>
                </a:solidFill>
              </a:rPr>
              <a:t>" </a:t>
            </a:r>
            <a:r>
              <a:rPr lang="es-AR" dirty="0">
                <a:solidFill>
                  <a:srgbClr val="FFFF00"/>
                </a:solidFill>
              </a:rPr>
              <a:t>Tu no eres un ser humano </a:t>
            </a:r>
            <a:r>
              <a:rPr lang="es-AR" dirty="0" smtClean="0">
                <a:solidFill>
                  <a:srgbClr val="FFFF00"/>
                </a:solidFill>
              </a:rPr>
              <a:t>espiritual,</a:t>
            </a:r>
          </a:p>
          <a:p>
            <a:pPr algn="ctr"/>
            <a:r>
              <a:rPr lang="es-AR" dirty="0">
                <a:solidFill>
                  <a:srgbClr val="FFFF00"/>
                </a:solidFill>
              </a:rPr>
              <a:t>e</a:t>
            </a:r>
            <a:r>
              <a:rPr lang="es-AR" dirty="0" smtClean="0">
                <a:solidFill>
                  <a:srgbClr val="FFFF00"/>
                </a:solidFill>
              </a:rPr>
              <a:t>res </a:t>
            </a:r>
            <a:r>
              <a:rPr lang="es-AR" dirty="0">
                <a:solidFill>
                  <a:srgbClr val="FFFF00"/>
                </a:solidFill>
              </a:rPr>
              <a:t>un ser espiritual con una experiencia </a:t>
            </a:r>
            <a:r>
              <a:rPr lang="es-AR" dirty="0" smtClean="0">
                <a:solidFill>
                  <a:srgbClr val="FFFF00"/>
                </a:solidFill>
              </a:rPr>
              <a:t>humana”. </a:t>
            </a:r>
          </a:p>
          <a:p>
            <a:pPr algn="ctr"/>
            <a:endParaRPr lang="es-AR" dirty="0">
              <a:solidFill>
                <a:prstClr val="white"/>
              </a:solidFill>
            </a:endParaRPr>
          </a:p>
          <a:p>
            <a:pPr algn="ctr"/>
            <a:r>
              <a:rPr lang="es-AR" dirty="0">
                <a:solidFill>
                  <a:prstClr val="white"/>
                </a:solidFill>
              </a:rPr>
              <a:t>En 1962, bajo </a:t>
            </a:r>
            <a:r>
              <a:rPr lang="es-AR" dirty="0">
                <a:solidFill>
                  <a:srgbClr val="FFFF00"/>
                </a:solidFill>
              </a:rPr>
              <a:t>Juan XXIII</a:t>
            </a:r>
            <a:r>
              <a:rPr lang="es-AR" dirty="0">
                <a:solidFill>
                  <a:prstClr val="white"/>
                </a:solidFill>
              </a:rPr>
              <a:t>, la Congregación del Santo Oficio emitió otro </a:t>
            </a:r>
            <a:r>
              <a:rPr lang="es-AR" dirty="0" err="1">
                <a:solidFill>
                  <a:prstClr val="white"/>
                </a:solidFill>
              </a:rPr>
              <a:t>monitum</a:t>
            </a:r>
            <a:r>
              <a:rPr lang="es-AR" dirty="0">
                <a:solidFill>
                  <a:prstClr val="white"/>
                </a:solidFill>
              </a:rPr>
              <a:t> (advertencia) </a:t>
            </a:r>
            <a:r>
              <a:rPr lang="es-AR" dirty="0" smtClean="0">
                <a:solidFill>
                  <a:prstClr val="white"/>
                </a:solidFill>
              </a:rPr>
              <a:t>severo.</a:t>
            </a:r>
          </a:p>
          <a:p>
            <a:pPr algn="ctr"/>
            <a:endParaRPr lang="es-AR" dirty="0">
              <a:solidFill>
                <a:prstClr val="white"/>
              </a:solidFill>
            </a:endParaRPr>
          </a:p>
        </p:txBody>
      </p:sp>
      <p:sp>
        <p:nvSpPr>
          <p:cNvPr id="4" name="3 Rectángulo"/>
          <p:cNvSpPr/>
          <p:nvPr/>
        </p:nvSpPr>
        <p:spPr>
          <a:xfrm>
            <a:off x="3707904" y="429218"/>
            <a:ext cx="4572000" cy="5355312"/>
          </a:xfrm>
          <a:prstGeom prst="rect">
            <a:avLst/>
          </a:prstGeom>
        </p:spPr>
        <p:txBody>
          <a:bodyPr>
            <a:spAutoFit/>
          </a:bodyPr>
          <a:lstStyle/>
          <a:p>
            <a:pPr algn="ctr"/>
            <a:r>
              <a:rPr lang="es-AR" dirty="0">
                <a:solidFill>
                  <a:schemeClr val="bg1"/>
                </a:solidFill>
              </a:rPr>
              <a:t>El </a:t>
            </a:r>
            <a:r>
              <a:rPr lang="es-AR" dirty="0">
                <a:solidFill>
                  <a:srgbClr val="FFFF00"/>
                </a:solidFill>
              </a:rPr>
              <a:t>Papa Paulo VI </a:t>
            </a:r>
            <a:r>
              <a:rPr lang="es-AR" dirty="0">
                <a:solidFill>
                  <a:schemeClr val="bg1"/>
                </a:solidFill>
              </a:rPr>
              <a:t>en un discurso sobre la relación entre fe y ciencia se refiere a </a:t>
            </a:r>
            <a:r>
              <a:rPr lang="es-AR" dirty="0" err="1">
                <a:solidFill>
                  <a:schemeClr val="bg1"/>
                </a:solidFill>
              </a:rPr>
              <a:t>Teilhard</a:t>
            </a:r>
            <a:r>
              <a:rPr lang="es-AR" dirty="0">
                <a:solidFill>
                  <a:schemeClr val="bg1"/>
                </a:solidFill>
              </a:rPr>
              <a:t> como un científico que acaba de estudiar este asunto y pudo "encontrar el espíritu", de manera que su explicación del universo manifiesta "la presencia de Dios en el universo en el principio inteligente y Creador</a:t>
            </a:r>
            <a:r>
              <a:rPr lang="es-AR" dirty="0" smtClean="0">
                <a:solidFill>
                  <a:schemeClr val="bg1"/>
                </a:solidFill>
              </a:rPr>
              <a:t>"</a:t>
            </a:r>
            <a:endParaRPr lang="es-AR" dirty="0">
              <a:solidFill>
                <a:schemeClr val="bg1"/>
              </a:solidFill>
            </a:endParaRPr>
          </a:p>
          <a:p>
            <a:pPr algn="ctr"/>
            <a:endParaRPr lang="es-AR" dirty="0" smtClean="0">
              <a:solidFill>
                <a:schemeClr val="bg1"/>
              </a:solidFill>
            </a:endParaRPr>
          </a:p>
          <a:p>
            <a:pPr algn="ctr"/>
            <a:r>
              <a:rPr lang="es-AR" dirty="0" smtClean="0">
                <a:solidFill>
                  <a:schemeClr val="bg1"/>
                </a:solidFill>
              </a:rPr>
              <a:t>Más </a:t>
            </a:r>
            <a:r>
              <a:rPr lang="es-AR" dirty="0">
                <a:solidFill>
                  <a:schemeClr val="bg1"/>
                </a:solidFill>
              </a:rPr>
              <a:t>recientemente, en 1987, el teólogo y cardenal Ratzinger, </a:t>
            </a:r>
            <a:r>
              <a:rPr lang="es-AR" dirty="0">
                <a:solidFill>
                  <a:srgbClr val="FFFF00"/>
                </a:solidFill>
              </a:rPr>
              <a:t>Papa emérito Benedicto XVI</a:t>
            </a:r>
            <a:r>
              <a:rPr lang="es-AR" dirty="0">
                <a:solidFill>
                  <a:schemeClr val="bg1"/>
                </a:solidFill>
              </a:rPr>
              <a:t> en sus Principios de Teología Católica admitió que uno de los principales documentos del Concilio Vaticano II, </a:t>
            </a:r>
            <a:r>
              <a:rPr lang="es-AR" dirty="0" err="1">
                <a:solidFill>
                  <a:schemeClr val="bg1"/>
                </a:solidFill>
              </a:rPr>
              <a:t>Gaudium</a:t>
            </a:r>
            <a:r>
              <a:rPr lang="es-AR" dirty="0">
                <a:solidFill>
                  <a:schemeClr val="bg1"/>
                </a:solidFill>
              </a:rPr>
              <a:t> et </a:t>
            </a:r>
            <a:r>
              <a:rPr lang="es-AR" dirty="0" err="1">
                <a:solidFill>
                  <a:schemeClr val="bg1"/>
                </a:solidFill>
              </a:rPr>
              <a:t>Spes</a:t>
            </a:r>
            <a:r>
              <a:rPr lang="es-AR" dirty="0">
                <a:solidFill>
                  <a:schemeClr val="bg1"/>
                </a:solidFill>
              </a:rPr>
              <a:t> fue permeado por el pensamiento del jesuita francés. Benedicto XVI ha afirmado también que </a:t>
            </a:r>
            <a:r>
              <a:rPr lang="es-AR" dirty="0" err="1">
                <a:solidFill>
                  <a:schemeClr val="bg1"/>
                </a:solidFill>
              </a:rPr>
              <a:t>Teilhard</a:t>
            </a:r>
            <a:r>
              <a:rPr lang="es-AR" dirty="0">
                <a:solidFill>
                  <a:schemeClr val="bg1"/>
                </a:solidFill>
              </a:rPr>
              <a:t> tuvo una gran visión, que culmina en una verdadera liturgia cósmica, en la cual el cosmos se convertirá en una hostia </a:t>
            </a:r>
            <a:r>
              <a:rPr lang="es-AR" dirty="0" smtClean="0">
                <a:solidFill>
                  <a:schemeClr val="bg1"/>
                </a:solidFill>
              </a:rPr>
              <a:t>viviente.</a:t>
            </a:r>
            <a:endParaRPr lang="es-AR" dirty="0">
              <a:solidFill>
                <a:schemeClr val="bg1"/>
              </a:solidFill>
            </a:endParaRPr>
          </a:p>
        </p:txBody>
      </p:sp>
      <p:sp>
        <p:nvSpPr>
          <p:cNvPr id="5" name="4 Rectángulo"/>
          <p:cNvSpPr/>
          <p:nvPr/>
        </p:nvSpPr>
        <p:spPr>
          <a:xfrm>
            <a:off x="258416" y="5756870"/>
            <a:ext cx="8562056" cy="523220"/>
          </a:xfrm>
          <a:prstGeom prst="rect">
            <a:avLst/>
          </a:prstGeom>
        </p:spPr>
        <p:txBody>
          <a:bodyPr wrap="square">
            <a:spAutoFit/>
          </a:bodyPr>
          <a:lstStyle/>
          <a:p>
            <a:pPr algn="ctr"/>
            <a:r>
              <a:rPr lang="es-AR" sz="2800" dirty="0">
                <a:solidFill>
                  <a:schemeClr val="bg1"/>
                </a:solidFill>
              </a:rPr>
              <a:t>Casi después de un siglo  fue reconocido por su filosofía.</a:t>
            </a:r>
          </a:p>
        </p:txBody>
      </p:sp>
      <p:sp>
        <p:nvSpPr>
          <p:cNvPr id="7" name="6 Rectángulo"/>
          <p:cNvSpPr/>
          <p:nvPr/>
        </p:nvSpPr>
        <p:spPr>
          <a:xfrm>
            <a:off x="1656358" y="6390449"/>
            <a:ext cx="5670376" cy="646331"/>
          </a:xfrm>
          <a:prstGeom prst="rect">
            <a:avLst/>
          </a:prstGeom>
        </p:spPr>
        <p:txBody>
          <a:bodyPr wrap="square">
            <a:spAutoFit/>
          </a:bodyPr>
          <a:lstStyle/>
          <a:p>
            <a:pPr algn="ctr"/>
            <a:r>
              <a:rPr lang="es-AR" dirty="0">
                <a:solidFill>
                  <a:schemeClr val="bg1"/>
                </a:solidFill>
                <a:hlinkClick r:id="rId4"/>
              </a:rPr>
              <a:t>http://www.teilharddechardingrupodeestudio.org</a:t>
            </a:r>
            <a:r>
              <a:rPr lang="es-AR" dirty="0" smtClean="0">
                <a:solidFill>
                  <a:schemeClr val="bg1"/>
                </a:solidFill>
                <a:hlinkClick r:id="rId4"/>
              </a:rPr>
              <a:t>/</a:t>
            </a:r>
            <a:endParaRPr lang="es-AR" dirty="0" smtClean="0">
              <a:solidFill>
                <a:schemeClr val="bg1"/>
              </a:solidFill>
            </a:endParaRPr>
          </a:p>
          <a:p>
            <a:pPr algn="ctr"/>
            <a:endParaRPr lang="es-AR" dirty="0">
              <a:solidFill>
                <a:schemeClr val="bg1"/>
              </a:solidFill>
            </a:endParaRPr>
          </a:p>
        </p:txBody>
      </p:sp>
      <p:sp>
        <p:nvSpPr>
          <p:cNvPr id="8" name="7 Rectángulo"/>
          <p:cNvSpPr/>
          <p:nvPr/>
        </p:nvSpPr>
        <p:spPr>
          <a:xfrm>
            <a:off x="64505" y="3953967"/>
            <a:ext cx="2470385" cy="1200329"/>
          </a:xfrm>
          <a:prstGeom prst="rect">
            <a:avLst/>
          </a:prstGeom>
        </p:spPr>
        <p:txBody>
          <a:bodyPr wrap="square">
            <a:spAutoFit/>
          </a:bodyPr>
          <a:lstStyle/>
          <a:p>
            <a:pPr algn="ctr"/>
            <a:r>
              <a:rPr lang="es-AR" dirty="0" err="1">
                <a:ln/>
                <a:solidFill>
                  <a:schemeClr val="bg1"/>
                </a:solidFill>
              </a:rPr>
              <a:t>Orcines</a:t>
            </a:r>
            <a:r>
              <a:rPr lang="es-AR" dirty="0">
                <a:ln/>
                <a:solidFill>
                  <a:schemeClr val="bg1"/>
                </a:solidFill>
              </a:rPr>
              <a:t>, </a:t>
            </a:r>
            <a:endParaRPr lang="es-AR" dirty="0" smtClean="0">
              <a:ln/>
              <a:solidFill>
                <a:schemeClr val="bg1"/>
              </a:solidFill>
            </a:endParaRPr>
          </a:p>
          <a:p>
            <a:pPr algn="ctr"/>
            <a:r>
              <a:rPr lang="es-AR" dirty="0" smtClean="0">
                <a:ln/>
                <a:solidFill>
                  <a:schemeClr val="bg1"/>
                </a:solidFill>
              </a:rPr>
              <a:t>1 </a:t>
            </a:r>
            <a:r>
              <a:rPr lang="es-AR" dirty="0">
                <a:ln/>
                <a:solidFill>
                  <a:schemeClr val="bg1"/>
                </a:solidFill>
              </a:rPr>
              <a:t>de mayo de </a:t>
            </a:r>
            <a:r>
              <a:rPr lang="es-AR" dirty="0" smtClean="0">
                <a:ln/>
                <a:solidFill>
                  <a:schemeClr val="bg1"/>
                </a:solidFill>
              </a:rPr>
              <a:t>1881 </a:t>
            </a:r>
          </a:p>
          <a:p>
            <a:pPr algn="ctr"/>
            <a:r>
              <a:rPr lang="es-AR" dirty="0" smtClean="0">
                <a:ln/>
                <a:solidFill>
                  <a:schemeClr val="bg1"/>
                </a:solidFill>
              </a:rPr>
              <a:t>Nueva </a:t>
            </a:r>
            <a:r>
              <a:rPr lang="es-AR" dirty="0">
                <a:ln/>
                <a:solidFill>
                  <a:schemeClr val="bg1"/>
                </a:solidFill>
              </a:rPr>
              <a:t>York, </a:t>
            </a:r>
            <a:endParaRPr lang="es-AR" dirty="0" smtClean="0">
              <a:ln/>
              <a:solidFill>
                <a:schemeClr val="bg1"/>
              </a:solidFill>
            </a:endParaRPr>
          </a:p>
          <a:p>
            <a:pPr algn="ctr"/>
            <a:r>
              <a:rPr lang="es-AR" dirty="0" smtClean="0">
                <a:ln/>
                <a:solidFill>
                  <a:schemeClr val="bg1"/>
                </a:solidFill>
              </a:rPr>
              <a:t>10 </a:t>
            </a:r>
            <a:r>
              <a:rPr lang="es-AR" dirty="0">
                <a:ln/>
                <a:solidFill>
                  <a:schemeClr val="bg1"/>
                </a:solidFill>
              </a:rPr>
              <a:t>de abril de 1955</a:t>
            </a:r>
            <a:endParaRPr lang="es-AR" dirty="0">
              <a:ln/>
              <a:solidFill>
                <a:schemeClr val="bg1"/>
              </a:solidFill>
            </a:endParaRPr>
          </a:p>
        </p:txBody>
      </p:sp>
    </p:spTree>
    <p:extLst>
      <p:ext uri="{BB962C8B-B14F-4D97-AF65-F5344CB8AC3E}">
        <p14:creationId xmlns:p14="http://schemas.microsoft.com/office/powerpoint/2010/main" val="2033156615"/>
      </p:ext>
    </p:extLst>
  </p:cSld>
  <p:clrMapOvr>
    <a:masterClrMapping/>
  </p:clrMapOvr>
  <mc:AlternateContent xmlns:mc="http://schemas.openxmlformats.org/markup-compatibility/2006" xmlns:p14="http://schemas.microsoft.com/office/powerpoint/2010/main">
    <mc:Choice Requires="p14">
      <p:transition spd="slow" p14:dur="4000">
        <p14:vortex/>
        <p:sndAc>
          <p:stSnd loop="1">
            <p:snd r:embed="rId2" name="Bach's -Air on the G String- (A=432Hz).wav"/>
          </p:stSnd>
        </p:sndAc>
      </p:transition>
    </mc:Choice>
    <mc:Fallback xmlns="">
      <p:transition spd="slow">
        <p:fade/>
        <p:sndAc>
          <p:stSnd loop="1">
            <p:snd r:embed="rId5" name="Bach's -Air on the G String- (A=432H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290">
                                          <p:stCondLst>
                                            <p:cond delay="0"/>
                                          </p:stCondLst>
                                        </p:cTn>
                                        <p:tgtEl>
                                          <p:spTgt spid="6">
                                            <p:txEl>
                                              <p:pRg st="0" end="0"/>
                                            </p:txEl>
                                          </p:spTgt>
                                        </p:tgtEl>
                                      </p:cBhvr>
                                    </p:animEffect>
                                    <p:anim calcmode="lin" valueType="num">
                                      <p:cBhvr>
                                        <p:cTn id="8" dur="911"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xEl>
                                              <p:pRg st="0" end="0"/>
                                            </p:txEl>
                                          </p:spTgt>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xEl>
                                              <p:pRg st="0" end="0"/>
                                            </p:txEl>
                                          </p:spTgt>
                                        </p:tgtEl>
                                      </p:cBhvr>
                                      <p:to x="100000" y="60000"/>
                                    </p:animScale>
                                    <p:animScale>
                                      <p:cBhvr>
                                        <p:cTn id="14" dur="83" decel="50000">
                                          <p:stCondLst>
                                            <p:cond delay="338"/>
                                          </p:stCondLst>
                                        </p:cTn>
                                        <p:tgtEl>
                                          <p:spTgt spid="6">
                                            <p:txEl>
                                              <p:pRg st="0" end="0"/>
                                            </p:txEl>
                                          </p:spTgt>
                                        </p:tgtEl>
                                      </p:cBhvr>
                                      <p:to x="100000" y="100000"/>
                                    </p:animScale>
                                    <p:animScale>
                                      <p:cBhvr>
                                        <p:cTn id="15" dur="13">
                                          <p:stCondLst>
                                            <p:cond delay="656"/>
                                          </p:stCondLst>
                                        </p:cTn>
                                        <p:tgtEl>
                                          <p:spTgt spid="6">
                                            <p:txEl>
                                              <p:pRg st="0" end="0"/>
                                            </p:txEl>
                                          </p:spTgt>
                                        </p:tgtEl>
                                      </p:cBhvr>
                                      <p:to x="100000" y="80000"/>
                                    </p:animScale>
                                    <p:animScale>
                                      <p:cBhvr>
                                        <p:cTn id="16" dur="83" decel="50000">
                                          <p:stCondLst>
                                            <p:cond delay="669"/>
                                          </p:stCondLst>
                                        </p:cTn>
                                        <p:tgtEl>
                                          <p:spTgt spid="6">
                                            <p:txEl>
                                              <p:pRg st="0" end="0"/>
                                            </p:txEl>
                                          </p:spTgt>
                                        </p:tgtEl>
                                      </p:cBhvr>
                                      <p:to x="100000" y="100000"/>
                                    </p:animScale>
                                    <p:animScale>
                                      <p:cBhvr>
                                        <p:cTn id="17" dur="13">
                                          <p:stCondLst>
                                            <p:cond delay="821"/>
                                          </p:stCondLst>
                                        </p:cTn>
                                        <p:tgtEl>
                                          <p:spTgt spid="6">
                                            <p:txEl>
                                              <p:pRg st="0" end="0"/>
                                            </p:txEl>
                                          </p:spTgt>
                                        </p:tgtEl>
                                      </p:cBhvr>
                                      <p:to x="100000" y="90000"/>
                                    </p:animScale>
                                    <p:animScale>
                                      <p:cBhvr>
                                        <p:cTn id="18" dur="83" decel="50000">
                                          <p:stCondLst>
                                            <p:cond delay="834"/>
                                          </p:stCondLst>
                                        </p:cTn>
                                        <p:tgtEl>
                                          <p:spTgt spid="6">
                                            <p:txEl>
                                              <p:pRg st="0" end="0"/>
                                            </p:txEl>
                                          </p:spTgt>
                                        </p:tgtEl>
                                      </p:cBhvr>
                                      <p:to x="100000" y="100000"/>
                                    </p:animScale>
                                    <p:animScale>
                                      <p:cBhvr>
                                        <p:cTn id="19" dur="13">
                                          <p:stCondLst>
                                            <p:cond delay="904"/>
                                          </p:stCondLst>
                                        </p:cTn>
                                        <p:tgtEl>
                                          <p:spTgt spid="6">
                                            <p:txEl>
                                              <p:pRg st="0" end="0"/>
                                            </p:txEl>
                                          </p:spTgt>
                                        </p:tgtEl>
                                      </p:cBhvr>
                                      <p:to x="100000" y="95000"/>
                                    </p:animScale>
                                    <p:animScale>
                                      <p:cBhvr>
                                        <p:cTn id="20" dur="83" decel="50000">
                                          <p:stCondLst>
                                            <p:cond delay="917"/>
                                          </p:stCondLst>
                                        </p:cTn>
                                        <p:tgtEl>
                                          <p:spTgt spid="6">
                                            <p:txEl>
                                              <p:pRg st="0" end="0"/>
                                            </p:txEl>
                                          </p:spTgt>
                                        </p:tgtEl>
                                      </p:cBhvr>
                                      <p:to x="100000" y="100000"/>
                                    </p:animScale>
                                  </p:childTnLst>
                                </p:cTn>
                              </p:par>
                            </p:childTnLst>
                          </p:cTn>
                        </p:par>
                        <p:par>
                          <p:cTn id="21" fill="hold">
                            <p:stCondLst>
                              <p:cond delay="5600"/>
                            </p:stCondLst>
                            <p:childTnLst>
                              <p:par>
                                <p:cTn id="22" presetID="26" presetClass="entr" presetSubtype="0" fill="hold" nodeType="afterEffect">
                                  <p:stCondLst>
                                    <p:cond delay="0"/>
                                  </p:stCondLst>
                                  <p:iterate type="lt">
                                    <p:tmPct val="10000"/>
                                  </p:iterate>
                                  <p:childTnLst>
                                    <p:set>
                                      <p:cBhvr>
                                        <p:cTn id="23" dur="1" fill="hold">
                                          <p:stCondLst>
                                            <p:cond delay="0"/>
                                          </p:stCondLst>
                                        </p:cTn>
                                        <p:tgtEl>
                                          <p:spTgt spid="6">
                                            <p:txEl>
                                              <p:pRg st="1" end="1"/>
                                            </p:txEl>
                                          </p:spTgt>
                                        </p:tgtEl>
                                        <p:attrNameLst>
                                          <p:attrName>style.visibility</p:attrName>
                                        </p:attrNameLst>
                                      </p:cBhvr>
                                      <p:to>
                                        <p:strVal val="visible"/>
                                      </p:to>
                                    </p:set>
                                    <p:animEffect transition="in" filter="wipe(down)">
                                      <p:cBhvr>
                                        <p:cTn id="24" dur="290">
                                          <p:stCondLst>
                                            <p:cond delay="0"/>
                                          </p:stCondLst>
                                        </p:cTn>
                                        <p:tgtEl>
                                          <p:spTgt spid="6">
                                            <p:txEl>
                                              <p:pRg st="1" end="1"/>
                                            </p:txEl>
                                          </p:spTgt>
                                        </p:tgtEl>
                                      </p:cBhvr>
                                    </p:animEffect>
                                    <p:anim calcmode="lin" valueType="num">
                                      <p:cBhvr>
                                        <p:cTn id="25" dur="911"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26" dur="332"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27" dur="332" tmFilter="0, 0; 0.125,0.2665; 0.25,0.4; 0.375,0.465; 0.5,0.5;  0.625,0.535; 0.75,0.6; 0.875,0.7335; 1,1">
                                          <p:stCondLst>
                                            <p:cond delay="332"/>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28" dur="166" tmFilter="0, 0; 0.125,0.2665; 0.25,0.4; 0.375,0.465; 0.5,0.5;  0.625,0.535; 0.75,0.6; 0.875,0.7335; 1,1">
                                          <p:stCondLst>
                                            <p:cond delay="662"/>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29" dur="82" tmFilter="0, 0; 0.125,0.2665; 0.25,0.4; 0.375,0.465; 0.5,0.5;  0.625,0.535; 0.75,0.6; 0.875,0.7335; 1,1">
                                          <p:stCondLst>
                                            <p:cond delay="828"/>
                                          </p:stCondLst>
                                        </p:cTn>
                                        <p:tgtEl>
                                          <p:spTgt spid="6">
                                            <p:txEl>
                                              <p:pRg st="1" end="1"/>
                                            </p:txEl>
                                          </p:spTgt>
                                        </p:tgtEl>
                                        <p:attrNameLst>
                                          <p:attrName>ppt_y</p:attrName>
                                        </p:attrNameLst>
                                      </p:cBhvr>
                                      <p:tavLst>
                                        <p:tav tm="0" fmla="#ppt_y-sin(pi*$)/81">
                                          <p:val>
                                            <p:fltVal val="0"/>
                                          </p:val>
                                        </p:tav>
                                        <p:tav tm="100000">
                                          <p:val>
                                            <p:fltVal val="1"/>
                                          </p:val>
                                        </p:tav>
                                      </p:tavLst>
                                    </p:anim>
                                    <p:animScale>
                                      <p:cBhvr>
                                        <p:cTn id="30" dur="13">
                                          <p:stCondLst>
                                            <p:cond delay="325"/>
                                          </p:stCondLst>
                                        </p:cTn>
                                        <p:tgtEl>
                                          <p:spTgt spid="6">
                                            <p:txEl>
                                              <p:pRg st="1" end="1"/>
                                            </p:txEl>
                                          </p:spTgt>
                                        </p:tgtEl>
                                      </p:cBhvr>
                                      <p:to x="100000" y="60000"/>
                                    </p:animScale>
                                    <p:animScale>
                                      <p:cBhvr>
                                        <p:cTn id="31" dur="83" decel="50000">
                                          <p:stCondLst>
                                            <p:cond delay="338"/>
                                          </p:stCondLst>
                                        </p:cTn>
                                        <p:tgtEl>
                                          <p:spTgt spid="6">
                                            <p:txEl>
                                              <p:pRg st="1" end="1"/>
                                            </p:txEl>
                                          </p:spTgt>
                                        </p:tgtEl>
                                      </p:cBhvr>
                                      <p:to x="100000" y="100000"/>
                                    </p:animScale>
                                    <p:animScale>
                                      <p:cBhvr>
                                        <p:cTn id="32" dur="13">
                                          <p:stCondLst>
                                            <p:cond delay="656"/>
                                          </p:stCondLst>
                                        </p:cTn>
                                        <p:tgtEl>
                                          <p:spTgt spid="6">
                                            <p:txEl>
                                              <p:pRg st="1" end="1"/>
                                            </p:txEl>
                                          </p:spTgt>
                                        </p:tgtEl>
                                      </p:cBhvr>
                                      <p:to x="100000" y="80000"/>
                                    </p:animScale>
                                    <p:animScale>
                                      <p:cBhvr>
                                        <p:cTn id="33" dur="83" decel="50000">
                                          <p:stCondLst>
                                            <p:cond delay="669"/>
                                          </p:stCondLst>
                                        </p:cTn>
                                        <p:tgtEl>
                                          <p:spTgt spid="6">
                                            <p:txEl>
                                              <p:pRg st="1" end="1"/>
                                            </p:txEl>
                                          </p:spTgt>
                                        </p:tgtEl>
                                      </p:cBhvr>
                                      <p:to x="100000" y="100000"/>
                                    </p:animScale>
                                    <p:animScale>
                                      <p:cBhvr>
                                        <p:cTn id="34" dur="13">
                                          <p:stCondLst>
                                            <p:cond delay="821"/>
                                          </p:stCondLst>
                                        </p:cTn>
                                        <p:tgtEl>
                                          <p:spTgt spid="6">
                                            <p:txEl>
                                              <p:pRg st="1" end="1"/>
                                            </p:txEl>
                                          </p:spTgt>
                                        </p:tgtEl>
                                      </p:cBhvr>
                                      <p:to x="100000" y="90000"/>
                                    </p:animScale>
                                    <p:animScale>
                                      <p:cBhvr>
                                        <p:cTn id="35" dur="83" decel="50000">
                                          <p:stCondLst>
                                            <p:cond delay="834"/>
                                          </p:stCondLst>
                                        </p:cTn>
                                        <p:tgtEl>
                                          <p:spTgt spid="6">
                                            <p:txEl>
                                              <p:pRg st="1" end="1"/>
                                            </p:txEl>
                                          </p:spTgt>
                                        </p:tgtEl>
                                      </p:cBhvr>
                                      <p:to x="100000" y="100000"/>
                                    </p:animScale>
                                    <p:animScale>
                                      <p:cBhvr>
                                        <p:cTn id="36" dur="13">
                                          <p:stCondLst>
                                            <p:cond delay="904"/>
                                          </p:stCondLst>
                                        </p:cTn>
                                        <p:tgtEl>
                                          <p:spTgt spid="6">
                                            <p:txEl>
                                              <p:pRg st="1" end="1"/>
                                            </p:txEl>
                                          </p:spTgt>
                                        </p:tgtEl>
                                      </p:cBhvr>
                                      <p:to x="100000" y="95000"/>
                                    </p:animScale>
                                    <p:animScale>
                                      <p:cBhvr>
                                        <p:cTn id="37" dur="83" decel="50000">
                                          <p:stCondLst>
                                            <p:cond delay="917"/>
                                          </p:stCondLst>
                                        </p:cTn>
                                        <p:tgtEl>
                                          <p:spTgt spid="6">
                                            <p:txEl>
                                              <p:pRg st="1" end="1"/>
                                            </p:txEl>
                                          </p:spTgt>
                                        </p:tgtEl>
                                      </p:cBhvr>
                                      <p:to x="100000" y="100000"/>
                                    </p:animScale>
                                  </p:childTnLst>
                                </p:cTn>
                              </p:par>
                            </p:childTnLst>
                          </p:cTn>
                        </p:par>
                        <p:par>
                          <p:cTn id="38" fill="hold">
                            <p:stCondLst>
                              <p:cond delay="9500"/>
                            </p:stCondLst>
                            <p:childTnLst>
                              <p:par>
                                <p:cTn id="39" presetID="26" presetClass="entr" presetSubtype="0" fill="hold" nodeType="afterEffect">
                                  <p:stCondLst>
                                    <p:cond delay="0"/>
                                  </p:stCondLst>
                                  <p:iterate type="lt">
                                    <p:tmPct val="10000"/>
                                  </p:iterate>
                                  <p:childTnLst>
                                    <p:set>
                                      <p:cBhvr>
                                        <p:cTn id="40" dur="1" fill="hold">
                                          <p:stCondLst>
                                            <p:cond delay="0"/>
                                          </p:stCondLst>
                                        </p:cTn>
                                        <p:tgtEl>
                                          <p:spTgt spid="6">
                                            <p:txEl>
                                              <p:pRg st="2" end="2"/>
                                            </p:txEl>
                                          </p:spTgt>
                                        </p:tgtEl>
                                        <p:attrNameLst>
                                          <p:attrName>style.visibility</p:attrName>
                                        </p:attrNameLst>
                                      </p:cBhvr>
                                      <p:to>
                                        <p:strVal val="visible"/>
                                      </p:to>
                                    </p:set>
                                    <p:animEffect transition="in" filter="wipe(down)">
                                      <p:cBhvr>
                                        <p:cTn id="41" dur="290">
                                          <p:stCondLst>
                                            <p:cond delay="0"/>
                                          </p:stCondLst>
                                        </p:cTn>
                                        <p:tgtEl>
                                          <p:spTgt spid="6">
                                            <p:txEl>
                                              <p:pRg st="2" end="2"/>
                                            </p:txEl>
                                          </p:spTgt>
                                        </p:tgtEl>
                                      </p:cBhvr>
                                    </p:animEffect>
                                    <p:anim calcmode="lin" valueType="num">
                                      <p:cBhvr>
                                        <p:cTn id="42" dur="911"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43" dur="332"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44" dur="332" tmFilter="0, 0; 0.125,0.2665; 0.25,0.4; 0.375,0.465; 0.5,0.5;  0.625,0.535; 0.75,0.6; 0.875,0.7335; 1,1">
                                          <p:stCondLst>
                                            <p:cond delay="332"/>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45" dur="166" tmFilter="0, 0; 0.125,0.2665; 0.25,0.4; 0.375,0.465; 0.5,0.5;  0.625,0.535; 0.75,0.6; 0.875,0.7335; 1,1">
                                          <p:stCondLst>
                                            <p:cond delay="662"/>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46" dur="82" tmFilter="0, 0; 0.125,0.2665; 0.25,0.4; 0.375,0.465; 0.5,0.5;  0.625,0.535; 0.75,0.6; 0.875,0.7335; 1,1">
                                          <p:stCondLst>
                                            <p:cond delay="828"/>
                                          </p:stCondLst>
                                        </p:cTn>
                                        <p:tgtEl>
                                          <p:spTgt spid="6">
                                            <p:txEl>
                                              <p:pRg st="2" end="2"/>
                                            </p:txEl>
                                          </p:spTgt>
                                        </p:tgtEl>
                                        <p:attrNameLst>
                                          <p:attrName>ppt_y</p:attrName>
                                        </p:attrNameLst>
                                      </p:cBhvr>
                                      <p:tavLst>
                                        <p:tav tm="0" fmla="#ppt_y-sin(pi*$)/81">
                                          <p:val>
                                            <p:fltVal val="0"/>
                                          </p:val>
                                        </p:tav>
                                        <p:tav tm="100000">
                                          <p:val>
                                            <p:fltVal val="1"/>
                                          </p:val>
                                        </p:tav>
                                      </p:tavLst>
                                    </p:anim>
                                    <p:animScale>
                                      <p:cBhvr>
                                        <p:cTn id="47" dur="13">
                                          <p:stCondLst>
                                            <p:cond delay="325"/>
                                          </p:stCondLst>
                                        </p:cTn>
                                        <p:tgtEl>
                                          <p:spTgt spid="6">
                                            <p:txEl>
                                              <p:pRg st="2" end="2"/>
                                            </p:txEl>
                                          </p:spTgt>
                                        </p:tgtEl>
                                      </p:cBhvr>
                                      <p:to x="100000" y="60000"/>
                                    </p:animScale>
                                    <p:animScale>
                                      <p:cBhvr>
                                        <p:cTn id="48" dur="83" decel="50000">
                                          <p:stCondLst>
                                            <p:cond delay="338"/>
                                          </p:stCondLst>
                                        </p:cTn>
                                        <p:tgtEl>
                                          <p:spTgt spid="6">
                                            <p:txEl>
                                              <p:pRg st="2" end="2"/>
                                            </p:txEl>
                                          </p:spTgt>
                                        </p:tgtEl>
                                      </p:cBhvr>
                                      <p:to x="100000" y="100000"/>
                                    </p:animScale>
                                    <p:animScale>
                                      <p:cBhvr>
                                        <p:cTn id="49" dur="13">
                                          <p:stCondLst>
                                            <p:cond delay="656"/>
                                          </p:stCondLst>
                                        </p:cTn>
                                        <p:tgtEl>
                                          <p:spTgt spid="6">
                                            <p:txEl>
                                              <p:pRg st="2" end="2"/>
                                            </p:txEl>
                                          </p:spTgt>
                                        </p:tgtEl>
                                      </p:cBhvr>
                                      <p:to x="100000" y="80000"/>
                                    </p:animScale>
                                    <p:animScale>
                                      <p:cBhvr>
                                        <p:cTn id="50" dur="83" decel="50000">
                                          <p:stCondLst>
                                            <p:cond delay="669"/>
                                          </p:stCondLst>
                                        </p:cTn>
                                        <p:tgtEl>
                                          <p:spTgt spid="6">
                                            <p:txEl>
                                              <p:pRg st="2" end="2"/>
                                            </p:txEl>
                                          </p:spTgt>
                                        </p:tgtEl>
                                      </p:cBhvr>
                                      <p:to x="100000" y="100000"/>
                                    </p:animScale>
                                    <p:animScale>
                                      <p:cBhvr>
                                        <p:cTn id="51" dur="13">
                                          <p:stCondLst>
                                            <p:cond delay="821"/>
                                          </p:stCondLst>
                                        </p:cTn>
                                        <p:tgtEl>
                                          <p:spTgt spid="6">
                                            <p:txEl>
                                              <p:pRg st="2" end="2"/>
                                            </p:txEl>
                                          </p:spTgt>
                                        </p:tgtEl>
                                      </p:cBhvr>
                                      <p:to x="100000" y="90000"/>
                                    </p:animScale>
                                    <p:animScale>
                                      <p:cBhvr>
                                        <p:cTn id="52" dur="83" decel="50000">
                                          <p:stCondLst>
                                            <p:cond delay="834"/>
                                          </p:stCondLst>
                                        </p:cTn>
                                        <p:tgtEl>
                                          <p:spTgt spid="6">
                                            <p:txEl>
                                              <p:pRg st="2" end="2"/>
                                            </p:txEl>
                                          </p:spTgt>
                                        </p:tgtEl>
                                      </p:cBhvr>
                                      <p:to x="100000" y="100000"/>
                                    </p:animScale>
                                    <p:animScale>
                                      <p:cBhvr>
                                        <p:cTn id="53" dur="13">
                                          <p:stCondLst>
                                            <p:cond delay="904"/>
                                          </p:stCondLst>
                                        </p:cTn>
                                        <p:tgtEl>
                                          <p:spTgt spid="6">
                                            <p:txEl>
                                              <p:pRg st="2" end="2"/>
                                            </p:txEl>
                                          </p:spTgt>
                                        </p:tgtEl>
                                      </p:cBhvr>
                                      <p:to x="100000" y="95000"/>
                                    </p:animScale>
                                    <p:animScale>
                                      <p:cBhvr>
                                        <p:cTn id="54" dur="83" decel="50000">
                                          <p:stCondLst>
                                            <p:cond delay="917"/>
                                          </p:stCondLst>
                                        </p:cTn>
                                        <p:tgtEl>
                                          <p:spTgt spid="6">
                                            <p:txEl>
                                              <p:pRg st="2" end="2"/>
                                            </p:txEl>
                                          </p:spTgt>
                                        </p:tgtEl>
                                      </p:cBhvr>
                                      <p:to x="100000" y="100000"/>
                                    </p:animScale>
                                  </p:childTnLst>
                                </p:cTn>
                              </p:par>
                            </p:childTnLst>
                          </p:cTn>
                        </p:par>
                        <p:par>
                          <p:cTn id="55" fill="hold">
                            <p:stCondLst>
                              <p:cond delay="13500"/>
                            </p:stCondLst>
                            <p:childTnLst>
                              <p:par>
                                <p:cTn id="56" presetID="26" presetClass="entr" presetSubtype="0" fill="hold" nodeType="afterEffect">
                                  <p:stCondLst>
                                    <p:cond delay="0"/>
                                  </p:stCondLst>
                                  <p:iterate type="lt">
                                    <p:tmPct val="10000"/>
                                  </p:iterate>
                                  <p:childTnLst>
                                    <p:set>
                                      <p:cBhvr>
                                        <p:cTn id="57" dur="1" fill="hold">
                                          <p:stCondLst>
                                            <p:cond delay="0"/>
                                          </p:stCondLst>
                                        </p:cTn>
                                        <p:tgtEl>
                                          <p:spTgt spid="6">
                                            <p:txEl>
                                              <p:pRg st="4" end="4"/>
                                            </p:txEl>
                                          </p:spTgt>
                                        </p:tgtEl>
                                        <p:attrNameLst>
                                          <p:attrName>style.visibility</p:attrName>
                                        </p:attrNameLst>
                                      </p:cBhvr>
                                      <p:to>
                                        <p:strVal val="visible"/>
                                      </p:to>
                                    </p:set>
                                    <p:animEffect transition="in" filter="wipe(down)">
                                      <p:cBhvr>
                                        <p:cTn id="58" dur="290">
                                          <p:stCondLst>
                                            <p:cond delay="0"/>
                                          </p:stCondLst>
                                        </p:cTn>
                                        <p:tgtEl>
                                          <p:spTgt spid="6">
                                            <p:txEl>
                                              <p:pRg st="4" end="4"/>
                                            </p:txEl>
                                          </p:spTgt>
                                        </p:tgtEl>
                                      </p:cBhvr>
                                    </p:animEffect>
                                    <p:anim calcmode="lin" valueType="num">
                                      <p:cBhvr>
                                        <p:cTn id="59" dur="911" tmFilter="0,0; 0.14,0.36; 0.43,0.73; 0.71,0.91; 1.0,1.0">
                                          <p:stCondLst>
                                            <p:cond delay="0"/>
                                          </p:stCondLst>
                                        </p:cTn>
                                        <p:tgtEl>
                                          <p:spTgt spid="6">
                                            <p:txEl>
                                              <p:pRg st="4" end="4"/>
                                            </p:txEl>
                                          </p:spTgt>
                                        </p:tgtEl>
                                        <p:attrNameLst>
                                          <p:attrName>ppt_x</p:attrName>
                                        </p:attrNameLst>
                                      </p:cBhvr>
                                      <p:tavLst>
                                        <p:tav tm="0">
                                          <p:val>
                                            <p:strVal val="#ppt_x-0.25"/>
                                          </p:val>
                                        </p:tav>
                                        <p:tav tm="100000">
                                          <p:val>
                                            <p:strVal val="#ppt_x"/>
                                          </p:val>
                                        </p:tav>
                                      </p:tavLst>
                                    </p:anim>
                                    <p:anim calcmode="lin" valueType="num">
                                      <p:cBhvr>
                                        <p:cTn id="60" dur="332" tmFilter="0.0,0.0; 0.25,0.07; 0.50,0.2; 0.75,0.467; 1.0,1.0">
                                          <p:stCondLst>
                                            <p:cond delay="0"/>
                                          </p:stCondLst>
                                        </p:cTn>
                                        <p:tgtEl>
                                          <p:spTgt spid="6">
                                            <p:txEl>
                                              <p:pRg st="4" end="4"/>
                                            </p:txEl>
                                          </p:spTgt>
                                        </p:tgtEl>
                                        <p:attrNameLst>
                                          <p:attrName>ppt_y</p:attrName>
                                        </p:attrNameLst>
                                      </p:cBhvr>
                                      <p:tavLst>
                                        <p:tav tm="0" fmla="#ppt_y-sin(pi*$)/3">
                                          <p:val>
                                            <p:fltVal val="0.5"/>
                                          </p:val>
                                        </p:tav>
                                        <p:tav tm="100000">
                                          <p:val>
                                            <p:fltVal val="1"/>
                                          </p:val>
                                        </p:tav>
                                      </p:tavLst>
                                    </p:anim>
                                    <p:anim calcmode="lin" valueType="num">
                                      <p:cBhvr>
                                        <p:cTn id="61" dur="332" tmFilter="0, 0; 0.125,0.2665; 0.25,0.4; 0.375,0.465; 0.5,0.5;  0.625,0.535; 0.75,0.6; 0.875,0.7335; 1,1">
                                          <p:stCondLst>
                                            <p:cond delay="332"/>
                                          </p:stCondLst>
                                        </p:cTn>
                                        <p:tgtEl>
                                          <p:spTgt spid="6">
                                            <p:txEl>
                                              <p:pRg st="4" end="4"/>
                                            </p:txEl>
                                          </p:spTgt>
                                        </p:tgtEl>
                                        <p:attrNameLst>
                                          <p:attrName>ppt_y</p:attrName>
                                        </p:attrNameLst>
                                      </p:cBhvr>
                                      <p:tavLst>
                                        <p:tav tm="0" fmla="#ppt_y-sin(pi*$)/9">
                                          <p:val>
                                            <p:fltVal val="0"/>
                                          </p:val>
                                        </p:tav>
                                        <p:tav tm="100000">
                                          <p:val>
                                            <p:fltVal val="1"/>
                                          </p:val>
                                        </p:tav>
                                      </p:tavLst>
                                    </p:anim>
                                    <p:anim calcmode="lin" valueType="num">
                                      <p:cBhvr>
                                        <p:cTn id="62" dur="166" tmFilter="0, 0; 0.125,0.2665; 0.25,0.4; 0.375,0.465; 0.5,0.5;  0.625,0.535; 0.75,0.6; 0.875,0.7335; 1,1">
                                          <p:stCondLst>
                                            <p:cond delay="662"/>
                                          </p:stCondLst>
                                        </p:cTn>
                                        <p:tgtEl>
                                          <p:spTgt spid="6">
                                            <p:txEl>
                                              <p:pRg st="4" end="4"/>
                                            </p:txEl>
                                          </p:spTgt>
                                        </p:tgtEl>
                                        <p:attrNameLst>
                                          <p:attrName>ppt_y</p:attrName>
                                        </p:attrNameLst>
                                      </p:cBhvr>
                                      <p:tavLst>
                                        <p:tav tm="0" fmla="#ppt_y-sin(pi*$)/27">
                                          <p:val>
                                            <p:fltVal val="0"/>
                                          </p:val>
                                        </p:tav>
                                        <p:tav tm="100000">
                                          <p:val>
                                            <p:fltVal val="1"/>
                                          </p:val>
                                        </p:tav>
                                      </p:tavLst>
                                    </p:anim>
                                    <p:anim calcmode="lin" valueType="num">
                                      <p:cBhvr>
                                        <p:cTn id="63" dur="82" tmFilter="0, 0; 0.125,0.2665; 0.25,0.4; 0.375,0.465; 0.5,0.5;  0.625,0.535; 0.75,0.6; 0.875,0.7335; 1,1">
                                          <p:stCondLst>
                                            <p:cond delay="828"/>
                                          </p:stCondLst>
                                        </p:cTn>
                                        <p:tgtEl>
                                          <p:spTgt spid="6">
                                            <p:txEl>
                                              <p:pRg st="4" end="4"/>
                                            </p:txEl>
                                          </p:spTgt>
                                        </p:tgtEl>
                                        <p:attrNameLst>
                                          <p:attrName>ppt_y</p:attrName>
                                        </p:attrNameLst>
                                      </p:cBhvr>
                                      <p:tavLst>
                                        <p:tav tm="0" fmla="#ppt_y-sin(pi*$)/81">
                                          <p:val>
                                            <p:fltVal val="0"/>
                                          </p:val>
                                        </p:tav>
                                        <p:tav tm="100000">
                                          <p:val>
                                            <p:fltVal val="1"/>
                                          </p:val>
                                        </p:tav>
                                      </p:tavLst>
                                    </p:anim>
                                    <p:animScale>
                                      <p:cBhvr>
                                        <p:cTn id="64" dur="13">
                                          <p:stCondLst>
                                            <p:cond delay="325"/>
                                          </p:stCondLst>
                                        </p:cTn>
                                        <p:tgtEl>
                                          <p:spTgt spid="6">
                                            <p:txEl>
                                              <p:pRg st="4" end="4"/>
                                            </p:txEl>
                                          </p:spTgt>
                                        </p:tgtEl>
                                      </p:cBhvr>
                                      <p:to x="100000" y="60000"/>
                                    </p:animScale>
                                    <p:animScale>
                                      <p:cBhvr>
                                        <p:cTn id="65" dur="83" decel="50000">
                                          <p:stCondLst>
                                            <p:cond delay="338"/>
                                          </p:stCondLst>
                                        </p:cTn>
                                        <p:tgtEl>
                                          <p:spTgt spid="6">
                                            <p:txEl>
                                              <p:pRg st="4" end="4"/>
                                            </p:txEl>
                                          </p:spTgt>
                                        </p:tgtEl>
                                      </p:cBhvr>
                                      <p:to x="100000" y="100000"/>
                                    </p:animScale>
                                    <p:animScale>
                                      <p:cBhvr>
                                        <p:cTn id="66" dur="13">
                                          <p:stCondLst>
                                            <p:cond delay="656"/>
                                          </p:stCondLst>
                                        </p:cTn>
                                        <p:tgtEl>
                                          <p:spTgt spid="6">
                                            <p:txEl>
                                              <p:pRg st="4" end="4"/>
                                            </p:txEl>
                                          </p:spTgt>
                                        </p:tgtEl>
                                      </p:cBhvr>
                                      <p:to x="100000" y="80000"/>
                                    </p:animScale>
                                    <p:animScale>
                                      <p:cBhvr>
                                        <p:cTn id="67" dur="83" decel="50000">
                                          <p:stCondLst>
                                            <p:cond delay="669"/>
                                          </p:stCondLst>
                                        </p:cTn>
                                        <p:tgtEl>
                                          <p:spTgt spid="6">
                                            <p:txEl>
                                              <p:pRg st="4" end="4"/>
                                            </p:txEl>
                                          </p:spTgt>
                                        </p:tgtEl>
                                      </p:cBhvr>
                                      <p:to x="100000" y="100000"/>
                                    </p:animScale>
                                    <p:animScale>
                                      <p:cBhvr>
                                        <p:cTn id="68" dur="13">
                                          <p:stCondLst>
                                            <p:cond delay="821"/>
                                          </p:stCondLst>
                                        </p:cTn>
                                        <p:tgtEl>
                                          <p:spTgt spid="6">
                                            <p:txEl>
                                              <p:pRg st="4" end="4"/>
                                            </p:txEl>
                                          </p:spTgt>
                                        </p:tgtEl>
                                      </p:cBhvr>
                                      <p:to x="100000" y="90000"/>
                                    </p:animScale>
                                    <p:animScale>
                                      <p:cBhvr>
                                        <p:cTn id="69" dur="83" decel="50000">
                                          <p:stCondLst>
                                            <p:cond delay="834"/>
                                          </p:stCondLst>
                                        </p:cTn>
                                        <p:tgtEl>
                                          <p:spTgt spid="6">
                                            <p:txEl>
                                              <p:pRg st="4" end="4"/>
                                            </p:txEl>
                                          </p:spTgt>
                                        </p:tgtEl>
                                      </p:cBhvr>
                                      <p:to x="100000" y="100000"/>
                                    </p:animScale>
                                    <p:animScale>
                                      <p:cBhvr>
                                        <p:cTn id="70" dur="13">
                                          <p:stCondLst>
                                            <p:cond delay="904"/>
                                          </p:stCondLst>
                                        </p:cTn>
                                        <p:tgtEl>
                                          <p:spTgt spid="6">
                                            <p:txEl>
                                              <p:pRg st="4" end="4"/>
                                            </p:txEl>
                                          </p:spTgt>
                                        </p:tgtEl>
                                      </p:cBhvr>
                                      <p:to x="100000" y="95000"/>
                                    </p:animScale>
                                    <p:animScale>
                                      <p:cBhvr>
                                        <p:cTn id="71" dur="83" decel="50000">
                                          <p:stCondLst>
                                            <p:cond delay="917"/>
                                          </p:stCondLst>
                                        </p:cTn>
                                        <p:tgtEl>
                                          <p:spTgt spid="6">
                                            <p:txEl>
                                              <p:pRg st="4" end="4"/>
                                            </p:txEl>
                                          </p:spTgt>
                                        </p:tgtEl>
                                      </p:cBhvr>
                                      <p:to x="100000" y="100000"/>
                                    </p:animScale>
                                  </p:childTnLst>
                                </p:cTn>
                              </p:par>
                              <p:par>
                                <p:cTn id="72" presetID="10" presetClass="entr" presetSubtype="0" fill="hold" nodeType="withEffect">
                                  <p:stCondLst>
                                    <p:cond delay="6000"/>
                                  </p:stCondLst>
                                  <p:childTnLst>
                                    <p:set>
                                      <p:cBhvr>
                                        <p:cTn id="73" dur="1" fill="hold">
                                          <p:stCondLst>
                                            <p:cond delay="0"/>
                                          </p:stCondLst>
                                        </p:cTn>
                                        <p:tgtEl>
                                          <p:spTgt spid="1026"/>
                                        </p:tgtEl>
                                        <p:attrNameLst>
                                          <p:attrName>style.visibility</p:attrName>
                                        </p:attrNameLst>
                                      </p:cBhvr>
                                      <p:to>
                                        <p:strVal val="visible"/>
                                      </p:to>
                                    </p:set>
                                    <p:animEffect transition="in" filter="fade">
                                      <p:cBhvr>
                                        <p:cTn id="74" dur="2000"/>
                                        <p:tgtEl>
                                          <p:spTgt spid="1026"/>
                                        </p:tgtEl>
                                      </p:cBhvr>
                                    </p:animEffect>
                                  </p:childTnLst>
                                </p:cTn>
                              </p:par>
                              <p:par>
                                <p:cTn id="75" presetID="10" presetClass="entr" presetSubtype="0" fill="hold" grpId="0" nodeType="withEffect">
                                  <p:stCondLst>
                                    <p:cond delay="6000"/>
                                  </p:stCondLst>
                                  <p:childTnLst>
                                    <p:set>
                                      <p:cBhvr>
                                        <p:cTn id="76" dur="1" fill="hold">
                                          <p:stCondLst>
                                            <p:cond delay="0"/>
                                          </p:stCondLst>
                                        </p:cTn>
                                        <p:tgtEl>
                                          <p:spTgt spid="2"/>
                                        </p:tgtEl>
                                        <p:attrNameLst>
                                          <p:attrName>style.visibility</p:attrName>
                                        </p:attrNameLst>
                                      </p:cBhvr>
                                      <p:to>
                                        <p:strVal val="visible"/>
                                      </p:to>
                                    </p:set>
                                    <p:animEffect transition="in" filter="fade">
                                      <p:cBhvr>
                                        <p:cTn id="77" dur="2000"/>
                                        <p:tgtEl>
                                          <p:spTgt spid="2"/>
                                        </p:tgtEl>
                                      </p:cBhvr>
                                    </p:animEffect>
                                  </p:childTnLst>
                                </p:cTn>
                              </p:par>
                              <p:par>
                                <p:cTn id="78" presetID="10" presetClass="entr" presetSubtype="0" fill="hold" grpId="0" nodeType="withEffect">
                                  <p:stCondLst>
                                    <p:cond delay="6000"/>
                                  </p:stCondLst>
                                  <p:childTnLst>
                                    <p:set>
                                      <p:cBhvr>
                                        <p:cTn id="79" dur="1" fill="hold">
                                          <p:stCondLst>
                                            <p:cond delay="0"/>
                                          </p:stCondLst>
                                        </p:cTn>
                                        <p:tgtEl>
                                          <p:spTgt spid="8"/>
                                        </p:tgtEl>
                                        <p:attrNameLst>
                                          <p:attrName>style.visibility</p:attrName>
                                        </p:attrNameLst>
                                      </p:cBhvr>
                                      <p:to>
                                        <p:strVal val="visible"/>
                                      </p:to>
                                    </p:set>
                                    <p:animEffect transition="in" filter="fade">
                                      <p:cBhvr>
                                        <p:cTn id="80" dur="2000"/>
                                        <p:tgtEl>
                                          <p:spTgt spid="8"/>
                                        </p:tgtEl>
                                      </p:cBhvr>
                                    </p:animEffect>
                                  </p:childTnLst>
                                </p:cTn>
                              </p:par>
                              <p:par>
                                <p:cTn id="81" presetID="26" presetClass="entr" presetSubtype="0" fill="hold" grpId="0" nodeType="withEffect">
                                  <p:stCondLst>
                                    <p:cond delay="7000"/>
                                  </p:stCondLst>
                                  <p:iterate type="lt">
                                    <p:tmPct val="10000"/>
                                  </p:iterate>
                                  <p:childTnLst>
                                    <p:set>
                                      <p:cBhvr>
                                        <p:cTn id="82" dur="1" fill="hold">
                                          <p:stCondLst>
                                            <p:cond delay="0"/>
                                          </p:stCondLst>
                                        </p:cTn>
                                        <p:tgtEl>
                                          <p:spTgt spid="7"/>
                                        </p:tgtEl>
                                        <p:attrNameLst>
                                          <p:attrName>style.visibility</p:attrName>
                                        </p:attrNameLst>
                                      </p:cBhvr>
                                      <p:to>
                                        <p:strVal val="visible"/>
                                      </p:to>
                                    </p:set>
                                    <p:animEffect transition="in" filter="wipe(down)">
                                      <p:cBhvr>
                                        <p:cTn id="83" dur="580">
                                          <p:stCondLst>
                                            <p:cond delay="0"/>
                                          </p:stCondLst>
                                        </p:cTn>
                                        <p:tgtEl>
                                          <p:spTgt spid="7"/>
                                        </p:tgtEl>
                                      </p:cBhvr>
                                    </p:animEffect>
                                    <p:anim calcmode="lin" valueType="num">
                                      <p:cBhvr>
                                        <p:cTn id="8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8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8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8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8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89" dur="26">
                                          <p:stCondLst>
                                            <p:cond delay="650"/>
                                          </p:stCondLst>
                                        </p:cTn>
                                        <p:tgtEl>
                                          <p:spTgt spid="7"/>
                                        </p:tgtEl>
                                      </p:cBhvr>
                                      <p:to x="100000" y="60000"/>
                                    </p:animScale>
                                    <p:animScale>
                                      <p:cBhvr>
                                        <p:cTn id="90" dur="166" decel="50000">
                                          <p:stCondLst>
                                            <p:cond delay="676"/>
                                          </p:stCondLst>
                                        </p:cTn>
                                        <p:tgtEl>
                                          <p:spTgt spid="7"/>
                                        </p:tgtEl>
                                      </p:cBhvr>
                                      <p:to x="100000" y="100000"/>
                                    </p:animScale>
                                    <p:animScale>
                                      <p:cBhvr>
                                        <p:cTn id="91" dur="26">
                                          <p:stCondLst>
                                            <p:cond delay="1312"/>
                                          </p:stCondLst>
                                        </p:cTn>
                                        <p:tgtEl>
                                          <p:spTgt spid="7"/>
                                        </p:tgtEl>
                                      </p:cBhvr>
                                      <p:to x="100000" y="80000"/>
                                    </p:animScale>
                                    <p:animScale>
                                      <p:cBhvr>
                                        <p:cTn id="92" dur="166" decel="50000">
                                          <p:stCondLst>
                                            <p:cond delay="1338"/>
                                          </p:stCondLst>
                                        </p:cTn>
                                        <p:tgtEl>
                                          <p:spTgt spid="7"/>
                                        </p:tgtEl>
                                      </p:cBhvr>
                                      <p:to x="100000" y="100000"/>
                                    </p:animScale>
                                    <p:animScale>
                                      <p:cBhvr>
                                        <p:cTn id="93" dur="26">
                                          <p:stCondLst>
                                            <p:cond delay="1642"/>
                                          </p:stCondLst>
                                        </p:cTn>
                                        <p:tgtEl>
                                          <p:spTgt spid="7"/>
                                        </p:tgtEl>
                                      </p:cBhvr>
                                      <p:to x="100000" y="90000"/>
                                    </p:animScale>
                                    <p:animScale>
                                      <p:cBhvr>
                                        <p:cTn id="94" dur="166" decel="50000">
                                          <p:stCondLst>
                                            <p:cond delay="1668"/>
                                          </p:stCondLst>
                                        </p:cTn>
                                        <p:tgtEl>
                                          <p:spTgt spid="7"/>
                                        </p:tgtEl>
                                      </p:cBhvr>
                                      <p:to x="100000" y="100000"/>
                                    </p:animScale>
                                    <p:animScale>
                                      <p:cBhvr>
                                        <p:cTn id="95" dur="26">
                                          <p:stCondLst>
                                            <p:cond delay="1808"/>
                                          </p:stCondLst>
                                        </p:cTn>
                                        <p:tgtEl>
                                          <p:spTgt spid="7"/>
                                        </p:tgtEl>
                                      </p:cBhvr>
                                      <p:to x="100000" y="95000"/>
                                    </p:animScale>
                                    <p:animScale>
                                      <p:cBhvr>
                                        <p:cTn id="96" dur="166" decel="50000">
                                          <p:stCondLst>
                                            <p:cond delay="1834"/>
                                          </p:stCondLst>
                                        </p:cTn>
                                        <p:tgtEl>
                                          <p:spTgt spid="7"/>
                                        </p:tgtEl>
                                      </p:cBhvr>
                                      <p:to x="100000" y="100000"/>
                                    </p:animScale>
                                  </p:childTnLst>
                                </p:cTn>
                              </p:par>
                            </p:childTnLst>
                          </p:cTn>
                        </p:par>
                        <p:par>
                          <p:cTn id="97" fill="hold">
                            <p:stCondLst>
                              <p:cond delay="36200"/>
                            </p:stCondLst>
                            <p:childTnLst>
                              <p:par>
                                <p:cTn id="98" presetID="26" presetClass="entr" presetSubtype="0" fill="hold" nodeType="afterEffect">
                                  <p:stCondLst>
                                    <p:cond delay="0"/>
                                  </p:stCondLst>
                                  <p:iterate type="lt">
                                    <p:tmPct val="10000"/>
                                  </p:iterate>
                                  <p:childTnLst>
                                    <p:set>
                                      <p:cBhvr>
                                        <p:cTn id="99" dur="1" fill="hold">
                                          <p:stCondLst>
                                            <p:cond delay="0"/>
                                          </p:stCondLst>
                                        </p:cTn>
                                        <p:tgtEl>
                                          <p:spTgt spid="6">
                                            <p:txEl>
                                              <p:pRg st="5" end="5"/>
                                            </p:txEl>
                                          </p:spTgt>
                                        </p:tgtEl>
                                        <p:attrNameLst>
                                          <p:attrName>style.visibility</p:attrName>
                                        </p:attrNameLst>
                                      </p:cBhvr>
                                      <p:to>
                                        <p:strVal val="visible"/>
                                      </p:to>
                                    </p:set>
                                    <p:animEffect transition="in" filter="wipe(down)">
                                      <p:cBhvr>
                                        <p:cTn id="100" dur="290">
                                          <p:stCondLst>
                                            <p:cond delay="0"/>
                                          </p:stCondLst>
                                        </p:cTn>
                                        <p:tgtEl>
                                          <p:spTgt spid="6">
                                            <p:txEl>
                                              <p:pRg st="5" end="5"/>
                                            </p:txEl>
                                          </p:spTgt>
                                        </p:tgtEl>
                                      </p:cBhvr>
                                    </p:animEffect>
                                    <p:anim calcmode="lin" valueType="num">
                                      <p:cBhvr>
                                        <p:cTn id="101" dur="911" tmFilter="0,0; 0.14,0.36; 0.43,0.73; 0.71,0.91; 1.0,1.0">
                                          <p:stCondLst>
                                            <p:cond delay="0"/>
                                          </p:stCondLst>
                                        </p:cTn>
                                        <p:tgtEl>
                                          <p:spTgt spid="6">
                                            <p:txEl>
                                              <p:pRg st="5" end="5"/>
                                            </p:txEl>
                                          </p:spTgt>
                                        </p:tgtEl>
                                        <p:attrNameLst>
                                          <p:attrName>ppt_x</p:attrName>
                                        </p:attrNameLst>
                                      </p:cBhvr>
                                      <p:tavLst>
                                        <p:tav tm="0">
                                          <p:val>
                                            <p:strVal val="#ppt_x-0.25"/>
                                          </p:val>
                                        </p:tav>
                                        <p:tav tm="100000">
                                          <p:val>
                                            <p:strVal val="#ppt_x"/>
                                          </p:val>
                                        </p:tav>
                                      </p:tavLst>
                                    </p:anim>
                                    <p:anim calcmode="lin" valueType="num">
                                      <p:cBhvr>
                                        <p:cTn id="102" dur="332" tmFilter="0.0,0.0; 0.25,0.07; 0.50,0.2; 0.75,0.467; 1.0,1.0">
                                          <p:stCondLst>
                                            <p:cond delay="0"/>
                                          </p:stCondLst>
                                        </p:cTn>
                                        <p:tgtEl>
                                          <p:spTgt spid="6">
                                            <p:txEl>
                                              <p:pRg st="5" end="5"/>
                                            </p:txEl>
                                          </p:spTgt>
                                        </p:tgtEl>
                                        <p:attrNameLst>
                                          <p:attrName>ppt_y</p:attrName>
                                        </p:attrNameLst>
                                      </p:cBhvr>
                                      <p:tavLst>
                                        <p:tav tm="0" fmla="#ppt_y-sin(pi*$)/3">
                                          <p:val>
                                            <p:fltVal val="0.5"/>
                                          </p:val>
                                        </p:tav>
                                        <p:tav tm="100000">
                                          <p:val>
                                            <p:fltVal val="1"/>
                                          </p:val>
                                        </p:tav>
                                      </p:tavLst>
                                    </p:anim>
                                    <p:anim calcmode="lin" valueType="num">
                                      <p:cBhvr>
                                        <p:cTn id="103" dur="332" tmFilter="0, 0; 0.125,0.2665; 0.25,0.4; 0.375,0.465; 0.5,0.5;  0.625,0.535; 0.75,0.6; 0.875,0.7335; 1,1">
                                          <p:stCondLst>
                                            <p:cond delay="332"/>
                                          </p:stCondLst>
                                        </p:cTn>
                                        <p:tgtEl>
                                          <p:spTgt spid="6">
                                            <p:txEl>
                                              <p:pRg st="5" end="5"/>
                                            </p:txEl>
                                          </p:spTgt>
                                        </p:tgtEl>
                                        <p:attrNameLst>
                                          <p:attrName>ppt_y</p:attrName>
                                        </p:attrNameLst>
                                      </p:cBhvr>
                                      <p:tavLst>
                                        <p:tav tm="0" fmla="#ppt_y-sin(pi*$)/9">
                                          <p:val>
                                            <p:fltVal val="0"/>
                                          </p:val>
                                        </p:tav>
                                        <p:tav tm="100000">
                                          <p:val>
                                            <p:fltVal val="1"/>
                                          </p:val>
                                        </p:tav>
                                      </p:tavLst>
                                    </p:anim>
                                    <p:anim calcmode="lin" valueType="num">
                                      <p:cBhvr>
                                        <p:cTn id="104" dur="166" tmFilter="0, 0; 0.125,0.2665; 0.25,0.4; 0.375,0.465; 0.5,0.5;  0.625,0.535; 0.75,0.6; 0.875,0.7335; 1,1">
                                          <p:stCondLst>
                                            <p:cond delay="662"/>
                                          </p:stCondLst>
                                        </p:cTn>
                                        <p:tgtEl>
                                          <p:spTgt spid="6">
                                            <p:txEl>
                                              <p:pRg st="5" end="5"/>
                                            </p:txEl>
                                          </p:spTgt>
                                        </p:tgtEl>
                                        <p:attrNameLst>
                                          <p:attrName>ppt_y</p:attrName>
                                        </p:attrNameLst>
                                      </p:cBhvr>
                                      <p:tavLst>
                                        <p:tav tm="0" fmla="#ppt_y-sin(pi*$)/27">
                                          <p:val>
                                            <p:fltVal val="0"/>
                                          </p:val>
                                        </p:tav>
                                        <p:tav tm="100000">
                                          <p:val>
                                            <p:fltVal val="1"/>
                                          </p:val>
                                        </p:tav>
                                      </p:tavLst>
                                    </p:anim>
                                    <p:anim calcmode="lin" valueType="num">
                                      <p:cBhvr>
                                        <p:cTn id="105" dur="82" tmFilter="0, 0; 0.125,0.2665; 0.25,0.4; 0.375,0.465; 0.5,0.5;  0.625,0.535; 0.75,0.6; 0.875,0.7335; 1,1">
                                          <p:stCondLst>
                                            <p:cond delay="828"/>
                                          </p:stCondLst>
                                        </p:cTn>
                                        <p:tgtEl>
                                          <p:spTgt spid="6">
                                            <p:txEl>
                                              <p:pRg st="5" end="5"/>
                                            </p:txEl>
                                          </p:spTgt>
                                        </p:tgtEl>
                                        <p:attrNameLst>
                                          <p:attrName>ppt_y</p:attrName>
                                        </p:attrNameLst>
                                      </p:cBhvr>
                                      <p:tavLst>
                                        <p:tav tm="0" fmla="#ppt_y-sin(pi*$)/81">
                                          <p:val>
                                            <p:fltVal val="0"/>
                                          </p:val>
                                        </p:tav>
                                        <p:tav tm="100000">
                                          <p:val>
                                            <p:fltVal val="1"/>
                                          </p:val>
                                        </p:tav>
                                      </p:tavLst>
                                    </p:anim>
                                    <p:animScale>
                                      <p:cBhvr>
                                        <p:cTn id="106" dur="13">
                                          <p:stCondLst>
                                            <p:cond delay="325"/>
                                          </p:stCondLst>
                                        </p:cTn>
                                        <p:tgtEl>
                                          <p:spTgt spid="6">
                                            <p:txEl>
                                              <p:pRg st="5" end="5"/>
                                            </p:txEl>
                                          </p:spTgt>
                                        </p:tgtEl>
                                      </p:cBhvr>
                                      <p:to x="100000" y="60000"/>
                                    </p:animScale>
                                    <p:animScale>
                                      <p:cBhvr>
                                        <p:cTn id="107" dur="83" decel="50000">
                                          <p:stCondLst>
                                            <p:cond delay="338"/>
                                          </p:stCondLst>
                                        </p:cTn>
                                        <p:tgtEl>
                                          <p:spTgt spid="6">
                                            <p:txEl>
                                              <p:pRg st="5" end="5"/>
                                            </p:txEl>
                                          </p:spTgt>
                                        </p:tgtEl>
                                      </p:cBhvr>
                                      <p:to x="100000" y="100000"/>
                                    </p:animScale>
                                    <p:animScale>
                                      <p:cBhvr>
                                        <p:cTn id="108" dur="13">
                                          <p:stCondLst>
                                            <p:cond delay="656"/>
                                          </p:stCondLst>
                                        </p:cTn>
                                        <p:tgtEl>
                                          <p:spTgt spid="6">
                                            <p:txEl>
                                              <p:pRg st="5" end="5"/>
                                            </p:txEl>
                                          </p:spTgt>
                                        </p:tgtEl>
                                      </p:cBhvr>
                                      <p:to x="100000" y="80000"/>
                                    </p:animScale>
                                    <p:animScale>
                                      <p:cBhvr>
                                        <p:cTn id="109" dur="83" decel="50000">
                                          <p:stCondLst>
                                            <p:cond delay="669"/>
                                          </p:stCondLst>
                                        </p:cTn>
                                        <p:tgtEl>
                                          <p:spTgt spid="6">
                                            <p:txEl>
                                              <p:pRg st="5" end="5"/>
                                            </p:txEl>
                                          </p:spTgt>
                                        </p:tgtEl>
                                      </p:cBhvr>
                                      <p:to x="100000" y="100000"/>
                                    </p:animScale>
                                    <p:animScale>
                                      <p:cBhvr>
                                        <p:cTn id="110" dur="13">
                                          <p:stCondLst>
                                            <p:cond delay="821"/>
                                          </p:stCondLst>
                                        </p:cTn>
                                        <p:tgtEl>
                                          <p:spTgt spid="6">
                                            <p:txEl>
                                              <p:pRg st="5" end="5"/>
                                            </p:txEl>
                                          </p:spTgt>
                                        </p:tgtEl>
                                      </p:cBhvr>
                                      <p:to x="100000" y="90000"/>
                                    </p:animScale>
                                    <p:animScale>
                                      <p:cBhvr>
                                        <p:cTn id="111" dur="83" decel="50000">
                                          <p:stCondLst>
                                            <p:cond delay="834"/>
                                          </p:stCondLst>
                                        </p:cTn>
                                        <p:tgtEl>
                                          <p:spTgt spid="6">
                                            <p:txEl>
                                              <p:pRg st="5" end="5"/>
                                            </p:txEl>
                                          </p:spTgt>
                                        </p:tgtEl>
                                      </p:cBhvr>
                                      <p:to x="100000" y="100000"/>
                                    </p:animScale>
                                    <p:animScale>
                                      <p:cBhvr>
                                        <p:cTn id="112" dur="13">
                                          <p:stCondLst>
                                            <p:cond delay="904"/>
                                          </p:stCondLst>
                                        </p:cTn>
                                        <p:tgtEl>
                                          <p:spTgt spid="6">
                                            <p:txEl>
                                              <p:pRg st="5" end="5"/>
                                            </p:txEl>
                                          </p:spTgt>
                                        </p:tgtEl>
                                      </p:cBhvr>
                                      <p:to x="100000" y="95000"/>
                                    </p:animScale>
                                    <p:animScale>
                                      <p:cBhvr>
                                        <p:cTn id="113" dur="83" decel="50000">
                                          <p:stCondLst>
                                            <p:cond delay="917"/>
                                          </p:stCondLst>
                                        </p:cTn>
                                        <p:tgtEl>
                                          <p:spTgt spid="6">
                                            <p:txEl>
                                              <p:pRg st="5" end="5"/>
                                            </p:txEl>
                                          </p:spTgt>
                                        </p:tgtEl>
                                      </p:cBhvr>
                                      <p:to x="100000" y="100000"/>
                                    </p:animScale>
                                  </p:childTnLst>
                                </p:cTn>
                              </p:par>
                            </p:childTnLst>
                          </p:cTn>
                        </p:par>
                        <p:par>
                          <p:cTn id="114" fill="hold">
                            <p:stCondLst>
                              <p:cond delay="40300"/>
                            </p:stCondLst>
                            <p:childTnLst>
                              <p:par>
                                <p:cTn id="115" presetID="10" presetClass="entr" presetSubtype="0" fill="hold" nodeType="afterEffect">
                                  <p:stCondLst>
                                    <p:cond delay="0"/>
                                  </p:stCondLst>
                                  <p:childTnLst>
                                    <p:set>
                                      <p:cBhvr>
                                        <p:cTn id="116" dur="1" fill="hold">
                                          <p:stCondLst>
                                            <p:cond delay="0"/>
                                          </p:stCondLst>
                                        </p:cTn>
                                        <p:tgtEl>
                                          <p:spTgt spid="6">
                                            <p:txEl>
                                              <p:pRg st="7" end="7"/>
                                            </p:txEl>
                                          </p:spTgt>
                                        </p:tgtEl>
                                        <p:attrNameLst>
                                          <p:attrName>style.visibility</p:attrName>
                                        </p:attrNameLst>
                                      </p:cBhvr>
                                      <p:to>
                                        <p:strVal val="visible"/>
                                      </p:to>
                                    </p:set>
                                    <p:animEffect transition="in" filter="fade">
                                      <p:cBhvr>
                                        <p:cTn id="117" dur="500"/>
                                        <p:tgtEl>
                                          <p:spTgt spid="6">
                                            <p:txEl>
                                              <p:pRg st="7" end="7"/>
                                            </p:txEl>
                                          </p:spTgt>
                                        </p:tgtEl>
                                      </p:cBhvr>
                                    </p:animEffect>
                                  </p:childTnLst>
                                </p:cTn>
                              </p:par>
                            </p:childTnLst>
                          </p:cTn>
                        </p:par>
                        <p:par>
                          <p:cTn id="118" fill="hold">
                            <p:stCondLst>
                              <p:cond delay="40800"/>
                            </p:stCondLst>
                            <p:childTnLst>
                              <p:par>
                                <p:cTn id="119" presetID="10" presetClass="entr" presetSubtype="0" fill="hold" nodeType="afterEffect">
                                  <p:stCondLst>
                                    <p:cond delay="0"/>
                                  </p:stCondLst>
                                  <p:childTnLst>
                                    <p:set>
                                      <p:cBhvr>
                                        <p:cTn id="120" dur="1" fill="hold">
                                          <p:stCondLst>
                                            <p:cond delay="0"/>
                                          </p:stCondLst>
                                        </p:cTn>
                                        <p:tgtEl>
                                          <p:spTgt spid="6">
                                            <p:txEl>
                                              <p:pRg st="8" end="8"/>
                                            </p:txEl>
                                          </p:spTgt>
                                        </p:tgtEl>
                                        <p:attrNameLst>
                                          <p:attrName>style.visibility</p:attrName>
                                        </p:attrNameLst>
                                      </p:cBhvr>
                                      <p:to>
                                        <p:strVal val="visible"/>
                                      </p:to>
                                    </p:set>
                                    <p:animEffect transition="in" filter="fade">
                                      <p:cBhvr>
                                        <p:cTn id="121" dur="500"/>
                                        <p:tgtEl>
                                          <p:spTgt spid="6">
                                            <p:txEl>
                                              <p:pRg st="8" end="8"/>
                                            </p:txEl>
                                          </p:spTgt>
                                        </p:tgtEl>
                                      </p:cBhvr>
                                    </p:animEffect>
                                  </p:childTnLst>
                                </p:cTn>
                              </p:par>
                            </p:childTnLst>
                          </p:cTn>
                        </p:par>
                        <p:par>
                          <p:cTn id="122" fill="hold">
                            <p:stCondLst>
                              <p:cond delay="41300"/>
                            </p:stCondLst>
                            <p:childTnLst>
                              <p:par>
                                <p:cTn id="123" presetID="10" presetClass="entr" presetSubtype="0" fill="hold" nodeType="afterEffect">
                                  <p:stCondLst>
                                    <p:cond delay="0"/>
                                  </p:stCondLst>
                                  <p:childTnLst>
                                    <p:set>
                                      <p:cBhvr>
                                        <p:cTn id="124" dur="1" fill="hold">
                                          <p:stCondLst>
                                            <p:cond delay="0"/>
                                          </p:stCondLst>
                                        </p:cTn>
                                        <p:tgtEl>
                                          <p:spTgt spid="3">
                                            <p:txEl>
                                              <p:pRg st="0" end="0"/>
                                            </p:txEl>
                                          </p:spTgt>
                                        </p:tgtEl>
                                        <p:attrNameLst>
                                          <p:attrName>style.visibility</p:attrName>
                                        </p:attrNameLst>
                                      </p:cBhvr>
                                      <p:to>
                                        <p:strVal val="visible"/>
                                      </p:to>
                                    </p:set>
                                    <p:animEffect transition="in" filter="fade">
                                      <p:cBhvr>
                                        <p:cTn id="125" dur="500"/>
                                        <p:tgtEl>
                                          <p:spTgt spid="3">
                                            <p:txEl>
                                              <p:pRg st="0" end="0"/>
                                            </p:txEl>
                                          </p:spTgt>
                                        </p:tgtEl>
                                      </p:cBhvr>
                                    </p:animEffect>
                                  </p:childTnLst>
                                </p:cTn>
                              </p:par>
                            </p:childTnLst>
                          </p:cTn>
                        </p:par>
                        <p:par>
                          <p:cTn id="126" fill="hold">
                            <p:stCondLst>
                              <p:cond delay="41800"/>
                            </p:stCondLst>
                            <p:childTnLst>
                              <p:par>
                                <p:cTn id="127" presetID="10" presetClass="entr" presetSubtype="0" fill="hold" nodeType="afterEffect">
                                  <p:stCondLst>
                                    <p:cond delay="0"/>
                                  </p:stCondLst>
                                  <p:childTnLst>
                                    <p:set>
                                      <p:cBhvr>
                                        <p:cTn id="128" dur="1" fill="hold">
                                          <p:stCondLst>
                                            <p:cond delay="0"/>
                                          </p:stCondLst>
                                        </p:cTn>
                                        <p:tgtEl>
                                          <p:spTgt spid="3">
                                            <p:txEl>
                                              <p:pRg st="1" end="1"/>
                                            </p:txEl>
                                          </p:spTgt>
                                        </p:tgtEl>
                                        <p:attrNameLst>
                                          <p:attrName>style.visibility</p:attrName>
                                        </p:attrNameLst>
                                      </p:cBhvr>
                                      <p:to>
                                        <p:strVal val="visible"/>
                                      </p:to>
                                    </p:set>
                                    <p:animEffect transition="in" filter="fade">
                                      <p:cBhvr>
                                        <p:cTn id="129" dur="500"/>
                                        <p:tgtEl>
                                          <p:spTgt spid="3">
                                            <p:txEl>
                                              <p:pRg st="1" end="1"/>
                                            </p:txEl>
                                          </p:spTgt>
                                        </p:tgtEl>
                                      </p:cBhvr>
                                    </p:animEffect>
                                  </p:childTnLst>
                                </p:cTn>
                              </p:par>
                            </p:childTnLst>
                          </p:cTn>
                        </p:par>
                        <p:par>
                          <p:cTn id="130" fill="hold">
                            <p:stCondLst>
                              <p:cond delay="42300"/>
                            </p:stCondLst>
                            <p:childTnLst>
                              <p:par>
                                <p:cTn id="131" presetID="10" presetClass="entr" presetSubtype="0" fill="hold" nodeType="afterEffect">
                                  <p:stCondLst>
                                    <p:cond delay="0"/>
                                  </p:stCondLst>
                                  <p:childTnLst>
                                    <p:set>
                                      <p:cBhvr>
                                        <p:cTn id="132" dur="1" fill="hold">
                                          <p:stCondLst>
                                            <p:cond delay="0"/>
                                          </p:stCondLst>
                                        </p:cTn>
                                        <p:tgtEl>
                                          <p:spTgt spid="3">
                                            <p:txEl>
                                              <p:pRg st="2" end="2"/>
                                            </p:txEl>
                                          </p:spTgt>
                                        </p:tgtEl>
                                        <p:attrNameLst>
                                          <p:attrName>style.visibility</p:attrName>
                                        </p:attrNameLst>
                                      </p:cBhvr>
                                      <p:to>
                                        <p:strVal val="visible"/>
                                      </p:to>
                                    </p:set>
                                    <p:animEffect transition="in" filter="fade">
                                      <p:cBhvr>
                                        <p:cTn id="133" dur="500"/>
                                        <p:tgtEl>
                                          <p:spTgt spid="3">
                                            <p:txEl>
                                              <p:pRg st="2" end="2"/>
                                            </p:txEl>
                                          </p:spTgt>
                                        </p:tgtEl>
                                      </p:cBhvr>
                                    </p:animEffect>
                                  </p:childTnLst>
                                </p:cTn>
                              </p:par>
                            </p:childTnLst>
                          </p:cTn>
                        </p:par>
                        <p:par>
                          <p:cTn id="134" fill="hold">
                            <p:stCondLst>
                              <p:cond delay="42800"/>
                            </p:stCondLst>
                            <p:childTnLst>
                              <p:par>
                                <p:cTn id="135" presetID="10" presetClass="entr" presetSubtype="0" fill="hold" nodeType="afterEffect">
                                  <p:stCondLst>
                                    <p:cond delay="0"/>
                                  </p:stCondLst>
                                  <p:childTnLst>
                                    <p:set>
                                      <p:cBhvr>
                                        <p:cTn id="136" dur="1" fill="hold">
                                          <p:stCondLst>
                                            <p:cond delay="0"/>
                                          </p:stCondLst>
                                        </p:cTn>
                                        <p:tgtEl>
                                          <p:spTgt spid="3">
                                            <p:txEl>
                                              <p:pRg st="4" end="4"/>
                                            </p:txEl>
                                          </p:spTgt>
                                        </p:tgtEl>
                                        <p:attrNameLst>
                                          <p:attrName>style.visibility</p:attrName>
                                        </p:attrNameLst>
                                      </p:cBhvr>
                                      <p:to>
                                        <p:strVal val="visible"/>
                                      </p:to>
                                    </p:set>
                                    <p:animEffect transition="in" filter="fade">
                                      <p:cBhvr>
                                        <p:cTn id="137" dur="500"/>
                                        <p:tgtEl>
                                          <p:spTgt spid="3">
                                            <p:txEl>
                                              <p:pRg st="4" end="4"/>
                                            </p:txEl>
                                          </p:spTgt>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xit" presetSubtype="0" fill="hold" grpId="0" nodeType="clickEffect">
                                  <p:stCondLst>
                                    <p:cond delay="0"/>
                                  </p:stCondLst>
                                  <p:childTnLst>
                                    <p:animEffect transition="out" filter="fade">
                                      <p:cBhvr>
                                        <p:cTn id="141" dur="2000"/>
                                        <p:tgtEl>
                                          <p:spTgt spid="6"/>
                                        </p:tgtEl>
                                      </p:cBhvr>
                                    </p:animEffect>
                                    <p:set>
                                      <p:cBhvr>
                                        <p:cTn id="142" dur="1" fill="hold">
                                          <p:stCondLst>
                                            <p:cond delay="1999"/>
                                          </p:stCondLst>
                                        </p:cTn>
                                        <p:tgtEl>
                                          <p:spTgt spid="6"/>
                                        </p:tgtEl>
                                        <p:attrNameLst>
                                          <p:attrName>style.visibility</p:attrName>
                                        </p:attrNameLst>
                                      </p:cBhvr>
                                      <p:to>
                                        <p:strVal val="hidden"/>
                                      </p:to>
                                    </p:set>
                                  </p:childTnLst>
                                </p:cTn>
                              </p:par>
                              <p:par>
                                <p:cTn id="143" presetID="10" presetClass="exit" presetSubtype="0" fill="hold" grpId="0" nodeType="withEffect">
                                  <p:stCondLst>
                                    <p:cond delay="0"/>
                                  </p:stCondLst>
                                  <p:childTnLst>
                                    <p:animEffect transition="out" filter="fade">
                                      <p:cBhvr>
                                        <p:cTn id="144" dur="2000"/>
                                        <p:tgtEl>
                                          <p:spTgt spid="3"/>
                                        </p:tgtEl>
                                      </p:cBhvr>
                                    </p:animEffect>
                                    <p:set>
                                      <p:cBhvr>
                                        <p:cTn id="145" dur="1" fill="hold">
                                          <p:stCondLst>
                                            <p:cond delay="1999"/>
                                          </p:stCondLst>
                                        </p:cTn>
                                        <p:tgtEl>
                                          <p:spTgt spid="3"/>
                                        </p:tgtEl>
                                        <p:attrNameLst>
                                          <p:attrName>style.visibility</p:attrName>
                                        </p:attrNameLst>
                                      </p:cBhvr>
                                      <p:to>
                                        <p:strVal val="hidden"/>
                                      </p:to>
                                    </p:set>
                                  </p:childTnLst>
                                </p:cTn>
                              </p:par>
                            </p:childTnLst>
                          </p:cTn>
                        </p:par>
                      </p:childTnLst>
                    </p:cTn>
                  </p:par>
                  <p:par>
                    <p:cTn id="146" fill="hold">
                      <p:stCondLst>
                        <p:cond delay="indefinite"/>
                      </p:stCondLst>
                      <p:childTnLst>
                        <p:par>
                          <p:cTn id="147" fill="hold">
                            <p:stCondLst>
                              <p:cond delay="0"/>
                            </p:stCondLst>
                            <p:childTnLst>
                              <p:par>
                                <p:cTn id="148" presetID="10" presetClass="exit" presetSubtype="0" fill="hold" grpId="1" nodeType="clickEffect">
                                  <p:stCondLst>
                                    <p:cond delay="0"/>
                                  </p:stCondLst>
                                  <p:iterate type="lt">
                                    <p:tmPct val="0"/>
                                  </p:iterate>
                                  <p:childTnLst>
                                    <p:animEffect transition="out" filter="fade">
                                      <p:cBhvr>
                                        <p:cTn id="149" dur="500"/>
                                        <p:tgtEl>
                                          <p:spTgt spid="6">
                                            <p:txEl>
                                              <p:pRg st="0" end="0"/>
                                            </p:txEl>
                                          </p:spTgt>
                                        </p:tgtEl>
                                      </p:cBhvr>
                                    </p:animEffect>
                                    <p:set>
                                      <p:cBhvr>
                                        <p:cTn id="150" dur="1" fill="hold">
                                          <p:stCondLst>
                                            <p:cond delay="499"/>
                                          </p:stCondLst>
                                        </p:cTn>
                                        <p:tgtEl>
                                          <p:spTgt spid="6">
                                            <p:txEl>
                                              <p:pRg st="0" end="0"/>
                                            </p:txEl>
                                          </p:spTgt>
                                        </p:tgtEl>
                                        <p:attrNameLst>
                                          <p:attrName>style.visibility</p:attrName>
                                        </p:attrNameLst>
                                      </p:cBhvr>
                                      <p:to>
                                        <p:strVal val="hidden"/>
                                      </p:to>
                                    </p:set>
                                  </p:childTnLst>
                                </p:cTn>
                              </p:par>
                              <p:par>
                                <p:cTn id="151" presetID="10" presetClass="exit" presetSubtype="0" fill="hold" grpId="1" nodeType="withEffect">
                                  <p:stCondLst>
                                    <p:cond delay="0"/>
                                  </p:stCondLst>
                                  <p:iterate type="lt">
                                    <p:tmPct val="0"/>
                                  </p:iterate>
                                  <p:childTnLst>
                                    <p:animEffect transition="out" filter="fade">
                                      <p:cBhvr>
                                        <p:cTn id="152" dur="500"/>
                                        <p:tgtEl>
                                          <p:spTgt spid="6">
                                            <p:txEl>
                                              <p:pRg st="1" end="1"/>
                                            </p:txEl>
                                          </p:spTgt>
                                        </p:tgtEl>
                                      </p:cBhvr>
                                    </p:animEffect>
                                    <p:set>
                                      <p:cBhvr>
                                        <p:cTn id="153" dur="1" fill="hold">
                                          <p:stCondLst>
                                            <p:cond delay="499"/>
                                          </p:stCondLst>
                                        </p:cTn>
                                        <p:tgtEl>
                                          <p:spTgt spid="6">
                                            <p:txEl>
                                              <p:pRg st="1" end="1"/>
                                            </p:txEl>
                                          </p:spTgt>
                                        </p:tgtEl>
                                        <p:attrNameLst>
                                          <p:attrName>style.visibility</p:attrName>
                                        </p:attrNameLst>
                                      </p:cBhvr>
                                      <p:to>
                                        <p:strVal val="hidden"/>
                                      </p:to>
                                    </p:set>
                                  </p:childTnLst>
                                </p:cTn>
                              </p:par>
                              <p:par>
                                <p:cTn id="154" presetID="10" presetClass="exit" presetSubtype="0" fill="hold" grpId="1" nodeType="withEffect">
                                  <p:stCondLst>
                                    <p:cond delay="0"/>
                                  </p:stCondLst>
                                  <p:iterate type="lt">
                                    <p:tmPct val="0"/>
                                  </p:iterate>
                                  <p:childTnLst>
                                    <p:animEffect transition="out" filter="fade">
                                      <p:cBhvr>
                                        <p:cTn id="155" dur="500"/>
                                        <p:tgtEl>
                                          <p:spTgt spid="6">
                                            <p:txEl>
                                              <p:pRg st="2" end="2"/>
                                            </p:txEl>
                                          </p:spTgt>
                                        </p:tgtEl>
                                      </p:cBhvr>
                                    </p:animEffect>
                                    <p:set>
                                      <p:cBhvr>
                                        <p:cTn id="156" dur="1" fill="hold">
                                          <p:stCondLst>
                                            <p:cond delay="499"/>
                                          </p:stCondLst>
                                        </p:cTn>
                                        <p:tgtEl>
                                          <p:spTgt spid="6">
                                            <p:txEl>
                                              <p:pRg st="2" end="2"/>
                                            </p:txEl>
                                          </p:spTgt>
                                        </p:tgtEl>
                                        <p:attrNameLst>
                                          <p:attrName>style.visibility</p:attrName>
                                        </p:attrNameLst>
                                      </p:cBhvr>
                                      <p:to>
                                        <p:strVal val="hidden"/>
                                      </p:to>
                                    </p:set>
                                  </p:childTnLst>
                                </p:cTn>
                              </p:par>
                              <p:par>
                                <p:cTn id="157" presetID="10" presetClass="exit" presetSubtype="0" fill="hold" grpId="1" nodeType="withEffect">
                                  <p:stCondLst>
                                    <p:cond delay="0"/>
                                  </p:stCondLst>
                                  <p:iterate type="lt">
                                    <p:tmPct val="0"/>
                                  </p:iterate>
                                  <p:childTnLst>
                                    <p:animEffect transition="out" filter="fade">
                                      <p:cBhvr>
                                        <p:cTn id="158" dur="500"/>
                                        <p:tgtEl>
                                          <p:spTgt spid="6">
                                            <p:txEl>
                                              <p:pRg st="4" end="4"/>
                                            </p:txEl>
                                          </p:spTgt>
                                        </p:tgtEl>
                                      </p:cBhvr>
                                    </p:animEffect>
                                    <p:set>
                                      <p:cBhvr>
                                        <p:cTn id="159" dur="1" fill="hold">
                                          <p:stCondLst>
                                            <p:cond delay="499"/>
                                          </p:stCondLst>
                                        </p:cTn>
                                        <p:tgtEl>
                                          <p:spTgt spid="6">
                                            <p:txEl>
                                              <p:pRg st="4" end="4"/>
                                            </p:txEl>
                                          </p:spTgt>
                                        </p:tgtEl>
                                        <p:attrNameLst>
                                          <p:attrName>style.visibility</p:attrName>
                                        </p:attrNameLst>
                                      </p:cBhvr>
                                      <p:to>
                                        <p:strVal val="hidden"/>
                                      </p:to>
                                    </p:set>
                                  </p:childTnLst>
                                </p:cTn>
                              </p:par>
                              <p:par>
                                <p:cTn id="160" presetID="10" presetClass="exit" presetSubtype="0" fill="hold" grpId="1" nodeType="withEffect">
                                  <p:stCondLst>
                                    <p:cond delay="0"/>
                                  </p:stCondLst>
                                  <p:iterate type="lt">
                                    <p:tmPct val="0"/>
                                  </p:iterate>
                                  <p:childTnLst>
                                    <p:animEffect transition="out" filter="fade">
                                      <p:cBhvr>
                                        <p:cTn id="161" dur="500"/>
                                        <p:tgtEl>
                                          <p:spTgt spid="6">
                                            <p:txEl>
                                              <p:pRg st="5" end="5"/>
                                            </p:txEl>
                                          </p:spTgt>
                                        </p:tgtEl>
                                      </p:cBhvr>
                                    </p:animEffect>
                                    <p:set>
                                      <p:cBhvr>
                                        <p:cTn id="162" dur="1" fill="hold">
                                          <p:stCondLst>
                                            <p:cond delay="499"/>
                                          </p:stCondLst>
                                        </p:cTn>
                                        <p:tgtEl>
                                          <p:spTgt spid="6">
                                            <p:txEl>
                                              <p:pRg st="5" end="5"/>
                                            </p:txEl>
                                          </p:spTgt>
                                        </p:tgtEl>
                                        <p:attrNameLst>
                                          <p:attrName>style.visibility</p:attrName>
                                        </p:attrNameLst>
                                      </p:cBhvr>
                                      <p:to>
                                        <p:strVal val="hidden"/>
                                      </p:to>
                                    </p:set>
                                  </p:childTnLst>
                                </p:cTn>
                              </p:par>
                              <p:par>
                                <p:cTn id="163" presetID="10" presetClass="exit" presetSubtype="0" fill="hold" grpId="1" nodeType="withEffect">
                                  <p:stCondLst>
                                    <p:cond delay="0"/>
                                  </p:stCondLst>
                                  <p:childTnLst>
                                    <p:animEffect transition="out" filter="fade">
                                      <p:cBhvr>
                                        <p:cTn id="164" dur="500"/>
                                        <p:tgtEl>
                                          <p:spTgt spid="6">
                                            <p:txEl>
                                              <p:pRg st="7" end="7"/>
                                            </p:txEl>
                                          </p:spTgt>
                                        </p:tgtEl>
                                      </p:cBhvr>
                                    </p:animEffect>
                                    <p:set>
                                      <p:cBhvr>
                                        <p:cTn id="165" dur="1" fill="hold">
                                          <p:stCondLst>
                                            <p:cond delay="499"/>
                                          </p:stCondLst>
                                        </p:cTn>
                                        <p:tgtEl>
                                          <p:spTgt spid="6">
                                            <p:txEl>
                                              <p:pRg st="7" end="7"/>
                                            </p:txEl>
                                          </p:spTgt>
                                        </p:tgtEl>
                                        <p:attrNameLst>
                                          <p:attrName>style.visibility</p:attrName>
                                        </p:attrNameLst>
                                      </p:cBhvr>
                                      <p:to>
                                        <p:strVal val="hidden"/>
                                      </p:to>
                                    </p:set>
                                  </p:childTnLst>
                                </p:cTn>
                              </p:par>
                              <p:par>
                                <p:cTn id="166" presetID="10" presetClass="exit" presetSubtype="0" fill="hold" grpId="1" nodeType="withEffect">
                                  <p:stCondLst>
                                    <p:cond delay="0"/>
                                  </p:stCondLst>
                                  <p:childTnLst>
                                    <p:animEffect transition="out" filter="fade">
                                      <p:cBhvr>
                                        <p:cTn id="167" dur="500"/>
                                        <p:tgtEl>
                                          <p:spTgt spid="6">
                                            <p:txEl>
                                              <p:pRg st="8" end="8"/>
                                            </p:txEl>
                                          </p:spTgt>
                                        </p:tgtEl>
                                      </p:cBhvr>
                                    </p:animEffect>
                                    <p:set>
                                      <p:cBhvr>
                                        <p:cTn id="168" dur="1" fill="hold">
                                          <p:stCondLst>
                                            <p:cond delay="499"/>
                                          </p:stCondLst>
                                        </p:cTn>
                                        <p:tgtEl>
                                          <p:spTgt spid="6">
                                            <p:txEl>
                                              <p:pRg st="8" end="8"/>
                                            </p:txEl>
                                          </p:spTgt>
                                        </p:tgtEl>
                                        <p:attrNameLst>
                                          <p:attrName>style.visibility</p:attrName>
                                        </p:attrNameLst>
                                      </p:cBhvr>
                                      <p:to>
                                        <p:strVal val="hidden"/>
                                      </p:to>
                                    </p:set>
                                  </p:childTnLst>
                                </p:cTn>
                              </p:par>
                              <p:par>
                                <p:cTn id="169" presetID="10" presetClass="exit" presetSubtype="0" fill="hold" grpId="1" nodeType="withEffect">
                                  <p:stCondLst>
                                    <p:cond delay="0"/>
                                  </p:stCondLst>
                                  <p:childTnLst>
                                    <p:animEffect transition="out" filter="fade">
                                      <p:cBhvr>
                                        <p:cTn id="170" dur="500"/>
                                        <p:tgtEl>
                                          <p:spTgt spid="3">
                                            <p:txEl>
                                              <p:pRg st="0" end="0"/>
                                            </p:txEl>
                                          </p:spTgt>
                                        </p:tgtEl>
                                      </p:cBhvr>
                                    </p:animEffect>
                                    <p:set>
                                      <p:cBhvr>
                                        <p:cTn id="171" dur="1" fill="hold">
                                          <p:stCondLst>
                                            <p:cond delay="499"/>
                                          </p:stCondLst>
                                        </p:cTn>
                                        <p:tgtEl>
                                          <p:spTgt spid="3">
                                            <p:txEl>
                                              <p:pRg st="0" end="0"/>
                                            </p:txEl>
                                          </p:spTgt>
                                        </p:tgtEl>
                                        <p:attrNameLst>
                                          <p:attrName>style.visibility</p:attrName>
                                        </p:attrNameLst>
                                      </p:cBhvr>
                                      <p:to>
                                        <p:strVal val="hidden"/>
                                      </p:to>
                                    </p:set>
                                  </p:childTnLst>
                                </p:cTn>
                              </p:par>
                              <p:par>
                                <p:cTn id="172" presetID="10" presetClass="exit" presetSubtype="0" fill="hold" grpId="1" nodeType="withEffect">
                                  <p:stCondLst>
                                    <p:cond delay="0"/>
                                  </p:stCondLst>
                                  <p:childTnLst>
                                    <p:animEffect transition="out" filter="fade">
                                      <p:cBhvr>
                                        <p:cTn id="173" dur="500"/>
                                        <p:tgtEl>
                                          <p:spTgt spid="3">
                                            <p:txEl>
                                              <p:pRg st="1" end="1"/>
                                            </p:txEl>
                                          </p:spTgt>
                                        </p:tgtEl>
                                      </p:cBhvr>
                                    </p:animEffect>
                                    <p:set>
                                      <p:cBhvr>
                                        <p:cTn id="174" dur="1" fill="hold">
                                          <p:stCondLst>
                                            <p:cond delay="499"/>
                                          </p:stCondLst>
                                        </p:cTn>
                                        <p:tgtEl>
                                          <p:spTgt spid="3">
                                            <p:txEl>
                                              <p:pRg st="1" end="1"/>
                                            </p:txEl>
                                          </p:spTgt>
                                        </p:tgtEl>
                                        <p:attrNameLst>
                                          <p:attrName>style.visibility</p:attrName>
                                        </p:attrNameLst>
                                      </p:cBhvr>
                                      <p:to>
                                        <p:strVal val="hidden"/>
                                      </p:to>
                                    </p:set>
                                  </p:childTnLst>
                                </p:cTn>
                              </p:par>
                              <p:par>
                                <p:cTn id="175" presetID="10" presetClass="exit" presetSubtype="0" fill="hold" grpId="1" nodeType="withEffect">
                                  <p:stCondLst>
                                    <p:cond delay="0"/>
                                  </p:stCondLst>
                                  <p:childTnLst>
                                    <p:animEffect transition="out" filter="fade">
                                      <p:cBhvr>
                                        <p:cTn id="176" dur="500"/>
                                        <p:tgtEl>
                                          <p:spTgt spid="3">
                                            <p:txEl>
                                              <p:pRg st="2" end="2"/>
                                            </p:txEl>
                                          </p:spTgt>
                                        </p:tgtEl>
                                      </p:cBhvr>
                                    </p:animEffect>
                                    <p:set>
                                      <p:cBhvr>
                                        <p:cTn id="177" dur="1" fill="hold">
                                          <p:stCondLst>
                                            <p:cond delay="499"/>
                                          </p:stCondLst>
                                        </p:cTn>
                                        <p:tgtEl>
                                          <p:spTgt spid="3">
                                            <p:txEl>
                                              <p:pRg st="2" end="2"/>
                                            </p:txEl>
                                          </p:spTgt>
                                        </p:tgtEl>
                                        <p:attrNameLst>
                                          <p:attrName>style.visibility</p:attrName>
                                        </p:attrNameLst>
                                      </p:cBhvr>
                                      <p:to>
                                        <p:strVal val="hidden"/>
                                      </p:to>
                                    </p:set>
                                  </p:childTnLst>
                                </p:cTn>
                              </p:par>
                              <p:par>
                                <p:cTn id="178" presetID="10" presetClass="exit" presetSubtype="0" fill="hold" grpId="1" nodeType="withEffect">
                                  <p:stCondLst>
                                    <p:cond delay="0"/>
                                  </p:stCondLst>
                                  <p:childTnLst>
                                    <p:animEffect transition="out" filter="fade">
                                      <p:cBhvr>
                                        <p:cTn id="179" dur="500"/>
                                        <p:tgtEl>
                                          <p:spTgt spid="3">
                                            <p:txEl>
                                              <p:pRg st="4" end="4"/>
                                            </p:txEl>
                                          </p:spTgt>
                                        </p:tgtEl>
                                      </p:cBhvr>
                                    </p:animEffect>
                                    <p:set>
                                      <p:cBhvr>
                                        <p:cTn id="180"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181" fill="hold">
                      <p:stCondLst>
                        <p:cond delay="indefinite"/>
                      </p:stCondLst>
                      <p:childTnLst>
                        <p:par>
                          <p:cTn id="182" fill="hold">
                            <p:stCondLst>
                              <p:cond delay="0"/>
                            </p:stCondLst>
                            <p:childTnLst>
                              <p:par>
                                <p:cTn id="183" presetID="10" presetClass="entr" presetSubtype="0" fill="hold" grpId="0" nodeType="clickEffect">
                                  <p:stCondLst>
                                    <p:cond delay="0"/>
                                  </p:stCondLst>
                                  <p:childTnLst>
                                    <p:set>
                                      <p:cBhvr>
                                        <p:cTn id="184" dur="1" fill="hold">
                                          <p:stCondLst>
                                            <p:cond delay="0"/>
                                          </p:stCondLst>
                                        </p:cTn>
                                        <p:tgtEl>
                                          <p:spTgt spid="4"/>
                                        </p:tgtEl>
                                        <p:attrNameLst>
                                          <p:attrName>style.visibility</p:attrName>
                                        </p:attrNameLst>
                                      </p:cBhvr>
                                      <p:to>
                                        <p:strVal val="visible"/>
                                      </p:to>
                                    </p:set>
                                    <p:animEffect transition="in" filter="fade">
                                      <p:cBhvr>
                                        <p:cTn id="185" dur="2000"/>
                                        <p:tgtEl>
                                          <p:spTgt spid="4"/>
                                        </p:tgtEl>
                                      </p:cBhvr>
                                    </p:animEffect>
                                  </p:childTnLst>
                                </p:cTn>
                              </p:par>
                            </p:childTnLst>
                          </p:cTn>
                        </p:par>
                      </p:childTnLst>
                    </p:cTn>
                  </p:par>
                  <p:par>
                    <p:cTn id="186" fill="hold">
                      <p:stCondLst>
                        <p:cond delay="indefinite"/>
                      </p:stCondLst>
                      <p:childTnLst>
                        <p:par>
                          <p:cTn id="187" fill="hold">
                            <p:stCondLst>
                              <p:cond delay="0"/>
                            </p:stCondLst>
                            <p:childTnLst>
                              <p:par>
                                <p:cTn id="188" presetID="10" presetClass="entr" presetSubtype="0" fill="hold" grpId="0" nodeType="clickEffect">
                                  <p:stCondLst>
                                    <p:cond delay="0"/>
                                  </p:stCondLst>
                                  <p:childTnLst>
                                    <p:set>
                                      <p:cBhvr>
                                        <p:cTn id="189" dur="1" fill="hold">
                                          <p:stCondLst>
                                            <p:cond delay="0"/>
                                          </p:stCondLst>
                                        </p:cTn>
                                        <p:tgtEl>
                                          <p:spTgt spid="5"/>
                                        </p:tgtEl>
                                        <p:attrNameLst>
                                          <p:attrName>style.visibility</p:attrName>
                                        </p:attrNameLst>
                                      </p:cBhvr>
                                      <p:to>
                                        <p:strVal val="visible"/>
                                      </p:to>
                                    </p:set>
                                    <p:animEffect transition="in" filter="fade">
                                      <p:cBhvr>
                                        <p:cTn id="19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uiExpand="1" build="allAtOnce"/>
      <p:bldP spid="2" grpId="0"/>
      <p:bldP spid="3" grpId="0"/>
      <p:bldP spid="3" grpId="1" uiExpand="1" build="allAtOnce"/>
      <p:bldP spid="4" grpId="0"/>
      <p:bldP spid="5"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3221363" y="1916831"/>
            <a:ext cx="2670924" cy="2246769"/>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AR" sz="14000" b="1" cap="all" dirty="0" smtClean="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rPr>
              <a:t>Fin</a:t>
            </a:r>
          </a:p>
        </p:txBody>
      </p:sp>
      <p:sp>
        <p:nvSpPr>
          <p:cNvPr id="5" name="4 CuadroTexto"/>
          <p:cNvSpPr txBox="1"/>
          <p:nvPr/>
        </p:nvSpPr>
        <p:spPr>
          <a:xfrm>
            <a:off x="3378655" y="5126512"/>
            <a:ext cx="2375971" cy="523220"/>
          </a:xfrm>
          <a:prstGeom prst="rect">
            <a:avLst/>
          </a:prstGeom>
          <a:noFill/>
        </p:spPr>
        <p:txBody>
          <a:bodyPr wrap="none" rtlCol="0">
            <a:spAutoFit/>
          </a:bodyPr>
          <a:lstStyle/>
          <a:p>
            <a:r>
              <a:rPr lang="es-AR" sz="2800" dirty="0" smtClean="0">
                <a:solidFill>
                  <a:prstClr val="white"/>
                </a:solidFill>
              </a:rPr>
              <a:t>Capítulo 3 de 3</a:t>
            </a:r>
            <a:endParaRPr lang="es-AR" sz="2800" dirty="0">
              <a:solidFill>
                <a:prstClr val="white"/>
              </a:solidFill>
            </a:endParaRPr>
          </a:p>
        </p:txBody>
      </p:sp>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2" name="1 CuadroTexto"/>
          <p:cNvSpPr txBox="1"/>
          <p:nvPr/>
        </p:nvSpPr>
        <p:spPr>
          <a:xfrm>
            <a:off x="3019417" y="910033"/>
            <a:ext cx="3074816" cy="369332"/>
          </a:xfrm>
          <a:prstGeom prst="rect">
            <a:avLst/>
          </a:prstGeom>
          <a:noFill/>
        </p:spPr>
        <p:txBody>
          <a:bodyPr wrap="none" rtlCol="0">
            <a:spAutoFit/>
          </a:bodyPr>
          <a:lstStyle/>
          <a:p>
            <a:r>
              <a:rPr lang="es-AR" dirty="0" smtClean="0">
                <a:solidFill>
                  <a:schemeClr val="bg1"/>
                </a:solidFill>
              </a:rPr>
              <a:t>Música e imágenes de Internet</a:t>
            </a:r>
            <a:endParaRPr lang="es-AR" dirty="0">
              <a:solidFill>
                <a:schemeClr val="bg1"/>
              </a:solidFill>
            </a:endParaRPr>
          </a:p>
        </p:txBody>
      </p:sp>
    </p:spTree>
    <p:extLst>
      <p:ext uri="{BB962C8B-B14F-4D97-AF65-F5344CB8AC3E}">
        <p14:creationId xmlns:p14="http://schemas.microsoft.com/office/powerpoint/2010/main" val="389201011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xit" presetSubtype="0" fill="hold" grpId="1" nodeType="afterEffect">
                                  <p:stCondLst>
                                    <p:cond delay="2000"/>
                                  </p:stCondLst>
                                  <p:childTnLst>
                                    <p:animEffect transition="out" filter="fade">
                                      <p:cBhvr>
                                        <p:cTn id="10" dur="500"/>
                                        <p:tgtEl>
                                          <p:spTgt spid="2"/>
                                        </p:tgtEl>
                                      </p:cBhvr>
                                    </p:animEffect>
                                    <p:set>
                                      <p:cBhvr>
                                        <p:cTn id="11"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AR"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extLst>
      <p:ext uri="{BB962C8B-B14F-4D97-AF65-F5344CB8AC3E}">
        <p14:creationId xmlns:p14="http://schemas.microsoft.com/office/powerpoint/2010/main" val="216638274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8361</TotalTime>
  <Words>1662</Words>
  <Application>Microsoft Office PowerPoint</Application>
  <PresentationFormat>Presentación en pantalla (4:3)</PresentationFormat>
  <Paragraphs>215</Paragraphs>
  <Slides>25</Slides>
  <Notes>0</Notes>
  <HiddenSlides>0</HiddenSlides>
  <MMClips>1</MMClips>
  <ScaleCrop>false</ScaleCrop>
  <HeadingPairs>
    <vt:vector size="6" baseType="variant">
      <vt:variant>
        <vt:lpstr>Fuentes usadas</vt:lpstr>
      </vt:variant>
      <vt:variant>
        <vt:i4>7</vt:i4>
      </vt:variant>
      <vt:variant>
        <vt:lpstr>Tema</vt:lpstr>
      </vt:variant>
      <vt:variant>
        <vt:i4>4</vt:i4>
      </vt:variant>
      <vt:variant>
        <vt:lpstr>Títulos de diapositiva</vt:lpstr>
      </vt:variant>
      <vt:variant>
        <vt:i4>25</vt:i4>
      </vt:variant>
    </vt:vector>
  </HeadingPairs>
  <TitlesOfParts>
    <vt:vector size="36" baseType="lpstr">
      <vt:lpstr>Arial</vt:lpstr>
      <vt:lpstr>Calibri</vt:lpstr>
      <vt:lpstr>Berlin Sans FB Demi</vt:lpstr>
      <vt:lpstr>Times New Roman</vt:lpstr>
      <vt:lpstr>Edwardian Script ITC</vt:lpstr>
      <vt:lpstr>Symbol</vt:lpstr>
      <vt:lpstr>Tangerine</vt:lpstr>
      <vt:lpstr>Tema de Office</vt:lpstr>
      <vt:lpstr>2_Tema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Raúl Tarulla</cp:lastModifiedBy>
  <cp:revision>494</cp:revision>
  <dcterms:created xsi:type="dcterms:W3CDTF">2014-09-16T14:32:43Z</dcterms:created>
  <dcterms:modified xsi:type="dcterms:W3CDTF">2014-10-16T20:44:56Z</dcterms:modified>
</cp:coreProperties>
</file>