
<file path=[Content_Types].xml><?xml version="1.0" encoding="utf-8"?>
<Types xmlns="http://schemas.openxmlformats.org/package/2006/content-types">
  <Default Extension="png" ContentType="image/png"/>
  <Default Extension="emf" ContentType="image/x-emf"/>
  <Default Extension="jpeg" ContentType="image/jpeg"/>
  <Default Extension="3gp" ContentType="video/unknown"/>
  <Default Extension="rels" ContentType="application/vnd.openxmlformats-package.relationships+xml"/>
  <Default Extension="xml" ContentType="application/xml"/>
  <Default Extension="fntdata" ContentType="application/x-fontdata"/>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96" r:id="rId2"/>
    <p:sldMasterId id="2147483698" r:id="rId3"/>
    <p:sldMasterId id="2147483710" r:id="rId4"/>
  </p:sldMasterIdLst>
  <p:notesMasterIdLst>
    <p:notesMasterId r:id="rId47"/>
  </p:notesMasterIdLst>
  <p:sldIdLst>
    <p:sldId id="384" r:id="rId5"/>
    <p:sldId id="379" r:id="rId6"/>
    <p:sldId id="387" r:id="rId7"/>
    <p:sldId id="330" r:id="rId8"/>
    <p:sldId id="273" r:id="rId9"/>
    <p:sldId id="354" r:id="rId10"/>
    <p:sldId id="334" r:id="rId11"/>
    <p:sldId id="355" r:id="rId12"/>
    <p:sldId id="335" r:id="rId13"/>
    <p:sldId id="336" r:id="rId14"/>
    <p:sldId id="337" r:id="rId15"/>
    <p:sldId id="350" r:id="rId16"/>
    <p:sldId id="381" r:id="rId17"/>
    <p:sldId id="392" r:id="rId18"/>
    <p:sldId id="360" r:id="rId19"/>
    <p:sldId id="361" r:id="rId20"/>
    <p:sldId id="364" r:id="rId21"/>
    <p:sldId id="340" r:id="rId22"/>
    <p:sldId id="339" r:id="rId23"/>
    <p:sldId id="341" r:id="rId24"/>
    <p:sldId id="390" r:id="rId25"/>
    <p:sldId id="342" r:id="rId26"/>
    <p:sldId id="388" r:id="rId27"/>
    <p:sldId id="389" r:id="rId28"/>
    <p:sldId id="391" r:id="rId29"/>
    <p:sldId id="294" r:id="rId30"/>
    <p:sldId id="385" r:id="rId31"/>
    <p:sldId id="410" r:id="rId32"/>
    <p:sldId id="343" r:id="rId33"/>
    <p:sldId id="344" r:id="rId34"/>
    <p:sldId id="409" r:id="rId35"/>
    <p:sldId id="404" r:id="rId36"/>
    <p:sldId id="405" r:id="rId37"/>
    <p:sldId id="406" r:id="rId38"/>
    <p:sldId id="407" r:id="rId39"/>
    <p:sldId id="378" r:id="rId40"/>
    <p:sldId id="374" r:id="rId41"/>
    <p:sldId id="375" r:id="rId42"/>
    <p:sldId id="408" r:id="rId43"/>
    <p:sldId id="402" r:id="rId44"/>
    <p:sldId id="411" r:id="rId45"/>
    <p:sldId id="403" r:id="rId46"/>
  </p:sldIdLst>
  <p:sldSz cx="9144000" cy="6858000" type="screen4x3"/>
  <p:notesSz cx="6858000" cy="9144000"/>
  <p:embeddedFontLst>
    <p:embeddedFont>
      <p:font typeface="Tangerine" pitchFamily="2" charset="0"/>
      <p:regular r:id="rId48"/>
      <p:bold r:id="rId49"/>
    </p:embeddedFont>
    <p:embeddedFont>
      <p:font typeface="Calibri" pitchFamily="34" charset="0"/>
      <p:regular r:id="rId50"/>
      <p:bold r:id="rId51"/>
      <p:italic r:id="rId52"/>
      <p:boldItalic r:id="rId53"/>
    </p:embeddedFont>
    <p:embeddedFont>
      <p:font typeface="Berlin Sans FB Demi" pitchFamily="34" charset="0"/>
      <p:bold r:id="rId54"/>
    </p:embeddedFont>
    <p:embeddedFont>
      <p:font typeface="Edwardian Script ITC" pitchFamily="66" charset="0"/>
      <p:regular r:id="rId55"/>
    </p:embeddedFont>
  </p:embeddedFontLst>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GECk/wD3wqOqRvgrvY5TXg==" hashData="BfEm7PR1y2V1MHNiYT1DzG1p9e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18" autoAdjust="0"/>
    <p:restoredTop sz="95628" autoAdjust="0"/>
  </p:normalViewPr>
  <p:slideViewPr>
    <p:cSldViewPr>
      <p:cViewPr>
        <p:scale>
          <a:sx n="70" d="100"/>
          <a:sy n="70" d="100"/>
        </p:scale>
        <p:origin x="-1320" y="-132"/>
      </p:cViewPr>
      <p:guideLst>
        <p:guide orient="horz" pos="2160"/>
        <p:guide pos="292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font" Target="fonts/font8.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6.fntdata"/><Relationship Id="rId58"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2.fntdata"/><Relationship Id="rId57"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5.fntdata"/><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1.fntdata"/><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font" Target="fonts/font4.fntdata"/><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717159D-A1B2-4B75-BBB4-27549737CFAC}" type="datetimeFigureOut">
              <a:rPr lang="es-AR" smtClean="0"/>
              <a:pPr/>
              <a:t>18/10/2014</a:t>
            </a:fld>
            <a:endParaRPr lang="es-AR"/>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AR"/>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E4FB8EE-D88C-473E-B6B9-47AE81B6219E}" type="slidenum">
              <a:rPr lang="es-AR" smtClean="0"/>
              <a:pPr/>
              <a:t>‹Nº›</a:t>
            </a:fld>
            <a:endParaRPr lang="es-AR"/>
          </a:p>
        </p:txBody>
      </p:sp>
    </p:spTree>
    <p:extLst>
      <p:ext uri="{BB962C8B-B14F-4D97-AF65-F5344CB8AC3E}">
        <p14:creationId xmlns:p14="http://schemas.microsoft.com/office/powerpoint/2010/main" val="8388855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AE4FB8EE-D88C-473E-B6B9-47AE81B6219E}" type="slidenum">
              <a:rPr lang="es-AR" smtClean="0"/>
              <a:pPr/>
              <a:t>33</a:t>
            </a:fld>
            <a:endParaRPr lang="es-AR"/>
          </a:p>
        </p:txBody>
      </p:sp>
    </p:spTree>
    <p:extLst>
      <p:ext uri="{BB962C8B-B14F-4D97-AF65-F5344CB8AC3E}">
        <p14:creationId xmlns:p14="http://schemas.microsoft.com/office/powerpoint/2010/main" val="26941438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6"/>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590373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8859213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1"/>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39850961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1173259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8" name="7 Marcador de pie de página"/>
          <p:cNvSpPr>
            <a:spLocks noGrp="1"/>
          </p:cNvSpPr>
          <p:nvPr>
            <p:ph type="ftr" sz="quarter" idx="11"/>
          </p:nvPr>
        </p:nvSpPr>
        <p:spPr/>
        <p:txBody>
          <a:bodyPr/>
          <a:lstStyle/>
          <a:p>
            <a:endParaRPr lang="es-AR"/>
          </a:p>
        </p:txBody>
      </p:sp>
      <p:sp>
        <p:nvSpPr>
          <p:cNvPr id="9" name="8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3248100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4" name="3 Marcador de pie de página"/>
          <p:cNvSpPr>
            <a:spLocks noGrp="1"/>
          </p:cNvSpPr>
          <p:nvPr>
            <p:ph type="ftr" sz="quarter" idx="11"/>
          </p:nvPr>
        </p:nvSpPr>
        <p:spPr/>
        <p:txBody>
          <a:bodyPr/>
          <a:lstStyle/>
          <a:p>
            <a:endParaRPr lang="es-AR"/>
          </a:p>
        </p:txBody>
      </p:sp>
      <p:sp>
        <p:nvSpPr>
          <p:cNvPr id="5" name="4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2234290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3" name="2 Marcador de pie de página"/>
          <p:cNvSpPr>
            <a:spLocks noGrp="1"/>
          </p:cNvSpPr>
          <p:nvPr>
            <p:ph type="ftr" sz="quarter" idx="11"/>
          </p:nvPr>
        </p:nvSpPr>
        <p:spPr/>
        <p:txBody>
          <a:bodyPr/>
          <a:lstStyle/>
          <a:p>
            <a:endParaRPr lang="es-AR"/>
          </a:p>
        </p:txBody>
      </p:sp>
      <p:sp>
        <p:nvSpPr>
          <p:cNvPr id="4" name="3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42652896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49"/>
            <a:ext cx="3008313" cy="1162051"/>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1731813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9"/>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86710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3270256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9"/>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pPr/>
              <a:t>18/10/2014</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CB466A72-6212-464C-BCA1-111638656E18}" type="slidenum">
              <a:rPr lang="es-AR" smtClean="0"/>
              <a:pPr/>
              <a:t>‹Nº›</a:t>
            </a:fld>
            <a:endParaRPr lang="es-AR"/>
          </a:p>
        </p:txBody>
      </p:sp>
    </p:spTree>
    <p:extLst>
      <p:ext uri="{BB962C8B-B14F-4D97-AF65-F5344CB8AC3E}">
        <p14:creationId xmlns:p14="http://schemas.microsoft.com/office/powerpoint/2010/main" val="38396287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20CD404-6164-4342-A969-11D7FF2A3C9B}"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0518226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6"/>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6733833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27490581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1"/>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17694034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AR">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2685588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AR">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8024057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AR">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398231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AR">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1523601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49"/>
            <a:ext cx="3008313" cy="1162051"/>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AR">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9300338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9"/>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AR">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621010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2718042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9"/>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7519798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6"/>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42840307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425318270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1"/>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6399311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AR">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109075691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AR">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812062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AR">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362502990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AR">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90820227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49"/>
            <a:ext cx="3008313" cy="1162051"/>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AR">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27857365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9"/>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AR">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4633284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221388726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9"/>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AR">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4624228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4.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9695D4-231B-429F-8BEC-B7AEC5403520}" type="datetimeFigureOut">
              <a:rPr lang="es-AR" smtClean="0"/>
              <a:pPr/>
              <a:t>18/10/2014</a:t>
            </a:fld>
            <a:endParaRPr lang="es-AR"/>
          </a:p>
        </p:txBody>
      </p:sp>
      <p:sp>
        <p:nvSpPr>
          <p:cNvPr id="5" name="4 Marcador de pie de página"/>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p>
        </p:txBody>
      </p:sp>
      <p:sp>
        <p:nvSpPr>
          <p:cNvPr id="6" name="5 Marcador de número de diapositiva"/>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466A72-6212-464C-BCA1-111638656E18}" type="slidenum">
              <a:rPr lang="es-AR" smtClean="0"/>
              <a:pPr/>
              <a:t>‹Nº›</a:t>
            </a:fld>
            <a:endParaRPr lang="es-AR"/>
          </a:p>
        </p:txBody>
      </p:sp>
    </p:spTree>
    <p:extLst>
      <p:ext uri="{BB962C8B-B14F-4D97-AF65-F5344CB8AC3E}">
        <p14:creationId xmlns:p14="http://schemas.microsoft.com/office/powerpoint/2010/main" val="3256339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87279928-9D29-4389-A304-018928F92FDD}"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97"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5" name="4 Marcador de pie de página"/>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solidFill>
                <a:prstClr val="black">
                  <a:tint val="75000"/>
                </a:prstClr>
              </a:solidFill>
            </a:endParaRPr>
          </a:p>
        </p:txBody>
      </p:sp>
      <p:sp>
        <p:nvSpPr>
          <p:cNvPr id="6" name="5 Marcador de número de diapositiva"/>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2077565553"/>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9695D4-231B-429F-8BEC-B7AEC5403520}" type="datetimeFigureOut">
              <a:rPr lang="es-AR" smtClean="0">
                <a:solidFill>
                  <a:prstClr val="black">
                    <a:tint val="75000"/>
                  </a:prstClr>
                </a:solidFill>
              </a:rPr>
              <a:pPr/>
              <a:t>18/10/2014</a:t>
            </a:fld>
            <a:endParaRPr lang="es-AR">
              <a:solidFill>
                <a:prstClr val="black">
                  <a:tint val="75000"/>
                </a:prstClr>
              </a:solidFill>
            </a:endParaRPr>
          </a:p>
        </p:txBody>
      </p:sp>
      <p:sp>
        <p:nvSpPr>
          <p:cNvPr id="5" name="4 Marcador de pie de página"/>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solidFill>
                <a:prstClr val="black">
                  <a:tint val="75000"/>
                </a:prstClr>
              </a:solidFill>
            </a:endParaRPr>
          </a:p>
        </p:txBody>
      </p:sp>
      <p:sp>
        <p:nvSpPr>
          <p:cNvPr id="6" name="5 Marcador de número de diapositiva"/>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466A72-6212-464C-BCA1-111638656E18}" type="slidenum">
              <a:rPr lang="es-AR" smtClean="0">
                <a:solidFill>
                  <a:prstClr val="black">
                    <a:tint val="75000"/>
                  </a:prstClr>
                </a:solidFill>
              </a:rPr>
              <a:pPr/>
              <a:t>‹Nº›</a:t>
            </a:fld>
            <a:endParaRPr lang="es-AR">
              <a:solidFill>
                <a:prstClr val="black">
                  <a:tint val="75000"/>
                </a:prstClr>
              </a:solidFill>
            </a:endParaRPr>
          </a:p>
        </p:txBody>
      </p:sp>
    </p:spTree>
    <p:extLst>
      <p:ext uri="{BB962C8B-B14F-4D97-AF65-F5344CB8AC3E}">
        <p14:creationId xmlns:p14="http://schemas.microsoft.com/office/powerpoint/2010/main" val="1382616556"/>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audio" Target="../media/audio1.wav"/><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noticiacristiana.com/sociedad/2014/04/cientificos-investigan-medidas-del-arca-de-noe-para-comprobar-si-esta-podia-flotar.html"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emf"/><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hyperlink" Target="http://losrelatosdesamid.blogspot.com.ar/2012/12/el-fascinante-numero-aureo.html" TargetMode="External"/><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goldennumber.net/solar-system" TargetMode="External"/><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32.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4.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www.profesorenlinea.cl/artes/FiguraHumanaProporcionalidad.htm" TargetMode="External"/><Relationship Id="rId2" Type="http://schemas.openxmlformats.org/officeDocument/2006/relationships/image" Target="../media/image35.png"/><Relationship Id="rId1" Type="http://schemas.openxmlformats.org/officeDocument/2006/relationships/slideLayout" Target="../slideLayouts/slideLayout2.xml"/><Relationship Id="rId5" Type="http://schemas.openxmlformats.org/officeDocument/2006/relationships/image" Target="../media/image37.gif"/><Relationship Id="rId4" Type="http://schemas.openxmlformats.org/officeDocument/2006/relationships/image" Target="../media/image36.png"/></Relationships>
</file>

<file path=ppt/slides/_rels/slide27.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image" Target="../media/image38.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hyperlink" Target="http://arteconaida.blogspot.com.ar/2012/12/el-secreto-de-la-belleza_9601.html" TargetMode="Externa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2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 Id="rId5" Type="http://schemas.openxmlformats.org/officeDocument/2006/relationships/image" Target="../media/image50.emf"/><Relationship Id="rId4" Type="http://schemas.openxmlformats.org/officeDocument/2006/relationships/hyperlink" Target="http://arteconaida.blogspot.com.ar/2012/12/el-secreto-de-la-belleza_9601.html"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hyperlink" Target="http://www.goldennumber.net/dna/" TargetMode="External"/><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38.xml.rels><?xml version="1.0" encoding="UTF-8" standalone="yes"?>
<Relationships xmlns="http://schemas.openxmlformats.org/package/2006/relationships"><Relationship Id="rId3" Type="http://schemas.openxmlformats.org/officeDocument/2006/relationships/image" Target="../media/image55.gif"/><Relationship Id="rId7" Type="http://schemas.openxmlformats.org/officeDocument/2006/relationships/hyperlink" Target="http://evolutionoftruth.com/div/fibomyst.htm" TargetMode="External"/><Relationship Id="rId2" Type="http://schemas.openxmlformats.org/officeDocument/2006/relationships/image" Target="../media/image54.gif"/><Relationship Id="rId1" Type="http://schemas.openxmlformats.org/officeDocument/2006/relationships/slideLayout" Target="../slideLayouts/slideLayout2.xml"/><Relationship Id="rId6" Type="http://schemas.openxmlformats.org/officeDocument/2006/relationships/hyperlink" Target="http://www.theguardian.com/science/alexs-adventures-in-numberland/2012/aug/14/golden-ratio-uterus" TargetMode="External"/><Relationship Id="rId5" Type="http://schemas.openxmlformats.org/officeDocument/2006/relationships/hyperlink" Target="http://io9.com/5985588/15-uncanny-examples-of-the-golden-ratio-in-nature" TargetMode="External"/><Relationship Id="rId4" Type="http://schemas.openxmlformats.org/officeDocument/2006/relationships/image" Target="../media/image56.gif"/></Relationships>
</file>

<file path=ppt/slides/_rels/slide3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5.xml"/><Relationship Id="rId5" Type="http://schemas.openxmlformats.org/officeDocument/2006/relationships/image" Target="../media/image60.png"/><Relationship Id="rId4" Type="http://schemas.openxmlformats.org/officeDocument/2006/relationships/image" Target="../media/image59.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1.3gp"/><Relationship Id="rId1" Type="http://schemas.microsoft.com/office/2007/relationships/media" Target="../media/media1.3gp"/><Relationship Id="rId5" Type="http://schemas.openxmlformats.org/officeDocument/2006/relationships/image" Target="../media/image62.gif"/><Relationship Id="rId4" Type="http://schemas.openxmlformats.org/officeDocument/2006/relationships/image" Target="../media/image61.png"/></Relationships>
</file>

<file path=ppt/slides/_rels/slide4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clrChange>
              <a:clrFrom>
                <a:srgbClr val="000000"/>
              </a:clrFrom>
              <a:clrTo>
                <a:srgbClr val="000000">
                  <a:alpha val="0"/>
                </a:srgbClr>
              </a:clrTo>
            </a:clrChange>
            <a:extLst>
              <a:ext uri="{28A0092B-C50C-407E-A947-70E740481C1C}">
                <a14:useLocalDpi xmlns:a14="http://schemas.microsoft.com/office/drawing/2010/main"/>
              </a:ext>
            </a:extLst>
          </a:blip>
          <a:srcRect/>
          <a:stretch>
            <a:fillRect/>
          </a:stretch>
        </p:blipFill>
        <p:spPr bwMode="auto">
          <a:xfrm rot="5400000">
            <a:off x="-569818" y="4409187"/>
            <a:ext cx="3378609" cy="22500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rot="18382600">
            <a:off x="7281899" y="312542"/>
            <a:ext cx="755090" cy="1189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214274" y="1411383"/>
            <a:ext cx="8712968" cy="3785652"/>
          </a:xfrm>
          <a:prstGeom prst="rect">
            <a:avLst/>
          </a:prstGeom>
          <a:noFill/>
        </p:spPr>
        <p:txBody>
          <a:bodyPr wrap="squar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AR" sz="8000" b="1" dirty="0" smtClean="0">
                <a:ln/>
                <a:solidFill>
                  <a:schemeClr val="accent6">
                    <a:lumMod val="75000"/>
                  </a:schemeClr>
                </a:solidFill>
                <a:latin typeface="Tangerine" pitchFamily="2" charset="0"/>
                <a:ea typeface="Tangerine" pitchFamily="2" charset="0"/>
              </a:rPr>
              <a:t>“Las matemáticas son el lenguaje con el que Dios ha escrito el Universo”</a:t>
            </a:r>
            <a:endParaRPr lang="es-AR" sz="8000" b="1" dirty="0">
              <a:ln/>
              <a:solidFill>
                <a:schemeClr val="accent6">
                  <a:lumMod val="75000"/>
                </a:schemeClr>
              </a:solidFill>
              <a:latin typeface="Tangerine" pitchFamily="2" charset="0"/>
              <a:ea typeface="Tangerine" pitchFamily="2" charset="0"/>
            </a:endParaRPr>
          </a:p>
        </p:txBody>
      </p:sp>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rot="19884619">
            <a:off x="7609177" y="4104234"/>
            <a:ext cx="1209525" cy="7580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rot="20467280">
            <a:off x="-295028" y="4544504"/>
            <a:ext cx="3212739" cy="923330"/>
          </a:xfrm>
          <a:prstGeom prst="rect">
            <a:avLst/>
          </a:prstGeom>
          <a:noFill/>
          <a:scene3d>
            <a:camera prst="perspectiveContrastingRightFacing">
              <a:rot lat="623785" lon="18000000" rev="600000"/>
            </a:camera>
            <a:lightRig rig="threePt" dir="t"/>
          </a:scene3d>
        </p:spPr>
        <p:txBody>
          <a:bodyPr wrap="none" rtlCol="0">
            <a:spAutoFit/>
          </a:bodyPr>
          <a:lstStyle/>
          <a:p>
            <a:r>
              <a:rPr lang="es-AR" sz="5400" dirty="0" smtClean="0">
                <a:solidFill>
                  <a:schemeClr val="bg1"/>
                </a:solidFill>
                <a:latin typeface="Symbol" pitchFamily="18" charset="2"/>
              </a:rPr>
              <a:t>f </a:t>
            </a:r>
            <a:r>
              <a:rPr lang="es-AR" sz="3200" dirty="0" smtClean="0">
                <a:solidFill>
                  <a:schemeClr val="bg1"/>
                </a:solidFill>
                <a:latin typeface="Symbol" pitchFamily="18" charset="2"/>
              </a:rPr>
              <a:t>=  </a:t>
            </a:r>
            <a:r>
              <a:rPr lang="es-AR" sz="3200" dirty="0" smtClean="0">
                <a:solidFill>
                  <a:schemeClr val="bg1"/>
                </a:solidFill>
                <a:latin typeface="Arial" pitchFamily="34" charset="0"/>
                <a:cs typeface="Arial" pitchFamily="34" charset="0"/>
              </a:rPr>
              <a:t>1,61803…</a:t>
            </a:r>
            <a:r>
              <a:rPr lang="es-AR" sz="5400" dirty="0" smtClean="0">
                <a:solidFill>
                  <a:schemeClr val="bg1"/>
                </a:solidFill>
                <a:latin typeface="Symbol" pitchFamily="18" charset="2"/>
              </a:rPr>
              <a:t> </a:t>
            </a:r>
            <a:endParaRPr lang="es-AR" sz="5400" dirty="0">
              <a:solidFill>
                <a:schemeClr val="bg1"/>
              </a:solidFill>
              <a:latin typeface="Symbol" pitchFamily="18" charset="2"/>
            </a:endParaRPr>
          </a:p>
        </p:txBody>
      </p:sp>
      <p:sp>
        <p:nvSpPr>
          <p:cNvPr id="7" name="6 CuadroTexto"/>
          <p:cNvSpPr txBox="1"/>
          <p:nvPr/>
        </p:nvSpPr>
        <p:spPr>
          <a:xfrm>
            <a:off x="278321" y="339488"/>
            <a:ext cx="2567114" cy="646331"/>
          </a:xfrm>
          <a:prstGeom prst="rect">
            <a:avLst/>
          </a:prstGeom>
          <a:noFill/>
        </p:spPr>
        <p:txBody>
          <a:bodyPr wrap="none" rtlCol="0">
            <a:spAutoFit/>
          </a:bodyPr>
          <a:lstStyle/>
          <a:p>
            <a:pPr algn="ctr"/>
            <a:r>
              <a:rPr lang="es-AR" dirty="0" smtClean="0">
                <a:solidFill>
                  <a:schemeClr val="bg1"/>
                </a:solidFill>
              </a:rPr>
              <a:t>Capítulo 2 de 3</a:t>
            </a:r>
          </a:p>
          <a:p>
            <a:pPr algn="ctr"/>
            <a:r>
              <a:rPr lang="es-AR" dirty="0" smtClean="0">
                <a:solidFill>
                  <a:schemeClr val="bg1"/>
                </a:solidFill>
              </a:rPr>
              <a:t>-El Universo y el Hombre-</a:t>
            </a:r>
            <a:endParaRPr lang="es-AR" dirty="0">
              <a:solidFill>
                <a:schemeClr val="bg1"/>
              </a:solidFill>
            </a:endParaRPr>
          </a:p>
        </p:txBody>
      </p:sp>
      <p:sp>
        <p:nvSpPr>
          <p:cNvPr id="8" name="7 CuadroTexto"/>
          <p:cNvSpPr txBox="1"/>
          <p:nvPr/>
        </p:nvSpPr>
        <p:spPr>
          <a:xfrm>
            <a:off x="348853" y="6354449"/>
            <a:ext cx="1298753" cy="369332"/>
          </a:xfrm>
          <a:prstGeom prst="rect">
            <a:avLst/>
          </a:prstGeom>
          <a:noFill/>
        </p:spPr>
        <p:txBody>
          <a:bodyPr wrap="none" rtlCol="0">
            <a:spAutoFit/>
          </a:bodyPr>
          <a:lstStyle/>
          <a:p>
            <a:r>
              <a:rPr lang="es-AR" dirty="0" smtClean="0">
                <a:solidFill>
                  <a:schemeClr val="bg1"/>
                </a:solidFill>
              </a:rPr>
              <a:t>Usar mouse</a:t>
            </a:r>
            <a:endParaRPr lang="es-AR" dirty="0">
              <a:solidFill>
                <a:schemeClr val="bg1"/>
              </a:solidFill>
            </a:endParaRPr>
          </a:p>
        </p:txBody>
      </p:sp>
      <p:sp>
        <p:nvSpPr>
          <p:cNvPr id="9" name="8 CuadroTexto"/>
          <p:cNvSpPr txBox="1"/>
          <p:nvPr/>
        </p:nvSpPr>
        <p:spPr>
          <a:xfrm rot="18939653">
            <a:off x="7806555" y="5877396"/>
            <a:ext cx="1370888" cy="954107"/>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a:p>
            <a:pPr algn="ctr"/>
            <a:r>
              <a:rPr lang="es-AR" sz="2800" dirty="0" smtClean="0">
                <a:solidFill>
                  <a:schemeClr val="bg1"/>
                </a:solidFill>
                <a:latin typeface="Edwardian Script ITC" pitchFamily="66" charset="0"/>
              </a:rPr>
              <a:t>2014</a:t>
            </a:r>
            <a:endParaRPr lang="es-AR" sz="2800" dirty="0">
              <a:solidFill>
                <a:schemeClr val="bg1"/>
              </a:solidFill>
              <a:latin typeface="Edwardian Script ITC" pitchFamily="66" charset="0"/>
            </a:endParaRPr>
          </a:p>
        </p:txBody>
      </p:sp>
      <p:sp>
        <p:nvSpPr>
          <p:cNvPr id="11" name="10 CuadroTexto"/>
          <p:cNvSpPr txBox="1"/>
          <p:nvPr/>
        </p:nvSpPr>
        <p:spPr>
          <a:xfrm>
            <a:off x="3347864" y="708820"/>
            <a:ext cx="1667444" cy="461665"/>
          </a:xfrm>
          <a:prstGeom prst="rect">
            <a:avLst/>
          </a:prstGeom>
          <a:noFill/>
        </p:spPr>
        <p:txBody>
          <a:bodyPr wrap="none" rtlCol="0">
            <a:spAutoFit/>
          </a:bodyPr>
          <a:lstStyle/>
          <a:p>
            <a:r>
              <a:rPr lang="es-AR" sz="2400" dirty="0" smtClean="0">
                <a:solidFill>
                  <a:schemeClr val="bg1"/>
                </a:solidFill>
                <a:latin typeface="Symbol" pitchFamily="18" charset="2"/>
              </a:rPr>
              <a:t>p</a:t>
            </a:r>
            <a:r>
              <a:rPr lang="es-AR" sz="2000" dirty="0" smtClean="0">
                <a:solidFill>
                  <a:prstClr val="white"/>
                </a:solidFill>
                <a:latin typeface="Symbol" pitchFamily="18" charset="2"/>
              </a:rPr>
              <a:t> </a:t>
            </a:r>
            <a:r>
              <a:rPr lang="es-AR" sz="1600" dirty="0">
                <a:solidFill>
                  <a:prstClr val="white"/>
                </a:solidFill>
                <a:latin typeface="Symbol" pitchFamily="18" charset="2"/>
              </a:rPr>
              <a:t>=</a:t>
            </a:r>
            <a:r>
              <a:rPr lang="es-AR" sz="2000" dirty="0">
                <a:solidFill>
                  <a:prstClr val="white"/>
                </a:solidFill>
                <a:latin typeface="Symbol" pitchFamily="18" charset="2"/>
              </a:rPr>
              <a:t>  </a:t>
            </a:r>
            <a:r>
              <a:rPr lang="es-AR" sz="1600" dirty="0" smtClean="0">
                <a:solidFill>
                  <a:prstClr val="white"/>
                </a:solidFill>
                <a:latin typeface="Arial" pitchFamily="34" charset="0"/>
                <a:cs typeface="Arial" pitchFamily="34" charset="0"/>
              </a:rPr>
              <a:t>3,14159…</a:t>
            </a:r>
            <a:r>
              <a:rPr lang="es-AR" sz="2000" dirty="0" smtClean="0">
                <a:solidFill>
                  <a:schemeClr val="bg1"/>
                </a:solidFill>
                <a:latin typeface="Symbol" pitchFamily="18" charset="2"/>
              </a:rPr>
              <a:t> </a:t>
            </a:r>
            <a:endParaRPr lang="es-AR" sz="2000" dirty="0">
              <a:solidFill>
                <a:schemeClr val="bg1"/>
              </a:solidFill>
              <a:latin typeface="Symbol" pitchFamily="18" charset="2"/>
            </a:endParaRPr>
          </a:p>
        </p:txBody>
      </p:sp>
      <p:sp>
        <p:nvSpPr>
          <p:cNvPr id="3" name="2 CuadroTexto"/>
          <p:cNvSpPr txBox="1"/>
          <p:nvPr/>
        </p:nvSpPr>
        <p:spPr>
          <a:xfrm rot="801210">
            <a:off x="4744253" y="5484190"/>
            <a:ext cx="2380780" cy="523220"/>
          </a:xfrm>
          <a:prstGeom prst="rect">
            <a:avLst/>
          </a:prstGeom>
          <a:noFill/>
          <a:scene3d>
            <a:camera prst="perspectiveContrastingLeftFacing"/>
            <a:lightRig rig="threePt" dir="t"/>
          </a:scene3d>
        </p:spPr>
        <p:txBody>
          <a:bodyPr wrap="none" rtlCol="0">
            <a:spAutoFit/>
          </a:bodyPr>
          <a:lstStyle/>
          <a:p>
            <a:r>
              <a:rPr lang="es-AR" sz="2800" dirty="0" smtClean="0">
                <a:solidFill>
                  <a:schemeClr val="bg1"/>
                </a:solidFill>
              </a:rPr>
              <a:t>e </a:t>
            </a:r>
            <a:r>
              <a:rPr lang="es-AR" sz="2800" dirty="0">
                <a:solidFill>
                  <a:schemeClr val="bg1"/>
                </a:solidFill>
                <a:latin typeface="Symbol" pitchFamily="18" charset="2"/>
              </a:rPr>
              <a:t>= </a:t>
            </a:r>
            <a:r>
              <a:rPr lang="es-AR" sz="2800" dirty="0">
                <a:solidFill>
                  <a:prstClr val="white"/>
                </a:solidFill>
                <a:latin typeface="Arial" pitchFamily="34" charset="0"/>
                <a:cs typeface="Arial" pitchFamily="34" charset="0"/>
              </a:rPr>
              <a:t> 2,7128</a:t>
            </a:r>
            <a:r>
              <a:rPr lang="es-AR" sz="2800" dirty="0" smtClean="0">
                <a:solidFill>
                  <a:prstClr val="white"/>
                </a:solidFill>
                <a:latin typeface="Arial" pitchFamily="34" charset="0"/>
                <a:cs typeface="Arial" pitchFamily="34" charset="0"/>
              </a:rPr>
              <a:t>…</a:t>
            </a:r>
            <a:r>
              <a:rPr lang="es-AR" sz="2800" dirty="0" smtClean="0">
                <a:solidFill>
                  <a:prstClr val="white"/>
                </a:solidFill>
                <a:latin typeface="Symbol" pitchFamily="18" charset="2"/>
              </a:rPr>
              <a:t> </a:t>
            </a:r>
            <a:endParaRPr lang="es-AR" sz="2800" dirty="0">
              <a:solidFill>
                <a:schemeClr val="bg1"/>
              </a:solidFill>
            </a:endParaRPr>
          </a:p>
        </p:txBody>
      </p:sp>
    </p:spTree>
    <p:extLst>
      <p:ext uri="{BB962C8B-B14F-4D97-AF65-F5344CB8AC3E}">
        <p14:creationId xmlns:p14="http://schemas.microsoft.com/office/powerpoint/2010/main" val="296357724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CuadroTexto"/>
          <p:cNvSpPr txBox="1"/>
          <p:nvPr/>
        </p:nvSpPr>
        <p:spPr>
          <a:xfrm>
            <a:off x="467544" y="548680"/>
            <a:ext cx="7200800" cy="1200329"/>
          </a:xfrm>
          <a:prstGeom prst="rect">
            <a:avLst/>
          </a:prstGeom>
          <a:noFill/>
        </p:spPr>
        <p:txBody>
          <a:bodyPr wrap="squar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sz="2400" b="1" dirty="0" smtClean="0">
                <a:ln/>
                <a:solidFill>
                  <a:schemeClr val="bg1"/>
                </a:solidFill>
                <a:latin typeface="Arial" pitchFamily="34" charset="0"/>
                <a:ea typeface="Tangerine" pitchFamily="2" charset="0"/>
                <a:cs typeface="Arial" pitchFamily="34" charset="0"/>
              </a:rPr>
              <a:t>“Las matemáticas son el lenguaje</a:t>
            </a:r>
            <a:r>
              <a:rPr lang="es-AR" sz="2400" dirty="0">
                <a:solidFill>
                  <a:schemeClr val="bg1"/>
                </a:solidFill>
                <a:latin typeface="Arial" pitchFamily="34" charset="0"/>
                <a:ea typeface="Tangerine" pitchFamily="2" charset="0"/>
                <a:cs typeface="Arial" pitchFamily="34" charset="0"/>
              </a:rPr>
              <a:t> </a:t>
            </a:r>
            <a:r>
              <a:rPr lang="es-AR" sz="2400" b="1" dirty="0">
                <a:ln/>
                <a:solidFill>
                  <a:schemeClr val="bg1"/>
                </a:solidFill>
                <a:latin typeface="Arial" pitchFamily="34" charset="0"/>
                <a:ea typeface="Tangerine" pitchFamily="2" charset="0"/>
                <a:cs typeface="Arial" pitchFamily="34" charset="0"/>
              </a:rPr>
              <a:t>con el </a:t>
            </a:r>
            <a:r>
              <a:rPr lang="es-AR" sz="2400" b="1" dirty="0" smtClean="0">
                <a:ln/>
                <a:solidFill>
                  <a:schemeClr val="bg1"/>
                </a:solidFill>
                <a:latin typeface="Arial" pitchFamily="34" charset="0"/>
                <a:ea typeface="Tangerine" pitchFamily="2" charset="0"/>
                <a:cs typeface="Arial" pitchFamily="34" charset="0"/>
              </a:rPr>
              <a:t>que</a:t>
            </a:r>
          </a:p>
          <a:p>
            <a:r>
              <a:rPr lang="es-AR" sz="2400" b="1" dirty="0" smtClean="0">
                <a:ln/>
                <a:solidFill>
                  <a:schemeClr val="bg1"/>
                </a:solidFill>
                <a:latin typeface="Arial" pitchFamily="34" charset="0"/>
                <a:ea typeface="Tangerine" pitchFamily="2" charset="0"/>
                <a:cs typeface="Arial" pitchFamily="34" charset="0"/>
              </a:rPr>
              <a:t>  Dios </a:t>
            </a:r>
            <a:r>
              <a:rPr lang="es-AR" sz="2400" b="1" dirty="0">
                <a:ln/>
                <a:solidFill>
                  <a:schemeClr val="bg1"/>
                </a:solidFill>
                <a:latin typeface="Arial" pitchFamily="34" charset="0"/>
                <a:ea typeface="Tangerine" pitchFamily="2" charset="0"/>
                <a:cs typeface="Arial" pitchFamily="34" charset="0"/>
              </a:rPr>
              <a:t>ha escrito el </a:t>
            </a:r>
            <a:r>
              <a:rPr lang="es-AR" sz="2400" b="1" dirty="0" smtClean="0">
                <a:ln/>
                <a:solidFill>
                  <a:schemeClr val="bg1"/>
                </a:solidFill>
                <a:latin typeface="Arial" pitchFamily="34" charset="0"/>
                <a:ea typeface="Tangerine" pitchFamily="2" charset="0"/>
                <a:cs typeface="Arial" pitchFamily="34" charset="0"/>
              </a:rPr>
              <a:t>Universo”</a:t>
            </a:r>
          </a:p>
          <a:p>
            <a:pPr algn="r"/>
            <a:r>
              <a:rPr lang="es-AR" sz="2400" b="1" dirty="0" smtClean="0">
                <a:ln/>
                <a:solidFill>
                  <a:schemeClr val="bg1"/>
                </a:solidFill>
                <a:latin typeface="Arial" pitchFamily="34" charset="0"/>
                <a:ea typeface="Tangerine" pitchFamily="2" charset="0"/>
                <a:cs typeface="Arial" pitchFamily="34" charset="0"/>
              </a:rPr>
              <a:t>Galileo Galilei</a:t>
            </a:r>
            <a:endParaRPr lang="es-AR" sz="2400" b="1" dirty="0">
              <a:ln/>
              <a:solidFill>
                <a:schemeClr val="bg1"/>
              </a:solidFill>
              <a:latin typeface="Arial" pitchFamily="34" charset="0"/>
              <a:ea typeface="Tangerine" pitchFamily="2" charset="0"/>
              <a:cs typeface="Arial" pitchFamily="34" charset="0"/>
            </a:endParaRPr>
          </a:p>
        </p:txBody>
      </p:sp>
      <p:pic>
        <p:nvPicPr>
          <p:cNvPr id="6147" name="Picture 3"/>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b="4126"/>
          <a:stretch/>
        </p:blipFill>
        <p:spPr bwMode="auto">
          <a:xfrm rot="20481810">
            <a:off x="2284678" y="5268124"/>
            <a:ext cx="2196745" cy="9170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937761" y="2276872"/>
            <a:ext cx="1933575" cy="2371725"/>
          </a:xfrm>
          <a:prstGeom prst="roundRect">
            <a:avLst>
              <a:gd name="adj" fmla="val 4167"/>
            </a:avLst>
          </a:prstGeom>
          <a:solidFill>
            <a:srgbClr val="FFFFFF"/>
          </a:solidFill>
          <a:ln w="76200" cap="sq">
            <a:solidFill>
              <a:srgbClr val="292929"/>
            </a:solidFill>
            <a:miter lim="800000"/>
          </a:ln>
          <a:effectLst>
            <a:outerShdw dist="35921" dir="2700000" algn="ctr" rotWithShape="0">
              <a:schemeClr val="bg2"/>
            </a:outerShdw>
            <a:reflection blurRad="12700" endPos="28000" dist="139700" dir="5400000" sy="-100000" algn="bl" rotWithShape="0"/>
          </a:effectLst>
          <a:scene3d>
            <a:camera prst="perspectiveContrastingRightFacing" fov="5400000">
              <a:rot lat="600000" lon="20400000" rev="0"/>
            </a:camera>
            <a:lightRig rig="threePt" dir="t">
              <a:rot lat="0" lon="0" rev="2700000"/>
            </a:lightRig>
          </a:scene3d>
          <a:sp3d>
            <a:bevelT h="38100"/>
            <a:contourClr>
              <a:srgbClr val="C0C0C0"/>
            </a:contourClr>
          </a:sp3d>
          <a:extLst/>
        </p:spPr>
      </p:pic>
      <p:sp>
        <p:nvSpPr>
          <p:cNvPr id="5" name="4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
        <p:nvSpPr>
          <p:cNvPr id="2" name="1 Rectángulo"/>
          <p:cNvSpPr/>
          <p:nvPr/>
        </p:nvSpPr>
        <p:spPr>
          <a:xfrm>
            <a:off x="4968609" y="2779467"/>
            <a:ext cx="2411703" cy="1477328"/>
          </a:xfrm>
          <a:prstGeom prst="rect">
            <a:avLst/>
          </a:prstGeom>
        </p:spPr>
        <p:txBody>
          <a:bodyPr wrap="square">
            <a:spAutoFit/>
          </a:bodyPr>
          <a:lstStyle/>
          <a:p>
            <a:pPr algn="ctr"/>
            <a:r>
              <a:rPr lang="es-AR" dirty="0">
                <a:solidFill>
                  <a:schemeClr val="bg1"/>
                </a:solidFill>
              </a:rPr>
              <a:t>15 de febrero de </a:t>
            </a:r>
            <a:r>
              <a:rPr lang="es-AR" dirty="0" smtClean="0">
                <a:solidFill>
                  <a:schemeClr val="bg1"/>
                </a:solidFill>
              </a:rPr>
              <a:t>1564</a:t>
            </a:r>
          </a:p>
          <a:p>
            <a:pPr algn="ctr"/>
            <a:r>
              <a:rPr lang="es-AR" dirty="0" smtClean="0">
                <a:solidFill>
                  <a:schemeClr val="bg1"/>
                </a:solidFill>
              </a:rPr>
              <a:t>Pisa</a:t>
            </a:r>
            <a:r>
              <a:rPr lang="es-AR" dirty="0">
                <a:solidFill>
                  <a:schemeClr val="bg1"/>
                </a:solidFill>
              </a:rPr>
              <a:t>, Italia</a:t>
            </a:r>
          </a:p>
          <a:p>
            <a:pPr algn="ctr"/>
            <a:endParaRPr lang="es-AR" dirty="0" smtClean="0">
              <a:solidFill>
                <a:schemeClr val="bg1"/>
              </a:solidFill>
            </a:endParaRPr>
          </a:p>
          <a:p>
            <a:pPr algn="ctr"/>
            <a:r>
              <a:rPr lang="es-AR" dirty="0" smtClean="0">
                <a:solidFill>
                  <a:schemeClr val="bg1"/>
                </a:solidFill>
              </a:rPr>
              <a:t>8 </a:t>
            </a:r>
            <a:r>
              <a:rPr lang="es-AR" dirty="0">
                <a:solidFill>
                  <a:schemeClr val="bg1"/>
                </a:solidFill>
              </a:rPr>
              <a:t>de enero de </a:t>
            </a:r>
            <a:r>
              <a:rPr lang="es-AR" dirty="0" smtClean="0">
                <a:solidFill>
                  <a:schemeClr val="bg1"/>
                </a:solidFill>
              </a:rPr>
              <a:t>1642 </a:t>
            </a:r>
          </a:p>
          <a:p>
            <a:pPr algn="ctr"/>
            <a:r>
              <a:rPr lang="es-AR" dirty="0" err="1" smtClean="0">
                <a:solidFill>
                  <a:schemeClr val="bg1"/>
                </a:solidFill>
              </a:rPr>
              <a:t>Arcetri</a:t>
            </a:r>
            <a:r>
              <a:rPr lang="es-AR" dirty="0">
                <a:solidFill>
                  <a:schemeClr val="bg1"/>
                </a:solidFill>
              </a:rPr>
              <a:t>, Italia</a:t>
            </a:r>
          </a:p>
        </p:txBody>
      </p:sp>
    </p:spTree>
    <p:extLst>
      <p:ext uri="{BB962C8B-B14F-4D97-AF65-F5344CB8AC3E}">
        <p14:creationId xmlns:p14="http://schemas.microsoft.com/office/powerpoint/2010/main" val="408540812"/>
      </p:ext>
    </p:extLst>
  </p:cSld>
  <p:clrMapOvr>
    <a:masterClrMapping/>
  </p:clrMapOvr>
  <mc:AlternateContent xmlns:mc="http://schemas.openxmlformats.org/markup-compatibility/2006" xmlns:p14="http://schemas.microsoft.com/office/powerpoint/2010/main">
    <mc:Choice Requires="p14">
      <p:transition spd="slow" p14:dur="1100">
        <p14:switch dir="r"/>
        <p:sndAc>
          <p:stSnd loop="1">
            <p:snd r:embed="rId2" name="El Sello de Dios-2.wav"/>
          </p:stSnd>
        </p:sndAc>
      </p:transition>
    </mc:Choice>
    <mc:Fallback xmlns="">
      <p:transition spd="slow">
        <p:fade/>
        <p:sndAc>
          <p:stSnd loop="1">
            <p:snd r:embed="rId5" name="El Sello de Dios-2.wav"/>
          </p:stSnd>
        </p:sndAc>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a:off x="2189752" y="2604972"/>
            <a:ext cx="4900252" cy="1538883"/>
          </a:xfrm>
          <a:prstGeom prst="rect">
            <a:avLst/>
          </a:prstGeom>
          <a:noFill/>
        </p:spPr>
        <p:txBody>
          <a:bodyPr wrap="none" rtlCol="0">
            <a:spAutoFit/>
          </a:bodyPr>
          <a:lstStyle/>
          <a:p>
            <a:r>
              <a:rPr lang="es-AR" sz="3200" dirty="0" smtClean="0">
                <a:solidFill>
                  <a:schemeClr val="bg1"/>
                </a:solidFill>
              </a:rPr>
              <a:t>Veamos un poco de Historia</a:t>
            </a:r>
            <a:r>
              <a:rPr lang="es-AR" dirty="0" smtClean="0">
                <a:solidFill>
                  <a:schemeClr val="bg1"/>
                </a:solidFill>
              </a:rPr>
              <a:t>:</a:t>
            </a:r>
          </a:p>
          <a:p>
            <a:endParaRPr lang="es-AR" dirty="0">
              <a:solidFill>
                <a:schemeClr val="bg1"/>
              </a:solidFill>
            </a:endParaRPr>
          </a:p>
          <a:p>
            <a:r>
              <a:rPr lang="es-AR" sz="3200" dirty="0">
                <a:solidFill>
                  <a:schemeClr val="bg1"/>
                </a:solidFill>
              </a:rPr>
              <a:t>¿Quién era </a:t>
            </a:r>
            <a:r>
              <a:rPr lang="es-AR" sz="4400" dirty="0" smtClean="0">
                <a:solidFill>
                  <a:srgbClr val="FFFF00"/>
                </a:solidFill>
              </a:rPr>
              <a:t>FIBONACCI</a:t>
            </a:r>
            <a:r>
              <a:rPr lang="es-AR" sz="3200" dirty="0">
                <a:solidFill>
                  <a:schemeClr val="bg1"/>
                </a:solidFill>
              </a:rPr>
              <a:t>?</a:t>
            </a:r>
          </a:p>
        </p:txBody>
      </p:sp>
      <p:sp>
        <p:nvSpPr>
          <p:cNvPr id="5" name="4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408757996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4 Rectángulo"/>
          <p:cNvSpPr/>
          <p:nvPr/>
        </p:nvSpPr>
        <p:spPr>
          <a:xfrm>
            <a:off x="584615" y="404664"/>
            <a:ext cx="4572000" cy="2985433"/>
          </a:xfrm>
          <a:prstGeom prst="rect">
            <a:avLst/>
          </a:prstGeom>
        </p:spPr>
        <p:txBody>
          <a:bodyPr>
            <a:spAutoFit/>
          </a:bodyPr>
          <a:lstStyle/>
          <a:p>
            <a:r>
              <a:rPr lang="es-AR" sz="2800" dirty="0" smtClean="0">
                <a:solidFill>
                  <a:srgbClr val="FFFF00"/>
                </a:solidFill>
              </a:rPr>
              <a:t>LEONARDO DE PISA</a:t>
            </a:r>
            <a:endParaRPr lang="es-AR" sz="2800" dirty="0">
              <a:solidFill>
                <a:srgbClr val="FFFF00"/>
              </a:solidFill>
            </a:endParaRPr>
          </a:p>
          <a:p>
            <a:r>
              <a:rPr lang="es-AR" sz="2000" dirty="0">
                <a:solidFill>
                  <a:schemeClr val="bg1"/>
                </a:solidFill>
              </a:rPr>
              <a:t>Nació : en Pisa    (1170-1240</a:t>
            </a:r>
            <a:r>
              <a:rPr lang="es-AR" sz="2000" dirty="0" smtClean="0">
                <a:solidFill>
                  <a:schemeClr val="bg1"/>
                </a:solidFill>
              </a:rPr>
              <a:t>)</a:t>
            </a:r>
          </a:p>
          <a:p>
            <a:endParaRPr lang="es-AR" sz="2000" dirty="0">
              <a:solidFill>
                <a:schemeClr val="bg1"/>
              </a:solidFill>
            </a:endParaRPr>
          </a:p>
          <a:p>
            <a:pPr algn="ctr"/>
            <a:r>
              <a:rPr lang="es-AR" sz="2000" dirty="0" smtClean="0">
                <a:solidFill>
                  <a:schemeClr val="bg1"/>
                </a:solidFill>
              </a:rPr>
              <a:t>Mas conocido como FIBONACCI </a:t>
            </a:r>
          </a:p>
          <a:p>
            <a:pPr algn="ctr"/>
            <a:r>
              <a:rPr lang="es-AR" sz="2000" dirty="0" smtClean="0">
                <a:solidFill>
                  <a:schemeClr val="bg1"/>
                </a:solidFill>
              </a:rPr>
              <a:t>(Filius Bonacci – Hijo de </a:t>
            </a:r>
            <a:r>
              <a:rPr lang="es-AR" sz="2000" dirty="0">
                <a:solidFill>
                  <a:schemeClr val="bg1"/>
                </a:solidFill>
              </a:rPr>
              <a:t>B</a:t>
            </a:r>
            <a:r>
              <a:rPr lang="es-AR" sz="2000" dirty="0" smtClean="0">
                <a:solidFill>
                  <a:schemeClr val="bg1"/>
                </a:solidFill>
              </a:rPr>
              <a:t>onacci), fue el matemático mas  importante de la Edad Media, viajó mucho en su juventud, en especial a países del norte de África donde aprendió matemáticas.</a:t>
            </a: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498831" y="671390"/>
            <a:ext cx="2667000" cy="32385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perspectiveContrastingLeftFacing">
              <a:rot lat="623785" lon="1800000" rev="21386789"/>
            </a:camera>
            <a:lightRig rig="threePt" dir="t">
              <a:rot lat="0" lon="0" rev="6000000"/>
            </a:lightRig>
          </a:scene3d>
          <a:sp3d extrusionH="234950" contourW="6350">
            <a:bevelT h="38100"/>
            <a:bevelB/>
            <a:extrusionClr>
              <a:schemeClr val="accent6">
                <a:lumMod val="75000"/>
              </a:schemeClr>
            </a:extrusionClr>
            <a:contourClr>
              <a:schemeClr val="tx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664733" y="3909889"/>
            <a:ext cx="2926854" cy="2258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8 Rectángulo"/>
          <p:cNvSpPr/>
          <p:nvPr/>
        </p:nvSpPr>
        <p:spPr>
          <a:xfrm>
            <a:off x="3995936" y="4377359"/>
            <a:ext cx="4896544" cy="2246769"/>
          </a:xfrm>
          <a:prstGeom prst="rect">
            <a:avLst/>
          </a:prstGeom>
        </p:spPr>
        <p:txBody>
          <a:bodyPr wrap="square">
            <a:spAutoFit/>
          </a:bodyPr>
          <a:lstStyle/>
          <a:p>
            <a:pPr algn="just"/>
            <a:r>
              <a:rPr lang="es-AR" sz="2000" dirty="0" smtClean="0">
                <a:solidFill>
                  <a:schemeClr val="bg1"/>
                </a:solidFill>
              </a:rPr>
              <a:t>Recopiló los conocimientos adquiridos en un tratado de Álgebra y Aritmética titulado “</a:t>
            </a:r>
            <a:r>
              <a:rPr lang="es-AR" sz="2000" dirty="0" err="1" smtClean="0">
                <a:solidFill>
                  <a:schemeClr val="bg1"/>
                </a:solidFill>
              </a:rPr>
              <a:t>Liber</a:t>
            </a:r>
            <a:r>
              <a:rPr lang="es-AR" sz="2000" dirty="0" smtClean="0">
                <a:solidFill>
                  <a:schemeClr val="bg1"/>
                </a:solidFill>
              </a:rPr>
              <a:t> </a:t>
            </a:r>
            <a:r>
              <a:rPr lang="es-AR" sz="2000" dirty="0" err="1" smtClean="0">
                <a:solidFill>
                  <a:schemeClr val="bg1"/>
                </a:solidFill>
              </a:rPr>
              <a:t>abaci</a:t>
            </a:r>
            <a:r>
              <a:rPr lang="es-AR" sz="2000" dirty="0" smtClean="0">
                <a:solidFill>
                  <a:schemeClr val="bg1"/>
                </a:solidFill>
              </a:rPr>
              <a:t>” (Libro del Cálculo), escrito en latín, que permitió expandir en Europa la notación decimal de origen indo-árabe que usamos actualmente, con los signos hindúes 1, 2, 3,…9 y el 0 árabe.</a:t>
            </a:r>
            <a:endParaRPr lang="es-AR" sz="2000" dirty="0">
              <a:solidFill>
                <a:schemeClr val="bg1"/>
              </a:solidFill>
            </a:endParaRPr>
          </a:p>
        </p:txBody>
      </p:sp>
    </p:spTree>
    <p:extLst>
      <p:ext uri="{BB962C8B-B14F-4D97-AF65-F5344CB8AC3E}">
        <p14:creationId xmlns:p14="http://schemas.microsoft.com/office/powerpoint/2010/main" val="148801937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4 Rectángulo"/>
          <p:cNvSpPr/>
          <p:nvPr/>
        </p:nvSpPr>
        <p:spPr>
          <a:xfrm>
            <a:off x="293600" y="150940"/>
            <a:ext cx="8618654" cy="2369880"/>
          </a:xfrm>
          <a:prstGeom prst="rect">
            <a:avLst/>
          </a:prstGeom>
        </p:spPr>
        <p:txBody>
          <a:bodyPr wrap="square">
            <a:spAutoFit/>
          </a:bodyPr>
          <a:lstStyle/>
          <a:p>
            <a:pPr algn="ctr"/>
            <a:r>
              <a:rPr lang="es-AR" sz="2000" dirty="0">
                <a:solidFill>
                  <a:schemeClr val="bg1"/>
                </a:solidFill>
              </a:rPr>
              <a:t>La Sección Aurea fue designada “Fi” en honor a Fidias (S V AC) escultor y arquitecto griego. </a:t>
            </a:r>
            <a:r>
              <a:rPr lang="es-AR" sz="2400" dirty="0">
                <a:solidFill>
                  <a:srgbClr val="FFFF00"/>
                </a:solidFill>
              </a:rPr>
              <a:t>Los </a:t>
            </a:r>
            <a:r>
              <a:rPr lang="es-AR" sz="2400" dirty="0" smtClean="0">
                <a:solidFill>
                  <a:srgbClr val="FFFF00"/>
                </a:solidFill>
              </a:rPr>
              <a:t>pitagóricos </a:t>
            </a:r>
            <a:r>
              <a:rPr lang="es-AR" sz="2400" dirty="0">
                <a:solidFill>
                  <a:srgbClr val="FFFF00"/>
                </a:solidFill>
              </a:rPr>
              <a:t>que utilizaban la estrella pentagonal como símbolo de su Escuela hallaron allí el Número Aureo</a:t>
            </a:r>
            <a:r>
              <a:rPr lang="es-AR" sz="2000" dirty="0">
                <a:solidFill>
                  <a:schemeClr val="bg1"/>
                </a:solidFill>
              </a:rPr>
              <a:t>. Es un número irracional que escribe la relación entre el lado de un pentágono y su diagonal. Euclides (S III AC) definió el Numero Aureo como una proporción: la relación del todo con el segmento mayor es la misma que la relación del segmento mayor con el segmento menor.</a:t>
            </a:r>
          </a:p>
        </p:txBody>
      </p:sp>
      <p:pic>
        <p:nvPicPr>
          <p:cNvPr id="2050" name="Picture 2"/>
          <p:cNvPicPr>
            <a:picLocks noChangeAspect="1" noChangeArrowheads="1"/>
          </p:cNvPicPr>
          <p:nvPr/>
        </p:nvPicPr>
        <p:blipFill>
          <a:blip r:embed="rId2">
            <a:duotone>
              <a:prstClr val="black"/>
              <a:schemeClr val="accent3">
                <a:tint val="45000"/>
                <a:satMod val="400000"/>
              </a:schemeClr>
            </a:duotone>
            <a:extLst>
              <a:ext uri="{28A0092B-C50C-407E-A947-70E740481C1C}">
                <a14:useLocalDpi xmlns:a14="http://schemas.microsoft.com/office/drawing/2010/main"/>
              </a:ext>
            </a:extLst>
          </a:blip>
          <a:srcRect/>
          <a:stretch>
            <a:fillRect/>
          </a:stretch>
        </p:blipFill>
        <p:spPr bwMode="auto">
          <a:xfrm>
            <a:off x="3628875" y="4083595"/>
            <a:ext cx="2193925" cy="2435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6" name="5 Grupo"/>
          <p:cNvGrpSpPr/>
          <p:nvPr/>
        </p:nvGrpSpPr>
        <p:grpSpPr>
          <a:xfrm>
            <a:off x="3895546" y="2505865"/>
            <a:ext cx="1440160" cy="1391898"/>
            <a:chOff x="683568" y="2313813"/>
            <a:chExt cx="2343860" cy="2286000"/>
          </a:xfrm>
        </p:grpSpPr>
        <p:pic>
          <p:nvPicPr>
            <p:cNvPr id="2051" name="Picture 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04236" y="2313813"/>
              <a:ext cx="228600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Pentágono regular"/>
            <p:cNvSpPr/>
            <p:nvPr/>
          </p:nvSpPr>
          <p:spPr>
            <a:xfrm>
              <a:off x="683568" y="2341466"/>
              <a:ext cx="2343860" cy="2232248"/>
            </a:xfrm>
            <a:prstGeom prst="pentagon">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grpSp>
      <p:sp>
        <p:nvSpPr>
          <p:cNvPr id="9" name="8 Pentágono regular"/>
          <p:cNvSpPr/>
          <p:nvPr/>
        </p:nvSpPr>
        <p:spPr>
          <a:xfrm>
            <a:off x="6330118" y="2355274"/>
            <a:ext cx="2343860" cy="2232248"/>
          </a:xfrm>
          <a:prstGeom prst="pentagon">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cxnSp>
        <p:nvCxnSpPr>
          <p:cNvPr id="4" name="3 Conector recto"/>
          <p:cNvCxnSpPr>
            <a:stCxn id="9" idx="0"/>
            <a:endCxn id="9" idx="2"/>
          </p:cNvCxnSpPr>
          <p:nvPr/>
        </p:nvCxnSpPr>
        <p:spPr>
          <a:xfrm flipH="1">
            <a:off x="6777757" y="2355274"/>
            <a:ext cx="724291" cy="2232242"/>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6 Conector recto"/>
          <p:cNvCxnSpPr>
            <a:stCxn id="9" idx="1"/>
            <a:endCxn id="9" idx="5"/>
          </p:cNvCxnSpPr>
          <p:nvPr/>
        </p:nvCxnSpPr>
        <p:spPr>
          <a:xfrm>
            <a:off x="6330120" y="3207915"/>
            <a:ext cx="2343856" cy="0"/>
          </a:xfrm>
          <a:prstGeom prst="line">
            <a:avLst/>
          </a:prstGeom>
          <a:ln w="34925">
            <a:solidFill>
              <a:srgbClr val="FFFF00"/>
            </a:solidFill>
          </a:ln>
        </p:spPr>
        <p:style>
          <a:lnRef idx="1">
            <a:schemeClr val="accent1"/>
          </a:lnRef>
          <a:fillRef idx="0">
            <a:schemeClr val="accent1"/>
          </a:fillRef>
          <a:effectRef idx="0">
            <a:schemeClr val="accent1"/>
          </a:effectRef>
          <a:fontRef idx="minor">
            <a:schemeClr val="tx1"/>
          </a:fontRef>
        </p:style>
      </p:cxnSp>
      <p:sp>
        <p:nvSpPr>
          <p:cNvPr id="8" name="7 CuadroTexto"/>
          <p:cNvSpPr txBox="1"/>
          <p:nvPr/>
        </p:nvSpPr>
        <p:spPr>
          <a:xfrm>
            <a:off x="6012404" y="3017694"/>
            <a:ext cx="317716" cy="369332"/>
          </a:xfrm>
          <a:prstGeom prst="rect">
            <a:avLst/>
          </a:prstGeom>
          <a:noFill/>
        </p:spPr>
        <p:txBody>
          <a:bodyPr wrap="none" rtlCol="0">
            <a:spAutoFit/>
          </a:bodyPr>
          <a:lstStyle/>
          <a:p>
            <a:r>
              <a:rPr lang="es-AR" dirty="0" smtClean="0">
                <a:solidFill>
                  <a:schemeClr val="bg1"/>
                </a:solidFill>
              </a:rPr>
              <a:t>A</a:t>
            </a:r>
            <a:endParaRPr lang="es-AR" dirty="0">
              <a:solidFill>
                <a:schemeClr val="bg1"/>
              </a:solidFill>
            </a:endParaRPr>
          </a:p>
        </p:txBody>
      </p:sp>
      <p:sp>
        <p:nvSpPr>
          <p:cNvPr id="16" name="15 CuadroTexto"/>
          <p:cNvSpPr txBox="1"/>
          <p:nvPr/>
        </p:nvSpPr>
        <p:spPr>
          <a:xfrm>
            <a:off x="7184332" y="3217752"/>
            <a:ext cx="317716" cy="369332"/>
          </a:xfrm>
          <a:prstGeom prst="rect">
            <a:avLst/>
          </a:prstGeom>
          <a:noFill/>
        </p:spPr>
        <p:txBody>
          <a:bodyPr wrap="none" rtlCol="0">
            <a:spAutoFit/>
          </a:bodyPr>
          <a:lstStyle/>
          <a:p>
            <a:r>
              <a:rPr lang="es-AR" dirty="0" smtClean="0">
                <a:solidFill>
                  <a:schemeClr val="bg1"/>
                </a:solidFill>
              </a:rPr>
              <a:t>B</a:t>
            </a:r>
            <a:endParaRPr lang="es-AR" dirty="0">
              <a:solidFill>
                <a:schemeClr val="bg1"/>
              </a:solidFill>
            </a:endParaRPr>
          </a:p>
        </p:txBody>
      </p:sp>
      <p:sp>
        <p:nvSpPr>
          <p:cNvPr id="17" name="16 CuadroTexto"/>
          <p:cNvSpPr txBox="1"/>
          <p:nvPr/>
        </p:nvSpPr>
        <p:spPr>
          <a:xfrm>
            <a:off x="8685749" y="3017694"/>
            <a:ext cx="317716" cy="369332"/>
          </a:xfrm>
          <a:prstGeom prst="rect">
            <a:avLst/>
          </a:prstGeom>
          <a:noFill/>
        </p:spPr>
        <p:txBody>
          <a:bodyPr wrap="none" rtlCol="0">
            <a:spAutoFit/>
          </a:bodyPr>
          <a:lstStyle/>
          <a:p>
            <a:r>
              <a:rPr lang="es-AR" dirty="0" smtClean="0">
                <a:solidFill>
                  <a:schemeClr val="bg1"/>
                </a:solidFill>
              </a:rPr>
              <a:t>C</a:t>
            </a:r>
            <a:endParaRPr lang="es-AR" dirty="0">
              <a:solidFill>
                <a:schemeClr val="bg1"/>
              </a:solidFill>
            </a:endParaRPr>
          </a:p>
        </p:txBody>
      </p:sp>
      <p:sp>
        <p:nvSpPr>
          <p:cNvPr id="10" name="9 CuadroTexto"/>
          <p:cNvSpPr txBox="1"/>
          <p:nvPr/>
        </p:nvSpPr>
        <p:spPr>
          <a:xfrm>
            <a:off x="6456937" y="5508972"/>
            <a:ext cx="777713" cy="369332"/>
          </a:xfrm>
          <a:prstGeom prst="rect">
            <a:avLst/>
          </a:prstGeom>
          <a:noFill/>
        </p:spPr>
        <p:txBody>
          <a:bodyPr wrap="none" rtlCol="0">
            <a:spAutoFit/>
          </a:bodyPr>
          <a:lstStyle/>
          <a:p>
            <a:r>
              <a:rPr lang="es-AR" dirty="0" smtClean="0">
                <a:solidFill>
                  <a:schemeClr val="bg1"/>
                </a:solidFill>
              </a:rPr>
              <a:t>AC/BC</a:t>
            </a:r>
            <a:endParaRPr lang="es-AR" dirty="0">
              <a:solidFill>
                <a:schemeClr val="bg1"/>
              </a:solidFill>
            </a:endParaRPr>
          </a:p>
        </p:txBody>
      </p:sp>
      <p:sp>
        <p:nvSpPr>
          <p:cNvPr id="19" name="18 CuadroTexto"/>
          <p:cNvSpPr txBox="1"/>
          <p:nvPr/>
        </p:nvSpPr>
        <p:spPr>
          <a:xfrm>
            <a:off x="7543549" y="5508972"/>
            <a:ext cx="772969" cy="369332"/>
          </a:xfrm>
          <a:prstGeom prst="rect">
            <a:avLst/>
          </a:prstGeom>
          <a:noFill/>
        </p:spPr>
        <p:txBody>
          <a:bodyPr wrap="none" rtlCol="0">
            <a:spAutoFit/>
          </a:bodyPr>
          <a:lstStyle/>
          <a:p>
            <a:r>
              <a:rPr lang="es-AR" dirty="0" smtClean="0">
                <a:solidFill>
                  <a:schemeClr val="bg1"/>
                </a:solidFill>
              </a:rPr>
              <a:t>BC/AB</a:t>
            </a:r>
            <a:endParaRPr lang="es-AR" dirty="0">
              <a:solidFill>
                <a:schemeClr val="bg1"/>
              </a:solidFill>
            </a:endParaRPr>
          </a:p>
        </p:txBody>
      </p:sp>
      <p:sp>
        <p:nvSpPr>
          <p:cNvPr id="20" name="19 CuadroTexto"/>
          <p:cNvSpPr txBox="1"/>
          <p:nvPr/>
        </p:nvSpPr>
        <p:spPr>
          <a:xfrm>
            <a:off x="7234650" y="5508972"/>
            <a:ext cx="300082" cy="369332"/>
          </a:xfrm>
          <a:prstGeom prst="rect">
            <a:avLst/>
          </a:prstGeom>
          <a:noFill/>
        </p:spPr>
        <p:txBody>
          <a:bodyPr wrap="none" rtlCol="0">
            <a:spAutoFit/>
          </a:bodyPr>
          <a:lstStyle/>
          <a:p>
            <a:r>
              <a:rPr lang="es-AR" dirty="0" smtClean="0">
                <a:solidFill>
                  <a:schemeClr val="bg1"/>
                </a:solidFill>
              </a:rPr>
              <a:t>=</a:t>
            </a:r>
            <a:endParaRPr lang="es-AR" dirty="0">
              <a:solidFill>
                <a:schemeClr val="bg1"/>
              </a:solidFill>
            </a:endParaRPr>
          </a:p>
        </p:txBody>
      </p:sp>
      <p:sp>
        <p:nvSpPr>
          <p:cNvPr id="18" name="17 Pentágono regular"/>
          <p:cNvSpPr/>
          <p:nvPr/>
        </p:nvSpPr>
        <p:spPr>
          <a:xfrm>
            <a:off x="529820" y="2355274"/>
            <a:ext cx="2343860" cy="2232248"/>
          </a:xfrm>
          <a:prstGeom prst="pentagon">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cxnSp>
        <p:nvCxnSpPr>
          <p:cNvPr id="21" name="20 Conector recto"/>
          <p:cNvCxnSpPr>
            <a:stCxn id="18" idx="0"/>
            <a:endCxn id="18" idx="2"/>
          </p:cNvCxnSpPr>
          <p:nvPr/>
        </p:nvCxnSpPr>
        <p:spPr>
          <a:xfrm flipH="1">
            <a:off x="977459" y="2355274"/>
            <a:ext cx="724291" cy="2232242"/>
          </a:xfrm>
          <a:prstGeom prst="line">
            <a:avLst/>
          </a:prstGeom>
          <a:ln w="34925">
            <a:solidFill>
              <a:srgbClr val="FFFF00"/>
            </a:solidFill>
          </a:ln>
        </p:spPr>
        <p:style>
          <a:lnRef idx="1">
            <a:schemeClr val="accent1"/>
          </a:lnRef>
          <a:fillRef idx="0">
            <a:schemeClr val="accent1"/>
          </a:fillRef>
          <a:effectRef idx="0">
            <a:schemeClr val="accent1"/>
          </a:effectRef>
          <a:fontRef idx="minor">
            <a:schemeClr val="tx1"/>
          </a:fontRef>
        </p:style>
      </p:cxnSp>
      <p:sp>
        <p:nvSpPr>
          <p:cNvPr id="23" name="22 CuadroTexto"/>
          <p:cNvSpPr txBox="1"/>
          <p:nvPr/>
        </p:nvSpPr>
        <p:spPr>
          <a:xfrm>
            <a:off x="212106" y="3017694"/>
            <a:ext cx="317716" cy="369332"/>
          </a:xfrm>
          <a:prstGeom prst="rect">
            <a:avLst/>
          </a:prstGeom>
          <a:noFill/>
        </p:spPr>
        <p:txBody>
          <a:bodyPr wrap="none" rtlCol="0">
            <a:spAutoFit/>
          </a:bodyPr>
          <a:lstStyle/>
          <a:p>
            <a:r>
              <a:rPr lang="es-AR" dirty="0" smtClean="0">
                <a:solidFill>
                  <a:schemeClr val="bg1"/>
                </a:solidFill>
              </a:rPr>
              <a:t>A</a:t>
            </a:r>
            <a:endParaRPr lang="es-AR" dirty="0">
              <a:solidFill>
                <a:schemeClr val="bg1"/>
              </a:solidFill>
            </a:endParaRPr>
          </a:p>
        </p:txBody>
      </p:sp>
      <p:sp>
        <p:nvSpPr>
          <p:cNvPr id="24" name="23 CuadroTexto"/>
          <p:cNvSpPr txBox="1"/>
          <p:nvPr/>
        </p:nvSpPr>
        <p:spPr>
          <a:xfrm>
            <a:off x="646790" y="4587522"/>
            <a:ext cx="317716" cy="369332"/>
          </a:xfrm>
          <a:prstGeom prst="rect">
            <a:avLst/>
          </a:prstGeom>
          <a:noFill/>
        </p:spPr>
        <p:txBody>
          <a:bodyPr wrap="none" rtlCol="0">
            <a:spAutoFit/>
          </a:bodyPr>
          <a:lstStyle/>
          <a:p>
            <a:r>
              <a:rPr lang="es-AR" dirty="0" smtClean="0">
                <a:solidFill>
                  <a:schemeClr val="bg1"/>
                </a:solidFill>
              </a:rPr>
              <a:t>B</a:t>
            </a:r>
            <a:endParaRPr lang="es-AR" dirty="0">
              <a:solidFill>
                <a:schemeClr val="bg1"/>
              </a:solidFill>
            </a:endParaRPr>
          </a:p>
        </p:txBody>
      </p:sp>
      <p:sp>
        <p:nvSpPr>
          <p:cNvPr id="25" name="24 CuadroTexto"/>
          <p:cNvSpPr txBox="1"/>
          <p:nvPr/>
        </p:nvSpPr>
        <p:spPr>
          <a:xfrm>
            <a:off x="1542892" y="2001129"/>
            <a:ext cx="317716" cy="369332"/>
          </a:xfrm>
          <a:prstGeom prst="rect">
            <a:avLst/>
          </a:prstGeom>
          <a:noFill/>
        </p:spPr>
        <p:txBody>
          <a:bodyPr wrap="none" rtlCol="0">
            <a:spAutoFit/>
          </a:bodyPr>
          <a:lstStyle/>
          <a:p>
            <a:r>
              <a:rPr lang="es-AR" dirty="0" smtClean="0">
                <a:solidFill>
                  <a:schemeClr val="bg1"/>
                </a:solidFill>
              </a:rPr>
              <a:t>C</a:t>
            </a:r>
            <a:endParaRPr lang="es-AR" dirty="0">
              <a:solidFill>
                <a:schemeClr val="bg1"/>
              </a:solidFill>
            </a:endParaRPr>
          </a:p>
        </p:txBody>
      </p:sp>
      <p:cxnSp>
        <p:nvCxnSpPr>
          <p:cNvPr id="12" name="11 Conector recto"/>
          <p:cNvCxnSpPr>
            <a:stCxn id="25" idx="2"/>
            <a:endCxn id="18" idx="1"/>
          </p:cNvCxnSpPr>
          <p:nvPr/>
        </p:nvCxnSpPr>
        <p:spPr>
          <a:xfrm flipH="1">
            <a:off x="529822" y="2370461"/>
            <a:ext cx="1171928" cy="837454"/>
          </a:xfrm>
          <a:prstGeom prst="line">
            <a:avLst/>
          </a:prstGeom>
          <a:ln w="34925">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13" name="12 CuadroTexto"/>
          <p:cNvSpPr txBox="1"/>
          <p:nvPr/>
        </p:nvSpPr>
        <p:spPr>
          <a:xfrm>
            <a:off x="999506" y="4791711"/>
            <a:ext cx="1404487" cy="369332"/>
          </a:xfrm>
          <a:prstGeom prst="rect">
            <a:avLst/>
          </a:prstGeom>
          <a:noFill/>
        </p:spPr>
        <p:txBody>
          <a:bodyPr wrap="none" rtlCol="0">
            <a:spAutoFit/>
          </a:bodyPr>
          <a:lstStyle/>
          <a:p>
            <a:r>
              <a:rPr lang="es-AR" dirty="0" smtClean="0">
                <a:solidFill>
                  <a:schemeClr val="bg1"/>
                </a:solidFill>
              </a:rPr>
              <a:t>AC = 3,12 cm</a:t>
            </a:r>
            <a:endParaRPr lang="es-AR" dirty="0">
              <a:solidFill>
                <a:schemeClr val="bg1"/>
              </a:solidFill>
            </a:endParaRPr>
          </a:p>
        </p:txBody>
      </p:sp>
      <p:sp>
        <p:nvSpPr>
          <p:cNvPr id="27" name="26 CuadroTexto"/>
          <p:cNvSpPr txBox="1"/>
          <p:nvPr/>
        </p:nvSpPr>
        <p:spPr>
          <a:xfrm>
            <a:off x="999506" y="5289749"/>
            <a:ext cx="1398140" cy="369332"/>
          </a:xfrm>
          <a:prstGeom prst="rect">
            <a:avLst/>
          </a:prstGeom>
          <a:noFill/>
        </p:spPr>
        <p:txBody>
          <a:bodyPr wrap="none" rtlCol="0">
            <a:spAutoFit/>
          </a:bodyPr>
          <a:lstStyle/>
          <a:p>
            <a:r>
              <a:rPr lang="es-AR" dirty="0" smtClean="0">
                <a:solidFill>
                  <a:schemeClr val="bg1"/>
                </a:solidFill>
              </a:rPr>
              <a:t>BC = 5,04 cm</a:t>
            </a:r>
            <a:endParaRPr lang="es-AR" dirty="0">
              <a:solidFill>
                <a:schemeClr val="bg1"/>
              </a:solidFill>
            </a:endParaRPr>
          </a:p>
        </p:txBody>
      </p:sp>
      <p:sp>
        <p:nvSpPr>
          <p:cNvPr id="28" name="27 CuadroTexto"/>
          <p:cNvSpPr txBox="1"/>
          <p:nvPr/>
        </p:nvSpPr>
        <p:spPr>
          <a:xfrm>
            <a:off x="176125" y="5805264"/>
            <a:ext cx="777713" cy="369332"/>
          </a:xfrm>
          <a:prstGeom prst="rect">
            <a:avLst/>
          </a:prstGeom>
          <a:noFill/>
        </p:spPr>
        <p:txBody>
          <a:bodyPr wrap="none" rtlCol="0">
            <a:spAutoFit/>
          </a:bodyPr>
          <a:lstStyle/>
          <a:p>
            <a:r>
              <a:rPr lang="es-AR" dirty="0" smtClean="0">
                <a:solidFill>
                  <a:schemeClr val="bg1"/>
                </a:solidFill>
              </a:rPr>
              <a:t>BC/AC</a:t>
            </a:r>
            <a:endParaRPr lang="es-AR" dirty="0">
              <a:solidFill>
                <a:schemeClr val="bg1"/>
              </a:solidFill>
            </a:endParaRPr>
          </a:p>
        </p:txBody>
      </p:sp>
      <p:sp>
        <p:nvSpPr>
          <p:cNvPr id="29" name="28 CuadroTexto"/>
          <p:cNvSpPr txBox="1"/>
          <p:nvPr/>
        </p:nvSpPr>
        <p:spPr>
          <a:xfrm>
            <a:off x="866629" y="5786876"/>
            <a:ext cx="300082" cy="369332"/>
          </a:xfrm>
          <a:prstGeom prst="rect">
            <a:avLst/>
          </a:prstGeom>
          <a:noFill/>
        </p:spPr>
        <p:txBody>
          <a:bodyPr wrap="none" rtlCol="0">
            <a:spAutoFit/>
          </a:bodyPr>
          <a:lstStyle/>
          <a:p>
            <a:r>
              <a:rPr lang="es-AR" dirty="0" smtClean="0">
                <a:solidFill>
                  <a:schemeClr val="bg1"/>
                </a:solidFill>
              </a:rPr>
              <a:t>=</a:t>
            </a:r>
            <a:endParaRPr lang="es-AR" dirty="0">
              <a:solidFill>
                <a:schemeClr val="bg1"/>
              </a:solidFill>
            </a:endParaRPr>
          </a:p>
        </p:txBody>
      </p:sp>
      <p:sp>
        <p:nvSpPr>
          <p:cNvPr id="30" name="29 CuadroTexto"/>
          <p:cNvSpPr txBox="1"/>
          <p:nvPr/>
        </p:nvSpPr>
        <p:spPr>
          <a:xfrm>
            <a:off x="1054013" y="5792685"/>
            <a:ext cx="2325252" cy="369332"/>
          </a:xfrm>
          <a:prstGeom prst="rect">
            <a:avLst/>
          </a:prstGeom>
          <a:noFill/>
        </p:spPr>
        <p:txBody>
          <a:bodyPr wrap="none" rtlCol="0">
            <a:spAutoFit/>
          </a:bodyPr>
          <a:lstStyle/>
          <a:p>
            <a:r>
              <a:rPr lang="es-AR" dirty="0" smtClean="0">
                <a:solidFill>
                  <a:schemeClr val="bg1"/>
                </a:solidFill>
              </a:rPr>
              <a:t>1,62  el número de oro</a:t>
            </a:r>
            <a:endParaRPr lang="es-AR" dirty="0">
              <a:solidFill>
                <a:schemeClr val="bg1"/>
              </a:solidFill>
            </a:endParaRPr>
          </a:p>
        </p:txBody>
      </p:sp>
      <p:sp>
        <p:nvSpPr>
          <p:cNvPr id="31" name="30 CuadroTexto"/>
          <p:cNvSpPr txBox="1"/>
          <p:nvPr/>
        </p:nvSpPr>
        <p:spPr>
          <a:xfrm>
            <a:off x="8262566" y="5497513"/>
            <a:ext cx="300082" cy="369332"/>
          </a:xfrm>
          <a:prstGeom prst="rect">
            <a:avLst/>
          </a:prstGeom>
          <a:noFill/>
        </p:spPr>
        <p:txBody>
          <a:bodyPr wrap="none" rtlCol="0">
            <a:spAutoFit/>
          </a:bodyPr>
          <a:lstStyle/>
          <a:p>
            <a:r>
              <a:rPr lang="es-AR" dirty="0" smtClean="0">
                <a:solidFill>
                  <a:schemeClr val="bg1"/>
                </a:solidFill>
              </a:rPr>
              <a:t>=</a:t>
            </a:r>
            <a:endParaRPr lang="es-AR" dirty="0">
              <a:solidFill>
                <a:schemeClr val="bg1"/>
              </a:solidFill>
            </a:endParaRPr>
          </a:p>
        </p:txBody>
      </p:sp>
      <p:sp>
        <p:nvSpPr>
          <p:cNvPr id="33" name="32 CuadroTexto"/>
          <p:cNvSpPr txBox="1"/>
          <p:nvPr/>
        </p:nvSpPr>
        <p:spPr>
          <a:xfrm>
            <a:off x="6485450" y="5894948"/>
            <a:ext cx="2325252" cy="369332"/>
          </a:xfrm>
          <a:prstGeom prst="rect">
            <a:avLst/>
          </a:prstGeom>
          <a:noFill/>
        </p:spPr>
        <p:txBody>
          <a:bodyPr wrap="none" rtlCol="0">
            <a:spAutoFit/>
          </a:bodyPr>
          <a:lstStyle/>
          <a:p>
            <a:r>
              <a:rPr lang="es-AR" dirty="0" smtClean="0">
                <a:solidFill>
                  <a:schemeClr val="bg1"/>
                </a:solidFill>
              </a:rPr>
              <a:t>1,62  el número de oro</a:t>
            </a:r>
            <a:endParaRPr lang="es-AR" dirty="0">
              <a:solidFill>
                <a:schemeClr val="bg1"/>
              </a:solidFill>
            </a:endParaRPr>
          </a:p>
        </p:txBody>
      </p:sp>
      <p:sp>
        <p:nvSpPr>
          <p:cNvPr id="34" name="33 CuadroTexto"/>
          <p:cNvSpPr txBox="1"/>
          <p:nvPr/>
        </p:nvSpPr>
        <p:spPr>
          <a:xfrm>
            <a:off x="6237025" y="5894948"/>
            <a:ext cx="300082" cy="369332"/>
          </a:xfrm>
          <a:prstGeom prst="rect">
            <a:avLst/>
          </a:prstGeom>
          <a:noFill/>
        </p:spPr>
        <p:txBody>
          <a:bodyPr wrap="none" rtlCol="0">
            <a:spAutoFit/>
          </a:bodyPr>
          <a:lstStyle/>
          <a:p>
            <a:r>
              <a:rPr lang="es-AR" dirty="0" smtClean="0">
                <a:solidFill>
                  <a:schemeClr val="bg1"/>
                </a:solidFill>
              </a:rPr>
              <a:t>=</a:t>
            </a:r>
            <a:endParaRPr lang="es-AR" dirty="0">
              <a:solidFill>
                <a:schemeClr val="bg1"/>
              </a:solidFill>
            </a:endParaRPr>
          </a:p>
        </p:txBody>
      </p:sp>
      <p:sp>
        <p:nvSpPr>
          <p:cNvPr id="35" name="34 CuadroTexto"/>
          <p:cNvSpPr txBox="1"/>
          <p:nvPr/>
        </p:nvSpPr>
        <p:spPr>
          <a:xfrm>
            <a:off x="6835662" y="5105083"/>
            <a:ext cx="1398140" cy="369332"/>
          </a:xfrm>
          <a:prstGeom prst="rect">
            <a:avLst/>
          </a:prstGeom>
          <a:noFill/>
        </p:spPr>
        <p:txBody>
          <a:bodyPr wrap="none" rtlCol="0">
            <a:spAutoFit/>
          </a:bodyPr>
          <a:lstStyle/>
          <a:p>
            <a:r>
              <a:rPr lang="es-AR" dirty="0" smtClean="0">
                <a:solidFill>
                  <a:schemeClr val="bg1"/>
                </a:solidFill>
              </a:rPr>
              <a:t>BC = 3,12 cm</a:t>
            </a:r>
            <a:endParaRPr lang="es-AR" dirty="0">
              <a:solidFill>
                <a:schemeClr val="bg1"/>
              </a:solidFill>
            </a:endParaRPr>
          </a:p>
        </p:txBody>
      </p:sp>
      <p:sp>
        <p:nvSpPr>
          <p:cNvPr id="36" name="35 CuadroTexto"/>
          <p:cNvSpPr txBox="1"/>
          <p:nvPr/>
        </p:nvSpPr>
        <p:spPr>
          <a:xfrm>
            <a:off x="6858079" y="4737662"/>
            <a:ext cx="1404487" cy="369332"/>
          </a:xfrm>
          <a:prstGeom prst="rect">
            <a:avLst/>
          </a:prstGeom>
          <a:noFill/>
        </p:spPr>
        <p:txBody>
          <a:bodyPr wrap="none" rtlCol="0">
            <a:spAutoFit/>
          </a:bodyPr>
          <a:lstStyle/>
          <a:p>
            <a:r>
              <a:rPr lang="es-AR" dirty="0" smtClean="0">
                <a:solidFill>
                  <a:schemeClr val="bg1"/>
                </a:solidFill>
              </a:rPr>
              <a:t>AC = 5,04 cm</a:t>
            </a:r>
            <a:endParaRPr lang="es-AR" dirty="0">
              <a:solidFill>
                <a:schemeClr val="bg1"/>
              </a:solidFill>
            </a:endParaRPr>
          </a:p>
        </p:txBody>
      </p:sp>
      <p:cxnSp>
        <p:nvCxnSpPr>
          <p:cNvPr id="15" name="14 Conector recto"/>
          <p:cNvCxnSpPr/>
          <p:nvPr/>
        </p:nvCxnSpPr>
        <p:spPr>
          <a:xfrm flipV="1">
            <a:off x="7192370" y="3235895"/>
            <a:ext cx="1446663" cy="12272"/>
          </a:xfrm>
          <a:prstGeom prst="line">
            <a:avLst/>
          </a:prstGeom>
          <a:ln w="34925">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37" name="36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303933115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down)">
                                      <p:cBhvr>
                                        <p:cTn id="11" dur="500"/>
                                        <p:tgtEl>
                                          <p:spTgt spid="21"/>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000"/>
                                        <p:tgtEl>
                                          <p:spTgt spid="13"/>
                                        </p:tgtEl>
                                      </p:cBhvr>
                                    </p:animEffect>
                                    <p:anim calcmode="lin" valueType="num">
                                      <p:cBhvr>
                                        <p:cTn id="16" dur="1000" fill="hold"/>
                                        <p:tgtEl>
                                          <p:spTgt spid="13"/>
                                        </p:tgtEl>
                                        <p:attrNameLst>
                                          <p:attrName>ppt_x</p:attrName>
                                        </p:attrNameLst>
                                      </p:cBhvr>
                                      <p:tavLst>
                                        <p:tav tm="0">
                                          <p:val>
                                            <p:strVal val="#ppt_x"/>
                                          </p:val>
                                        </p:tav>
                                        <p:tav tm="100000">
                                          <p:val>
                                            <p:strVal val="#ppt_x"/>
                                          </p:val>
                                        </p:tav>
                                      </p:tavLst>
                                    </p:anim>
                                    <p:anim calcmode="lin" valueType="num">
                                      <p:cBhvr>
                                        <p:cTn id="17" dur="1000" fill="hold"/>
                                        <p:tgtEl>
                                          <p:spTgt spid="13"/>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fade">
                                      <p:cBhvr>
                                        <p:cTn id="20" dur="1000"/>
                                        <p:tgtEl>
                                          <p:spTgt spid="27"/>
                                        </p:tgtEl>
                                      </p:cBhvr>
                                    </p:animEffect>
                                    <p:anim calcmode="lin" valueType="num">
                                      <p:cBhvr>
                                        <p:cTn id="21" dur="1000" fill="hold"/>
                                        <p:tgtEl>
                                          <p:spTgt spid="27"/>
                                        </p:tgtEl>
                                        <p:attrNameLst>
                                          <p:attrName>ppt_x</p:attrName>
                                        </p:attrNameLst>
                                      </p:cBhvr>
                                      <p:tavLst>
                                        <p:tav tm="0">
                                          <p:val>
                                            <p:strVal val="#ppt_x"/>
                                          </p:val>
                                        </p:tav>
                                        <p:tav tm="100000">
                                          <p:val>
                                            <p:strVal val="#ppt_x"/>
                                          </p:val>
                                        </p:tav>
                                      </p:tavLst>
                                    </p:anim>
                                    <p:anim calcmode="lin" valueType="num">
                                      <p:cBhvr>
                                        <p:cTn id="22" dur="1000" fill="hold"/>
                                        <p:tgtEl>
                                          <p:spTgt spid="27"/>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1000"/>
                                        <p:tgtEl>
                                          <p:spTgt spid="28"/>
                                        </p:tgtEl>
                                      </p:cBhvr>
                                    </p:animEffect>
                                    <p:anim calcmode="lin" valueType="num">
                                      <p:cBhvr>
                                        <p:cTn id="26" dur="1000" fill="hold"/>
                                        <p:tgtEl>
                                          <p:spTgt spid="28"/>
                                        </p:tgtEl>
                                        <p:attrNameLst>
                                          <p:attrName>ppt_x</p:attrName>
                                        </p:attrNameLst>
                                      </p:cBhvr>
                                      <p:tavLst>
                                        <p:tav tm="0">
                                          <p:val>
                                            <p:strVal val="#ppt_x"/>
                                          </p:val>
                                        </p:tav>
                                        <p:tav tm="100000">
                                          <p:val>
                                            <p:strVal val="#ppt_x"/>
                                          </p:val>
                                        </p:tav>
                                      </p:tavLst>
                                    </p:anim>
                                    <p:anim calcmode="lin" valueType="num">
                                      <p:cBhvr>
                                        <p:cTn id="27" dur="1000" fill="hold"/>
                                        <p:tgtEl>
                                          <p:spTgt spid="28"/>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1000"/>
                                        <p:tgtEl>
                                          <p:spTgt spid="29"/>
                                        </p:tgtEl>
                                      </p:cBhvr>
                                    </p:animEffect>
                                    <p:anim calcmode="lin" valueType="num">
                                      <p:cBhvr>
                                        <p:cTn id="31" dur="1000" fill="hold"/>
                                        <p:tgtEl>
                                          <p:spTgt spid="29"/>
                                        </p:tgtEl>
                                        <p:attrNameLst>
                                          <p:attrName>ppt_x</p:attrName>
                                        </p:attrNameLst>
                                      </p:cBhvr>
                                      <p:tavLst>
                                        <p:tav tm="0">
                                          <p:val>
                                            <p:strVal val="#ppt_x"/>
                                          </p:val>
                                        </p:tav>
                                        <p:tav tm="100000">
                                          <p:val>
                                            <p:strVal val="#ppt_x"/>
                                          </p:val>
                                        </p:tav>
                                      </p:tavLst>
                                    </p:anim>
                                    <p:anim calcmode="lin" valueType="num">
                                      <p:cBhvr>
                                        <p:cTn id="32" dur="1000" fill="hold"/>
                                        <p:tgtEl>
                                          <p:spTgt spid="2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1000"/>
                                        <p:tgtEl>
                                          <p:spTgt spid="30"/>
                                        </p:tgtEl>
                                      </p:cBhvr>
                                    </p:animEffect>
                                    <p:anim calcmode="lin" valueType="num">
                                      <p:cBhvr>
                                        <p:cTn id="36" dur="1000" fill="hold"/>
                                        <p:tgtEl>
                                          <p:spTgt spid="30"/>
                                        </p:tgtEl>
                                        <p:attrNameLst>
                                          <p:attrName>ppt_x</p:attrName>
                                        </p:attrNameLst>
                                      </p:cBhvr>
                                      <p:tavLst>
                                        <p:tav tm="0">
                                          <p:val>
                                            <p:strVal val="#ppt_x"/>
                                          </p:val>
                                        </p:tav>
                                        <p:tav tm="100000">
                                          <p:val>
                                            <p:strVal val="#ppt_x"/>
                                          </p:val>
                                        </p:tav>
                                      </p:tavLst>
                                    </p:anim>
                                    <p:anim calcmode="lin" valueType="num">
                                      <p:cBhvr>
                                        <p:cTn id="37" dur="1000" fill="hold"/>
                                        <p:tgtEl>
                                          <p:spTgt spid="30"/>
                                        </p:tgtEl>
                                        <p:attrNameLst>
                                          <p:attrName>ppt_y</p:attrName>
                                        </p:attrNameLst>
                                      </p:cBhvr>
                                      <p:tavLst>
                                        <p:tav tm="0">
                                          <p:val>
                                            <p:strVal val="#ppt_y+.1"/>
                                          </p:val>
                                        </p:tav>
                                        <p:tav tm="100000">
                                          <p:val>
                                            <p:strVal val="#ppt_y"/>
                                          </p:val>
                                        </p:tav>
                                      </p:tavLst>
                                    </p:anim>
                                  </p:childTnLst>
                                </p:cTn>
                              </p:par>
                            </p:childTnLst>
                          </p:cTn>
                        </p:par>
                        <p:par>
                          <p:cTn id="38" fill="hold">
                            <p:stCondLst>
                              <p:cond delay="2000"/>
                            </p:stCondLst>
                            <p:childTnLst>
                              <p:par>
                                <p:cTn id="39" presetID="22" presetClass="entr" presetSubtype="8"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wipe(left)">
                                      <p:cBhvr>
                                        <p:cTn id="41" dur="500"/>
                                        <p:tgtEl>
                                          <p:spTgt spid="7"/>
                                        </p:tgtEl>
                                      </p:cBhvr>
                                    </p:animEffect>
                                  </p:childTnLst>
                                </p:cTn>
                              </p:par>
                            </p:childTnLst>
                          </p:cTn>
                        </p:par>
                        <p:par>
                          <p:cTn id="42" fill="hold">
                            <p:stCondLst>
                              <p:cond delay="2500"/>
                            </p:stCondLst>
                            <p:childTnLst>
                              <p:par>
                                <p:cTn id="43" presetID="22" presetClass="entr" presetSubtype="2"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wipe(right)">
                                      <p:cBhvr>
                                        <p:cTn id="45" dur="500"/>
                                        <p:tgtEl>
                                          <p:spTgt spid="15"/>
                                        </p:tgtEl>
                                      </p:cBhvr>
                                    </p:animEffect>
                                  </p:childTnLst>
                                </p:cTn>
                              </p:par>
                            </p:childTnLst>
                          </p:cTn>
                        </p:par>
                        <p:par>
                          <p:cTn id="46" fill="hold">
                            <p:stCondLst>
                              <p:cond delay="3000"/>
                            </p:stCondLst>
                            <p:childTnLst>
                              <p:par>
                                <p:cTn id="47" presetID="42" presetClass="entr" presetSubtype="0"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anim calcmode="lin" valueType="num">
                                      <p:cBhvr>
                                        <p:cTn id="50" dur="1000" fill="hold"/>
                                        <p:tgtEl>
                                          <p:spTgt spid="10"/>
                                        </p:tgtEl>
                                        <p:attrNameLst>
                                          <p:attrName>ppt_x</p:attrName>
                                        </p:attrNameLst>
                                      </p:cBhvr>
                                      <p:tavLst>
                                        <p:tav tm="0">
                                          <p:val>
                                            <p:strVal val="#ppt_x"/>
                                          </p:val>
                                        </p:tav>
                                        <p:tav tm="100000">
                                          <p:val>
                                            <p:strVal val="#ppt_x"/>
                                          </p:val>
                                        </p:tav>
                                      </p:tavLst>
                                    </p:anim>
                                    <p:anim calcmode="lin" valueType="num">
                                      <p:cBhvr>
                                        <p:cTn id="51" dur="1000" fill="hold"/>
                                        <p:tgtEl>
                                          <p:spTgt spid="10"/>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fade">
                                      <p:cBhvr>
                                        <p:cTn id="54" dur="1000"/>
                                        <p:tgtEl>
                                          <p:spTgt spid="19"/>
                                        </p:tgtEl>
                                      </p:cBhvr>
                                    </p:animEffect>
                                    <p:anim calcmode="lin" valueType="num">
                                      <p:cBhvr>
                                        <p:cTn id="55" dur="1000" fill="hold"/>
                                        <p:tgtEl>
                                          <p:spTgt spid="19"/>
                                        </p:tgtEl>
                                        <p:attrNameLst>
                                          <p:attrName>ppt_x</p:attrName>
                                        </p:attrNameLst>
                                      </p:cBhvr>
                                      <p:tavLst>
                                        <p:tav tm="0">
                                          <p:val>
                                            <p:strVal val="#ppt_x"/>
                                          </p:val>
                                        </p:tav>
                                        <p:tav tm="100000">
                                          <p:val>
                                            <p:strVal val="#ppt_x"/>
                                          </p:val>
                                        </p:tav>
                                      </p:tavLst>
                                    </p:anim>
                                    <p:anim calcmode="lin" valueType="num">
                                      <p:cBhvr>
                                        <p:cTn id="56" dur="1000" fill="hold"/>
                                        <p:tgtEl>
                                          <p:spTgt spid="19"/>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1000"/>
                                        <p:tgtEl>
                                          <p:spTgt spid="20"/>
                                        </p:tgtEl>
                                      </p:cBhvr>
                                    </p:animEffect>
                                    <p:anim calcmode="lin" valueType="num">
                                      <p:cBhvr>
                                        <p:cTn id="60" dur="1000" fill="hold"/>
                                        <p:tgtEl>
                                          <p:spTgt spid="20"/>
                                        </p:tgtEl>
                                        <p:attrNameLst>
                                          <p:attrName>ppt_x</p:attrName>
                                        </p:attrNameLst>
                                      </p:cBhvr>
                                      <p:tavLst>
                                        <p:tav tm="0">
                                          <p:val>
                                            <p:strVal val="#ppt_x"/>
                                          </p:val>
                                        </p:tav>
                                        <p:tav tm="100000">
                                          <p:val>
                                            <p:strVal val="#ppt_x"/>
                                          </p:val>
                                        </p:tav>
                                      </p:tavLst>
                                    </p:anim>
                                    <p:anim calcmode="lin" valueType="num">
                                      <p:cBhvr>
                                        <p:cTn id="61" dur="1000" fill="hold"/>
                                        <p:tgtEl>
                                          <p:spTgt spid="20"/>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1000"/>
                                        <p:tgtEl>
                                          <p:spTgt spid="31"/>
                                        </p:tgtEl>
                                      </p:cBhvr>
                                    </p:animEffect>
                                    <p:anim calcmode="lin" valueType="num">
                                      <p:cBhvr>
                                        <p:cTn id="65" dur="1000" fill="hold"/>
                                        <p:tgtEl>
                                          <p:spTgt spid="31"/>
                                        </p:tgtEl>
                                        <p:attrNameLst>
                                          <p:attrName>ppt_x</p:attrName>
                                        </p:attrNameLst>
                                      </p:cBhvr>
                                      <p:tavLst>
                                        <p:tav tm="0">
                                          <p:val>
                                            <p:strVal val="#ppt_x"/>
                                          </p:val>
                                        </p:tav>
                                        <p:tav tm="100000">
                                          <p:val>
                                            <p:strVal val="#ppt_x"/>
                                          </p:val>
                                        </p:tav>
                                      </p:tavLst>
                                    </p:anim>
                                    <p:anim calcmode="lin" valueType="num">
                                      <p:cBhvr>
                                        <p:cTn id="66" dur="1000" fill="hold"/>
                                        <p:tgtEl>
                                          <p:spTgt spid="31"/>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fade">
                                      <p:cBhvr>
                                        <p:cTn id="69" dur="1000"/>
                                        <p:tgtEl>
                                          <p:spTgt spid="33"/>
                                        </p:tgtEl>
                                      </p:cBhvr>
                                    </p:animEffect>
                                    <p:anim calcmode="lin" valueType="num">
                                      <p:cBhvr>
                                        <p:cTn id="70" dur="1000" fill="hold"/>
                                        <p:tgtEl>
                                          <p:spTgt spid="33"/>
                                        </p:tgtEl>
                                        <p:attrNameLst>
                                          <p:attrName>ppt_x</p:attrName>
                                        </p:attrNameLst>
                                      </p:cBhvr>
                                      <p:tavLst>
                                        <p:tav tm="0">
                                          <p:val>
                                            <p:strVal val="#ppt_x"/>
                                          </p:val>
                                        </p:tav>
                                        <p:tav tm="100000">
                                          <p:val>
                                            <p:strVal val="#ppt_x"/>
                                          </p:val>
                                        </p:tav>
                                      </p:tavLst>
                                    </p:anim>
                                    <p:anim calcmode="lin" valueType="num">
                                      <p:cBhvr>
                                        <p:cTn id="71" dur="1000" fill="hold"/>
                                        <p:tgtEl>
                                          <p:spTgt spid="33"/>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34"/>
                                        </p:tgtEl>
                                        <p:attrNameLst>
                                          <p:attrName>style.visibility</p:attrName>
                                        </p:attrNameLst>
                                      </p:cBhvr>
                                      <p:to>
                                        <p:strVal val="visible"/>
                                      </p:to>
                                    </p:set>
                                    <p:animEffect transition="in" filter="fade">
                                      <p:cBhvr>
                                        <p:cTn id="74" dur="1000"/>
                                        <p:tgtEl>
                                          <p:spTgt spid="34"/>
                                        </p:tgtEl>
                                      </p:cBhvr>
                                    </p:animEffect>
                                    <p:anim calcmode="lin" valueType="num">
                                      <p:cBhvr>
                                        <p:cTn id="75" dur="1000" fill="hold"/>
                                        <p:tgtEl>
                                          <p:spTgt spid="34"/>
                                        </p:tgtEl>
                                        <p:attrNameLst>
                                          <p:attrName>ppt_x</p:attrName>
                                        </p:attrNameLst>
                                      </p:cBhvr>
                                      <p:tavLst>
                                        <p:tav tm="0">
                                          <p:val>
                                            <p:strVal val="#ppt_x"/>
                                          </p:val>
                                        </p:tav>
                                        <p:tav tm="100000">
                                          <p:val>
                                            <p:strVal val="#ppt_x"/>
                                          </p:val>
                                        </p:tav>
                                      </p:tavLst>
                                    </p:anim>
                                    <p:anim calcmode="lin" valueType="num">
                                      <p:cBhvr>
                                        <p:cTn id="76" dur="1000" fill="hold"/>
                                        <p:tgtEl>
                                          <p:spTgt spid="34"/>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fade">
                                      <p:cBhvr>
                                        <p:cTn id="79" dur="1000"/>
                                        <p:tgtEl>
                                          <p:spTgt spid="35"/>
                                        </p:tgtEl>
                                      </p:cBhvr>
                                    </p:animEffect>
                                    <p:anim calcmode="lin" valueType="num">
                                      <p:cBhvr>
                                        <p:cTn id="80" dur="1000" fill="hold"/>
                                        <p:tgtEl>
                                          <p:spTgt spid="35"/>
                                        </p:tgtEl>
                                        <p:attrNameLst>
                                          <p:attrName>ppt_x</p:attrName>
                                        </p:attrNameLst>
                                      </p:cBhvr>
                                      <p:tavLst>
                                        <p:tav tm="0">
                                          <p:val>
                                            <p:strVal val="#ppt_x"/>
                                          </p:val>
                                        </p:tav>
                                        <p:tav tm="100000">
                                          <p:val>
                                            <p:strVal val="#ppt_x"/>
                                          </p:val>
                                        </p:tav>
                                      </p:tavLst>
                                    </p:anim>
                                    <p:anim calcmode="lin" valueType="num">
                                      <p:cBhvr>
                                        <p:cTn id="81" dur="1000" fill="hold"/>
                                        <p:tgtEl>
                                          <p:spTgt spid="35"/>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36"/>
                                        </p:tgtEl>
                                        <p:attrNameLst>
                                          <p:attrName>style.visibility</p:attrName>
                                        </p:attrNameLst>
                                      </p:cBhvr>
                                      <p:to>
                                        <p:strVal val="visible"/>
                                      </p:to>
                                    </p:set>
                                    <p:animEffect transition="in" filter="fade">
                                      <p:cBhvr>
                                        <p:cTn id="84" dur="1000"/>
                                        <p:tgtEl>
                                          <p:spTgt spid="36"/>
                                        </p:tgtEl>
                                      </p:cBhvr>
                                    </p:animEffect>
                                    <p:anim calcmode="lin" valueType="num">
                                      <p:cBhvr>
                                        <p:cTn id="85" dur="1000" fill="hold"/>
                                        <p:tgtEl>
                                          <p:spTgt spid="36"/>
                                        </p:tgtEl>
                                        <p:attrNameLst>
                                          <p:attrName>ppt_x</p:attrName>
                                        </p:attrNameLst>
                                      </p:cBhvr>
                                      <p:tavLst>
                                        <p:tav tm="0">
                                          <p:val>
                                            <p:strVal val="#ppt_x"/>
                                          </p:val>
                                        </p:tav>
                                        <p:tav tm="100000">
                                          <p:val>
                                            <p:strVal val="#ppt_x"/>
                                          </p:val>
                                        </p:tav>
                                      </p:tavLst>
                                    </p:anim>
                                    <p:anim calcmode="lin" valueType="num">
                                      <p:cBhvr>
                                        <p:cTn id="86"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9" grpId="0"/>
      <p:bldP spid="20" grpId="0"/>
      <p:bldP spid="13" grpId="0"/>
      <p:bldP spid="27" grpId="0"/>
      <p:bldP spid="28" grpId="0"/>
      <p:bldP spid="29" grpId="0"/>
      <p:bldP spid="30" grpId="0"/>
      <p:bldP spid="31" grpId="0"/>
      <p:bldP spid="33" grpId="0"/>
      <p:bldP spid="34" grpId="0"/>
      <p:bldP spid="35" grpId="0"/>
      <p:bldP spid="36"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rot="19661023">
            <a:off x="1444661" y="1440497"/>
            <a:ext cx="6051635" cy="3792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52477"/>
            <a:ext cx="8064896" cy="6063198"/>
          </a:xfrm>
          <a:prstGeom prst="rect">
            <a:avLst/>
          </a:prstGeom>
          <a:solidFill>
            <a:schemeClr val="tx1">
              <a:alpha val="51000"/>
            </a:schemeClr>
          </a:solidFill>
        </p:spPr>
        <p:txBody>
          <a:bodyPr wrap="square" spcCol="0" anchor="ctr" anchorCtr="0">
            <a:spAutoFit/>
          </a:bodyPr>
          <a:lstStyle/>
          <a:p>
            <a:pPr algn="ctr"/>
            <a:r>
              <a:rPr lang="es-AR" sz="2000" dirty="0">
                <a:solidFill>
                  <a:schemeClr val="bg1"/>
                </a:solidFill>
                <a:latin typeface="Arial" pitchFamily="34" charset="0"/>
                <a:cs typeface="Arial" pitchFamily="34" charset="0"/>
              </a:rPr>
              <a:t>La disposición de los pétalos de las flores (el papel del número áureo en la botánica recibe el nombre de Ley de Ludwig</a:t>
            </a:r>
            <a:r>
              <a:rPr lang="es-AR" sz="2000" dirty="0" smtClean="0">
                <a:solidFill>
                  <a:schemeClr val="bg1"/>
                </a:solidFill>
                <a:latin typeface="Arial" pitchFamily="34" charset="0"/>
                <a:cs typeface="Arial" pitchFamily="34" charset="0"/>
              </a:rPr>
              <a:t>).</a:t>
            </a:r>
          </a:p>
          <a:p>
            <a:pPr algn="ctr"/>
            <a:r>
              <a:rPr lang="es-AR" sz="2000" dirty="0" smtClean="0">
                <a:solidFill>
                  <a:schemeClr val="bg1"/>
                </a:solidFill>
                <a:latin typeface="Arial" pitchFamily="34" charset="0"/>
                <a:cs typeface="Arial" pitchFamily="34" charset="0"/>
              </a:rPr>
              <a:t>La </a:t>
            </a:r>
            <a:r>
              <a:rPr lang="es-AR" sz="2000" dirty="0">
                <a:solidFill>
                  <a:schemeClr val="bg1"/>
                </a:solidFill>
                <a:latin typeface="Arial" pitchFamily="34" charset="0"/>
                <a:cs typeface="Arial" pitchFamily="34" charset="0"/>
              </a:rPr>
              <a:t>distribución de las hojas en un tallo. </a:t>
            </a:r>
          </a:p>
          <a:p>
            <a:pPr algn="ctr"/>
            <a:r>
              <a:rPr lang="es-AR" sz="2000" dirty="0">
                <a:solidFill>
                  <a:schemeClr val="bg1"/>
                </a:solidFill>
                <a:latin typeface="Arial" pitchFamily="34" charset="0"/>
                <a:cs typeface="Arial" pitchFamily="34" charset="0"/>
              </a:rPr>
              <a:t>La relación entre las nervaduras de las hojas de los </a:t>
            </a:r>
            <a:r>
              <a:rPr lang="es-AR" sz="2000" dirty="0" smtClean="0">
                <a:solidFill>
                  <a:schemeClr val="bg1"/>
                </a:solidFill>
                <a:latin typeface="Arial" pitchFamily="34" charset="0"/>
                <a:cs typeface="Arial" pitchFamily="34" charset="0"/>
              </a:rPr>
              <a:t>árboles.</a:t>
            </a:r>
          </a:p>
          <a:p>
            <a:pPr algn="ctr"/>
            <a:r>
              <a:rPr lang="es-AR" sz="2000" dirty="0" smtClean="0">
                <a:solidFill>
                  <a:schemeClr val="bg1"/>
                </a:solidFill>
                <a:latin typeface="Arial" pitchFamily="34" charset="0"/>
                <a:cs typeface="Arial" pitchFamily="34" charset="0"/>
              </a:rPr>
              <a:t>La </a:t>
            </a:r>
            <a:r>
              <a:rPr lang="es-AR" sz="2000" dirty="0">
                <a:solidFill>
                  <a:schemeClr val="bg1"/>
                </a:solidFill>
                <a:latin typeface="Arial" pitchFamily="34" charset="0"/>
                <a:cs typeface="Arial" pitchFamily="34" charset="0"/>
              </a:rPr>
              <a:t>relación entre el grosor de las ramas principales y el tronco, o entre las ramas principales y las secundarias (el grosor de una equivale a</a:t>
            </a:r>
            <a:r>
              <a:rPr lang="es-AR" sz="2000" dirty="0">
                <a:solidFill>
                  <a:srgbClr val="FFFF00"/>
                </a:solidFill>
                <a:latin typeface="Arial" pitchFamily="34" charset="0"/>
                <a:cs typeface="Arial" pitchFamily="34" charset="0"/>
              </a:rPr>
              <a:t> </a:t>
            </a:r>
            <a:r>
              <a:rPr lang="el-GR" sz="2000" dirty="0">
                <a:solidFill>
                  <a:srgbClr val="FFFF00"/>
                </a:solidFill>
                <a:latin typeface="Arial" pitchFamily="34" charset="0"/>
                <a:cs typeface="Arial" pitchFamily="34" charset="0"/>
              </a:rPr>
              <a:t>Φ </a:t>
            </a:r>
            <a:r>
              <a:rPr lang="es-AR" sz="2000" dirty="0">
                <a:solidFill>
                  <a:schemeClr val="bg1"/>
                </a:solidFill>
                <a:latin typeface="Arial" pitchFamily="34" charset="0"/>
                <a:cs typeface="Arial" pitchFamily="34" charset="0"/>
              </a:rPr>
              <a:t>tomando como unidad la rama superior</a:t>
            </a:r>
            <a:r>
              <a:rPr lang="es-AR" sz="2000" dirty="0" smtClean="0">
                <a:solidFill>
                  <a:schemeClr val="bg1"/>
                </a:solidFill>
                <a:latin typeface="Arial" pitchFamily="34" charset="0"/>
                <a:cs typeface="Arial" pitchFamily="34" charset="0"/>
              </a:rPr>
              <a:t>).</a:t>
            </a:r>
          </a:p>
          <a:p>
            <a:pPr algn="ctr"/>
            <a:r>
              <a:rPr lang="es-AR" sz="2000" dirty="0" smtClean="0">
                <a:solidFill>
                  <a:schemeClr val="bg1"/>
                </a:solidFill>
                <a:latin typeface="Arial" pitchFamily="34" charset="0"/>
                <a:cs typeface="Arial" pitchFamily="34" charset="0"/>
              </a:rPr>
              <a:t>La </a:t>
            </a:r>
            <a:r>
              <a:rPr lang="es-AR" sz="2000" dirty="0">
                <a:solidFill>
                  <a:schemeClr val="bg1"/>
                </a:solidFill>
                <a:latin typeface="Arial" pitchFamily="34" charset="0"/>
                <a:cs typeface="Arial" pitchFamily="34" charset="0"/>
              </a:rPr>
              <a:t>cantidad de espirales de una piña (ocho y trece espirales), flores o inflorescencias. Estos números son elementos de la sucesión de Fibonacci y el cociente de dos elementos consecutivos tiende al número </a:t>
            </a:r>
            <a:r>
              <a:rPr lang="es-AR" sz="2000" dirty="0" smtClean="0">
                <a:solidFill>
                  <a:schemeClr val="bg1"/>
                </a:solidFill>
                <a:latin typeface="Arial" pitchFamily="34" charset="0"/>
                <a:cs typeface="Arial" pitchFamily="34" charset="0"/>
              </a:rPr>
              <a:t>áureo.</a:t>
            </a:r>
            <a:endParaRPr lang="es-AR" sz="2000" dirty="0">
              <a:solidFill>
                <a:schemeClr val="bg1"/>
              </a:solidFill>
              <a:latin typeface="Arial" pitchFamily="34" charset="0"/>
              <a:cs typeface="Arial" pitchFamily="34" charset="0"/>
            </a:endParaRPr>
          </a:p>
          <a:p>
            <a:pPr algn="ctr"/>
            <a:r>
              <a:rPr lang="es-AR" sz="2000" dirty="0">
                <a:solidFill>
                  <a:schemeClr val="bg1"/>
                </a:solidFill>
                <a:latin typeface="Arial" pitchFamily="34" charset="0"/>
                <a:cs typeface="Arial" pitchFamily="34" charset="0"/>
              </a:rPr>
              <a:t>La distancia entre el ombligo y la planta de los pies de una persona, respecto a su altura </a:t>
            </a:r>
            <a:r>
              <a:rPr lang="es-AR" sz="2000" dirty="0" smtClean="0">
                <a:solidFill>
                  <a:schemeClr val="bg1"/>
                </a:solidFill>
                <a:latin typeface="Arial" pitchFamily="34" charset="0"/>
                <a:cs typeface="Arial" pitchFamily="34" charset="0"/>
              </a:rPr>
              <a:t>total.</a:t>
            </a:r>
            <a:endParaRPr lang="es-AR" sz="2000" dirty="0">
              <a:solidFill>
                <a:schemeClr val="bg1"/>
              </a:solidFill>
              <a:latin typeface="Arial" pitchFamily="34" charset="0"/>
              <a:cs typeface="Arial" pitchFamily="34" charset="0"/>
            </a:endParaRPr>
          </a:p>
          <a:p>
            <a:pPr algn="ctr"/>
            <a:r>
              <a:rPr lang="es-AR" sz="2000" dirty="0">
                <a:solidFill>
                  <a:schemeClr val="bg1"/>
                </a:solidFill>
                <a:latin typeface="Arial" pitchFamily="34" charset="0"/>
                <a:cs typeface="Arial" pitchFamily="34" charset="0"/>
              </a:rPr>
              <a:t>La cantidad de pétalos en las flores. Existen flores con 3, 5 y 8 pétalos y también con 13, 21, 34, 55, 89 y </a:t>
            </a:r>
            <a:r>
              <a:rPr lang="es-AR" sz="2000" dirty="0" smtClean="0">
                <a:solidFill>
                  <a:schemeClr val="bg1"/>
                </a:solidFill>
                <a:latin typeface="Arial" pitchFamily="34" charset="0"/>
                <a:cs typeface="Arial" pitchFamily="34" charset="0"/>
              </a:rPr>
              <a:t>144.</a:t>
            </a:r>
            <a:endParaRPr lang="es-AR" sz="2000" dirty="0">
              <a:solidFill>
                <a:schemeClr val="bg1"/>
              </a:solidFill>
              <a:latin typeface="Arial" pitchFamily="34" charset="0"/>
              <a:cs typeface="Arial" pitchFamily="34" charset="0"/>
            </a:endParaRPr>
          </a:p>
          <a:p>
            <a:pPr algn="ctr"/>
            <a:r>
              <a:rPr lang="es-AR" sz="2000" dirty="0">
                <a:solidFill>
                  <a:schemeClr val="bg1"/>
                </a:solidFill>
                <a:latin typeface="Arial" pitchFamily="34" charset="0"/>
                <a:cs typeface="Arial" pitchFamily="34" charset="0"/>
              </a:rPr>
              <a:t>La distribución de las hojas de la yuca y la disposición de las hojas de las </a:t>
            </a:r>
            <a:r>
              <a:rPr lang="es-AR" sz="2000" dirty="0" smtClean="0">
                <a:solidFill>
                  <a:schemeClr val="bg1"/>
                </a:solidFill>
                <a:latin typeface="Arial" pitchFamily="34" charset="0"/>
                <a:cs typeface="Arial" pitchFamily="34" charset="0"/>
              </a:rPr>
              <a:t>alcachofas</a:t>
            </a:r>
            <a:r>
              <a:rPr lang="es-AR" sz="2000" dirty="0" smtClean="0">
                <a:solidFill>
                  <a:schemeClr val="bg1"/>
                </a:solidFill>
              </a:rPr>
              <a:t>.</a:t>
            </a:r>
          </a:p>
          <a:p>
            <a:pPr algn="ctr"/>
            <a:r>
              <a:rPr lang="es-AR" sz="2400" dirty="0" smtClean="0">
                <a:solidFill>
                  <a:srgbClr val="FFFF00"/>
                </a:solidFill>
              </a:rPr>
              <a:t>Iremos viendo estos ejemplos a lo largo de las tres presentaciones, se van a ASOMBRAR !!!</a:t>
            </a:r>
            <a:endParaRPr lang="es-AR" sz="2400" dirty="0">
              <a:solidFill>
                <a:srgbClr val="FFFF00"/>
              </a:solidFill>
            </a:endParaRPr>
          </a:p>
        </p:txBody>
      </p:sp>
      <p:sp>
        <p:nvSpPr>
          <p:cNvPr id="5" name="4 Rectángulo"/>
          <p:cNvSpPr/>
          <p:nvPr/>
        </p:nvSpPr>
        <p:spPr>
          <a:xfrm>
            <a:off x="514741" y="297885"/>
            <a:ext cx="8064896" cy="6309420"/>
          </a:xfrm>
          <a:prstGeom prst="rect">
            <a:avLst/>
          </a:prstGeom>
          <a:solidFill>
            <a:schemeClr val="tx1">
              <a:alpha val="51000"/>
            </a:schemeClr>
          </a:solidFill>
        </p:spPr>
        <p:txBody>
          <a:bodyPr wrap="square">
            <a:spAutoFit/>
          </a:bodyPr>
          <a:lstStyle/>
          <a:p>
            <a:pPr algn="just"/>
            <a:r>
              <a:rPr lang="es-AR" sz="2000" dirty="0">
                <a:solidFill>
                  <a:schemeClr val="bg1"/>
                </a:solidFill>
                <a:latin typeface="Arial" pitchFamily="34" charset="0"/>
                <a:cs typeface="Arial" pitchFamily="34" charset="0"/>
              </a:rPr>
              <a:t>Para que las hojas esparcidas de una planta </a:t>
            </a:r>
            <a:r>
              <a:rPr lang="es-AR" sz="2000" dirty="0" smtClean="0">
                <a:solidFill>
                  <a:schemeClr val="bg1"/>
                </a:solidFill>
                <a:latin typeface="Arial" pitchFamily="34" charset="0"/>
                <a:cs typeface="Arial" pitchFamily="34" charset="0"/>
              </a:rPr>
              <a:t>o </a:t>
            </a:r>
            <a:r>
              <a:rPr lang="es-AR" sz="2000" dirty="0">
                <a:solidFill>
                  <a:schemeClr val="bg1"/>
                </a:solidFill>
                <a:latin typeface="Arial" pitchFamily="34" charset="0"/>
                <a:cs typeface="Arial" pitchFamily="34" charset="0"/>
              </a:rPr>
              <a:t>las ramas alrededor del tronco tengan el máximo de insolación con la mínima interferencia entre ellas, éstas deben crecer separadas en hélice ascendente según un ángulo constante y teóricamente igual a 360º (2 - </a:t>
            </a:r>
            <a:r>
              <a:rPr lang="el-GR" sz="2000" dirty="0">
                <a:solidFill>
                  <a:schemeClr val="bg1"/>
                </a:solidFill>
                <a:latin typeface="Arial" pitchFamily="34" charset="0"/>
                <a:cs typeface="Arial" pitchFamily="34" charset="0"/>
              </a:rPr>
              <a:t>φ) ≈ 137</a:t>
            </a:r>
            <a:r>
              <a:rPr lang="es-AR" sz="2000" dirty="0">
                <a:solidFill>
                  <a:schemeClr val="bg1"/>
                </a:solidFill>
                <a:latin typeface="Arial" pitchFamily="34" charset="0"/>
                <a:cs typeface="Arial" pitchFamily="34" charset="0"/>
              </a:rPr>
              <a:t>º 30' </a:t>
            </a:r>
            <a:r>
              <a:rPr lang="es-AR" sz="2000" dirty="0" smtClean="0">
                <a:solidFill>
                  <a:schemeClr val="bg1"/>
                </a:solidFill>
                <a:latin typeface="Arial" pitchFamily="34" charset="0"/>
                <a:cs typeface="Arial" pitchFamily="34" charset="0"/>
              </a:rPr>
              <a:t>27,950..." </a:t>
            </a:r>
            <a:r>
              <a:rPr lang="es-AR" sz="2000" dirty="0">
                <a:solidFill>
                  <a:schemeClr val="bg1"/>
                </a:solidFill>
                <a:latin typeface="Arial" pitchFamily="34" charset="0"/>
                <a:cs typeface="Arial" pitchFamily="34" charset="0"/>
              </a:rPr>
              <a:t>En la naturaleza se medirá un ángulo práctico de 137º 30' o de </a:t>
            </a:r>
            <a:r>
              <a:rPr lang="es-AR" sz="2000" dirty="0">
                <a:solidFill>
                  <a:srgbClr val="FFFF00"/>
                </a:solidFill>
                <a:latin typeface="Arial" pitchFamily="34" charset="0"/>
                <a:cs typeface="Arial" pitchFamily="34" charset="0"/>
              </a:rPr>
              <a:t>137º 30' 28" </a:t>
            </a:r>
            <a:r>
              <a:rPr lang="es-AR" sz="2000" dirty="0">
                <a:solidFill>
                  <a:schemeClr val="bg1"/>
                </a:solidFill>
                <a:latin typeface="Arial" pitchFamily="34" charset="0"/>
                <a:cs typeface="Arial" pitchFamily="34" charset="0"/>
              </a:rPr>
              <a:t>en el mejor de los casos</a:t>
            </a:r>
            <a:r>
              <a:rPr lang="es-AR" sz="2000" dirty="0" smtClean="0">
                <a:solidFill>
                  <a:schemeClr val="bg1"/>
                </a:solidFill>
                <a:latin typeface="Arial" pitchFamily="34" charset="0"/>
                <a:cs typeface="Arial" pitchFamily="34" charset="0"/>
              </a:rPr>
              <a:t>. </a:t>
            </a:r>
            <a:r>
              <a:rPr lang="es-AR" sz="2000" dirty="0">
                <a:solidFill>
                  <a:schemeClr val="bg1"/>
                </a:solidFill>
                <a:latin typeface="Arial" pitchFamily="34" charset="0"/>
                <a:cs typeface="Arial" pitchFamily="34" charset="0"/>
              </a:rPr>
              <a:t>Para el cálculo se considera iluminación vertical y el criterio matemático es que las proyecciones horizontales de unas sobre otras no se recubran exactamente. Aunque la iluminación del Sol no es, en general, vertical y varía con la latitud y las estaciones, esto garantiza el máximo aprovechamiento de la luz solar. Este hecho fue descubierto empíricamente por </a:t>
            </a:r>
            <a:r>
              <a:rPr lang="es-AR" sz="2000" dirty="0" err="1" smtClean="0">
                <a:solidFill>
                  <a:schemeClr val="bg1"/>
                </a:solidFill>
                <a:latin typeface="Arial" pitchFamily="34" charset="0"/>
                <a:cs typeface="Arial" pitchFamily="34" charset="0"/>
              </a:rPr>
              <a:t>Church</a:t>
            </a:r>
            <a:r>
              <a:rPr lang="es-AR" sz="2000" dirty="0" smtClean="0">
                <a:solidFill>
                  <a:schemeClr val="bg1"/>
                </a:solidFill>
                <a:latin typeface="Arial" pitchFamily="34" charset="0"/>
                <a:cs typeface="Arial" pitchFamily="34" charset="0"/>
              </a:rPr>
              <a:t> </a:t>
            </a:r>
            <a:r>
              <a:rPr lang="es-AR" sz="2000" dirty="0">
                <a:solidFill>
                  <a:schemeClr val="bg1"/>
                </a:solidFill>
                <a:latin typeface="Arial" pitchFamily="34" charset="0"/>
                <a:cs typeface="Arial" pitchFamily="34" charset="0"/>
              </a:rPr>
              <a:t>y confirmado matemáticamente por </a:t>
            </a:r>
            <a:r>
              <a:rPr lang="es-AR" sz="2000" dirty="0" err="1">
                <a:solidFill>
                  <a:schemeClr val="bg1"/>
                </a:solidFill>
                <a:latin typeface="Arial" pitchFamily="34" charset="0"/>
                <a:cs typeface="Arial" pitchFamily="34" charset="0"/>
              </a:rPr>
              <a:t>Weisner</a:t>
            </a:r>
            <a:r>
              <a:rPr lang="es-AR" sz="2000" dirty="0">
                <a:solidFill>
                  <a:schemeClr val="bg1"/>
                </a:solidFill>
                <a:latin typeface="Arial" pitchFamily="34" charset="0"/>
                <a:cs typeface="Arial" pitchFamily="34" charset="0"/>
              </a:rPr>
              <a:t> en 1875. En la práctica no puede medirse con tanta precisión el ángulo y las plantas lo reproducen "orgánicamente"; o sea, con una pequeña desviación respecto al valor teórico. No todas las plantas se benefician con un máximo de exposición solar o a la lluvia, por lo que se observan otros ángulos constantes diferentes del ideal de </a:t>
            </a:r>
            <a:r>
              <a:rPr lang="es-AR" sz="2000" dirty="0" smtClean="0">
                <a:solidFill>
                  <a:schemeClr val="bg1"/>
                </a:solidFill>
                <a:latin typeface="Arial" pitchFamily="34" charset="0"/>
                <a:cs typeface="Arial" pitchFamily="34" charset="0"/>
              </a:rPr>
              <a:t>137°30</a:t>
            </a:r>
            <a:r>
              <a:rPr lang="es-AR" sz="2000" dirty="0">
                <a:solidFill>
                  <a:schemeClr val="bg1"/>
                </a:solidFill>
                <a:latin typeface="Arial" pitchFamily="34" charset="0"/>
                <a:cs typeface="Arial" pitchFamily="34" charset="0"/>
              </a:rPr>
              <a:t>'. </a:t>
            </a:r>
            <a:endParaRPr lang="es-AR" sz="2000" dirty="0" smtClean="0">
              <a:solidFill>
                <a:schemeClr val="bg1"/>
              </a:solidFill>
              <a:latin typeface="Arial" pitchFamily="34" charset="0"/>
              <a:cs typeface="Arial" pitchFamily="34" charset="0"/>
            </a:endParaRPr>
          </a:p>
          <a:p>
            <a:pPr algn="just"/>
            <a:endParaRPr lang="es-AR" sz="2000" dirty="0">
              <a:solidFill>
                <a:schemeClr val="bg1"/>
              </a:solidFill>
              <a:latin typeface="Arial" pitchFamily="34" charset="0"/>
              <a:cs typeface="Arial" pitchFamily="34" charset="0"/>
            </a:endParaRPr>
          </a:p>
          <a:p>
            <a:pPr algn="just"/>
            <a:r>
              <a:rPr lang="es-AR" sz="2000" dirty="0" smtClean="0">
                <a:solidFill>
                  <a:schemeClr val="bg1"/>
                </a:solidFill>
                <a:latin typeface="Arial" pitchFamily="34" charset="0"/>
                <a:cs typeface="Arial" pitchFamily="34" charset="0"/>
              </a:rPr>
              <a:t>A este ángulo se lo llama </a:t>
            </a:r>
            <a:r>
              <a:rPr lang="es-AR" sz="2400" dirty="0" smtClean="0">
                <a:solidFill>
                  <a:srgbClr val="FFFF00"/>
                </a:solidFill>
                <a:latin typeface="Arial" pitchFamily="34" charset="0"/>
                <a:cs typeface="Arial" pitchFamily="34" charset="0"/>
              </a:rPr>
              <a:t>Ángulo áureo</a:t>
            </a:r>
            <a:r>
              <a:rPr lang="es-AR" sz="2400" dirty="0">
                <a:solidFill>
                  <a:srgbClr val="FFFF00"/>
                </a:solidFill>
                <a:latin typeface="Arial" pitchFamily="34" charset="0"/>
                <a:cs typeface="Arial" pitchFamily="34" charset="0"/>
              </a:rPr>
              <a:t>………………137°30'. </a:t>
            </a:r>
          </a:p>
        </p:txBody>
      </p:sp>
      <p:sp>
        <p:nvSpPr>
          <p:cNvPr id="6" name="5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39835625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a:off x="988429" y="965169"/>
            <a:ext cx="7032148" cy="1723549"/>
          </a:xfrm>
          <a:prstGeom prst="rect">
            <a:avLst/>
          </a:prstGeom>
          <a:noFill/>
        </p:spPr>
        <p:txBody>
          <a:bodyPr wrap="square" rtlCol="0">
            <a:spAutoFit/>
          </a:bodyPr>
          <a:lstStyle/>
          <a:p>
            <a:pPr algn="ctr"/>
            <a:r>
              <a:rPr lang="es-AR" sz="2400" dirty="0" smtClean="0">
                <a:solidFill>
                  <a:schemeClr val="bg1"/>
                </a:solidFill>
              </a:rPr>
              <a:t>Sigámonos asombrando con este número, </a:t>
            </a:r>
          </a:p>
          <a:p>
            <a:pPr algn="ctr"/>
            <a:r>
              <a:rPr lang="es-AR" sz="2400" dirty="0" smtClean="0">
                <a:solidFill>
                  <a:schemeClr val="bg1"/>
                </a:solidFill>
              </a:rPr>
              <a:t>que según</a:t>
            </a:r>
            <a:r>
              <a:rPr lang="es-AR" sz="2400" dirty="0">
                <a:solidFill>
                  <a:schemeClr val="bg1"/>
                </a:solidFill>
              </a:rPr>
              <a:t> </a:t>
            </a:r>
            <a:r>
              <a:rPr lang="es-AR" sz="2800" dirty="0" smtClean="0">
                <a:solidFill>
                  <a:srgbClr val="FFFF00"/>
                </a:solidFill>
              </a:rPr>
              <a:t>JOHANNES KEPLER</a:t>
            </a:r>
            <a:r>
              <a:rPr lang="es-AR" sz="2800" dirty="0" smtClean="0">
                <a:solidFill>
                  <a:schemeClr val="bg1"/>
                </a:solidFill>
              </a:rPr>
              <a:t> </a:t>
            </a:r>
            <a:r>
              <a:rPr lang="es-AR" sz="2400" dirty="0">
                <a:solidFill>
                  <a:schemeClr val="bg1"/>
                </a:solidFill>
              </a:rPr>
              <a:t>lo llamó </a:t>
            </a:r>
            <a:r>
              <a:rPr lang="es-AR" sz="2400" dirty="0" smtClean="0">
                <a:solidFill>
                  <a:schemeClr val="bg1"/>
                </a:solidFill>
              </a:rPr>
              <a:t>una</a:t>
            </a:r>
          </a:p>
          <a:p>
            <a:pPr algn="ctr"/>
            <a:r>
              <a:rPr lang="es-AR" sz="1000" dirty="0" smtClean="0">
                <a:solidFill>
                  <a:schemeClr val="bg1"/>
                </a:solidFill>
              </a:rPr>
              <a:t> </a:t>
            </a:r>
          </a:p>
          <a:p>
            <a:pPr algn="ctr"/>
            <a:r>
              <a:rPr lang="es-AR" sz="4400" dirty="0" smtClean="0">
                <a:solidFill>
                  <a:schemeClr val="tx2">
                    <a:lumMod val="60000"/>
                    <a:lumOff val="40000"/>
                  </a:schemeClr>
                </a:solidFill>
              </a:rPr>
              <a:t>“Joya preciosa”</a:t>
            </a:r>
            <a:endParaRPr lang="es-AR" sz="4400" dirty="0">
              <a:solidFill>
                <a:schemeClr val="tx2">
                  <a:lumMod val="60000"/>
                  <a:lumOff val="40000"/>
                </a:schemeClr>
              </a:solidFill>
            </a:endParaRPr>
          </a:p>
        </p:txBody>
      </p:sp>
      <p:sp>
        <p:nvSpPr>
          <p:cNvPr id="5" name="4 CuadroTexto"/>
          <p:cNvSpPr txBox="1"/>
          <p:nvPr/>
        </p:nvSpPr>
        <p:spPr>
          <a:xfrm>
            <a:off x="1004810" y="2840360"/>
            <a:ext cx="7015767" cy="3170099"/>
          </a:xfrm>
          <a:prstGeom prst="rect">
            <a:avLst/>
          </a:prstGeom>
          <a:noFill/>
        </p:spPr>
        <p:txBody>
          <a:bodyPr wrap="none" rtlCol="0">
            <a:spAutoFit/>
          </a:bodyPr>
          <a:lstStyle/>
          <a:p>
            <a:pPr algn="ctr"/>
            <a:r>
              <a:rPr lang="es-AR" sz="2400" dirty="0">
                <a:solidFill>
                  <a:schemeClr val="bg1"/>
                </a:solidFill>
              </a:rPr>
              <a:t>Recurramos a las Santas Escrituras </a:t>
            </a:r>
            <a:r>
              <a:rPr lang="es-AR" sz="4000" dirty="0" smtClean="0">
                <a:solidFill>
                  <a:srgbClr val="FF0000"/>
                </a:solidFill>
              </a:rPr>
              <a:t>“LA BIBLIA” </a:t>
            </a:r>
          </a:p>
          <a:p>
            <a:pPr algn="ctr"/>
            <a:r>
              <a:rPr lang="es-AR" sz="2400" dirty="0" smtClean="0">
                <a:solidFill>
                  <a:schemeClr val="bg1"/>
                </a:solidFill>
              </a:rPr>
              <a:t>en </a:t>
            </a:r>
            <a:r>
              <a:rPr lang="es-AR" sz="2400" dirty="0">
                <a:solidFill>
                  <a:schemeClr val="bg1"/>
                </a:solidFill>
              </a:rPr>
              <a:t>el Antiguo </a:t>
            </a:r>
            <a:r>
              <a:rPr lang="es-AR" sz="2400" dirty="0" smtClean="0">
                <a:solidFill>
                  <a:schemeClr val="bg1"/>
                </a:solidFill>
              </a:rPr>
              <a:t>Testamento.</a:t>
            </a:r>
            <a:endParaRPr lang="es-AR" sz="2400" dirty="0">
              <a:solidFill>
                <a:schemeClr val="bg1"/>
              </a:solidFill>
            </a:endParaRPr>
          </a:p>
          <a:p>
            <a:pPr algn="ctr"/>
            <a:endParaRPr lang="es-AR" sz="2400" dirty="0">
              <a:solidFill>
                <a:schemeClr val="bg1"/>
              </a:solidFill>
            </a:endParaRPr>
          </a:p>
          <a:p>
            <a:pPr algn="ctr"/>
            <a:r>
              <a:rPr lang="es-AR" sz="2400" dirty="0">
                <a:solidFill>
                  <a:schemeClr val="bg1"/>
                </a:solidFill>
              </a:rPr>
              <a:t>Habrá alguna mención sobre este número ???</a:t>
            </a:r>
          </a:p>
          <a:p>
            <a:pPr algn="ctr"/>
            <a:endParaRPr lang="es-AR" sz="2400" dirty="0">
              <a:solidFill>
                <a:schemeClr val="bg1"/>
              </a:solidFill>
            </a:endParaRPr>
          </a:p>
          <a:p>
            <a:pPr algn="ctr"/>
            <a:endParaRPr lang="es-AR" sz="2400" dirty="0">
              <a:solidFill>
                <a:schemeClr val="bg1"/>
              </a:solidFill>
            </a:endParaRPr>
          </a:p>
          <a:p>
            <a:pPr algn="ctr"/>
            <a:r>
              <a:rPr lang="es-AR" sz="4000" dirty="0">
                <a:solidFill>
                  <a:schemeClr val="bg1"/>
                </a:solidFill>
              </a:rPr>
              <a:t>Veamos</a:t>
            </a:r>
            <a:r>
              <a:rPr lang="es-AR" sz="4000" dirty="0" smtClean="0">
                <a:solidFill>
                  <a:schemeClr val="bg1"/>
                </a:solidFill>
              </a:rPr>
              <a:t>…</a:t>
            </a:r>
            <a:endParaRPr lang="es-AR" sz="4000" dirty="0">
              <a:solidFill>
                <a:schemeClr val="bg1"/>
              </a:solidFill>
            </a:endParaRPr>
          </a:p>
        </p:txBody>
      </p:sp>
      <p:sp>
        <p:nvSpPr>
          <p:cNvPr id="6" name="5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3405775864"/>
      </p:ext>
    </p:extLst>
  </p:cSld>
  <p:clrMapOvr>
    <a:masterClrMapping/>
  </p:clrMapOvr>
  <mc:AlternateContent xmlns:mc="http://schemas.openxmlformats.org/markup-compatibility/2006" xmlns:p14="http://schemas.microsoft.com/office/powerpoint/2010/main">
    <mc:Choice Requires="p14">
      <p:transition spd="slow" p14:dur="4000">
        <p14:vortex dir="u"/>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519110" y="1572306"/>
            <a:ext cx="4451905" cy="32529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007276" y="1613708"/>
            <a:ext cx="3888432" cy="3170099"/>
          </a:xfrm>
          <a:prstGeom prst="rect">
            <a:avLst/>
          </a:prstGeom>
        </p:spPr>
        <p:txBody>
          <a:bodyPr wrap="square">
            <a:spAutoFit/>
          </a:bodyPr>
          <a:lstStyle/>
          <a:p>
            <a:pPr algn="just"/>
            <a:r>
              <a:rPr lang="es-AR" sz="2000" dirty="0" smtClean="0">
                <a:solidFill>
                  <a:schemeClr val="bg1"/>
                </a:solidFill>
              </a:rPr>
              <a:t>Contiene la sección áurea o Proporción Divina en su medidas. Por ejemplo: Su largo es de 300 codos, dividido por (6) equivale a 50 codos para lo ancho, y esto multiplicado por la sección áurea igual a 0,6 equivale a 30 codos de alto. La Proporción de (6 a 1) es usada en la arquitectura naval moderna. </a:t>
            </a:r>
            <a:endParaRPr lang="es-AR" sz="2000" dirty="0">
              <a:solidFill>
                <a:schemeClr val="bg1"/>
              </a:solidFill>
            </a:endParaRPr>
          </a:p>
        </p:txBody>
      </p:sp>
      <p:sp>
        <p:nvSpPr>
          <p:cNvPr id="3" name="2 Rectángulo"/>
          <p:cNvSpPr/>
          <p:nvPr/>
        </p:nvSpPr>
        <p:spPr>
          <a:xfrm>
            <a:off x="2379492" y="-1755576"/>
            <a:ext cx="4572000" cy="1477328"/>
          </a:xfrm>
          <a:prstGeom prst="rect">
            <a:avLst/>
          </a:prstGeom>
        </p:spPr>
        <p:txBody>
          <a:bodyPr>
            <a:spAutoFit/>
          </a:bodyPr>
          <a:lstStyle/>
          <a:p>
            <a:r>
              <a:rPr lang="es-AR" dirty="0">
                <a:hlinkClick r:id="rId3"/>
              </a:rPr>
              <a:t>http://</a:t>
            </a:r>
            <a:r>
              <a:rPr lang="es-AR" dirty="0" smtClean="0">
                <a:hlinkClick r:id="rId3"/>
              </a:rPr>
              <a:t>www.noticiacristiana.com/sociedad/2014/04/cientificos-investigan-medidas-del-arca-de-noe-para-comprobar-si-esta-podia-flotar.html</a:t>
            </a:r>
            <a:endParaRPr lang="es-AR" dirty="0" smtClean="0"/>
          </a:p>
          <a:p>
            <a:endParaRPr lang="es-AR" dirty="0"/>
          </a:p>
        </p:txBody>
      </p:sp>
      <p:sp>
        <p:nvSpPr>
          <p:cNvPr id="5" name="4 Rectángulo"/>
          <p:cNvSpPr/>
          <p:nvPr/>
        </p:nvSpPr>
        <p:spPr>
          <a:xfrm>
            <a:off x="692150" y="267794"/>
            <a:ext cx="7768282" cy="1015663"/>
          </a:xfrm>
          <a:prstGeom prst="rect">
            <a:avLst/>
          </a:prstGeom>
        </p:spPr>
        <p:txBody>
          <a:bodyPr wrap="square">
            <a:spAutoFit/>
          </a:bodyPr>
          <a:lstStyle/>
          <a:p>
            <a:r>
              <a:rPr lang="es-AR" sz="2000" dirty="0">
                <a:solidFill>
                  <a:prstClr val="white"/>
                </a:solidFill>
              </a:rPr>
              <a:t>Una de las primeras construcciones navales en la historia del hombre desde su creación, es el Arca de Noé, cuyas dimensiones fueron </a:t>
            </a:r>
            <a:r>
              <a:rPr lang="es-AR" sz="2000" dirty="0" smtClean="0">
                <a:solidFill>
                  <a:prstClr val="white"/>
                </a:solidFill>
              </a:rPr>
              <a:t>proporcionadas </a:t>
            </a:r>
            <a:r>
              <a:rPr lang="es-AR" sz="2000" dirty="0" smtClean="0">
                <a:solidFill>
                  <a:schemeClr val="bg1"/>
                </a:solidFill>
              </a:rPr>
              <a:t>por </a:t>
            </a:r>
            <a:r>
              <a:rPr lang="es-AR" sz="2000" dirty="0">
                <a:solidFill>
                  <a:schemeClr val="bg1"/>
                </a:solidFill>
              </a:rPr>
              <a:t>Dios mismo al patriarca Noé. </a:t>
            </a:r>
            <a:r>
              <a:rPr lang="es-AR" sz="2000" dirty="0" smtClean="0">
                <a:solidFill>
                  <a:prstClr val="white"/>
                </a:solidFill>
              </a:rPr>
              <a:t> </a:t>
            </a:r>
            <a:endParaRPr lang="es-AR" sz="2000" dirty="0"/>
          </a:p>
        </p:txBody>
      </p:sp>
      <p:sp>
        <p:nvSpPr>
          <p:cNvPr id="6" name="5 Rectángulo"/>
          <p:cNvSpPr/>
          <p:nvPr/>
        </p:nvSpPr>
        <p:spPr>
          <a:xfrm>
            <a:off x="393700" y="4941168"/>
            <a:ext cx="8502008" cy="1631216"/>
          </a:xfrm>
          <a:prstGeom prst="rect">
            <a:avLst/>
          </a:prstGeom>
        </p:spPr>
        <p:txBody>
          <a:bodyPr wrap="square">
            <a:spAutoFit/>
          </a:bodyPr>
          <a:lstStyle/>
          <a:p>
            <a:pPr lvl="0" algn="just"/>
            <a:r>
              <a:rPr lang="es-AR" sz="2000" dirty="0">
                <a:solidFill>
                  <a:prstClr val="white"/>
                </a:solidFill>
              </a:rPr>
              <a:t>Las medidas originales fueron dadas en codos convertidas a metros</a:t>
            </a:r>
            <a:r>
              <a:rPr lang="es-AR" sz="2000" dirty="0" smtClean="0">
                <a:solidFill>
                  <a:prstClr val="white"/>
                </a:solidFill>
              </a:rPr>
              <a:t>:</a:t>
            </a:r>
          </a:p>
          <a:p>
            <a:pPr lvl="0" algn="ctr"/>
            <a:r>
              <a:rPr lang="es-AR" sz="2000" dirty="0" smtClean="0">
                <a:solidFill>
                  <a:prstClr val="white"/>
                </a:solidFill>
              </a:rPr>
              <a:t>Largo 133,5 metros </a:t>
            </a:r>
          </a:p>
          <a:p>
            <a:pPr lvl="0" algn="ctr"/>
            <a:r>
              <a:rPr lang="es-AR" sz="2000" dirty="0" smtClean="0">
                <a:solidFill>
                  <a:prstClr val="white"/>
                </a:solidFill>
              </a:rPr>
              <a:t>Ancho 22,25 metros</a:t>
            </a:r>
          </a:p>
          <a:p>
            <a:pPr lvl="0" algn="ctr"/>
            <a:r>
              <a:rPr lang="es-AR" sz="2000" dirty="0" smtClean="0">
                <a:solidFill>
                  <a:prstClr val="white"/>
                </a:solidFill>
              </a:rPr>
              <a:t>Alto 13,35 metros</a:t>
            </a:r>
          </a:p>
          <a:p>
            <a:pPr lvl="0" algn="just"/>
            <a:r>
              <a:rPr lang="es-AR" sz="2000" dirty="0" smtClean="0">
                <a:solidFill>
                  <a:prstClr val="white"/>
                </a:solidFill>
              </a:rPr>
              <a:t>Un </a:t>
            </a:r>
            <a:r>
              <a:rPr lang="es-AR" sz="2000" dirty="0">
                <a:solidFill>
                  <a:prstClr val="white"/>
                </a:solidFill>
              </a:rPr>
              <a:t>codo es equivalente aproximadamente 44,5 cm.</a:t>
            </a:r>
          </a:p>
        </p:txBody>
      </p:sp>
      <p:sp>
        <p:nvSpPr>
          <p:cNvPr id="8" name="7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284474531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4 CuadroTexto"/>
          <p:cNvSpPr txBox="1"/>
          <p:nvPr/>
        </p:nvSpPr>
        <p:spPr>
          <a:xfrm>
            <a:off x="1723940" y="2530204"/>
            <a:ext cx="5619102" cy="2646878"/>
          </a:xfrm>
          <a:prstGeom prst="rect">
            <a:avLst/>
          </a:prstGeom>
          <a:noFill/>
        </p:spPr>
        <p:txBody>
          <a:bodyPr wrap="none" rtlCol="0">
            <a:spAutoFit/>
          </a:bodyPr>
          <a:lstStyle/>
          <a:p>
            <a:pPr algn="ctr"/>
            <a:r>
              <a:rPr lang="es-AR" sz="2800" dirty="0" smtClean="0">
                <a:solidFill>
                  <a:schemeClr val="bg1"/>
                </a:solidFill>
              </a:rPr>
              <a:t>A estas alturas siguen pensando en …</a:t>
            </a:r>
          </a:p>
          <a:p>
            <a:pPr algn="ctr"/>
            <a:endParaRPr lang="es-AR" dirty="0">
              <a:solidFill>
                <a:schemeClr val="bg1"/>
              </a:solidFill>
            </a:endParaRPr>
          </a:p>
          <a:p>
            <a:pPr algn="ctr"/>
            <a:r>
              <a:rPr lang="es-AR" sz="4000" dirty="0" smtClean="0">
                <a:solidFill>
                  <a:srgbClr val="FFFF00"/>
                </a:solidFill>
              </a:rPr>
              <a:t>¿¿¿ Casualidad </a:t>
            </a:r>
          </a:p>
          <a:p>
            <a:pPr algn="ctr"/>
            <a:r>
              <a:rPr lang="es-AR" sz="4000" dirty="0" smtClean="0">
                <a:solidFill>
                  <a:srgbClr val="FFFF00"/>
                </a:solidFill>
              </a:rPr>
              <a:t>ó será</a:t>
            </a:r>
          </a:p>
          <a:p>
            <a:pPr algn="ctr"/>
            <a:r>
              <a:rPr lang="es-AR" sz="4000" dirty="0" smtClean="0">
                <a:solidFill>
                  <a:srgbClr val="FFFF00"/>
                </a:solidFill>
              </a:rPr>
              <a:t>Causalidad ???</a:t>
            </a:r>
            <a:endParaRPr lang="es-AR" sz="4000" dirty="0">
              <a:solidFill>
                <a:srgbClr val="FFFF00"/>
              </a:solidFill>
            </a:endParaRPr>
          </a:p>
        </p:txBody>
      </p:sp>
      <p:sp>
        <p:nvSpPr>
          <p:cNvPr id="6" name="5 CuadroTexto"/>
          <p:cNvSpPr txBox="1"/>
          <p:nvPr/>
        </p:nvSpPr>
        <p:spPr>
          <a:xfrm>
            <a:off x="410472" y="5326971"/>
            <a:ext cx="8246040" cy="1446550"/>
          </a:xfrm>
          <a:prstGeom prst="rect">
            <a:avLst/>
          </a:prstGeom>
          <a:noFill/>
        </p:spPr>
        <p:txBody>
          <a:bodyPr wrap="none" rtlCol="0">
            <a:spAutoFit/>
          </a:bodyPr>
          <a:lstStyle/>
          <a:p>
            <a:pPr algn="ctr"/>
            <a:r>
              <a:rPr lang="es-AR" sz="4400" dirty="0" smtClean="0">
                <a:solidFill>
                  <a:schemeClr val="tx2">
                    <a:lumMod val="40000"/>
                    <a:lumOff val="60000"/>
                  </a:schemeClr>
                </a:solidFill>
              </a:rPr>
              <a:t>PENSEMOS EN ALGO MÁS GRANDE</a:t>
            </a:r>
          </a:p>
          <a:p>
            <a:pPr algn="ctr"/>
            <a:r>
              <a:rPr lang="es-AR" sz="4400" dirty="0" smtClean="0">
                <a:solidFill>
                  <a:schemeClr val="tx2">
                    <a:lumMod val="40000"/>
                    <a:lumOff val="60000"/>
                  </a:schemeClr>
                </a:solidFill>
              </a:rPr>
              <a:t>TODAVÍA !!!, las…</a:t>
            </a: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956066" y="188641"/>
            <a:ext cx="3154849" cy="19734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104835761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7411"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6126" y="0"/>
            <a:ext cx="9170126" cy="70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6478306">
            <a:off x="1939549" y="1026230"/>
            <a:ext cx="4421691" cy="2826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16429432">
            <a:off x="2679418" y="2968250"/>
            <a:ext cx="4421691" cy="2826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
        <p:nvSpPr>
          <p:cNvPr id="2" name="1 CuadroTexto"/>
          <p:cNvSpPr txBox="1"/>
          <p:nvPr/>
        </p:nvSpPr>
        <p:spPr>
          <a:xfrm>
            <a:off x="2871103" y="2780928"/>
            <a:ext cx="3375668" cy="1200329"/>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sz="7200" b="1" dirty="0" smtClean="0">
                <a:ln/>
                <a:solidFill>
                  <a:schemeClr val="accent3"/>
                </a:solidFill>
              </a:rPr>
              <a:t>Galaxias</a:t>
            </a:r>
            <a:endParaRPr lang="es-AR" sz="7200" b="1" dirty="0">
              <a:ln/>
              <a:solidFill>
                <a:schemeClr val="accent3"/>
              </a:solidFill>
            </a:endParaRPr>
          </a:p>
        </p:txBody>
      </p:sp>
    </p:spTree>
    <p:extLst>
      <p:ext uri="{BB962C8B-B14F-4D97-AF65-F5344CB8AC3E}">
        <p14:creationId xmlns:p14="http://schemas.microsoft.com/office/powerpoint/2010/main" val="47681795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par>
                                <p:cTn id="11" presetID="10" presetClass="entr" presetSubtype="0" fill="hold" nodeType="withEffect">
                                  <p:stCondLst>
                                    <p:cond delay="0"/>
                                  </p:stCondLst>
                                  <p:childTnLst>
                                    <p:set>
                                      <p:cBhvr>
                                        <p:cTn id="12" dur="1" fill="hold">
                                          <p:stCondLst>
                                            <p:cond delay="0"/>
                                          </p:stCondLst>
                                        </p:cTn>
                                        <p:tgtEl>
                                          <p:spTgt spid="17411"/>
                                        </p:tgtEl>
                                        <p:attrNameLst>
                                          <p:attrName>style.visibility</p:attrName>
                                        </p:attrNameLst>
                                      </p:cBhvr>
                                      <p:to>
                                        <p:strVal val="visible"/>
                                      </p:to>
                                    </p:set>
                                    <p:animEffect transition="in" filter="fade">
                                      <p:cBhvr>
                                        <p:cTn id="13" dur="2000"/>
                                        <p:tgtEl>
                                          <p:spTgt spid="17411"/>
                                        </p:tgtEl>
                                      </p:cBhvr>
                                    </p:animEffect>
                                  </p:childTnLst>
                                </p:cTn>
                              </p:par>
                            </p:childTnLst>
                          </p:cTn>
                        </p:par>
                        <p:par>
                          <p:cTn id="14" fill="hold">
                            <p:stCondLst>
                              <p:cond delay="2000"/>
                            </p:stCondLst>
                            <p:childTnLst>
                              <p:par>
                                <p:cTn id="15" presetID="6" presetClass="entr" presetSubtype="16"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par>
                                <p:cTn id="18" presetID="6"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ircle(in)">
                                      <p:cBhvr>
                                        <p:cTn id="2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 y="0"/>
            <a:ext cx="9363075"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1039" y="56799"/>
            <a:ext cx="9363075" cy="7272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rot="9852802">
            <a:off x="2843708" y="1504818"/>
            <a:ext cx="4227549" cy="27028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rot="14468448">
            <a:off x="2984450" y="2743761"/>
            <a:ext cx="4460028" cy="2851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rot="3372958">
            <a:off x="1445399" y="1965476"/>
            <a:ext cx="4019683" cy="25699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383535176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2000"/>
                                        <p:tgtEl>
                                          <p:spTgt spid="6147"/>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childTnLst>
                          </p:cTn>
                        </p:par>
                        <p:par>
                          <p:cTn id="16" fill="hold">
                            <p:stCondLst>
                              <p:cond delay="6000"/>
                            </p:stCondLst>
                            <p:childTnLst>
                              <p:par>
                                <p:cTn id="17" presetID="10"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9"/>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250133" y="649243"/>
            <a:ext cx="6643734" cy="55595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643306" y="2928934"/>
            <a:ext cx="2786082" cy="1742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10800000">
            <a:off x="2214546" y="2143116"/>
            <a:ext cx="3154849" cy="19734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a:off x="231114" y="1916832"/>
            <a:ext cx="8661090" cy="2123658"/>
          </a:xfrm>
          <a:prstGeom prst="rect">
            <a:avLst/>
          </a:prstGeom>
          <a:noFill/>
        </p:spPr>
        <p:txBody>
          <a:bodyPr wrap="none" rtlCol="0">
            <a:spAutoFit/>
          </a:bodyPr>
          <a:lstStyle/>
          <a:p>
            <a:pPr algn="ctr"/>
            <a:r>
              <a:rPr lang="es-AR" sz="4400" dirty="0" smtClean="0">
                <a:solidFill>
                  <a:schemeClr val="tx2">
                    <a:lumMod val="40000"/>
                    <a:lumOff val="60000"/>
                  </a:schemeClr>
                </a:solidFill>
              </a:rPr>
              <a:t>…¿y en algo dentro de las Galaxias?…</a:t>
            </a:r>
          </a:p>
          <a:p>
            <a:pPr algn="ctr"/>
            <a:endParaRPr lang="es-AR" sz="4400" dirty="0" smtClean="0">
              <a:solidFill>
                <a:schemeClr val="tx2">
                  <a:lumMod val="40000"/>
                  <a:lumOff val="60000"/>
                </a:schemeClr>
              </a:solidFill>
            </a:endParaRPr>
          </a:p>
          <a:p>
            <a:pPr algn="ctr"/>
            <a:r>
              <a:rPr lang="es-AR" sz="4400" dirty="0" smtClean="0">
                <a:solidFill>
                  <a:schemeClr val="tx2">
                    <a:lumMod val="40000"/>
                    <a:lumOff val="60000"/>
                  </a:schemeClr>
                </a:solidFill>
              </a:rPr>
              <a:t>nuestro … </a:t>
            </a:r>
            <a:endParaRPr lang="es-AR" sz="4400" dirty="0">
              <a:solidFill>
                <a:schemeClr val="tx2">
                  <a:lumMod val="40000"/>
                  <a:lumOff val="60000"/>
                </a:schemeClr>
              </a:solidFill>
            </a:endParaRP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23528" y="188640"/>
            <a:ext cx="8298202"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a:off x="2078063" y="5013176"/>
            <a:ext cx="5807039" cy="1107996"/>
          </a:xfrm>
          <a:prstGeom prst="rect">
            <a:avLst/>
          </a:prstGeom>
          <a:noFill/>
        </p:spPr>
        <p:txBody>
          <a:bodyPr wrap="none" rtlCol="0">
            <a:spAutoFit/>
          </a:bodyPr>
          <a:lstStyle/>
          <a:p>
            <a:r>
              <a:rPr lang="es-AR" sz="6600" dirty="0" smtClean="0">
                <a:solidFill>
                  <a:srgbClr val="FFFF00"/>
                </a:solidFill>
              </a:rPr>
              <a:t>Sistema Solar !!!</a:t>
            </a:r>
            <a:endParaRPr lang="es-AR" sz="6600" dirty="0">
              <a:solidFill>
                <a:srgbClr val="FFFF00"/>
              </a:solidFill>
            </a:endParaRPr>
          </a:p>
        </p:txBody>
      </p:sp>
      <p:sp>
        <p:nvSpPr>
          <p:cNvPr id="6" name="5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327059325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50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par>
                          <p:cTn id="8" fill="hold">
                            <p:stCondLst>
                              <p:cond delay="2000"/>
                            </p:stCondLst>
                            <p:childTnLst>
                              <p:par>
                                <p:cTn id="9" presetID="6" presetClass="emph" presetSubtype="0" fill="hold" nodeType="afterEffect">
                                  <p:stCondLst>
                                    <p:cond delay="0"/>
                                  </p:stCondLst>
                                  <p:childTnLst>
                                    <p:animScale>
                                      <p:cBhvr>
                                        <p:cTn id="10" dur="2000" fill="hold"/>
                                        <p:tgtEl>
                                          <p:spTgt spid="4">
                                            <p:txEl>
                                              <p:pRg st="2" end="2"/>
                                            </p:txEl>
                                          </p:spTgt>
                                        </p:tgtEl>
                                      </p:cBhvr>
                                      <p:by x="150000" y="150000"/>
                                    </p:animScale>
                                  </p:childTnLst>
                                </p:cTn>
                              </p:par>
                              <p:par>
                                <p:cTn id="11" presetID="10" presetClass="exit" presetSubtype="0" fill="hold" grpId="0" nodeType="withEffect">
                                  <p:stCondLst>
                                    <p:cond delay="4000"/>
                                  </p:stCondLst>
                                  <p:childTnLst>
                                    <p:animEffect transition="out" filter="fade">
                                      <p:cBhvr>
                                        <p:cTn id="12" dur="500"/>
                                        <p:tgtEl>
                                          <p:spTgt spid="4">
                                            <p:txEl>
                                              <p:pRg st="0" end="0"/>
                                            </p:txEl>
                                          </p:spTgt>
                                        </p:tgtEl>
                                      </p:cBhvr>
                                    </p:animEffect>
                                    <p:set>
                                      <p:cBhvr>
                                        <p:cTn id="13" dur="1" fill="hold">
                                          <p:stCondLst>
                                            <p:cond delay="499"/>
                                          </p:stCondLst>
                                        </p:cTn>
                                        <p:tgtEl>
                                          <p:spTgt spid="4">
                                            <p:txEl>
                                              <p:pRg st="0" end="0"/>
                                            </p:txEl>
                                          </p:spTgt>
                                        </p:tgtEl>
                                        <p:attrNameLst>
                                          <p:attrName>style.visibility</p:attrName>
                                        </p:attrNameLst>
                                      </p:cBhvr>
                                      <p:to>
                                        <p:strVal val="hidden"/>
                                      </p:to>
                                    </p:set>
                                  </p:childTnLst>
                                </p:cTn>
                              </p:par>
                              <p:par>
                                <p:cTn id="14" presetID="10" presetClass="exit" presetSubtype="0" fill="hold" grpId="0" nodeType="withEffect">
                                  <p:stCondLst>
                                    <p:cond delay="4000"/>
                                  </p:stCondLst>
                                  <p:childTnLst>
                                    <p:animEffect transition="out" filter="fade">
                                      <p:cBhvr>
                                        <p:cTn id="15" dur="500"/>
                                        <p:tgtEl>
                                          <p:spTgt spid="4">
                                            <p:txEl>
                                              <p:pRg st="2" end="2"/>
                                            </p:txEl>
                                          </p:spTgt>
                                        </p:tgtEl>
                                      </p:cBhvr>
                                    </p:animEffect>
                                    <p:set>
                                      <p:cBhvr>
                                        <p:cTn id="16" dur="1" fill="hold">
                                          <p:stCondLst>
                                            <p:cond delay="499"/>
                                          </p:stCondLst>
                                        </p:cTn>
                                        <p:tgtEl>
                                          <p:spTgt spid="4">
                                            <p:txEl>
                                              <p:pRg st="2" end="2"/>
                                            </p:txEl>
                                          </p:spTgt>
                                        </p:tgtEl>
                                        <p:attrNameLst>
                                          <p:attrName>style.visibility</p:attrName>
                                        </p:attrNameLst>
                                      </p:cBhvr>
                                      <p:to>
                                        <p:strVal val="hidden"/>
                                      </p:to>
                                    </p:set>
                                  </p:childTnLst>
                                </p:cTn>
                              </p:par>
                              <p:par>
                                <p:cTn id="17" presetID="10" presetClass="entr" presetSubtype="0" fill="hold" nodeType="withEffect">
                                  <p:stCondLst>
                                    <p:cond delay="400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2000"/>
                                        <p:tgtEl>
                                          <p:spTgt spid="3"/>
                                        </p:tgtEl>
                                      </p:cBhvr>
                                    </p:animEffect>
                                  </p:childTnLst>
                                </p:cTn>
                              </p:par>
                              <p:par>
                                <p:cTn id="20" presetID="26" presetClass="entr" presetSubtype="0" fill="hold" nodeType="withEffect">
                                  <p:stCondLst>
                                    <p:cond delay="4000"/>
                                  </p:stCondLst>
                                  <p:iterate type="lt">
                                    <p:tmPct val="10000"/>
                                  </p:iterate>
                                  <p:childTnLst>
                                    <p:set>
                                      <p:cBhvr>
                                        <p:cTn id="21" dur="1" fill="hold">
                                          <p:stCondLst>
                                            <p:cond delay="0"/>
                                          </p:stCondLst>
                                        </p:cTn>
                                        <p:tgtEl>
                                          <p:spTgt spid="5">
                                            <p:txEl>
                                              <p:pRg st="0" end="0"/>
                                            </p:txEl>
                                          </p:spTgt>
                                        </p:tgtEl>
                                        <p:attrNameLst>
                                          <p:attrName>style.visibility</p:attrName>
                                        </p:attrNameLst>
                                      </p:cBhvr>
                                      <p:to>
                                        <p:strVal val="visible"/>
                                      </p:to>
                                    </p:set>
                                    <p:animEffect transition="in" filter="wipe(down)">
                                      <p:cBhvr>
                                        <p:cTn id="22" dur="580">
                                          <p:stCondLst>
                                            <p:cond delay="0"/>
                                          </p:stCondLst>
                                        </p:cTn>
                                        <p:tgtEl>
                                          <p:spTgt spid="5">
                                            <p:txEl>
                                              <p:pRg st="0" end="0"/>
                                            </p:txEl>
                                          </p:spTgt>
                                        </p:tgtEl>
                                      </p:cBhvr>
                                    </p:animEffect>
                                    <p:anim calcmode="lin" valueType="num">
                                      <p:cBhvr>
                                        <p:cTn id="23"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28" dur="26">
                                          <p:stCondLst>
                                            <p:cond delay="650"/>
                                          </p:stCondLst>
                                        </p:cTn>
                                        <p:tgtEl>
                                          <p:spTgt spid="5">
                                            <p:txEl>
                                              <p:pRg st="0" end="0"/>
                                            </p:txEl>
                                          </p:spTgt>
                                        </p:tgtEl>
                                      </p:cBhvr>
                                      <p:to x="100000" y="60000"/>
                                    </p:animScale>
                                    <p:animScale>
                                      <p:cBhvr>
                                        <p:cTn id="29" dur="166" decel="50000">
                                          <p:stCondLst>
                                            <p:cond delay="676"/>
                                          </p:stCondLst>
                                        </p:cTn>
                                        <p:tgtEl>
                                          <p:spTgt spid="5">
                                            <p:txEl>
                                              <p:pRg st="0" end="0"/>
                                            </p:txEl>
                                          </p:spTgt>
                                        </p:tgtEl>
                                      </p:cBhvr>
                                      <p:to x="100000" y="100000"/>
                                    </p:animScale>
                                    <p:animScale>
                                      <p:cBhvr>
                                        <p:cTn id="30" dur="26">
                                          <p:stCondLst>
                                            <p:cond delay="1312"/>
                                          </p:stCondLst>
                                        </p:cTn>
                                        <p:tgtEl>
                                          <p:spTgt spid="5">
                                            <p:txEl>
                                              <p:pRg st="0" end="0"/>
                                            </p:txEl>
                                          </p:spTgt>
                                        </p:tgtEl>
                                      </p:cBhvr>
                                      <p:to x="100000" y="80000"/>
                                    </p:animScale>
                                    <p:animScale>
                                      <p:cBhvr>
                                        <p:cTn id="31" dur="166" decel="50000">
                                          <p:stCondLst>
                                            <p:cond delay="1338"/>
                                          </p:stCondLst>
                                        </p:cTn>
                                        <p:tgtEl>
                                          <p:spTgt spid="5">
                                            <p:txEl>
                                              <p:pRg st="0" end="0"/>
                                            </p:txEl>
                                          </p:spTgt>
                                        </p:tgtEl>
                                      </p:cBhvr>
                                      <p:to x="100000" y="100000"/>
                                    </p:animScale>
                                    <p:animScale>
                                      <p:cBhvr>
                                        <p:cTn id="32" dur="26">
                                          <p:stCondLst>
                                            <p:cond delay="1642"/>
                                          </p:stCondLst>
                                        </p:cTn>
                                        <p:tgtEl>
                                          <p:spTgt spid="5">
                                            <p:txEl>
                                              <p:pRg st="0" end="0"/>
                                            </p:txEl>
                                          </p:spTgt>
                                        </p:tgtEl>
                                      </p:cBhvr>
                                      <p:to x="100000" y="90000"/>
                                    </p:animScale>
                                    <p:animScale>
                                      <p:cBhvr>
                                        <p:cTn id="33" dur="166" decel="50000">
                                          <p:stCondLst>
                                            <p:cond delay="1668"/>
                                          </p:stCondLst>
                                        </p:cTn>
                                        <p:tgtEl>
                                          <p:spTgt spid="5">
                                            <p:txEl>
                                              <p:pRg st="0" end="0"/>
                                            </p:txEl>
                                          </p:spTgt>
                                        </p:tgtEl>
                                      </p:cBhvr>
                                      <p:to x="100000" y="100000"/>
                                    </p:animScale>
                                    <p:animScale>
                                      <p:cBhvr>
                                        <p:cTn id="34" dur="26">
                                          <p:stCondLst>
                                            <p:cond delay="1808"/>
                                          </p:stCondLst>
                                        </p:cTn>
                                        <p:tgtEl>
                                          <p:spTgt spid="5">
                                            <p:txEl>
                                              <p:pRg st="0" end="0"/>
                                            </p:txEl>
                                          </p:spTgt>
                                        </p:tgtEl>
                                      </p:cBhvr>
                                      <p:to x="100000" y="95000"/>
                                    </p:animScale>
                                    <p:animScale>
                                      <p:cBhvr>
                                        <p:cTn id="35" dur="166" decel="50000">
                                          <p:stCondLst>
                                            <p:cond delay="1834"/>
                                          </p:stCondLst>
                                        </p:cTn>
                                        <p:tgtEl>
                                          <p:spTgt spid="5">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51519" y="1436575"/>
            <a:ext cx="5051995" cy="2879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123755" y="4417033"/>
            <a:ext cx="4536504" cy="2308324"/>
          </a:xfrm>
          <a:prstGeom prst="rect">
            <a:avLst/>
          </a:prstGeom>
          <a:noFill/>
        </p:spPr>
        <p:txBody>
          <a:bodyPr wrap="square" rtlCol="0">
            <a:spAutoFit/>
          </a:bodyPr>
          <a:lstStyle/>
          <a:p>
            <a:pPr algn="ctr"/>
            <a:r>
              <a:rPr lang="es-AR" sz="2400" dirty="0" smtClean="0">
                <a:solidFill>
                  <a:schemeClr val="bg1"/>
                </a:solidFill>
              </a:rPr>
              <a:t>Si se trazara una línea desde el centro de la galaxia en la que está nuestro sistema solar, la Vía Láctea, éste se encuentra aproximadamente en el </a:t>
            </a:r>
            <a:r>
              <a:rPr lang="es-AR" sz="2400" dirty="0" smtClean="0">
                <a:solidFill>
                  <a:srgbClr val="FFFF00"/>
                </a:solidFill>
              </a:rPr>
              <a:t>punto áureo</a:t>
            </a:r>
            <a:r>
              <a:rPr lang="es-AR" sz="2400" dirty="0" smtClean="0">
                <a:solidFill>
                  <a:schemeClr val="bg1"/>
                </a:solidFill>
              </a:rPr>
              <a:t> de dicha línea.</a:t>
            </a:r>
            <a:endParaRPr lang="es-AR" sz="2400" dirty="0">
              <a:solidFill>
                <a:schemeClr val="bg1"/>
              </a:solidFill>
            </a:endParaRPr>
          </a:p>
        </p:txBody>
      </p:sp>
      <p:pic>
        <p:nvPicPr>
          <p:cNvPr id="11268" name="Picture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654012" y="3247410"/>
            <a:ext cx="4365338" cy="309634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9" name="Picture 5"/>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508104" y="237407"/>
            <a:ext cx="3417253" cy="324036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856259" y="406980"/>
            <a:ext cx="1643399" cy="369332"/>
          </a:xfrm>
          <a:prstGeom prst="rect">
            <a:avLst/>
          </a:prstGeom>
        </p:spPr>
        <p:txBody>
          <a:bodyPr wrap="none">
            <a:spAutoFit/>
          </a:bodyPr>
          <a:lstStyle/>
          <a:p>
            <a:r>
              <a:rPr lang="es-AR" dirty="0" smtClean="0">
                <a:solidFill>
                  <a:schemeClr val="bg1"/>
                </a:solidFill>
              </a:rPr>
              <a:t>28.000 </a:t>
            </a:r>
            <a:r>
              <a:rPr lang="es-AR" dirty="0">
                <a:solidFill>
                  <a:schemeClr val="bg1"/>
                </a:solidFill>
              </a:rPr>
              <a:t>años luz</a:t>
            </a:r>
          </a:p>
        </p:txBody>
      </p:sp>
      <p:sp>
        <p:nvSpPr>
          <p:cNvPr id="10" name="9 Rectángulo"/>
          <p:cNvSpPr/>
          <p:nvPr/>
        </p:nvSpPr>
        <p:spPr>
          <a:xfrm>
            <a:off x="838003" y="694363"/>
            <a:ext cx="1643399" cy="369332"/>
          </a:xfrm>
          <a:prstGeom prst="rect">
            <a:avLst/>
          </a:prstGeom>
        </p:spPr>
        <p:txBody>
          <a:bodyPr wrap="none">
            <a:spAutoFit/>
          </a:bodyPr>
          <a:lstStyle/>
          <a:p>
            <a:r>
              <a:rPr lang="es-AR" dirty="0" smtClean="0">
                <a:solidFill>
                  <a:schemeClr val="bg1"/>
                </a:solidFill>
              </a:rPr>
              <a:t>45.000 </a:t>
            </a:r>
            <a:r>
              <a:rPr lang="es-AR" dirty="0">
                <a:solidFill>
                  <a:schemeClr val="bg1"/>
                </a:solidFill>
              </a:rPr>
              <a:t>años luz</a:t>
            </a:r>
          </a:p>
        </p:txBody>
      </p:sp>
      <p:sp>
        <p:nvSpPr>
          <p:cNvPr id="6" name="5 CuadroTexto"/>
          <p:cNvSpPr txBox="1"/>
          <p:nvPr/>
        </p:nvSpPr>
        <p:spPr>
          <a:xfrm>
            <a:off x="37542" y="998380"/>
            <a:ext cx="3355919" cy="369332"/>
          </a:xfrm>
          <a:prstGeom prst="rect">
            <a:avLst/>
          </a:prstGeom>
          <a:noFill/>
        </p:spPr>
        <p:txBody>
          <a:bodyPr wrap="none" rtlCol="0">
            <a:spAutoFit/>
          </a:bodyPr>
          <a:lstStyle/>
          <a:p>
            <a:r>
              <a:rPr lang="es-AR" dirty="0" smtClean="0">
                <a:solidFill>
                  <a:schemeClr val="bg1"/>
                </a:solidFill>
              </a:rPr>
              <a:t>Radio aproximado de la Vía láctea</a:t>
            </a:r>
            <a:endParaRPr lang="es-AR" dirty="0">
              <a:solidFill>
                <a:schemeClr val="bg1"/>
              </a:solidFill>
            </a:endParaRPr>
          </a:p>
        </p:txBody>
      </p:sp>
      <p:sp>
        <p:nvSpPr>
          <p:cNvPr id="12" name="11 CuadroTexto"/>
          <p:cNvSpPr txBox="1"/>
          <p:nvPr/>
        </p:nvSpPr>
        <p:spPr>
          <a:xfrm>
            <a:off x="37542" y="89899"/>
            <a:ext cx="5322804" cy="369332"/>
          </a:xfrm>
          <a:prstGeom prst="rect">
            <a:avLst/>
          </a:prstGeom>
          <a:noFill/>
        </p:spPr>
        <p:txBody>
          <a:bodyPr wrap="none" rtlCol="0">
            <a:spAutoFit/>
          </a:bodyPr>
          <a:lstStyle/>
          <a:p>
            <a:r>
              <a:rPr lang="es-AR" dirty="0" smtClean="0">
                <a:solidFill>
                  <a:schemeClr val="bg1"/>
                </a:solidFill>
              </a:rPr>
              <a:t>Distancia aproximada  del Sol al centro de la  Vía láctea</a:t>
            </a:r>
            <a:endParaRPr lang="es-AR" dirty="0">
              <a:solidFill>
                <a:schemeClr val="bg1"/>
              </a:solidFill>
            </a:endParaRPr>
          </a:p>
        </p:txBody>
      </p:sp>
      <p:cxnSp>
        <p:nvCxnSpPr>
          <p:cNvPr id="8" name="7 Conector recto"/>
          <p:cNvCxnSpPr/>
          <p:nvPr/>
        </p:nvCxnSpPr>
        <p:spPr>
          <a:xfrm>
            <a:off x="539552" y="733552"/>
            <a:ext cx="2159392"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8 CuadroTexto"/>
          <p:cNvSpPr txBox="1"/>
          <p:nvPr/>
        </p:nvSpPr>
        <p:spPr>
          <a:xfrm>
            <a:off x="2781938" y="548886"/>
            <a:ext cx="761747" cy="369332"/>
          </a:xfrm>
          <a:prstGeom prst="rect">
            <a:avLst/>
          </a:prstGeom>
          <a:noFill/>
        </p:spPr>
        <p:txBody>
          <a:bodyPr wrap="none" rtlCol="0">
            <a:spAutoFit/>
          </a:bodyPr>
          <a:lstStyle/>
          <a:p>
            <a:r>
              <a:rPr lang="es-AR" dirty="0" smtClean="0">
                <a:solidFill>
                  <a:schemeClr val="bg1"/>
                </a:solidFill>
              </a:rPr>
              <a:t>= </a:t>
            </a:r>
            <a:r>
              <a:rPr lang="es-AR" dirty="0" smtClean="0">
                <a:solidFill>
                  <a:srgbClr val="FFFF00"/>
                </a:solidFill>
              </a:rPr>
              <a:t>1,61</a:t>
            </a:r>
            <a:endParaRPr lang="es-AR" dirty="0">
              <a:solidFill>
                <a:srgbClr val="FFFF00"/>
              </a:solidFill>
            </a:endParaRPr>
          </a:p>
        </p:txBody>
      </p:sp>
      <p:sp>
        <p:nvSpPr>
          <p:cNvPr id="13" name="12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125596144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72954" y="279276"/>
            <a:ext cx="3962400" cy="293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915816" y="-1539552"/>
            <a:ext cx="4572000" cy="923330"/>
          </a:xfrm>
          <a:prstGeom prst="rect">
            <a:avLst/>
          </a:prstGeom>
        </p:spPr>
        <p:txBody>
          <a:bodyPr>
            <a:spAutoFit/>
          </a:bodyPr>
          <a:lstStyle/>
          <a:p>
            <a:r>
              <a:rPr lang="es-AR" dirty="0">
                <a:hlinkClick r:id="rId3"/>
              </a:rPr>
              <a:t>http://</a:t>
            </a:r>
            <a:r>
              <a:rPr lang="es-AR" dirty="0" smtClean="0">
                <a:hlinkClick r:id="rId3"/>
              </a:rPr>
              <a:t>losrelatosdesamid.blogspot.com.ar/2012/12/el-fascinante-numero-aureo.html</a:t>
            </a:r>
            <a:endParaRPr lang="es-AR" dirty="0" smtClean="0"/>
          </a:p>
          <a:p>
            <a:endParaRPr lang="es-AR" dirty="0"/>
          </a:p>
        </p:txBody>
      </p:sp>
      <p:sp>
        <p:nvSpPr>
          <p:cNvPr id="5" name="4 Rectángulo"/>
          <p:cNvSpPr/>
          <p:nvPr/>
        </p:nvSpPr>
        <p:spPr>
          <a:xfrm>
            <a:off x="279457" y="3212976"/>
            <a:ext cx="8619525" cy="2985433"/>
          </a:xfrm>
          <a:prstGeom prst="rect">
            <a:avLst/>
          </a:prstGeom>
        </p:spPr>
        <p:txBody>
          <a:bodyPr wrap="square">
            <a:spAutoFit/>
          </a:bodyPr>
          <a:lstStyle/>
          <a:p>
            <a:pPr algn="just"/>
            <a:r>
              <a:rPr lang="es-AR" sz="2000" dirty="0">
                <a:solidFill>
                  <a:schemeClr val="bg1"/>
                </a:solidFill>
              </a:rPr>
              <a:t>En otras palabras, dos números positivos a y b están en razón áurea si y sólo si (</a:t>
            </a:r>
            <a:r>
              <a:rPr lang="es-AR" sz="2000" dirty="0" err="1">
                <a:solidFill>
                  <a:schemeClr val="bg1"/>
                </a:solidFill>
              </a:rPr>
              <a:t>a+b</a:t>
            </a:r>
            <a:r>
              <a:rPr lang="es-AR" sz="2000" dirty="0">
                <a:solidFill>
                  <a:schemeClr val="bg1"/>
                </a:solidFill>
              </a:rPr>
              <a:t>) / a = a / b. El valor de esta relación es un número que, como también demostró Euclides, no </a:t>
            </a:r>
            <a:r>
              <a:rPr lang="es-AR" sz="2000" dirty="0" smtClean="0">
                <a:solidFill>
                  <a:schemeClr val="bg1"/>
                </a:solidFill>
              </a:rPr>
              <a:t>puede ser </a:t>
            </a:r>
            <a:r>
              <a:rPr lang="es-AR" sz="2000" dirty="0">
                <a:solidFill>
                  <a:schemeClr val="bg1"/>
                </a:solidFill>
              </a:rPr>
              <a:t>descrito como la razón de dos números enteros (es decir, es irracional y posee infinitos decimales) cuyo su valor aproximado es 1,6180339887498</a:t>
            </a:r>
            <a:r>
              <a:rPr lang="es-AR" sz="2000" dirty="0" smtClean="0">
                <a:solidFill>
                  <a:schemeClr val="bg1"/>
                </a:solidFill>
              </a:rPr>
              <a:t>...</a:t>
            </a:r>
            <a:endParaRPr lang="es-AR" sz="2000" dirty="0">
              <a:solidFill>
                <a:schemeClr val="bg1"/>
              </a:solidFill>
            </a:endParaRPr>
          </a:p>
          <a:p>
            <a:pPr algn="just"/>
            <a:r>
              <a:rPr lang="es-AR" sz="2000" dirty="0">
                <a:solidFill>
                  <a:schemeClr val="bg1"/>
                </a:solidFill>
              </a:rPr>
              <a:t>Casi 2000 años más tarde, en 1525, Alberto Durero publicó su </a:t>
            </a:r>
            <a:r>
              <a:rPr lang="es-AR" sz="2400" dirty="0">
                <a:solidFill>
                  <a:schemeClr val="tx2">
                    <a:lumMod val="60000"/>
                    <a:lumOff val="40000"/>
                  </a:schemeClr>
                </a:solidFill>
              </a:rPr>
              <a:t>“Instrucción sobre la medida con regla y compás de figuras planas y sólidas”</a:t>
            </a:r>
            <a:r>
              <a:rPr lang="es-AR" sz="2000" dirty="0">
                <a:solidFill>
                  <a:schemeClr val="bg1"/>
                </a:solidFill>
              </a:rPr>
              <a:t>, en la que describe cómo trazar con regla y compás la espiral basada en la sección áurea, la misma que hoy conocemos como </a:t>
            </a:r>
            <a:r>
              <a:rPr lang="es-AR" sz="2000" dirty="0">
                <a:solidFill>
                  <a:srgbClr val="FFFF00"/>
                </a:solidFill>
              </a:rPr>
              <a:t>“espiral de Durero”</a:t>
            </a:r>
            <a:r>
              <a:rPr lang="es-AR" sz="2000" dirty="0">
                <a:solidFill>
                  <a:schemeClr val="bg1"/>
                </a:solidFill>
              </a:rPr>
              <a:t>.</a:t>
            </a:r>
            <a:r>
              <a:rPr lang="es-AR" sz="2000" dirty="0">
                <a:solidFill>
                  <a:srgbClr val="FFFF00"/>
                </a:solidFill>
              </a:rPr>
              <a:t> </a:t>
            </a:r>
          </a:p>
        </p:txBody>
      </p:sp>
      <p:sp>
        <p:nvSpPr>
          <p:cNvPr id="6" name="5 Rectángulo"/>
          <p:cNvSpPr/>
          <p:nvPr/>
        </p:nvSpPr>
        <p:spPr>
          <a:xfrm>
            <a:off x="4395615" y="658431"/>
            <a:ext cx="4464495" cy="2554545"/>
          </a:xfrm>
          <a:prstGeom prst="rect">
            <a:avLst/>
          </a:prstGeom>
        </p:spPr>
        <p:txBody>
          <a:bodyPr wrap="square">
            <a:spAutoFit/>
          </a:bodyPr>
          <a:lstStyle/>
          <a:p>
            <a:pPr algn="just"/>
            <a:r>
              <a:rPr lang="es-AR" sz="2000" dirty="0">
                <a:solidFill>
                  <a:schemeClr val="bg1"/>
                </a:solidFill>
              </a:rPr>
              <a:t>El primero en hacer un estudio formal sobre el número áureo fue Euclides, unos tres siglos antes de Cristo, en su obra Los Elementos. Euclides definió su valor diciendo que </a:t>
            </a:r>
            <a:r>
              <a:rPr lang="es-AR" sz="2000" dirty="0">
                <a:solidFill>
                  <a:srgbClr val="FFFF00"/>
                </a:solidFill>
              </a:rPr>
              <a:t>"una línea recta está dividida en el extremo y su proporcional cuando la línea entera es al segmento mayor como el mayor es al menor</a:t>
            </a:r>
            <a:r>
              <a:rPr lang="es-AR" sz="2000" dirty="0" smtClean="0">
                <a:solidFill>
                  <a:srgbClr val="FFFF00"/>
                </a:solidFill>
              </a:rPr>
              <a:t>."</a:t>
            </a:r>
            <a:endParaRPr lang="es-AR" sz="2000" dirty="0">
              <a:solidFill>
                <a:srgbClr val="FFFF00"/>
              </a:solidFill>
            </a:endParaRPr>
          </a:p>
        </p:txBody>
      </p:sp>
      <p:sp>
        <p:nvSpPr>
          <p:cNvPr id="7" name="6 Rectángulo"/>
          <p:cNvSpPr/>
          <p:nvPr/>
        </p:nvSpPr>
        <p:spPr>
          <a:xfrm>
            <a:off x="254233" y="116632"/>
            <a:ext cx="8619525" cy="6555641"/>
          </a:xfrm>
          <a:prstGeom prst="rect">
            <a:avLst/>
          </a:prstGeom>
        </p:spPr>
        <p:txBody>
          <a:bodyPr wrap="square">
            <a:spAutoFit/>
          </a:bodyPr>
          <a:lstStyle/>
          <a:p>
            <a:pPr algn="just"/>
            <a:r>
              <a:rPr lang="es-AR" sz="2000" dirty="0">
                <a:solidFill>
                  <a:schemeClr val="bg1"/>
                </a:solidFill>
              </a:rPr>
              <a:t>Unas décadas después, el astrónomo </a:t>
            </a:r>
            <a:r>
              <a:rPr lang="es-AR" sz="2400" dirty="0">
                <a:solidFill>
                  <a:srgbClr val="FFFF00"/>
                </a:solidFill>
              </a:rPr>
              <a:t>Johannes Kepler </a:t>
            </a:r>
            <a:r>
              <a:rPr lang="es-AR" sz="2000" dirty="0">
                <a:solidFill>
                  <a:schemeClr val="bg1"/>
                </a:solidFill>
              </a:rPr>
              <a:t>desarrolló su modelo del Sistema Solar, explicado en </a:t>
            </a:r>
            <a:r>
              <a:rPr lang="es-AR" sz="2000" dirty="0" err="1">
                <a:solidFill>
                  <a:schemeClr val="bg1"/>
                </a:solidFill>
              </a:rPr>
              <a:t>Mysterium</a:t>
            </a:r>
            <a:r>
              <a:rPr lang="es-AR" sz="2000" dirty="0">
                <a:solidFill>
                  <a:schemeClr val="bg1"/>
                </a:solidFill>
              </a:rPr>
              <a:t> </a:t>
            </a:r>
            <a:r>
              <a:rPr lang="es-AR" sz="2000" dirty="0" err="1">
                <a:solidFill>
                  <a:schemeClr val="bg1"/>
                </a:solidFill>
              </a:rPr>
              <a:t>Cosmographicum</a:t>
            </a:r>
            <a:r>
              <a:rPr lang="es-AR" sz="2000" dirty="0">
                <a:solidFill>
                  <a:schemeClr val="bg1"/>
                </a:solidFill>
              </a:rPr>
              <a:t> (El Misterio Cósmico). </a:t>
            </a:r>
          </a:p>
          <a:p>
            <a:pPr algn="just"/>
            <a:r>
              <a:rPr lang="es-AR" sz="2000" dirty="0" smtClean="0">
                <a:solidFill>
                  <a:schemeClr val="bg1"/>
                </a:solidFill>
              </a:rPr>
              <a:t>Para </a:t>
            </a:r>
            <a:r>
              <a:rPr lang="es-AR" sz="2000" dirty="0">
                <a:solidFill>
                  <a:schemeClr val="bg1"/>
                </a:solidFill>
              </a:rPr>
              <a:t>tener una idea de la importancia que tenía este número para Kepler, basta con citar un pasaje de esa obra</a:t>
            </a:r>
            <a:r>
              <a:rPr lang="es-AR" sz="2000" dirty="0">
                <a:solidFill>
                  <a:schemeClr val="tx2">
                    <a:lumMod val="60000"/>
                    <a:lumOff val="40000"/>
                  </a:schemeClr>
                </a:solidFill>
              </a:rPr>
              <a:t>: “La geometría tiene dos grandes tesoros: uno es el teorema de Pitágoras; el otro, la división de una línea entre el extremo y su proporcional. El primero lo podemos comparar a una medida de oro; el segundo lo debemos denominar una joya preciosa”. </a:t>
            </a:r>
            <a:r>
              <a:rPr lang="es-AR" sz="2000" dirty="0">
                <a:solidFill>
                  <a:schemeClr val="bg1"/>
                </a:solidFill>
              </a:rPr>
              <a:t>Es posible que el primero en utilizar el adjetivo áureo, dorado, o de oro, para referirse a este número haya sido el matemático alemán </a:t>
            </a:r>
            <a:r>
              <a:rPr lang="es-AR" sz="2400" dirty="0">
                <a:solidFill>
                  <a:srgbClr val="FFFF00"/>
                </a:solidFill>
              </a:rPr>
              <a:t>Martin Ohm </a:t>
            </a:r>
            <a:r>
              <a:rPr lang="es-AR" sz="2000" dirty="0">
                <a:solidFill>
                  <a:schemeClr val="bg1"/>
                </a:solidFill>
              </a:rPr>
              <a:t>(hermano del físico Georg Simon Ohm), en 1835. En efecto, en la segunda edición de 1835 de su libro “Die Reine Elementar Matematik” (Las Matemáticas Puras Elementales), Ohm escribe en una nota al pie: </a:t>
            </a:r>
            <a:endParaRPr lang="es-AR" sz="2000" dirty="0" smtClean="0">
              <a:solidFill>
                <a:schemeClr val="bg1"/>
              </a:solidFill>
            </a:endParaRPr>
          </a:p>
          <a:p>
            <a:pPr algn="just"/>
            <a:endParaRPr lang="es-AR" sz="2000" dirty="0" smtClean="0">
              <a:solidFill>
                <a:schemeClr val="bg1"/>
              </a:solidFill>
            </a:endParaRPr>
          </a:p>
          <a:p>
            <a:pPr algn="just"/>
            <a:r>
              <a:rPr lang="es-AR" sz="2400" dirty="0" smtClean="0">
                <a:solidFill>
                  <a:srgbClr val="FFFF00"/>
                </a:solidFill>
              </a:rPr>
              <a:t>“</a:t>
            </a:r>
            <a:r>
              <a:rPr lang="es-AR" sz="2400" dirty="0">
                <a:solidFill>
                  <a:srgbClr val="FFFF00"/>
                </a:solidFill>
              </a:rPr>
              <a:t>Uno también acostumbra llamar a esta división de una línea arbitraria en dos partes como éstas la sección dorada." </a:t>
            </a:r>
            <a:endParaRPr lang="es-AR" sz="2400" dirty="0" smtClean="0">
              <a:solidFill>
                <a:srgbClr val="FFFF00"/>
              </a:solidFill>
            </a:endParaRPr>
          </a:p>
          <a:p>
            <a:pPr algn="just"/>
            <a:endParaRPr lang="es-AR" sz="2400" dirty="0">
              <a:solidFill>
                <a:srgbClr val="FFFF00"/>
              </a:solidFill>
            </a:endParaRPr>
          </a:p>
          <a:p>
            <a:pPr algn="just"/>
            <a:r>
              <a:rPr lang="es-AR" sz="2000" dirty="0" smtClean="0">
                <a:solidFill>
                  <a:schemeClr val="bg1"/>
                </a:solidFill>
              </a:rPr>
              <a:t>El </a:t>
            </a:r>
            <a:r>
              <a:rPr lang="es-AR" sz="2000" dirty="0">
                <a:solidFill>
                  <a:schemeClr val="bg1"/>
                </a:solidFill>
              </a:rPr>
              <a:t>hecho de que no se incluyera esta anotación en su primera edición es un indicio firme de que el término pudo ganar popularidad aproximadamente en el año 1830.</a:t>
            </a:r>
          </a:p>
        </p:txBody>
      </p:sp>
    </p:spTree>
    <p:extLst>
      <p:ext uri="{BB962C8B-B14F-4D97-AF65-F5344CB8AC3E}">
        <p14:creationId xmlns:p14="http://schemas.microsoft.com/office/powerpoint/2010/main" val="14944154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9218"/>
                                        </p:tgtEl>
                                      </p:cBhvr>
                                    </p:animEffect>
                                    <p:set>
                                      <p:cBhvr>
                                        <p:cTn id="7" dur="1" fill="hold">
                                          <p:stCondLst>
                                            <p:cond delay="1999"/>
                                          </p:stCondLst>
                                        </p:cTn>
                                        <p:tgtEl>
                                          <p:spTgt spid="9218"/>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2000"/>
                                        <p:tgtEl>
                                          <p:spTgt spid="6"/>
                                        </p:tgtEl>
                                      </p:cBhvr>
                                    </p:animEffect>
                                    <p:set>
                                      <p:cBhvr>
                                        <p:cTn id="13" dur="1" fill="hold">
                                          <p:stCondLst>
                                            <p:cond delay="1999"/>
                                          </p:stCondLst>
                                        </p:cTn>
                                        <p:tgtEl>
                                          <p:spTgt spid="6"/>
                                        </p:tgtEl>
                                        <p:attrNameLst>
                                          <p:attrName>style.visibility</p:attrName>
                                        </p:attrNameLst>
                                      </p:cBhvr>
                                      <p:to>
                                        <p:strVal val="hidden"/>
                                      </p:to>
                                    </p:se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79512" y="225921"/>
            <a:ext cx="5105400" cy="4067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Rectángulo"/>
          <p:cNvSpPr/>
          <p:nvPr/>
        </p:nvSpPr>
        <p:spPr>
          <a:xfrm>
            <a:off x="828389" y="5589240"/>
            <a:ext cx="7308304" cy="707886"/>
          </a:xfrm>
          <a:prstGeom prst="rect">
            <a:avLst/>
          </a:prstGeom>
        </p:spPr>
        <p:txBody>
          <a:bodyPr wrap="square">
            <a:spAutoFit/>
          </a:bodyPr>
          <a:lstStyle/>
          <a:p>
            <a:pPr lvl="0" algn="ctr"/>
            <a:r>
              <a:rPr lang="es-AR" sz="4000" dirty="0">
                <a:solidFill>
                  <a:srgbClr val="FFFF00"/>
                </a:solidFill>
              </a:rPr>
              <a:t>¿¿¿ Casualidad </a:t>
            </a:r>
            <a:r>
              <a:rPr lang="es-AR" sz="4000" dirty="0" smtClean="0">
                <a:solidFill>
                  <a:srgbClr val="FFFF00"/>
                </a:solidFill>
              </a:rPr>
              <a:t>ó Causalidad </a:t>
            </a:r>
            <a:r>
              <a:rPr lang="es-AR" sz="4000" dirty="0">
                <a:solidFill>
                  <a:srgbClr val="FFFF00"/>
                </a:solidFill>
              </a:rPr>
              <a:t>???</a:t>
            </a:r>
          </a:p>
        </p:txBody>
      </p:sp>
      <p:cxnSp>
        <p:nvCxnSpPr>
          <p:cNvPr id="13" name="12 Conector recto de flecha"/>
          <p:cNvCxnSpPr/>
          <p:nvPr/>
        </p:nvCxnSpPr>
        <p:spPr>
          <a:xfrm>
            <a:off x="5076056" y="4047436"/>
            <a:ext cx="936104"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14" name="13 CuadroTexto"/>
          <p:cNvSpPr txBox="1"/>
          <p:nvPr/>
        </p:nvSpPr>
        <p:spPr>
          <a:xfrm>
            <a:off x="5544108" y="3754487"/>
            <a:ext cx="3560205" cy="1077218"/>
          </a:xfrm>
          <a:prstGeom prst="rect">
            <a:avLst/>
          </a:prstGeom>
          <a:noFill/>
        </p:spPr>
        <p:txBody>
          <a:bodyPr wrap="none" rtlCol="0">
            <a:spAutoFit/>
          </a:bodyPr>
          <a:lstStyle/>
          <a:p>
            <a:pPr algn="ctr"/>
            <a:r>
              <a:rPr lang="es-AR" sz="3200" dirty="0" smtClean="0">
                <a:solidFill>
                  <a:srgbClr val="FFFF00"/>
                </a:solidFill>
              </a:rPr>
              <a:t>1,6180    </a:t>
            </a:r>
          </a:p>
          <a:p>
            <a:pPr algn="ctr"/>
            <a:r>
              <a:rPr lang="es-AR" sz="3200" dirty="0" smtClean="0">
                <a:solidFill>
                  <a:srgbClr val="FFFF00"/>
                </a:solidFill>
              </a:rPr>
              <a:t>el número de oro !!!</a:t>
            </a:r>
            <a:endParaRPr lang="es-AR" sz="3200" dirty="0">
              <a:solidFill>
                <a:srgbClr val="FFFF00"/>
              </a:solidFill>
            </a:endParaRPr>
          </a:p>
        </p:txBody>
      </p:sp>
      <p:cxnSp>
        <p:nvCxnSpPr>
          <p:cNvPr id="18" name="17 Conector recto de flecha"/>
          <p:cNvCxnSpPr/>
          <p:nvPr/>
        </p:nvCxnSpPr>
        <p:spPr>
          <a:xfrm>
            <a:off x="5076056" y="3801776"/>
            <a:ext cx="936104" cy="24566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17" name="16 Rectángulo"/>
          <p:cNvSpPr/>
          <p:nvPr/>
        </p:nvSpPr>
        <p:spPr>
          <a:xfrm>
            <a:off x="395536" y="4436879"/>
            <a:ext cx="2520280" cy="1169551"/>
          </a:xfrm>
          <a:prstGeom prst="rect">
            <a:avLst/>
          </a:prstGeom>
        </p:spPr>
        <p:txBody>
          <a:bodyPr wrap="square">
            <a:spAutoFit/>
          </a:bodyPr>
          <a:lstStyle/>
          <a:p>
            <a:pPr algn="just"/>
            <a:r>
              <a:rPr lang="es-AR" sz="1400" dirty="0">
                <a:solidFill>
                  <a:schemeClr val="bg1"/>
                </a:solidFill>
              </a:rPr>
              <a:t> </a:t>
            </a:r>
            <a:r>
              <a:rPr lang="es-AR" sz="1400" dirty="0" smtClean="0">
                <a:solidFill>
                  <a:schemeClr val="tx2">
                    <a:lumMod val="40000"/>
                    <a:lumOff val="60000"/>
                  </a:schemeClr>
                </a:solidFill>
              </a:rPr>
              <a:t>Ceres </a:t>
            </a:r>
            <a:r>
              <a:rPr lang="es-AR" sz="1400" dirty="0" smtClean="0">
                <a:solidFill>
                  <a:schemeClr val="bg1"/>
                </a:solidFill>
              </a:rPr>
              <a:t> </a:t>
            </a:r>
            <a:r>
              <a:rPr lang="es-AR" sz="1400" dirty="0">
                <a:solidFill>
                  <a:schemeClr val="bg1"/>
                </a:solidFill>
              </a:rPr>
              <a:t>es el más pequeño de los planetas enanos dentro del sistema solar. Se ubica entre las órbitas de Marte y </a:t>
            </a:r>
            <a:r>
              <a:rPr lang="es-AR" sz="1400" dirty="0" smtClean="0">
                <a:solidFill>
                  <a:schemeClr val="bg1"/>
                </a:solidFill>
              </a:rPr>
              <a:t>Júpiter, en la zona de asteroides.</a:t>
            </a:r>
            <a:endParaRPr lang="es-AR" sz="1400" dirty="0">
              <a:solidFill>
                <a:schemeClr val="bg1"/>
              </a:solidFill>
            </a:endParaRP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5284912" y="1142578"/>
            <a:ext cx="3638254" cy="22338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8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176167709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378" y="471634"/>
            <a:ext cx="4432842" cy="55446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115616" y="-1179512"/>
            <a:ext cx="4355744" cy="646331"/>
          </a:xfrm>
          <a:prstGeom prst="rect">
            <a:avLst/>
          </a:prstGeom>
        </p:spPr>
        <p:txBody>
          <a:bodyPr wrap="none">
            <a:spAutoFit/>
          </a:bodyPr>
          <a:lstStyle/>
          <a:p>
            <a:r>
              <a:rPr lang="es-AR" dirty="0">
                <a:hlinkClick r:id="rId3"/>
              </a:rPr>
              <a:t>http://</a:t>
            </a:r>
            <a:r>
              <a:rPr lang="es-AR" dirty="0" smtClean="0">
                <a:hlinkClick r:id="rId3"/>
              </a:rPr>
              <a:t>www.goldennumber.net/solar-system</a:t>
            </a:r>
            <a:endParaRPr lang="es-AR" dirty="0" smtClean="0"/>
          </a:p>
          <a:p>
            <a:endParaRPr lang="es-AR" dirty="0"/>
          </a:p>
        </p:txBody>
      </p:sp>
      <p:sp>
        <p:nvSpPr>
          <p:cNvPr id="5" name="4 Rectángulo"/>
          <p:cNvSpPr/>
          <p:nvPr/>
        </p:nvSpPr>
        <p:spPr>
          <a:xfrm>
            <a:off x="4355976" y="79456"/>
            <a:ext cx="4788024" cy="6617196"/>
          </a:xfrm>
          <a:prstGeom prst="rect">
            <a:avLst/>
          </a:prstGeom>
        </p:spPr>
        <p:txBody>
          <a:bodyPr wrap="square">
            <a:spAutoFit/>
          </a:bodyPr>
          <a:lstStyle/>
          <a:p>
            <a:pPr algn="ctr"/>
            <a:r>
              <a:rPr lang="es-AR" sz="2000" dirty="0" smtClean="0">
                <a:solidFill>
                  <a:schemeClr val="tx2">
                    <a:lumMod val="60000"/>
                    <a:lumOff val="40000"/>
                  </a:schemeClr>
                </a:solidFill>
              </a:rPr>
              <a:t>Apoyamos la Luna en la superficie de la Tierra.</a:t>
            </a:r>
          </a:p>
          <a:p>
            <a:r>
              <a:rPr lang="es-AR" dirty="0" smtClean="0">
                <a:solidFill>
                  <a:schemeClr val="bg1"/>
                </a:solidFill>
              </a:rPr>
              <a:t>La ilustración muestra las medidas relativas de la TIERRA y la LUNA a escala.</a:t>
            </a:r>
            <a:endParaRPr lang="es-AR" dirty="0">
              <a:solidFill>
                <a:schemeClr val="bg1"/>
              </a:solidFill>
            </a:endParaRPr>
          </a:p>
          <a:p>
            <a:r>
              <a:rPr lang="es-AR" dirty="0" smtClean="0">
                <a:solidFill>
                  <a:schemeClr val="bg1"/>
                </a:solidFill>
              </a:rPr>
              <a:t>Trazamos el radio de la tierra y le damos el valor unitario , es decir </a:t>
            </a:r>
            <a:r>
              <a:rPr lang="es-AR" dirty="0" smtClean="0">
                <a:solidFill>
                  <a:srgbClr val="FFFF00"/>
                </a:solidFill>
              </a:rPr>
              <a:t>1</a:t>
            </a:r>
            <a:r>
              <a:rPr lang="es-AR" dirty="0" smtClean="0">
                <a:solidFill>
                  <a:schemeClr val="bg1"/>
                </a:solidFill>
              </a:rPr>
              <a:t>.</a:t>
            </a:r>
          </a:p>
          <a:p>
            <a:r>
              <a:rPr lang="es-AR" dirty="0" smtClean="0">
                <a:solidFill>
                  <a:schemeClr val="bg1"/>
                </a:solidFill>
              </a:rPr>
              <a:t>Trazamos una línea desde el centro de la TIERRA al centro de la LUNA .</a:t>
            </a:r>
          </a:p>
          <a:p>
            <a:r>
              <a:rPr lang="es-AR" dirty="0" smtClean="0">
                <a:solidFill>
                  <a:schemeClr val="bg1"/>
                </a:solidFill>
              </a:rPr>
              <a:t>Trazamos una linea que conecte las dos anteriores de manera de que quede un triángulo rectángulo</a:t>
            </a:r>
          </a:p>
          <a:p>
            <a:r>
              <a:rPr lang="es-AR" dirty="0" smtClean="0">
                <a:solidFill>
                  <a:schemeClr val="bg1"/>
                </a:solidFill>
              </a:rPr>
              <a:t>(será un Triángulo de Oro).</a:t>
            </a:r>
          </a:p>
          <a:p>
            <a:endParaRPr lang="es-AR" dirty="0">
              <a:solidFill>
                <a:schemeClr val="bg1"/>
              </a:solidFill>
            </a:endParaRPr>
          </a:p>
          <a:p>
            <a:r>
              <a:rPr lang="es-AR" dirty="0" smtClean="0">
                <a:solidFill>
                  <a:schemeClr val="bg1"/>
                </a:solidFill>
              </a:rPr>
              <a:t>Usando los datos de los radios de la TIERRA y la LUNA y el Teorema de Pitágoras tenemos que:  la hipotenusa de este triángulo rectángulo es igual a….</a:t>
            </a:r>
          </a:p>
          <a:p>
            <a:r>
              <a:rPr lang="es-AR" dirty="0" smtClean="0">
                <a:solidFill>
                  <a:schemeClr val="bg1"/>
                </a:solidFill>
              </a:rPr>
              <a:t>… ¡¡¡ el número </a:t>
            </a:r>
            <a:r>
              <a:rPr lang="es-AR" sz="2400" dirty="0" smtClean="0">
                <a:solidFill>
                  <a:srgbClr val="FFFF00"/>
                </a:solidFill>
                <a:latin typeface="Symbol" pitchFamily="18" charset="2"/>
              </a:rPr>
              <a:t>f</a:t>
            </a:r>
            <a:r>
              <a:rPr lang="es-AR" dirty="0" smtClean="0">
                <a:solidFill>
                  <a:schemeClr val="bg1"/>
                </a:solidFill>
              </a:rPr>
              <a:t>, el número de oro !!!</a:t>
            </a:r>
          </a:p>
          <a:p>
            <a:pPr algn="ctr"/>
            <a:r>
              <a:rPr lang="es-AR" sz="3600" dirty="0" smtClean="0">
                <a:solidFill>
                  <a:srgbClr val="FFFF00"/>
                </a:solidFill>
              </a:rPr>
              <a:t>1,618033</a:t>
            </a:r>
            <a:endParaRPr lang="es-AR" dirty="0">
              <a:solidFill>
                <a:schemeClr val="bg1"/>
              </a:solidFill>
            </a:endParaRPr>
          </a:p>
          <a:p>
            <a:r>
              <a:rPr lang="es-AR" dirty="0" smtClean="0">
                <a:solidFill>
                  <a:schemeClr val="bg1"/>
                </a:solidFill>
              </a:rPr>
              <a:t>Fuente: Hidden </a:t>
            </a:r>
            <a:r>
              <a:rPr lang="es-AR" dirty="0">
                <a:solidFill>
                  <a:schemeClr val="bg1"/>
                </a:solidFill>
              </a:rPr>
              <a:t>Nature by Alick Bartholomew.  </a:t>
            </a:r>
            <a:r>
              <a:rPr lang="es-AR" dirty="0" smtClean="0">
                <a:solidFill>
                  <a:schemeClr val="bg1"/>
                </a:solidFill>
              </a:rPr>
              <a:t>Gracias a </a:t>
            </a:r>
            <a:r>
              <a:rPr lang="es-AR" dirty="0" err="1" smtClean="0">
                <a:solidFill>
                  <a:schemeClr val="bg1"/>
                </a:solidFill>
              </a:rPr>
              <a:t>Sathimantha</a:t>
            </a:r>
            <a:r>
              <a:rPr lang="es-AR" dirty="0" smtClean="0">
                <a:solidFill>
                  <a:schemeClr val="bg1"/>
                </a:solidFill>
              </a:rPr>
              <a:t> </a:t>
            </a:r>
            <a:r>
              <a:rPr lang="es-AR" dirty="0" err="1">
                <a:solidFill>
                  <a:schemeClr val="bg1"/>
                </a:solidFill>
              </a:rPr>
              <a:t>Malalasekera</a:t>
            </a:r>
            <a:r>
              <a:rPr lang="es-AR" dirty="0">
                <a:solidFill>
                  <a:schemeClr val="bg1"/>
                </a:solidFill>
              </a:rPr>
              <a:t>  </a:t>
            </a:r>
            <a:r>
              <a:rPr lang="es-AR" dirty="0" smtClean="0">
                <a:solidFill>
                  <a:schemeClr val="bg1"/>
                </a:solidFill>
              </a:rPr>
              <a:t>por esta atención.</a:t>
            </a:r>
            <a:endParaRPr lang="es-AR" dirty="0">
              <a:solidFill>
                <a:schemeClr val="bg1"/>
              </a:solidFill>
            </a:endParaRPr>
          </a:p>
        </p:txBody>
      </p:sp>
      <p:sp>
        <p:nvSpPr>
          <p:cNvPr id="7" name="Rectangle 3"/>
          <p:cNvSpPr>
            <a:spLocks noChangeArrowheads="1"/>
          </p:cNvSpPr>
          <p:nvPr/>
        </p:nvSpPr>
        <p:spPr bwMode="auto">
          <a:xfrm>
            <a:off x="457200" y="2057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AR" sz="1800" b="0" i="0" u="none" strike="noStrike" cap="none" normalizeH="0" baseline="0" smtClean="0">
                <a:ln>
                  <a:noFill/>
                </a:ln>
                <a:solidFill>
                  <a:schemeClr val="tx1"/>
                </a:solidFill>
                <a:effectLst/>
                <a:latin typeface="Arial" pitchFamily="34" charset="0"/>
                <a:cs typeface="Arial" pitchFamily="34" charset="0"/>
              </a:rPr>
              <a:t/>
            </a:r>
            <a:br>
              <a:rPr kumimoji="0" lang="es-AR" sz="1800" b="0" i="0" u="none" strike="noStrike" cap="none" normalizeH="0" baseline="0" smtClean="0">
                <a:ln>
                  <a:noFill/>
                </a:ln>
                <a:solidFill>
                  <a:schemeClr val="tx1"/>
                </a:solidFill>
                <a:effectLst/>
                <a:latin typeface="Arial" pitchFamily="34" charset="0"/>
                <a:cs typeface="Arial" pitchFamily="34" charset="0"/>
              </a:rPr>
            </a:br>
            <a:endParaRPr kumimoji="0" lang="es-AR" sz="1800" b="0" i="0" u="none" strike="noStrike" cap="none" normalizeH="0" baseline="0" smtClean="0">
              <a:ln>
                <a:noFill/>
              </a:ln>
              <a:solidFill>
                <a:schemeClr val="tx1"/>
              </a:solidFill>
              <a:effectLst/>
              <a:latin typeface="Arial" pitchFamily="34" charset="0"/>
              <a:cs typeface="Arial" pitchFamily="34" charset="0"/>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57200" y="1583375"/>
            <a:ext cx="8229600" cy="3663950"/>
          </a:xfrm>
          <a:prstGeom prst="rect">
            <a:avLst/>
          </a:prstGeom>
          <a:solidFill>
            <a:schemeClr val="bg1"/>
          </a:solidFill>
          <a:ln w="31750">
            <a:solidFill>
              <a:srgbClr val="FFFF00"/>
            </a:solidFill>
            <a:miter lim="800000"/>
            <a:headEnd/>
            <a:tailEnd/>
          </a:ln>
          <a:effectLst/>
        </p:spPr>
      </p:pic>
    </p:spTree>
    <p:extLst>
      <p:ext uri="{BB962C8B-B14F-4D97-AF65-F5344CB8AC3E}">
        <p14:creationId xmlns:p14="http://schemas.microsoft.com/office/powerpoint/2010/main" val="415988598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4 CuadroTexto"/>
          <p:cNvSpPr txBox="1"/>
          <p:nvPr/>
        </p:nvSpPr>
        <p:spPr>
          <a:xfrm>
            <a:off x="188303" y="2530204"/>
            <a:ext cx="8690391" cy="1569660"/>
          </a:xfrm>
          <a:prstGeom prst="rect">
            <a:avLst/>
          </a:prstGeom>
          <a:noFill/>
        </p:spPr>
        <p:txBody>
          <a:bodyPr wrap="none" rtlCol="0">
            <a:spAutoFit/>
          </a:bodyPr>
          <a:lstStyle/>
          <a:p>
            <a:pPr algn="ctr"/>
            <a:r>
              <a:rPr lang="es-AR" sz="2800" dirty="0" smtClean="0">
                <a:solidFill>
                  <a:schemeClr val="bg1"/>
                </a:solidFill>
              </a:rPr>
              <a:t>Y ahora se nos presenta una gran incógnita…</a:t>
            </a:r>
          </a:p>
          <a:p>
            <a:pPr algn="ctr"/>
            <a:endParaRPr lang="es-AR" sz="2800" dirty="0">
              <a:solidFill>
                <a:schemeClr val="bg1"/>
              </a:solidFill>
            </a:endParaRPr>
          </a:p>
          <a:p>
            <a:pPr algn="ctr"/>
            <a:r>
              <a:rPr lang="es-AR" sz="4000" dirty="0">
                <a:solidFill>
                  <a:srgbClr val="FFFF00"/>
                </a:solidFill>
              </a:rPr>
              <a:t>¿¿¿ Todo seguirá esta relación de oro ???</a:t>
            </a:r>
          </a:p>
        </p:txBody>
      </p:sp>
      <p:sp>
        <p:nvSpPr>
          <p:cNvPr id="6" name="5 CuadroTexto"/>
          <p:cNvSpPr txBox="1"/>
          <p:nvPr/>
        </p:nvSpPr>
        <p:spPr>
          <a:xfrm>
            <a:off x="204068" y="4365104"/>
            <a:ext cx="8690392" cy="2123658"/>
          </a:xfrm>
          <a:prstGeom prst="rect">
            <a:avLst/>
          </a:prstGeom>
          <a:noFill/>
        </p:spPr>
        <p:txBody>
          <a:bodyPr wrap="square" rtlCol="0">
            <a:spAutoFit/>
          </a:bodyPr>
          <a:lstStyle/>
          <a:p>
            <a:pPr algn="ctr"/>
            <a:r>
              <a:rPr lang="es-AR" sz="4400" dirty="0" smtClean="0">
                <a:solidFill>
                  <a:schemeClr val="tx2">
                    <a:lumMod val="40000"/>
                    <a:lumOff val="60000"/>
                  </a:schemeClr>
                </a:solidFill>
              </a:rPr>
              <a:t>Pensemos en algo</a:t>
            </a:r>
          </a:p>
          <a:p>
            <a:pPr algn="ctr"/>
            <a:r>
              <a:rPr lang="es-AR" sz="4400" dirty="0" smtClean="0">
                <a:solidFill>
                  <a:schemeClr val="tx2">
                    <a:lumMod val="40000"/>
                    <a:lumOff val="60000"/>
                  </a:schemeClr>
                </a:solidFill>
              </a:rPr>
              <a:t>más PEQUEÑO que la Galaxia y que el Sistema Solar …</a:t>
            </a: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986744" y="332656"/>
            <a:ext cx="3154849" cy="19734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CuadroTexto"/>
          <p:cNvSpPr txBox="1"/>
          <p:nvPr/>
        </p:nvSpPr>
        <p:spPr>
          <a:xfrm>
            <a:off x="4355976" y="1700808"/>
            <a:ext cx="784189" cy="523220"/>
          </a:xfrm>
          <a:prstGeom prst="rect">
            <a:avLst/>
          </a:prstGeom>
          <a:noFill/>
        </p:spPr>
        <p:txBody>
          <a:bodyPr wrap="none" rtlCol="0">
            <a:spAutoFit/>
          </a:bodyPr>
          <a:lstStyle/>
          <a:p>
            <a:r>
              <a:rPr lang="es-AR" sz="2800" dirty="0" smtClean="0">
                <a:solidFill>
                  <a:schemeClr val="bg1"/>
                </a:solidFill>
              </a:rPr>
              <a:t>el….</a:t>
            </a:r>
            <a:endParaRPr lang="es-AR" sz="2800" dirty="0">
              <a:solidFill>
                <a:schemeClr val="bg1"/>
              </a:solidFill>
            </a:endParaRPr>
          </a:p>
        </p:txBody>
      </p:sp>
      <p:sp>
        <p:nvSpPr>
          <p:cNvPr id="9" name="8 CuadroTexto"/>
          <p:cNvSpPr txBox="1"/>
          <p:nvPr/>
        </p:nvSpPr>
        <p:spPr>
          <a:xfrm>
            <a:off x="3083191" y="3002866"/>
            <a:ext cx="3329758" cy="1107996"/>
          </a:xfrm>
          <a:prstGeom prst="rect">
            <a:avLst/>
          </a:prstGeom>
          <a:noFill/>
        </p:spPr>
        <p:txBody>
          <a:bodyPr wrap="none" rtlCol="0">
            <a:spAutoFit/>
          </a:bodyPr>
          <a:lstStyle/>
          <a:p>
            <a:r>
              <a:rPr lang="es-AR" sz="6600" dirty="0" smtClean="0">
                <a:solidFill>
                  <a:srgbClr val="FFFF00"/>
                </a:solidFill>
              </a:rPr>
              <a:t>HOMBRE</a:t>
            </a:r>
            <a:endParaRPr lang="es-AR" sz="6600" dirty="0">
              <a:solidFill>
                <a:srgbClr val="FFFF00"/>
              </a:solidFill>
            </a:endParaRPr>
          </a:p>
        </p:txBody>
      </p:sp>
      <p:sp>
        <p:nvSpPr>
          <p:cNvPr id="10" name="9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1251187136"/>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2000"/>
                                        <p:tgtEl>
                                          <p:spTgt spid="7"/>
                                        </p:tgtEl>
                                      </p:cBhvr>
                                    </p:animEffect>
                                    <p:set>
                                      <p:cBhvr>
                                        <p:cTn id="13" dur="1" fill="hold">
                                          <p:stCondLst>
                                            <p:cond delay="1999"/>
                                          </p:stCondLst>
                                        </p:cTn>
                                        <p:tgtEl>
                                          <p:spTgt spid="7"/>
                                        </p:tgtEl>
                                        <p:attrNameLst>
                                          <p:attrName>style.visibility</p:attrName>
                                        </p:attrNameLst>
                                      </p:cBhvr>
                                      <p:to>
                                        <p:strVal val="hidden"/>
                                      </p:to>
                                    </p:set>
                                  </p:childTnLst>
                                </p:cTn>
                              </p:par>
                              <p:par>
                                <p:cTn id="14" presetID="10" presetClass="entr" presetSubtype="0" fill="hold" grpId="1"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2000"/>
                                        <p:tgtEl>
                                          <p:spTgt spid="8"/>
                                        </p:tgtEl>
                                      </p:cBhvr>
                                    </p:animEffect>
                                  </p:childTnLst>
                                </p:cTn>
                              </p:par>
                            </p:childTnLst>
                          </p:cTn>
                        </p:par>
                        <p:par>
                          <p:cTn id="17" fill="hold">
                            <p:stCondLst>
                              <p:cond delay="2000"/>
                            </p:stCondLst>
                            <p:childTnLst>
                              <p:par>
                                <p:cTn id="18" presetID="35"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style.rotation</p:attrName>
                                        </p:attrNameLst>
                                      </p:cBhvr>
                                      <p:tavLst>
                                        <p:tav tm="0">
                                          <p:val>
                                            <p:fltVal val="720"/>
                                          </p:val>
                                        </p:tav>
                                        <p:tav tm="100000">
                                          <p:val>
                                            <p:fltVal val="0"/>
                                          </p:val>
                                        </p:tav>
                                      </p:tavLst>
                                    </p:anim>
                                    <p:anim calcmode="lin" valueType="num">
                                      <p:cBhvr>
                                        <p:cTn id="22" dur="2000" fill="hold"/>
                                        <p:tgtEl>
                                          <p:spTgt spid="9"/>
                                        </p:tgtEl>
                                        <p:attrNameLst>
                                          <p:attrName>ppt_h</p:attrName>
                                        </p:attrNameLst>
                                      </p:cBhvr>
                                      <p:tavLst>
                                        <p:tav tm="0">
                                          <p:val>
                                            <p:fltVal val="0"/>
                                          </p:val>
                                        </p:tav>
                                        <p:tav tm="100000">
                                          <p:val>
                                            <p:strVal val="#ppt_h"/>
                                          </p:val>
                                        </p:tav>
                                      </p:tavLst>
                                    </p:anim>
                                    <p:anim calcmode="lin" valueType="num">
                                      <p:cBhvr>
                                        <p:cTn id="23" dur="2000" fill="hold"/>
                                        <p:tgtEl>
                                          <p:spTgt spid="9"/>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1"/>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4 Rectángulo"/>
          <p:cNvSpPr/>
          <p:nvPr/>
        </p:nvSpPr>
        <p:spPr>
          <a:xfrm>
            <a:off x="227016" y="3707"/>
            <a:ext cx="5065064" cy="4708981"/>
          </a:xfrm>
          <a:prstGeom prst="rect">
            <a:avLst/>
          </a:prstGeom>
        </p:spPr>
        <p:txBody>
          <a:bodyPr wrap="square">
            <a:spAutoFit/>
          </a:bodyPr>
          <a:lstStyle/>
          <a:p>
            <a:pPr algn="just"/>
            <a:r>
              <a:rPr lang="es-AR" sz="2000" dirty="0">
                <a:solidFill>
                  <a:schemeClr val="bg1"/>
                </a:solidFill>
              </a:rPr>
              <a:t>Unas proporciones armoniosas para el cuerpo, que estudiaron antes los griegos y romanos, las plasmó en este dibujo</a:t>
            </a:r>
            <a:r>
              <a:rPr lang="es-AR" sz="2000" dirty="0">
                <a:solidFill>
                  <a:srgbClr val="FFFF00"/>
                </a:solidFill>
              </a:rPr>
              <a:t> Leonardo da Vinci</a:t>
            </a:r>
            <a:r>
              <a:rPr lang="es-AR" sz="2000" dirty="0">
                <a:solidFill>
                  <a:schemeClr val="bg1"/>
                </a:solidFill>
              </a:rPr>
              <a:t>. Sirvió para ilustrar el libro </a:t>
            </a:r>
            <a:r>
              <a:rPr lang="es-AR" sz="2000" dirty="0" smtClean="0">
                <a:solidFill>
                  <a:srgbClr val="FFFF00"/>
                </a:solidFill>
              </a:rPr>
              <a:t>“La </a:t>
            </a:r>
            <a:r>
              <a:rPr lang="es-AR" sz="2000" dirty="0">
                <a:solidFill>
                  <a:srgbClr val="FFFF00"/>
                </a:solidFill>
              </a:rPr>
              <a:t>Divina </a:t>
            </a:r>
            <a:r>
              <a:rPr lang="es-AR" sz="2000" dirty="0" smtClean="0">
                <a:solidFill>
                  <a:srgbClr val="FFFF00"/>
                </a:solidFill>
              </a:rPr>
              <a:t>Proporción”  </a:t>
            </a:r>
            <a:r>
              <a:rPr lang="es-AR" sz="2000" dirty="0">
                <a:solidFill>
                  <a:schemeClr val="bg1"/>
                </a:solidFill>
              </a:rPr>
              <a:t>de </a:t>
            </a:r>
            <a:r>
              <a:rPr lang="es-AR" sz="2000" dirty="0">
                <a:solidFill>
                  <a:schemeClr val="tx2">
                    <a:lumMod val="60000"/>
                    <a:lumOff val="40000"/>
                  </a:schemeClr>
                </a:solidFill>
              </a:rPr>
              <a:t>Luca </a:t>
            </a:r>
            <a:r>
              <a:rPr lang="es-AR" sz="2000" dirty="0" err="1">
                <a:solidFill>
                  <a:schemeClr val="tx2">
                    <a:lumMod val="60000"/>
                    <a:lumOff val="40000"/>
                  </a:schemeClr>
                </a:solidFill>
              </a:rPr>
              <a:t>Pacioli</a:t>
            </a:r>
            <a:r>
              <a:rPr lang="es-AR" sz="2000" dirty="0">
                <a:solidFill>
                  <a:schemeClr val="tx2">
                    <a:lumMod val="60000"/>
                    <a:lumOff val="40000"/>
                  </a:schemeClr>
                </a:solidFill>
              </a:rPr>
              <a:t> </a:t>
            </a:r>
            <a:r>
              <a:rPr lang="es-AR" sz="2000" dirty="0">
                <a:solidFill>
                  <a:schemeClr val="bg1"/>
                </a:solidFill>
              </a:rPr>
              <a:t>editado en 1509. </a:t>
            </a:r>
          </a:p>
          <a:p>
            <a:pPr algn="just"/>
            <a:r>
              <a:rPr lang="es-AR" sz="2000" dirty="0">
                <a:solidFill>
                  <a:schemeClr val="bg1"/>
                </a:solidFill>
              </a:rPr>
              <a:t>En dicho libro se describen cuales han de ser las proporciones de las construcciones artísticas. En particular, </a:t>
            </a:r>
            <a:r>
              <a:rPr lang="es-AR" sz="2000" dirty="0" err="1">
                <a:solidFill>
                  <a:schemeClr val="bg1"/>
                </a:solidFill>
              </a:rPr>
              <a:t>Pacioli</a:t>
            </a:r>
            <a:r>
              <a:rPr lang="es-AR" sz="2000" dirty="0">
                <a:solidFill>
                  <a:schemeClr val="bg1"/>
                </a:solidFill>
              </a:rPr>
              <a:t> propone un hombre perfecto en el que las relaciones entre las distintas partes de su cuerpo sean proporciones áureas. Estirando manos y pies y haciendo centro en el ombligo se dibuja la circunferencia. El cuadrado tiene por lado la altura del cuerpo que coincide, en un cuerpo armonioso, con la longitud entre </a:t>
            </a:r>
            <a:r>
              <a:rPr lang="es-AR" sz="2000" dirty="0" smtClean="0">
                <a:solidFill>
                  <a:schemeClr val="bg1"/>
                </a:solidFill>
              </a:rPr>
              <a:t>los extremos</a:t>
            </a:r>
            <a:endParaRPr lang="es-AR" sz="2000" dirty="0">
              <a:solidFill>
                <a:schemeClr val="bg1"/>
              </a:solidFill>
            </a:endParaRPr>
          </a:p>
        </p:txBody>
      </p:sp>
      <p:sp>
        <p:nvSpPr>
          <p:cNvPr id="6" name="5 CuadroTexto"/>
          <p:cNvSpPr txBox="1"/>
          <p:nvPr/>
        </p:nvSpPr>
        <p:spPr>
          <a:xfrm>
            <a:off x="2106346" y="5900457"/>
            <a:ext cx="1938095" cy="369332"/>
          </a:xfrm>
          <a:prstGeom prst="rect">
            <a:avLst/>
          </a:prstGeom>
          <a:noFill/>
        </p:spPr>
        <p:txBody>
          <a:bodyPr wrap="none" rtlCol="0">
            <a:spAutoFit/>
          </a:bodyPr>
          <a:lstStyle/>
          <a:p>
            <a:r>
              <a:rPr lang="es-AR" b="1" dirty="0" smtClean="0">
                <a:solidFill>
                  <a:srgbClr val="FFFF00"/>
                </a:solidFill>
              </a:rPr>
              <a:t>Lado del cuadrado</a:t>
            </a:r>
            <a:endParaRPr lang="es-AR" b="1" dirty="0">
              <a:solidFill>
                <a:srgbClr val="FFFF00"/>
              </a:solidFill>
            </a:endParaRPr>
          </a:p>
        </p:txBody>
      </p:sp>
      <p:cxnSp>
        <p:nvCxnSpPr>
          <p:cNvPr id="8" name="7 Conector recto"/>
          <p:cNvCxnSpPr/>
          <p:nvPr/>
        </p:nvCxnSpPr>
        <p:spPr>
          <a:xfrm>
            <a:off x="1839395" y="6269789"/>
            <a:ext cx="2448272" cy="0"/>
          </a:xfrm>
          <a:prstGeom prst="line">
            <a:avLst/>
          </a:prstGeom>
        </p:spPr>
        <p:style>
          <a:lnRef idx="1">
            <a:schemeClr val="accent1"/>
          </a:lnRef>
          <a:fillRef idx="0">
            <a:schemeClr val="accent1"/>
          </a:fillRef>
          <a:effectRef idx="0">
            <a:schemeClr val="accent1"/>
          </a:effectRef>
          <a:fontRef idx="minor">
            <a:schemeClr val="tx1"/>
          </a:fontRef>
        </p:style>
      </p:cxnSp>
      <p:sp>
        <p:nvSpPr>
          <p:cNvPr id="11" name="10 CuadroTexto"/>
          <p:cNvSpPr txBox="1"/>
          <p:nvPr/>
        </p:nvSpPr>
        <p:spPr>
          <a:xfrm>
            <a:off x="1763688" y="6337186"/>
            <a:ext cx="2640595" cy="369332"/>
          </a:xfrm>
          <a:prstGeom prst="rect">
            <a:avLst/>
          </a:prstGeom>
          <a:noFill/>
        </p:spPr>
        <p:txBody>
          <a:bodyPr wrap="none" rtlCol="0">
            <a:spAutoFit/>
          </a:bodyPr>
          <a:lstStyle/>
          <a:p>
            <a:r>
              <a:rPr lang="es-AR" b="1" dirty="0" smtClean="0">
                <a:solidFill>
                  <a:srgbClr val="FFFF00"/>
                </a:solidFill>
              </a:rPr>
              <a:t>Radio de la circunferencia</a:t>
            </a:r>
            <a:endParaRPr lang="es-AR" b="1" dirty="0">
              <a:solidFill>
                <a:srgbClr val="FFFF00"/>
              </a:solidFill>
            </a:endParaRPr>
          </a:p>
        </p:txBody>
      </p:sp>
      <p:sp>
        <p:nvSpPr>
          <p:cNvPr id="9" name="8 CuadroTexto"/>
          <p:cNvSpPr txBox="1"/>
          <p:nvPr/>
        </p:nvSpPr>
        <p:spPr>
          <a:xfrm>
            <a:off x="4381181" y="6085123"/>
            <a:ext cx="3095142" cy="369332"/>
          </a:xfrm>
          <a:prstGeom prst="rect">
            <a:avLst/>
          </a:prstGeom>
          <a:noFill/>
        </p:spPr>
        <p:txBody>
          <a:bodyPr wrap="none" rtlCol="0">
            <a:spAutoFit/>
          </a:bodyPr>
          <a:lstStyle/>
          <a:p>
            <a:pPr algn="ctr"/>
            <a:r>
              <a:rPr lang="es-AR" b="1" dirty="0" smtClean="0">
                <a:solidFill>
                  <a:srgbClr val="FFFF00"/>
                </a:solidFill>
              </a:rPr>
              <a:t>=  1,618 el … Número áureo !!!</a:t>
            </a:r>
          </a:p>
        </p:txBody>
      </p:sp>
      <p:sp>
        <p:nvSpPr>
          <p:cNvPr id="2" name="1 Rectángulo"/>
          <p:cNvSpPr/>
          <p:nvPr/>
        </p:nvSpPr>
        <p:spPr>
          <a:xfrm>
            <a:off x="227017" y="4583667"/>
            <a:ext cx="8728479" cy="1323439"/>
          </a:xfrm>
          <a:prstGeom prst="rect">
            <a:avLst/>
          </a:prstGeom>
        </p:spPr>
        <p:txBody>
          <a:bodyPr wrap="square">
            <a:spAutoFit/>
          </a:bodyPr>
          <a:lstStyle/>
          <a:p>
            <a:pPr algn="just"/>
            <a:r>
              <a:rPr lang="es-AR" sz="2000" dirty="0" smtClean="0">
                <a:solidFill>
                  <a:schemeClr val="bg1"/>
                </a:solidFill>
              </a:rPr>
              <a:t>de </a:t>
            </a:r>
            <a:r>
              <a:rPr lang="es-AR" sz="2000" dirty="0">
                <a:solidFill>
                  <a:schemeClr val="bg1"/>
                </a:solidFill>
              </a:rPr>
              <a:t>los dedos de ambas manos cuando los brazos están extendidos  y formando </a:t>
            </a:r>
            <a:r>
              <a:rPr lang="es-AR" sz="2000" dirty="0" smtClean="0">
                <a:solidFill>
                  <a:schemeClr val="bg1"/>
                </a:solidFill>
              </a:rPr>
              <a:t>un ángulo </a:t>
            </a:r>
            <a:r>
              <a:rPr lang="es-AR" sz="2000" dirty="0">
                <a:solidFill>
                  <a:schemeClr val="bg1"/>
                </a:solidFill>
              </a:rPr>
              <a:t>de 90º con el tronco. Resulta que el cociente entre la altura del hombre (lado del cuadrado) y la distancia del ombligo a la punta de la mano (radio de la circunferencia) es el número áureo.</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403599" y="210341"/>
            <a:ext cx="3519806" cy="428328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10" name="9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172729176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a:off x="297767" y="149478"/>
            <a:ext cx="8672118" cy="646331"/>
          </a:xfrm>
          <a:prstGeom prst="rect">
            <a:avLst/>
          </a:prstGeom>
          <a:noFill/>
        </p:spPr>
        <p:txBody>
          <a:bodyPr wrap="none" rtlCol="0">
            <a:spAutoFit/>
          </a:bodyPr>
          <a:lstStyle/>
          <a:p>
            <a:r>
              <a:rPr lang="es-AR" sz="3600" dirty="0" smtClean="0">
                <a:solidFill>
                  <a:srgbClr val="FFFF00"/>
                </a:solidFill>
              </a:rPr>
              <a:t>Y en una parte del hombre como la mano???</a:t>
            </a:r>
            <a:endParaRPr lang="es-AR" sz="3600" dirty="0">
              <a:solidFill>
                <a:srgbClr val="FFFF00"/>
              </a:solidFill>
            </a:endParaRPr>
          </a:p>
        </p:txBody>
      </p:sp>
      <p:sp>
        <p:nvSpPr>
          <p:cNvPr id="5" name="4 CuadroTexto"/>
          <p:cNvSpPr txBox="1"/>
          <p:nvPr/>
        </p:nvSpPr>
        <p:spPr>
          <a:xfrm>
            <a:off x="691500" y="764704"/>
            <a:ext cx="7871194" cy="461665"/>
          </a:xfrm>
          <a:prstGeom prst="rect">
            <a:avLst/>
          </a:prstGeom>
          <a:noFill/>
        </p:spPr>
        <p:txBody>
          <a:bodyPr wrap="none" rtlCol="0">
            <a:spAutoFit/>
          </a:bodyPr>
          <a:lstStyle/>
          <a:p>
            <a:r>
              <a:rPr lang="es-AR" sz="2400" dirty="0" smtClean="0">
                <a:solidFill>
                  <a:schemeClr val="bg1"/>
                </a:solidFill>
              </a:rPr>
              <a:t>Veamos: la </a:t>
            </a:r>
            <a:r>
              <a:rPr lang="es-AR" sz="2400" dirty="0">
                <a:solidFill>
                  <a:schemeClr val="bg1"/>
                </a:solidFill>
              </a:rPr>
              <a:t>mano humana </a:t>
            </a:r>
            <a:r>
              <a:rPr lang="es-AR" sz="2400" dirty="0" smtClean="0">
                <a:solidFill>
                  <a:schemeClr val="bg1"/>
                </a:solidFill>
              </a:rPr>
              <a:t>es </a:t>
            </a:r>
            <a:r>
              <a:rPr lang="es-AR" sz="2400" dirty="0">
                <a:solidFill>
                  <a:schemeClr val="bg1"/>
                </a:solidFill>
              </a:rPr>
              <a:t>también, una serie de </a:t>
            </a:r>
            <a:r>
              <a:rPr lang="es-AR" sz="2400" dirty="0" smtClean="0">
                <a:solidFill>
                  <a:schemeClr val="bg1"/>
                </a:solidFill>
              </a:rPr>
              <a:t>Fibonacci.</a:t>
            </a:r>
            <a:endParaRPr lang="es-AR" sz="2400" dirty="0">
              <a:solidFill>
                <a:schemeClr val="bg1"/>
              </a:solidFill>
            </a:endParaRPr>
          </a:p>
        </p:txBody>
      </p:sp>
      <p:pic>
        <p:nvPicPr>
          <p:cNvPr id="6"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98914" y="1371113"/>
            <a:ext cx="4664014" cy="3075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CuadroTexto"/>
          <p:cNvSpPr txBox="1"/>
          <p:nvPr/>
        </p:nvSpPr>
        <p:spPr>
          <a:xfrm>
            <a:off x="5503161" y="2084948"/>
            <a:ext cx="3294843" cy="1200329"/>
          </a:xfrm>
          <a:prstGeom prst="rect">
            <a:avLst/>
          </a:prstGeom>
          <a:noFill/>
        </p:spPr>
        <p:txBody>
          <a:bodyPr wrap="square" rtlCol="0">
            <a:spAutoFit/>
          </a:bodyPr>
          <a:lstStyle/>
          <a:p>
            <a:pPr algn="ctr"/>
            <a:r>
              <a:rPr lang="es-AR" sz="2400" dirty="0" smtClean="0">
                <a:solidFill>
                  <a:schemeClr val="bg1"/>
                </a:solidFill>
              </a:rPr>
              <a:t>Huesos de la mano (cm):  secuencia de Fibonacci </a:t>
            </a:r>
          </a:p>
          <a:p>
            <a:pPr algn="ctr"/>
            <a:r>
              <a:rPr lang="es-AR" sz="2400" dirty="0" smtClean="0">
                <a:solidFill>
                  <a:schemeClr val="bg1"/>
                </a:solidFill>
              </a:rPr>
              <a:t>2, 3, 5, 8  </a:t>
            </a:r>
            <a:endParaRPr lang="es-AR" sz="2400" dirty="0">
              <a:solidFill>
                <a:schemeClr val="bg1"/>
              </a:solidFill>
            </a:endParaRPr>
          </a:p>
        </p:txBody>
      </p:sp>
      <p:sp>
        <p:nvSpPr>
          <p:cNvPr id="8" name="7 Rectángulo"/>
          <p:cNvSpPr/>
          <p:nvPr/>
        </p:nvSpPr>
        <p:spPr>
          <a:xfrm>
            <a:off x="619020" y="4667162"/>
            <a:ext cx="8316156" cy="646331"/>
          </a:xfrm>
          <a:prstGeom prst="rect">
            <a:avLst/>
          </a:prstGeom>
        </p:spPr>
        <p:txBody>
          <a:bodyPr wrap="square">
            <a:spAutoFit/>
          </a:bodyPr>
          <a:lstStyle/>
          <a:p>
            <a:pPr algn="just"/>
            <a:r>
              <a:rPr lang="es-AR" dirty="0" smtClean="0">
                <a:solidFill>
                  <a:schemeClr val="bg1"/>
                </a:solidFill>
              </a:rPr>
              <a:t>La </a:t>
            </a:r>
            <a:r>
              <a:rPr lang="es-AR" dirty="0">
                <a:solidFill>
                  <a:schemeClr val="bg1"/>
                </a:solidFill>
              </a:rPr>
              <a:t>longitud del </a:t>
            </a:r>
            <a:r>
              <a:rPr lang="es-AR" dirty="0" smtClean="0">
                <a:solidFill>
                  <a:schemeClr val="bg1"/>
                </a:solidFill>
              </a:rPr>
              <a:t>metacarpo (8 cm) </a:t>
            </a:r>
            <a:r>
              <a:rPr lang="es-AR" dirty="0">
                <a:solidFill>
                  <a:schemeClr val="bg1"/>
                </a:solidFill>
              </a:rPr>
              <a:t>es la suma de las dos falanges </a:t>
            </a:r>
            <a:r>
              <a:rPr lang="es-AR" dirty="0" smtClean="0">
                <a:solidFill>
                  <a:schemeClr val="bg1"/>
                </a:solidFill>
              </a:rPr>
              <a:t>proximales (5 +3cm);</a:t>
            </a:r>
            <a:endParaRPr lang="es-AR" dirty="0">
              <a:solidFill>
                <a:schemeClr val="bg1"/>
              </a:solidFill>
            </a:endParaRPr>
          </a:p>
          <a:p>
            <a:pPr algn="just"/>
            <a:r>
              <a:rPr lang="es-AR" dirty="0">
                <a:solidFill>
                  <a:schemeClr val="bg1"/>
                </a:solidFill>
              </a:rPr>
              <a:t>la longitud de la primera </a:t>
            </a:r>
            <a:r>
              <a:rPr lang="es-AR" dirty="0" smtClean="0">
                <a:solidFill>
                  <a:schemeClr val="bg1"/>
                </a:solidFill>
              </a:rPr>
              <a:t>falange (5 cm) </a:t>
            </a:r>
            <a:r>
              <a:rPr lang="es-AR" dirty="0">
                <a:solidFill>
                  <a:schemeClr val="bg1"/>
                </a:solidFill>
              </a:rPr>
              <a:t>es la suma de las dos falanges </a:t>
            </a:r>
            <a:r>
              <a:rPr lang="es-AR" dirty="0" smtClean="0">
                <a:solidFill>
                  <a:schemeClr val="bg1"/>
                </a:solidFill>
              </a:rPr>
              <a:t>distales (3+2 cm)</a:t>
            </a:r>
            <a:endParaRPr lang="es-AR" dirty="0">
              <a:solidFill>
                <a:schemeClr val="bg1"/>
              </a:solidFill>
            </a:endParaRPr>
          </a:p>
        </p:txBody>
      </p:sp>
      <p:sp>
        <p:nvSpPr>
          <p:cNvPr id="18" name="17 CuadroTexto"/>
          <p:cNvSpPr txBox="1"/>
          <p:nvPr/>
        </p:nvSpPr>
        <p:spPr>
          <a:xfrm>
            <a:off x="2382878" y="5808873"/>
            <a:ext cx="2754793" cy="369332"/>
          </a:xfrm>
          <a:prstGeom prst="rect">
            <a:avLst/>
          </a:prstGeom>
          <a:noFill/>
        </p:spPr>
        <p:txBody>
          <a:bodyPr wrap="none" rtlCol="0">
            <a:spAutoFit/>
          </a:bodyPr>
          <a:lstStyle/>
          <a:p>
            <a:r>
              <a:rPr lang="es-AR" dirty="0" smtClean="0">
                <a:solidFill>
                  <a:schemeClr val="bg1"/>
                </a:solidFill>
              </a:rPr>
              <a:t>Largo del metacarpo (8 cm)</a:t>
            </a:r>
            <a:endParaRPr lang="es-AR" dirty="0">
              <a:solidFill>
                <a:schemeClr val="bg1"/>
              </a:solidFill>
            </a:endParaRPr>
          </a:p>
        </p:txBody>
      </p:sp>
      <p:sp>
        <p:nvSpPr>
          <p:cNvPr id="19" name="18 CuadroTexto"/>
          <p:cNvSpPr txBox="1"/>
          <p:nvPr/>
        </p:nvSpPr>
        <p:spPr>
          <a:xfrm>
            <a:off x="2375343" y="6190525"/>
            <a:ext cx="2954720" cy="369332"/>
          </a:xfrm>
          <a:prstGeom prst="rect">
            <a:avLst/>
          </a:prstGeom>
          <a:noFill/>
        </p:spPr>
        <p:txBody>
          <a:bodyPr wrap="none" rtlCol="0">
            <a:spAutoFit/>
          </a:bodyPr>
          <a:lstStyle/>
          <a:p>
            <a:r>
              <a:rPr lang="es-AR" dirty="0" smtClean="0">
                <a:solidFill>
                  <a:schemeClr val="bg1"/>
                </a:solidFill>
              </a:rPr>
              <a:t>Largo de la 1er falange (5 cm)</a:t>
            </a:r>
            <a:endParaRPr lang="es-AR" dirty="0">
              <a:solidFill>
                <a:schemeClr val="bg1"/>
              </a:solidFill>
            </a:endParaRPr>
          </a:p>
        </p:txBody>
      </p:sp>
      <p:cxnSp>
        <p:nvCxnSpPr>
          <p:cNvPr id="20" name="19 Conector recto"/>
          <p:cNvCxnSpPr/>
          <p:nvPr/>
        </p:nvCxnSpPr>
        <p:spPr>
          <a:xfrm>
            <a:off x="2451962" y="6190525"/>
            <a:ext cx="2685709" cy="0"/>
          </a:xfrm>
          <a:prstGeom prst="line">
            <a:avLst/>
          </a:prstGeom>
        </p:spPr>
        <p:style>
          <a:lnRef idx="1">
            <a:schemeClr val="accent1"/>
          </a:lnRef>
          <a:fillRef idx="0">
            <a:schemeClr val="accent1"/>
          </a:fillRef>
          <a:effectRef idx="0">
            <a:schemeClr val="accent1"/>
          </a:effectRef>
          <a:fontRef idx="minor">
            <a:schemeClr val="tx1"/>
          </a:fontRef>
        </p:style>
      </p:cxnSp>
      <p:sp>
        <p:nvSpPr>
          <p:cNvPr id="21" name="20 CuadroTexto"/>
          <p:cNvSpPr txBox="1"/>
          <p:nvPr/>
        </p:nvSpPr>
        <p:spPr>
          <a:xfrm>
            <a:off x="5180797" y="5913526"/>
            <a:ext cx="740908" cy="461665"/>
          </a:xfrm>
          <a:prstGeom prst="rect">
            <a:avLst/>
          </a:prstGeom>
          <a:noFill/>
        </p:spPr>
        <p:txBody>
          <a:bodyPr wrap="none" rtlCol="0">
            <a:spAutoFit/>
          </a:bodyPr>
          <a:lstStyle/>
          <a:p>
            <a:r>
              <a:rPr lang="es-AR" dirty="0" smtClean="0">
                <a:solidFill>
                  <a:schemeClr val="bg1"/>
                </a:solidFill>
              </a:rPr>
              <a:t>= </a:t>
            </a:r>
            <a:r>
              <a:rPr lang="es-AR" sz="2400" dirty="0" smtClean="0">
                <a:solidFill>
                  <a:srgbClr val="FFFF00"/>
                </a:solidFill>
              </a:rPr>
              <a:t>1,6</a:t>
            </a:r>
            <a:endParaRPr lang="es-AR" sz="2400" dirty="0">
              <a:solidFill>
                <a:srgbClr val="FFFF00"/>
              </a:solidFill>
            </a:endParaRPr>
          </a:p>
        </p:txBody>
      </p:sp>
      <p:sp>
        <p:nvSpPr>
          <p:cNvPr id="22" name="21 Rectángulo"/>
          <p:cNvSpPr/>
          <p:nvPr/>
        </p:nvSpPr>
        <p:spPr>
          <a:xfrm>
            <a:off x="698914" y="5379422"/>
            <a:ext cx="7119578" cy="369332"/>
          </a:xfrm>
          <a:prstGeom prst="rect">
            <a:avLst/>
          </a:prstGeom>
        </p:spPr>
        <p:txBody>
          <a:bodyPr wrap="none">
            <a:spAutoFit/>
          </a:bodyPr>
          <a:lstStyle/>
          <a:p>
            <a:pPr algn="ctr"/>
            <a:r>
              <a:rPr lang="es-AR" dirty="0" smtClean="0">
                <a:solidFill>
                  <a:schemeClr val="bg1"/>
                </a:solidFill>
              </a:rPr>
              <a:t>Si hacemos la siguiente relación nos </a:t>
            </a:r>
            <a:r>
              <a:rPr lang="es-AR" dirty="0">
                <a:solidFill>
                  <a:schemeClr val="bg1"/>
                </a:solidFill>
              </a:rPr>
              <a:t>da el </a:t>
            </a:r>
            <a:r>
              <a:rPr lang="es-AR" dirty="0">
                <a:solidFill>
                  <a:srgbClr val="FFFF00"/>
                </a:solidFill>
              </a:rPr>
              <a:t>Número de oro </a:t>
            </a:r>
            <a:r>
              <a:rPr lang="es-AR" dirty="0">
                <a:solidFill>
                  <a:schemeClr val="bg1"/>
                </a:solidFill>
              </a:rPr>
              <a:t>o </a:t>
            </a:r>
            <a:r>
              <a:rPr lang="es-AR" dirty="0">
                <a:solidFill>
                  <a:srgbClr val="FFFF00"/>
                </a:solidFill>
              </a:rPr>
              <a:t>Relación Áurea</a:t>
            </a:r>
          </a:p>
        </p:txBody>
      </p:sp>
      <p:sp>
        <p:nvSpPr>
          <p:cNvPr id="12" name="11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146256652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220" name="Picture 4"/>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11560" y="692696"/>
            <a:ext cx="4770343" cy="540008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3110397" y="3752279"/>
            <a:ext cx="393056" cy="523220"/>
          </a:xfrm>
          <a:prstGeom prst="rect">
            <a:avLst/>
          </a:prstGeom>
          <a:noFill/>
        </p:spPr>
        <p:txBody>
          <a:bodyPr wrap="none" rtlCol="0">
            <a:spAutoFit/>
          </a:bodyPr>
          <a:lstStyle/>
          <a:p>
            <a:r>
              <a:rPr lang="es-AR" sz="2800" dirty="0" smtClean="0"/>
              <a:t>A</a:t>
            </a:r>
            <a:endParaRPr lang="es-AR" sz="2800" dirty="0"/>
          </a:p>
        </p:txBody>
      </p:sp>
      <p:sp>
        <p:nvSpPr>
          <p:cNvPr id="8" name="7 CuadroTexto"/>
          <p:cNvSpPr txBox="1"/>
          <p:nvPr/>
        </p:nvSpPr>
        <p:spPr>
          <a:xfrm>
            <a:off x="2403708" y="3756481"/>
            <a:ext cx="393056" cy="523220"/>
          </a:xfrm>
          <a:prstGeom prst="rect">
            <a:avLst/>
          </a:prstGeom>
          <a:noFill/>
        </p:spPr>
        <p:txBody>
          <a:bodyPr wrap="none" rtlCol="0">
            <a:spAutoFit/>
          </a:bodyPr>
          <a:lstStyle/>
          <a:p>
            <a:r>
              <a:rPr lang="es-AR" sz="2800" dirty="0" smtClean="0"/>
              <a:t>B</a:t>
            </a:r>
            <a:endParaRPr lang="es-AR" sz="2800" dirty="0"/>
          </a:p>
        </p:txBody>
      </p:sp>
      <p:sp>
        <p:nvSpPr>
          <p:cNvPr id="13" name="12 CuadroTexto"/>
          <p:cNvSpPr txBox="1"/>
          <p:nvPr/>
        </p:nvSpPr>
        <p:spPr>
          <a:xfrm>
            <a:off x="7380312" y="2780928"/>
            <a:ext cx="1276311" cy="830997"/>
          </a:xfrm>
          <a:prstGeom prst="rect">
            <a:avLst/>
          </a:prstGeom>
          <a:noFill/>
        </p:spPr>
        <p:txBody>
          <a:bodyPr wrap="none" rtlCol="0">
            <a:spAutoFit/>
          </a:bodyPr>
          <a:lstStyle/>
          <a:p>
            <a:r>
              <a:rPr lang="es-AR" sz="4800" dirty="0" smtClean="0">
                <a:solidFill>
                  <a:srgbClr val="FFFF00"/>
                </a:solidFill>
              </a:rPr>
              <a:t>1,63</a:t>
            </a:r>
            <a:endParaRPr lang="es-AR" sz="4800" dirty="0">
              <a:solidFill>
                <a:srgbClr val="FFFF00"/>
              </a:solidFill>
            </a:endParaRPr>
          </a:p>
        </p:txBody>
      </p:sp>
      <p:sp>
        <p:nvSpPr>
          <p:cNvPr id="14" name="13 CuadroTexto"/>
          <p:cNvSpPr txBox="1"/>
          <p:nvPr/>
        </p:nvSpPr>
        <p:spPr>
          <a:xfrm>
            <a:off x="6467435" y="2473912"/>
            <a:ext cx="452368" cy="646331"/>
          </a:xfrm>
          <a:prstGeom prst="rect">
            <a:avLst/>
          </a:prstGeom>
          <a:noFill/>
        </p:spPr>
        <p:txBody>
          <a:bodyPr wrap="none" rtlCol="0">
            <a:spAutoFit/>
          </a:bodyPr>
          <a:lstStyle/>
          <a:p>
            <a:r>
              <a:rPr lang="es-AR" sz="3600" dirty="0" smtClean="0">
                <a:solidFill>
                  <a:schemeClr val="bg1"/>
                </a:solidFill>
              </a:rPr>
              <a:t>A</a:t>
            </a:r>
            <a:endParaRPr lang="es-AR" sz="3600" dirty="0">
              <a:solidFill>
                <a:schemeClr val="bg1"/>
              </a:solidFill>
            </a:endParaRPr>
          </a:p>
        </p:txBody>
      </p:sp>
      <p:sp>
        <p:nvSpPr>
          <p:cNvPr id="15" name="14 CuadroTexto"/>
          <p:cNvSpPr txBox="1"/>
          <p:nvPr/>
        </p:nvSpPr>
        <p:spPr>
          <a:xfrm>
            <a:off x="6467435" y="3266000"/>
            <a:ext cx="436338" cy="646331"/>
          </a:xfrm>
          <a:prstGeom prst="rect">
            <a:avLst/>
          </a:prstGeom>
          <a:noFill/>
        </p:spPr>
        <p:txBody>
          <a:bodyPr wrap="none" rtlCol="0">
            <a:spAutoFit/>
          </a:bodyPr>
          <a:lstStyle/>
          <a:p>
            <a:r>
              <a:rPr lang="es-AR" sz="3600" dirty="0" smtClean="0">
                <a:solidFill>
                  <a:schemeClr val="bg1"/>
                </a:solidFill>
              </a:rPr>
              <a:t>B</a:t>
            </a:r>
            <a:endParaRPr lang="es-AR" sz="3600" dirty="0">
              <a:solidFill>
                <a:schemeClr val="bg1"/>
              </a:solidFill>
            </a:endParaRPr>
          </a:p>
        </p:txBody>
      </p:sp>
      <p:sp>
        <p:nvSpPr>
          <p:cNvPr id="16" name="15 CuadroTexto"/>
          <p:cNvSpPr txBox="1"/>
          <p:nvPr/>
        </p:nvSpPr>
        <p:spPr>
          <a:xfrm>
            <a:off x="6935745" y="2883345"/>
            <a:ext cx="413896" cy="646331"/>
          </a:xfrm>
          <a:prstGeom prst="rect">
            <a:avLst/>
          </a:prstGeom>
          <a:noFill/>
        </p:spPr>
        <p:txBody>
          <a:bodyPr wrap="none" rtlCol="0">
            <a:spAutoFit/>
          </a:bodyPr>
          <a:lstStyle/>
          <a:p>
            <a:r>
              <a:rPr lang="es-AR" sz="3600" dirty="0" smtClean="0">
                <a:solidFill>
                  <a:schemeClr val="bg1"/>
                </a:solidFill>
              </a:rPr>
              <a:t>=</a:t>
            </a:r>
            <a:endParaRPr lang="es-AR" sz="3600" dirty="0">
              <a:solidFill>
                <a:schemeClr val="bg1"/>
              </a:solidFill>
            </a:endParaRPr>
          </a:p>
        </p:txBody>
      </p:sp>
      <p:cxnSp>
        <p:nvCxnSpPr>
          <p:cNvPr id="17" name="16 Conector recto"/>
          <p:cNvCxnSpPr/>
          <p:nvPr/>
        </p:nvCxnSpPr>
        <p:spPr>
          <a:xfrm>
            <a:off x="6395427" y="3206510"/>
            <a:ext cx="524376" cy="0"/>
          </a:xfrm>
          <a:prstGeom prst="line">
            <a:avLst/>
          </a:prstGeom>
          <a:ln w="63500">
            <a:solidFill>
              <a:srgbClr val="FFFF00"/>
            </a:solidFill>
          </a:ln>
        </p:spPr>
        <p:style>
          <a:lnRef idx="1">
            <a:schemeClr val="accent1"/>
          </a:lnRef>
          <a:fillRef idx="0">
            <a:schemeClr val="accent1"/>
          </a:fillRef>
          <a:effectRef idx="0">
            <a:schemeClr val="accent1"/>
          </a:effectRef>
          <a:fontRef idx="minor">
            <a:schemeClr val="tx1"/>
          </a:fontRef>
        </p:style>
      </p:cxnSp>
      <p:sp>
        <p:nvSpPr>
          <p:cNvPr id="10" name="9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205504883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43609" y="1550426"/>
            <a:ext cx="2664295" cy="4533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4283968" y="1936625"/>
            <a:ext cx="4483266" cy="1200329"/>
          </a:xfrm>
          <a:prstGeom prst="rect">
            <a:avLst/>
          </a:prstGeom>
          <a:noFill/>
        </p:spPr>
        <p:txBody>
          <a:bodyPr wrap="square" rtlCol="0">
            <a:spAutoFit/>
          </a:bodyPr>
          <a:lstStyle/>
          <a:p>
            <a:pPr algn="ctr"/>
            <a:r>
              <a:rPr lang="es-AR" sz="2400" dirty="0" smtClean="0">
                <a:solidFill>
                  <a:schemeClr val="bg1"/>
                </a:solidFill>
              </a:rPr>
              <a:t>Si dividimos el largo del antebrazo el largo de la mano nos da el </a:t>
            </a:r>
            <a:r>
              <a:rPr lang="es-AR" sz="2400" dirty="0" smtClean="0">
                <a:solidFill>
                  <a:srgbClr val="FFFF00"/>
                </a:solidFill>
              </a:rPr>
              <a:t>Número de oro </a:t>
            </a:r>
            <a:r>
              <a:rPr lang="es-AR" sz="2400" dirty="0" smtClean="0">
                <a:solidFill>
                  <a:schemeClr val="bg1"/>
                </a:solidFill>
              </a:rPr>
              <a:t>o </a:t>
            </a:r>
            <a:r>
              <a:rPr lang="es-AR" sz="2400" dirty="0" smtClean="0">
                <a:solidFill>
                  <a:srgbClr val="FFFF00"/>
                </a:solidFill>
              </a:rPr>
              <a:t>Relación Áurea</a:t>
            </a:r>
            <a:endParaRPr lang="es-AR" sz="2400" dirty="0">
              <a:solidFill>
                <a:srgbClr val="FFFF00"/>
              </a:solidFill>
            </a:endParaRPr>
          </a:p>
        </p:txBody>
      </p:sp>
      <p:sp>
        <p:nvSpPr>
          <p:cNvPr id="6" name="5 CuadroTexto"/>
          <p:cNvSpPr txBox="1"/>
          <p:nvPr/>
        </p:nvSpPr>
        <p:spPr>
          <a:xfrm>
            <a:off x="4618133" y="4706545"/>
            <a:ext cx="2706254" cy="369332"/>
          </a:xfrm>
          <a:prstGeom prst="rect">
            <a:avLst/>
          </a:prstGeom>
          <a:noFill/>
        </p:spPr>
        <p:txBody>
          <a:bodyPr wrap="none" rtlCol="0">
            <a:spAutoFit/>
          </a:bodyPr>
          <a:lstStyle/>
          <a:p>
            <a:r>
              <a:rPr lang="es-AR" dirty="0" smtClean="0">
                <a:solidFill>
                  <a:schemeClr val="bg1"/>
                </a:solidFill>
              </a:rPr>
              <a:t>Largo de  antebrazo  30 cm</a:t>
            </a:r>
            <a:endParaRPr lang="es-AR" dirty="0">
              <a:solidFill>
                <a:schemeClr val="bg1"/>
              </a:solidFill>
            </a:endParaRPr>
          </a:p>
        </p:txBody>
      </p:sp>
      <p:sp>
        <p:nvSpPr>
          <p:cNvPr id="7" name="6 CuadroTexto"/>
          <p:cNvSpPr txBox="1"/>
          <p:nvPr/>
        </p:nvSpPr>
        <p:spPr>
          <a:xfrm>
            <a:off x="4626492" y="5113431"/>
            <a:ext cx="2699842" cy="369332"/>
          </a:xfrm>
          <a:prstGeom prst="rect">
            <a:avLst/>
          </a:prstGeom>
          <a:noFill/>
        </p:spPr>
        <p:txBody>
          <a:bodyPr wrap="none" rtlCol="0">
            <a:spAutoFit/>
          </a:bodyPr>
          <a:lstStyle/>
          <a:p>
            <a:r>
              <a:rPr lang="es-AR" dirty="0" smtClean="0">
                <a:solidFill>
                  <a:schemeClr val="bg1"/>
                </a:solidFill>
              </a:rPr>
              <a:t>Largo de la mano  18,5 cm</a:t>
            </a:r>
            <a:endParaRPr lang="es-AR" dirty="0">
              <a:solidFill>
                <a:schemeClr val="bg1"/>
              </a:solidFill>
            </a:endParaRPr>
          </a:p>
        </p:txBody>
      </p:sp>
      <p:cxnSp>
        <p:nvCxnSpPr>
          <p:cNvPr id="8" name="7 Conector recto"/>
          <p:cNvCxnSpPr/>
          <p:nvPr/>
        </p:nvCxnSpPr>
        <p:spPr>
          <a:xfrm>
            <a:off x="4618133" y="5075877"/>
            <a:ext cx="2834187"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8 CuadroTexto"/>
          <p:cNvSpPr txBox="1"/>
          <p:nvPr/>
        </p:nvSpPr>
        <p:spPr>
          <a:xfrm>
            <a:off x="7463359" y="4891211"/>
            <a:ext cx="761747" cy="369332"/>
          </a:xfrm>
          <a:prstGeom prst="rect">
            <a:avLst/>
          </a:prstGeom>
          <a:noFill/>
        </p:spPr>
        <p:txBody>
          <a:bodyPr wrap="none" rtlCol="0">
            <a:spAutoFit/>
          </a:bodyPr>
          <a:lstStyle/>
          <a:p>
            <a:r>
              <a:rPr lang="es-AR" dirty="0" smtClean="0">
                <a:solidFill>
                  <a:schemeClr val="bg1"/>
                </a:solidFill>
              </a:rPr>
              <a:t>= 1,62</a:t>
            </a:r>
            <a:endParaRPr lang="es-AR" dirty="0">
              <a:solidFill>
                <a:schemeClr val="bg1"/>
              </a:solidFill>
            </a:endParaRPr>
          </a:p>
        </p:txBody>
      </p:sp>
      <p:sp>
        <p:nvSpPr>
          <p:cNvPr id="10" name="9 CuadroTexto"/>
          <p:cNvSpPr txBox="1"/>
          <p:nvPr/>
        </p:nvSpPr>
        <p:spPr>
          <a:xfrm>
            <a:off x="409950" y="472643"/>
            <a:ext cx="6595908" cy="646331"/>
          </a:xfrm>
          <a:prstGeom prst="rect">
            <a:avLst/>
          </a:prstGeom>
          <a:noFill/>
        </p:spPr>
        <p:txBody>
          <a:bodyPr wrap="none" rtlCol="0">
            <a:spAutoFit/>
          </a:bodyPr>
          <a:lstStyle/>
          <a:p>
            <a:r>
              <a:rPr lang="es-AR" sz="3600" dirty="0" smtClean="0">
                <a:solidFill>
                  <a:srgbClr val="FFFF00"/>
                </a:solidFill>
              </a:rPr>
              <a:t>Y entre la mano y el antebrazo ???</a:t>
            </a:r>
            <a:endParaRPr lang="es-AR" sz="3600" dirty="0">
              <a:solidFill>
                <a:srgbClr val="FFFF00"/>
              </a:solidFill>
            </a:endParaRPr>
          </a:p>
        </p:txBody>
      </p:sp>
      <p:sp>
        <p:nvSpPr>
          <p:cNvPr id="11" name="10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208645062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171" name="Picture 3"/>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l="1048" t="3581" r="1397" b="6883"/>
          <a:stretch/>
        </p:blipFill>
        <p:spPr bwMode="auto">
          <a:xfrm>
            <a:off x="1151819" y="1172035"/>
            <a:ext cx="6696744"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4032139" y="1728119"/>
            <a:ext cx="362600" cy="461665"/>
          </a:xfrm>
          <a:prstGeom prst="rect">
            <a:avLst/>
          </a:prstGeom>
          <a:noFill/>
        </p:spPr>
        <p:txBody>
          <a:bodyPr wrap="none" rtlCol="0">
            <a:spAutoFit/>
          </a:bodyPr>
          <a:lstStyle/>
          <a:p>
            <a:r>
              <a:rPr lang="es-AR" sz="2400" dirty="0" smtClean="0"/>
              <a:t>A</a:t>
            </a:r>
            <a:endParaRPr lang="es-AR" sz="2400" dirty="0"/>
          </a:p>
        </p:txBody>
      </p:sp>
      <p:sp>
        <p:nvSpPr>
          <p:cNvPr id="7" name="6 CuadroTexto"/>
          <p:cNvSpPr txBox="1"/>
          <p:nvPr/>
        </p:nvSpPr>
        <p:spPr>
          <a:xfrm>
            <a:off x="5400291" y="2566311"/>
            <a:ext cx="362600" cy="461665"/>
          </a:xfrm>
          <a:prstGeom prst="rect">
            <a:avLst/>
          </a:prstGeom>
          <a:noFill/>
        </p:spPr>
        <p:txBody>
          <a:bodyPr wrap="none" rtlCol="0">
            <a:spAutoFit/>
          </a:bodyPr>
          <a:lstStyle/>
          <a:p>
            <a:r>
              <a:rPr lang="es-AR" sz="2400" dirty="0" smtClean="0"/>
              <a:t>B</a:t>
            </a:r>
            <a:endParaRPr lang="es-AR" sz="2400" dirty="0"/>
          </a:p>
        </p:txBody>
      </p:sp>
      <p:sp>
        <p:nvSpPr>
          <p:cNvPr id="5" name="4 CuadroTexto"/>
          <p:cNvSpPr txBox="1"/>
          <p:nvPr/>
        </p:nvSpPr>
        <p:spPr>
          <a:xfrm>
            <a:off x="3170403" y="3812615"/>
            <a:ext cx="452368" cy="646331"/>
          </a:xfrm>
          <a:prstGeom prst="rect">
            <a:avLst/>
          </a:prstGeom>
          <a:noFill/>
        </p:spPr>
        <p:txBody>
          <a:bodyPr wrap="none" rtlCol="0">
            <a:spAutoFit/>
          </a:bodyPr>
          <a:lstStyle/>
          <a:p>
            <a:r>
              <a:rPr lang="es-AR" sz="3600" dirty="0" smtClean="0">
                <a:solidFill>
                  <a:schemeClr val="bg1"/>
                </a:solidFill>
              </a:rPr>
              <a:t>A</a:t>
            </a:r>
            <a:endParaRPr lang="es-AR" sz="3600" dirty="0">
              <a:solidFill>
                <a:schemeClr val="bg1"/>
              </a:solidFill>
            </a:endParaRPr>
          </a:p>
        </p:txBody>
      </p:sp>
      <p:sp>
        <p:nvSpPr>
          <p:cNvPr id="10" name="9 CuadroTexto"/>
          <p:cNvSpPr txBox="1"/>
          <p:nvPr/>
        </p:nvSpPr>
        <p:spPr>
          <a:xfrm>
            <a:off x="3170403" y="4604703"/>
            <a:ext cx="452368" cy="646331"/>
          </a:xfrm>
          <a:prstGeom prst="rect">
            <a:avLst/>
          </a:prstGeom>
          <a:noFill/>
        </p:spPr>
        <p:txBody>
          <a:bodyPr wrap="none" rtlCol="0">
            <a:spAutoFit/>
          </a:bodyPr>
          <a:lstStyle/>
          <a:p>
            <a:r>
              <a:rPr lang="es-AR" sz="3600" dirty="0" smtClean="0">
                <a:solidFill>
                  <a:schemeClr val="bg1"/>
                </a:solidFill>
              </a:rPr>
              <a:t>B</a:t>
            </a:r>
            <a:endParaRPr lang="es-AR" sz="3600" dirty="0">
              <a:solidFill>
                <a:schemeClr val="bg1"/>
              </a:solidFill>
            </a:endParaRPr>
          </a:p>
        </p:txBody>
      </p:sp>
      <p:sp>
        <p:nvSpPr>
          <p:cNvPr id="13" name="12 CuadroTexto"/>
          <p:cNvSpPr txBox="1"/>
          <p:nvPr/>
        </p:nvSpPr>
        <p:spPr>
          <a:xfrm>
            <a:off x="3638713" y="4222048"/>
            <a:ext cx="413896" cy="646331"/>
          </a:xfrm>
          <a:prstGeom prst="rect">
            <a:avLst/>
          </a:prstGeom>
          <a:noFill/>
        </p:spPr>
        <p:txBody>
          <a:bodyPr wrap="none" rtlCol="0">
            <a:spAutoFit/>
          </a:bodyPr>
          <a:lstStyle/>
          <a:p>
            <a:r>
              <a:rPr lang="es-AR" sz="3600" dirty="0" smtClean="0">
                <a:solidFill>
                  <a:schemeClr val="bg1"/>
                </a:solidFill>
              </a:rPr>
              <a:t>=</a:t>
            </a:r>
            <a:endParaRPr lang="es-AR" sz="3600" dirty="0">
              <a:solidFill>
                <a:schemeClr val="bg1"/>
              </a:solidFill>
            </a:endParaRPr>
          </a:p>
        </p:txBody>
      </p:sp>
      <p:cxnSp>
        <p:nvCxnSpPr>
          <p:cNvPr id="9" name="8 Conector recto"/>
          <p:cNvCxnSpPr/>
          <p:nvPr/>
        </p:nvCxnSpPr>
        <p:spPr>
          <a:xfrm>
            <a:off x="3098395" y="4545213"/>
            <a:ext cx="524376" cy="0"/>
          </a:xfrm>
          <a:prstGeom prst="line">
            <a:avLst/>
          </a:prstGeom>
          <a:ln w="63500">
            <a:solidFill>
              <a:srgbClr val="FFFF00"/>
            </a:solidFill>
          </a:ln>
        </p:spPr>
        <p:style>
          <a:lnRef idx="1">
            <a:schemeClr val="accent1"/>
          </a:lnRef>
          <a:fillRef idx="0">
            <a:schemeClr val="accent1"/>
          </a:fillRef>
          <a:effectRef idx="0">
            <a:schemeClr val="accent1"/>
          </a:effectRef>
          <a:fontRef idx="minor">
            <a:schemeClr val="tx1"/>
          </a:fontRef>
        </p:style>
      </p:cxnSp>
      <p:sp>
        <p:nvSpPr>
          <p:cNvPr id="14" name="13 CuadroTexto"/>
          <p:cNvSpPr txBox="1"/>
          <p:nvPr/>
        </p:nvSpPr>
        <p:spPr>
          <a:xfrm>
            <a:off x="5081432" y="4094836"/>
            <a:ext cx="1588897" cy="830997"/>
          </a:xfrm>
          <a:prstGeom prst="rect">
            <a:avLst/>
          </a:prstGeom>
          <a:noFill/>
        </p:spPr>
        <p:txBody>
          <a:bodyPr wrap="none" rtlCol="0">
            <a:spAutoFit/>
          </a:bodyPr>
          <a:lstStyle/>
          <a:p>
            <a:r>
              <a:rPr lang="es-AR" sz="4800" dirty="0" smtClean="0">
                <a:solidFill>
                  <a:srgbClr val="FFFF00"/>
                </a:solidFill>
              </a:rPr>
              <a:t>1,618</a:t>
            </a:r>
            <a:endParaRPr lang="es-AR" sz="4800" dirty="0">
              <a:solidFill>
                <a:srgbClr val="FFFF00"/>
              </a:solidFill>
            </a:endParaRPr>
          </a:p>
        </p:txBody>
      </p:sp>
      <p:sp>
        <p:nvSpPr>
          <p:cNvPr id="22" name="21 CuadroTexto"/>
          <p:cNvSpPr txBox="1"/>
          <p:nvPr/>
        </p:nvSpPr>
        <p:spPr>
          <a:xfrm>
            <a:off x="4168555" y="3787820"/>
            <a:ext cx="431528" cy="646331"/>
          </a:xfrm>
          <a:prstGeom prst="rect">
            <a:avLst/>
          </a:prstGeom>
          <a:noFill/>
        </p:spPr>
        <p:txBody>
          <a:bodyPr wrap="none" rtlCol="0">
            <a:spAutoFit/>
          </a:bodyPr>
          <a:lstStyle/>
          <a:p>
            <a:r>
              <a:rPr lang="es-AR" sz="3600" dirty="0" smtClean="0">
                <a:solidFill>
                  <a:schemeClr val="bg1"/>
                </a:solidFill>
              </a:rPr>
              <a:t>C</a:t>
            </a:r>
            <a:endParaRPr lang="es-AR" sz="3600" dirty="0">
              <a:solidFill>
                <a:schemeClr val="bg1"/>
              </a:solidFill>
            </a:endParaRPr>
          </a:p>
        </p:txBody>
      </p:sp>
      <p:sp>
        <p:nvSpPr>
          <p:cNvPr id="23" name="22 CuadroTexto"/>
          <p:cNvSpPr txBox="1"/>
          <p:nvPr/>
        </p:nvSpPr>
        <p:spPr>
          <a:xfrm>
            <a:off x="4168555" y="4579908"/>
            <a:ext cx="468398" cy="646331"/>
          </a:xfrm>
          <a:prstGeom prst="rect">
            <a:avLst/>
          </a:prstGeom>
          <a:noFill/>
        </p:spPr>
        <p:txBody>
          <a:bodyPr wrap="none" rtlCol="0">
            <a:spAutoFit/>
          </a:bodyPr>
          <a:lstStyle/>
          <a:p>
            <a:r>
              <a:rPr lang="es-AR" sz="3600" dirty="0" smtClean="0">
                <a:solidFill>
                  <a:schemeClr val="bg1"/>
                </a:solidFill>
              </a:rPr>
              <a:t>D</a:t>
            </a:r>
            <a:endParaRPr lang="es-AR" sz="3600" dirty="0">
              <a:solidFill>
                <a:schemeClr val="bg1"/>
              </a:solidFill>
            </a:endParaRPr>
          </a:p>
        </p:txBody>
      </p:sp>
      <p:sp>
        <p:nvSpPr>
          <p:cNvPr id="24" name="23 CuadroTexto"/>
          <p:cNvSpPr txBox="1"/>
          <p:nvPr/>
        </p:nvSpPr>
        <p:spPr>
          <a:xfrm>
            <a:off x="4636865" y="4197253"/>
            <a:ext cx="413896" cy="646331"/>
          </a:xfrm>
          <a:prstGeom prst="rect">
            <a:avLst/>
          </a:prstGeom>
          <a:noFill/>
        </p:spPr>
        <p:txBody>
          <a:bodyPr wrap="none" rtlCol="0">
            <a:spAutoFit/>
          </a:bodyPr>
          <a:lstStyle/>
          <a:p>
            <a:r>
              <a:rPr lang="es-AR" sz="3600" dirty="0" smtClean="0">
                <a:solidFill>
                  <a:schemeClr val="bg1"/>
                </a:solidFill>
              </a:rPr>
              <a:t>=</a:t>
            </a:r>
            <a:endParaRPr lang="es-AR" sz="3600" dirty="0">
              <a:solidFill>
                <a:schemeClr val="bg1"/>
              </a:solidFill>
            </a:endParaRPr>
          </a:p>
        </p:txBody>
      </p:sp>
      <p:cxnSp>
        <p:nvCxnSpPr>
          <p:cNvPr id="25" name="24 Conector recto"/>
          <p:cNvCxnSpPr/>
          <p:nvPr/>
        </p:nvCxnSpPr>
        <p:spPr>
          <a:xfrm>
            <a:off x="4096547" y="4520418"/>
            <a:ext cx="524376" cy="0"/>
          </a:xfrm>
          <a:prstGeom prst="line">
            <a:avLst/>
          </a:prstGeom>
          <a:ln w="63500">
            <a:solidFill>
              <a:srgbClr val="FFFF00"/>
            </a:solidFill>
          </a:ln>
        </p:spPr>
        <p:style>
          <a:lnRef idx="1">
            <a:schemeClr val="accent1"/>
          </a:lnRef>
          <a:fillRef idx="0">
            <a:schemeClr val="accent1"/>
          </a:fillRef>
          <a:effectRef idx="0">
            <a:schemeClr val="accent1"/>
          </a:effectRef>
          <a:fontRef idx="minor">
            <a:schemeClr val="tx1"/>
          </a:fontRef>
        </p:style>
      </p:cxnSp>
      <p:sp>
        <p:nvSpPr>
          <p:cNvPr id="26" name="25 CuadroTexto"/>
          <p:cNvSpPr txBox="1"/>
          <p:nvPr/>
        </p:nvSpPr>
        <p:spPr>
          <a:xfrm>
            <a:off x="4600083" y="2217611"/>
            <a:ext cx="348172" cy="461665"/>
          </a:xfrm>
          <a:prstGeom prst="rect">
            <a:avLst/>
          </a:prstGeom>
          <a:noFill/>
        </p:spPr>
        <p:txBody>
          <a:bodyPr wrap="none" rtlCol="0">
            <a:spAutoFit/>
          </a:bodyPr>
          <a:lstStyle/>
          <a:p>
            <a:r>
              <a:rPr lang="es-AR" sz="2400" dirty="0" smtClean="0"/>
              <a:t>C</a:t>
            </a:r>
            <a:endParaRPr lang="es-AR" sz="2400" dirty="0"/>
          </a:p>
        </p:txBody>
      </p:sp>
      <p:cxnSp>
        <p:nvCxnSpPr>
          <p:cNvPr id="21" name="20 Conector recto"/>
          <p:cNvCxnSpPr/>
          <p:nvPr/>
        </p:nvCxnSpPr>
        <p:spPr>
          <a:xfrm>
            <a:off x="3680746" y="2298966"/>
            <a:ext cx="2195134" cy="0"/>
          </a:xfrm>
          <a:prstGeom prst="line">
            <a:avLst/>
          </a:prstGeom>
          <a:ln w="63500"/>
        </p:spPr>
        <p:style>
          <a:lnRef idx="1">
            <a:schemeClr val="accent1"/>
          </a:lnRef>
          <a:fillRef idx="0">
            <a:schemeClr val="accent1"/>
          </a:fillRef>
          <a:effectRef idx="0">
            <a:schemeClr val="accent1"/>
          </a:effectRef>
          <a:fontRef idx="minor">
            <a:schemeClr val="tx1"/>
          </a:fontRef>
        </p:style>
      </p:cxnSp>
      <p:sp>
        <p:nvSpPr>
          <p:cNvPr id="30" name="29 CuadroTexto"/>
          <p:cNvSpPr txBox="1"/>
          <p:nvPr/>
        </p:nvSpPr>
        <p:spPr>
          <a:xfrm>
            <a:off x="6322157" y="2208925"/>
            <a:ext cx="373820" cy="461665"/>
          </a:xfrm>
          <a:prstGeom prst="rect">
            <a:avLst/>
          </a:prstGeom>
          <a:noFill/>
        </p:spPr>
        <p:txBody>
          <a:bodyPr wrap="none" rtlCol="0">
            <a:spAutoFit/>
          </a:bodyPr>
          <a:lstStyle/>
          <a:p>
            <a:r>
              <a:rPr lang="es-AR" sz="2400" dirty="0" smtClean="0"/>
              <a:t>D</a:t>
            </a:r>
            <a:endParaRPr lang="es-AR" sz="2400" dirty="0"/>
          </a:p>
        </p:txBody>
      </p:sp>
      <p:sp>
        <p:nvSpPr>
          <p:cNvPr id="17" name="16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36618955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195" name="Picture 3"/>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l="1617" t="3415" r="1322" b="6797"/>
          <a:stretch/>
        </p:blipFill>
        <p:spPr bwMode="auto">
          <a:xfrm>
            <a:off x="1078861" y="514380"/>
            <a:ext cx="4320480" cy="194421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3170863" y="975154"/>
            <a:ext cx="370614" cy="461665"/>
          </a:xfrm>
          <a:prstGeom prst="rect">
            <a:avLst/>
          </a:prstGeom>
          <a:noFill/>
        </p:spPr>
        <p:txBody>
          <a:bodyPr wrap="none" rtlCol="0">
            <a:spAutoFit/>
          </a:bodyPr>
          <a:lstStyle/>
          <a:p>
            <a:r>
              <a:rPr lang="es-AR" sz="2400" b="1" dirty="0" smtClean="0"/>
              <a:t>A</a:t>
            </a:r>
            <a:endParaRPr lang="es-AR" sz="2400" b="1" dirty="0"/>
          </a:p>
        </p:txBody>
      </p:sp>
      <p:sp>
        <p:nvSpPr>
          <p:cNvPr id="7" name="6 CuadroTexto"/>
          <p:cNvSpPr txBox="1"/>
          <p:nvPr/>
        </p:nvSpPr>
        <p:spPr>
          <a:xfrm>
            <a:off x="1870949" y="1666509"/>
            <a:ext cx="370614" cy="461665"/>
          </a:xfrm>
          <a:prstGeom prst="rect">
            <a:avLst/>
          </a:prstGeom>
          <a:noFill/>
        </p:spPr>
        <p:txBody>
          <a:bodyPr wrap="none" rtlCol="0">
            <a:spAutoFit/>
          </a:bodyPr>
          <a:lstStyle/>
          <a:p>
            <a:r>
              <a:rPr lang="es-AR" sz="2400" b="1" dirty="0" smtClean="0"/>
              <a:t>B</a:t>
            </a:r>
            <a:endParaRPr lang="es-AR" sz="2400" b="1" dirty="0"/>
          </a:p>
        </p:txBody>
      </p:sp>
      <p:sp>
        <p:nvSpPr>
          <p:cNvPr id="12" name="11 CuadroTexto"/>
          <p:cNvSpPr txBox="1"/>
          <p:nvPr/>
        </p:nvSpPr>
        <p:spPr>
          <a:xfrm>
            <a:off x="7020272" y="3426200"/>
            <a:ext cx="1588897" cy="830997"/>
          </a:xfrm>
          <a:prstGeom prst="rect">
            <a:avLst/>
          </a:prstGeom>
          <a:noFill/>
        </p:spPr>
        <p:txBody>
          <a:bodyPr wrap="none" rtlCol="0">
            <a:spAutoFit/>
          </a:bodyPr>
          <a:lstStyle/>
          <a:p>
            <a:r>
              <a:rPr lang="es-AR" sz="4800" dirty="0" smtClean="0">
                <a:solidFill>
                  <a:srgbClr val="FFFF00"/>
                </a:solidFill>
              </a:rPr>
              <a:t>1,618</a:t>
            </a:r>
            <a:endParaRPr lang="es-AR" sz="4800" dirty="0">
              <a:solidFill>
                <a:srgbClr val="FFFF00"/>
              </a:solidFill>
            </a:endParaRPr>
          </a:p>
        </p:txBody>
      </p:sp>
      <p:sp>
        <p:nvSpPr>
          <p:cNvPr id="13" name="12 CuadroTexto"/>
          <p:cNvSpPr txBox="1"/>
          <p:nvPr/>
        </p:nvSpPr>
        <p:spPr>
          <a:xfrm>
            <a:off x="6107395" y="3132832"/>
            <a:ext cx="452368" cy="646331"/>
          </a:xfrm>
          <a:prstGeom prst="rect">
            <a:avLst/>
          </a:prstGeom>
          <a:noFill/>
        </p:spPr>
        <p:txBody>
          <a:bodyPr wrap="none" rtlCol="0">
            <a:spAutoFit/>
          </a:bodyPr>
          <a:lstStyle/>
          <a:p>
            <a:r>
              <a:rPr lang="es-AR" sz="3600" dirty="0" smtClean="0">
                <a:solidFill>
                  <a:schemeClr val="bg1"/>
                </a:solidFill>
              </a:rPr>
              <a:t>A</a:t>
            </a:r>
            <a:endParaRPr lang="es-AR" sz="3600" dirty="0">
              <a:solidFill>
                <a:schemeClr val="bg1"/>
              </a:solidFill>
            </a:endParaRPr>
          </a:p>
        </p:txBody>
      </p:sp>
      <p:sp>
        <p:nvSpPr>
          <p:cNvPr id="14" name="13 CuadroTexto"/>
          <p:cNvSpPr txBox="1"/>
          <p:nvPr/>
        </p:nvSpPr>
        <p:spPr>
          <a:xfrm>
            <a:off x="6107395" y="3924920"/>
            <a:ext cx="436338" cy="646331"/>
          </a:xfrm>
          <a:prstGeom prst="rect">
            <a:avLst/>
          </a:prstGeom>
          <a:noFill/>
        </p:spPr>
        <p:txBody>
          <a:bodyPr wrap="none" rtlCol="0">
            <a:spAutoFit/>
          </a:bodyPr>
          <a:lstStyle/>
          <a:p>
            <a:r>
              <a:rPr lang="es-AR" sz="3600" dirty="0" smtClean="0">
                <a:solidFill>
                  <a:schemeClr val="bg1"/>
                </a:solidFill>
              </a:rPr>
              <a:t>B</a:t>
            </a:r>
            <a:endParaRPr lang="es-AR" sz="3600" dirty="0">
              <a:solidFill>
                <a:schemeClr val="bg1"/>
              </a:solidFill>
            </a:endParaRPr>
          </a:p>
        </p:txBody>
      </p:sp>
      <p:sp>
        <p:nvSpPr>
          <p:cNvPr id="15" name="14 CuadroTexto"/>
          <p:cNvSpPr txBox="1"/>
          <p:nvPr/>
        </p:nvSpPr>
        <p:spPr>
          <a:xfrm>
            <a:off x="6575705" y="3542265"/>
            <a:ext cx="413896" cy="646331"/>
          </a:xfrm>
          <a:prstGeom prst="rect">
            <a:avLst/>
          </a:prstGeom>
          <a:noFill/>
        </p:spPr>
        <p:txBody>
          <a:bodyPr wrap="none" rtlCol="0">
            <a:spAutoFit/>
          </a:bodyPr>
          <a:lstStyle/>
          <a:p>
            <a:r>
              <a:rPr lang="es-AR" sz="3600" dirty="0" smtClean="0">
                <a:solidFill>
                  <a:schemeClr val="bg1"/>
                </a:solidFill>
              </a:rPr>
              <a:t>=</a:t>
            </a:r>
            <a:endParaRPr lang="es-AR" sz="3600" dirty="0">
              <a:solidFill>
                <a:schemeClr val="bg1"/>
              </a:solidFill>
            </a:endParaRPr>
          </a:p>
        </p:txBody>
      </p:sp>
      <p:cxnSp>
        <p:nvCxnSpPr>
          <p:cNvPr id="16" name="15 Conector recto"/>
          <p:cNvCxnSpPr/>
          <p:nvPr/>
        </p:nvCxnSpPr>
        <p:spPr>
          <a:xfrm>
            <a:off x="6035387" y="3865430"/>
            <a:ext cx="524376" cy="0"/>
          </a:xfrm>
          <a:prstGeom prst="line">
            <a:avLst/>
          </a:prstGeom>
          <a:ln w="63500">
            <a:solidFill>
              <a:srgbClr val="FFFF00"/>
            </a:solidFill>
          </a:ln>
        </p:spPr>
        <p:style>
          <a:lnRef idx="1">
            <a:schemeClr val="accent1"/>
          </a:lnRef>
          <a:fillRef idx="0">
            <a:schemeClr val="accent1"/>
          </a:fillRef>
          <a:effectRef idx="0">
            <a:schemeClr val="accent1"/>
          </a:effectRef>
          <a:fontRef idx="minor">
            <a:schemeClr val="tx1"/>
          </a:fontRef>
        </p:style>
      </p:cxnSp>
      <p:pic>
        <p:nvPicPr>
          <p:cNvPr id="8196" name="Picture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138549" y="3426200"/>
            <a:ext cx="4189789" cy="264071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17 CuadroTexto"/>
          <p:cNvSpPr txBox="1"/>
          <p:nvPr/>
        </p:nvSpPr>
        <p:spPr>
          <a:xfrm>
            <a:off x="3541477" y="4869160"/>
            <a:ext cx="370614" cy="461665"/>
          </a:xfrm>
          <a:prstGeom prst="rect">
            <a:avLst/>
          </a:prstGeom>
          <a:noFill/>
        </p:spPr>
        <p:txBody>
          <a:bodyPr wrap="none" rtlCol="0">
            <a:spAutoFit/>
          </a:bodyPr>
          <a:lstStyle/>
          <a:p>
            <a:r>
              <a:rPr lang="es-AR" sz="2400" b="1" dirty="0" smtClean="0"/>
              <a:t>A</a:t>
            </a:r>
            <a:endParaRPr lang="es-AR" sz="2400" b="1" dirty="0"/>
          </a:p>
        </p:txBody>
      </p:sp>
      <p:sp>
        <p:nvSpPr>
          <p:cNvPr id="19" name="18 CuadroTexto"/>
          <p:cNvSpPr txBox="1"/>
          <p:nvPr/>
        </p:nvSpPr>
        <p:spPr>
          <a:xfrm>
            <a:off x="3541477" y="4109586"/>
            <a:ext cx="370614" cy="461665"/>
          </a:xfrm>
          <a:prstGeom prst="rect">
            <a:avLst/>
          </a:prstGeom>
          <a:noFill/>
        </p:spPr>
        <p:txBody>
          <a:bodyPr wrap="none" rtlCol="0">
            <a:spAutoFit/>
          </a:bodyPr>
          <a:lstStyle/>
          <a:p>
            <a:r>
              <a:rPr lang="es-AR" sz="2400" b="1" dirty="0" smtClean="0"/>
              <a:t>B</a:t>
            </a:r>
            <a:endParaRPr lang="es-AR" sz="2400" b="1" dirty="0"/>
          </a:p>
        </p:txBody>
      </p:sp>
      <p:cxnSp>
        <p:nvCxnSpPr>
          <p:cNvPr id="6" name="5 Conector recto"/>
          <p:cNvCxnSpPr/>
          <p:nvPr/>
        </p:nvCxnSpPr>
        <p:spPr>
          <a:xfrm>
            <a:off x="3245925" y="4039737"/>
            <a:ext cx="780165" cy="0"/>
          </a:xfrm>
          <a:prstGeom prst="line">
            <a:avLst/>
          </a:prstGeom>
          <a:ln w="63500"/>
        </p:spPr>
        <p:style>
          <a:lnRef idx="1">
            <a:schemeClr val="accent1"/>
          </a:lnRef>
          <a:fillRef idx="0">
            <a:schemeClr val="accent1"/>
          </a:fillRef>
          <a:effectRef idx="0">
            <a:schemeClr val="accent1"/>
          </a:effectRef>
          <a:fontRef idx="minor">
            <a:schemeClr val="tx1"/>
          </a:fontRef>
        </p:style>
      </p:cxnSp>
      <p:sp>
        <p:nvSpPr>
          <p:cNvPr id="17" name="16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1375153694"/>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11560" y="742838"/>
            <a:ext cx="4537426" cy="508429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5652120" y="1761490"/>
            <a:ext cx="3024336" cy="3539430"/>
          </a:xfrm>
          <a:prstGeom prst="rect">
            <a:avLst/>
          </a:prstGeom>
          <a:noFill/>
        </p:spPr>
        <p:txBody>
          <a:bodyPr wrap="square" rtlCol="0">
            <a:spAutoFit/>
          </a:bodyPr>
          <a:lstStyle/>
          <a:p>
            <a:r>
              <a:rPr lang="es-AR" sz="2400" dirty="0" smtClean="0">
                <a:solidFill>
                  <a:schemeClr val="bg1"/>
                </a:solidFill>
              </a:rPr>
              <a:t>Se considera que un rostro es tanto más armónico cuando sus proporciones se acercan más al número de oro o sea a la proporción áurea</a:t>
            </a:r>
          </a:p>
          <a:p>
            <a:endParaRPr lang="es-AR" sz="2400" dirty="0">
              <a:solidFill>
                <a:schemeClr val="bg1"/>
              </a:solidFill>
            </a:endParaRPr>
          </a:p>
          <a:p>
            <a:pPr algn="ctr"/>
            <a:r>
              <a:rPr lang="es-AR" sz="3200" dirty="0" smtClean="0">
                <a:solidFill>
                  <a:srgbClr val="FFFF00"/>
                </a:solidFill>
                <a:latin typeface="Symbol" pitchFamily="18" charset="2"/>
              </a:rPr>
              <a:t>f </a:t>
            </a:r>
            <a:r>
              <a:rPr lang="es-AR" sz="3200" dirty="0" smtClean="0">
                <a:solidFill>
                  <a:srgbClr val="FFFF00"/>
                </a:solidFill>
              </a:rPr>
              <a:t>=1,618</a:t>
            </a:r>
            <a:endParaRPr lang="es-AR" sz="3200" dirty="0">
              <a:solidFill>
                <a:srgbClr val="FFFF00"/>
              </a:solidFill>
            </a:endParaRPr>
          </a:p>
        </p:txBody>
      </p:sp>
      <p:sp>
        <p:nvSpPr>
          <p:cNvPr id="5" name="4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1523883853"/>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6709027" y="188640"/>
            <a:ext cx="2219781" cy="3589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7813376" y="2709073"/>
            <a:ext cx="7128792" cy="646331"/>
          </a:xfrm>
          <a:prstGeom prst="rect">
            <a:avLst/>
          </a:prstGeom>
        </p:spPr>
        <p:txBody>
          <a:bodyPr wrap="square">
            <a:spAutoFit/>
          </a:bodyPr>
          <a:lstStyle/>
          <a:p>
            <a:r>
              <a:rPr lang="es-AR" dirty="0">
                <a:hlinkClick r:id="rId3"/>
              </a:rPr>
              <a:t>http://</a:t>
            </a:r>
            <a:r>
              <a:rPr lang="es-AR" dirty="0" smtClean="0">
                <a:hlinkClick r:id="rId3"/>
              </a:rPr>
              <a:t>www.profesorenlinea.cl/artes/FiguraHumanaProporcionalidad.htm</a:t>
            </a:r>
            <a:endParaRPr lang="es-AR" dirty="0" smtClean="0"/>
          </a:p>
          <a:p>
            <a:endParaRPr lang="es-AR" dirty="0"/>
          </a:p>
        </p:txBody>
      </p:sp>
      <p:sp>
        <p:nvSpPr>
          <p:cNvPr id="4" name="3 CuadroTexto"/>
          <p:cNvSpPr txBox="1"/>
          <p:nvPr/>
        </p:nvSpPr>
        <p:spPr>
          <a:xfrm>
            <a:off x="5076056" y="4149080"/>
            <a:ext cx="3581686" cy="369332"/>
          </a:xfrm>
          <a:prstGeom prst="rect">
            <a:avLst/>
          </a:prstGeom>
          <a:noFill/>
        </p:spPr>
        <p:txBody>
          <a:bodyPr wrap="none" rtlCol="0">
            <a:spAutoFit/>
          </a:bodyPr>
          <a:lstStyle/>
          <a:p>
            <a:r>
              <a:rPr lang="es-AR" dirty="0" smtClean="0">
                <a:solidFill>
                  <a:schemeClr val="bg1"/>
                </a:solidFill>
              </a:rPr>
              <a:t>La oreja sigue la espiral de Fibonacci</a:t>
            </a:r>
            <a:endParaRPr lang="es-AR" dirty="0">
              <a:solidFill>
                <a:schemeClr val="bg1"/>
              </a:solidFill>
            </a:endParaRPr>
          </a:p>
        </p:txBody>
      </p:sp>
      <p:sp>
        <p:nvSpPr>
          <p:cNvPr id="9" name="8 CuadroTexto"/>
          <p:cNvSpPr txBox="1"/>
          <p:nvPr/>
        </p:nvSpPr>
        <p:spPr>
          <a:xfrm>
            <a:off x="2566119" y="5435795"/>
            <a:ext cx="785856" cy="369332"/>
          </a:xfrm>
          <a:prstGeom prst="rect">
            <a:avLst/>
          </a:prstGeom>
          <a:noFill/>
        </p:spPr>
        <p:txBody>
          <a:bodyPr wrap="none" rtlCol="0">
            <a:spAutoFit/>
          </a:bodyPr>
          <a:lstStyle/>
          <a:p>
            <a:r>
              <a:rPr lang="es-AR" dirty="0" smtClean="0">
                <a:solidFill>
                  <a:schemeClr val="bg1"/>
                </a:solidFill>
              </a:rPr>
              <a:t>altura </a:t>
            </a:r>
            <a:endParaRPr lang="es-AR" dirty="0">
              <a:solidFill>
                <a:schemeClr val="bg1"/>
              </a:solidFill>
            </a:endParaRPr>
          </a:p>
        </p:txBody>
      </p:sp>
      <p:sp>
        <p:nvSpPr>
          <p:cNvPr id="10" name="9 CuadroTexto"/>
          <p:cNvSpPr txBox="1"/>
          <p:nvPr/>
        </p:nvSpPr>
        <p:spPr>
          <a:xfrm>
            <a:off x="784477" y="5835658"/>
            <a:ext cx="4326697" cy="369332"/>
          </a:xfrm>
          <a:prstGeom prst="rect">
            <a:avLst/>
          </a:prstGeom>
          <a:noFill/>
        </p:spPr>
        <p:txBody>
          <a:bodyPr wrap="none" rtlCol="0">
            <a:spAutoFit/>
          </a:bodyPr>
          <a:lstStyle/>
          <a:p>
            <a:r>
              <a:rPr lang="es-AR" dirty="0" smtClean="0">
                <a:solidFill>
                  <a:schemeClr val="bg1"/>
                </a:solidFill>
              </a:rPr>
              <a:t>longitud desde el ombligo a la planta del pie</a:t>
            </a:r>
            <a:endParaRPr lang="es-AR" dirty="0">
              <a:solidFill>
                <a:schemeClr val="bg1"/>
              </a:solidFill>
            </a:endParaRPr>
          </a:p>
        </p:txBody>
      </p:sp>
      <p:cxnSp>
        <p:nvCxnSpPr>
          <p:cNvPr id="11" name="10 Conector recto"/>
          <p:cNvCxnSpPr>
            <a:endCxn id="12" idx="1"/>
          </p:cNvCxnSpPr>
          <p:nvPr/>
        </p:nvCxnSpPr>
        <p:spPr>
          <a:xfrm>
            <a:off x="784477" y="5802710"/>
            <a:ext cx="4545279" cy="0"/>
          </a:xfrm>
          <a:prstGeom prst="line">
            <a:avLst/>
          </a:prstGeom>
        </p:spPr>
        <p:style>
          <a:lnRef idx="1">
            <a:schemeClr val="accent1"/>
          </a:lnRef>
          <a:fillRef idx="0">
            <a:schemeClr val="accent1"/>
          </a:fillRef>
          <a:effectRef idx="0">
            <a:schemeClr val="accent1"/>
          </a:effectRef>
          <a:fontRef idx="minor">
            <a:schemeClr val="tx1"/>
          </a:fontRef>
        </p:style>
      </p:cxnSp>
      <p:sp>
        <p:nvSpPr>
          <p:cNvPr id="12" name="11 CuadroTexto"/>
          <p:cNvSpPr txBox="1"/>
          <p:nvPr/>
        </p:nvSpPr>
        <p:spPr>
          <a:xfrm>
            <a:off x="5329756" y="5618044"/>
            <a:ext cx="697627" cy="369332"/>
          </a:xfrm>
          <a:prstGeom prst="rect">
            <a:avLst/>
          </a:prstGeom>
          <a:noFill/>
        </p:spPr>
        <p:txBody>
          <a:bodyPr wrap="none" rtlCol="0">
            <a:spAutoFit/>
          </a:bodyPr>
          <a:lstStyle/>
          <a:p>
            <a:r>
              <a:rPr lang="es-AR" dirty="0" smtClean="0">
                <a:solidFill>
                  <a:schemeClr val="bg1"/>
                </a:solidFill>
              </a:rPr>
              <a:t>=  1,6</a:t>
            </a:r>
            <a:endParaRPr lang="es-AR" dirty="0">
              <a:solidFill>
                <a:schemeClr val="bg1"/>
              </a:solidFill>
            </a:endParaRPr>
          </a:p>
        </p:txBody>
      </p:sp>
      <p:pic>
        <p:nvPicPr>
          <p:cNvPr id="8197" name="Picture 5"/>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t="-382"/>
          <a:stretch/>
        </p:blipFill>
        <p:spPr bwMode="auto">
          <a:xfrm>
            <a:off x="1403648" y="154154"/>
            <a:ext cx="2782703" cy="5178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12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pic>
        <p:nvPicPr>
          <p:cNvPr id="3" name="2 Imagen"/>
          <p:cNvPicPr>
            <a:picLocks noChangeAspect="1"/>
          </p:cNvPicPr>
          <p:nvPr/>
        </p:nvPicPr>
        <p:blipFill rotWithShape="1">
          <a:blip r:embed="rId5" cstate="print">
            <a:extLst>
              <a:ext uri="{28A0092B-C50C-407E-A947-70E740481C1C}">
                <a14:useLocalDpi xmlns:a14="http://schemas.microsoft.com/office/drawing/2010/main"/>
              </a:ext>
            </a:extLst>
          </a:blip>
          <a:srcRect l="4230" r="17499"/>
          <a:stretch/>
        </p:blipFill>
        <p:spPr>
          <a:xfrm>
            <a:off x="4312693" y="188639"/>
            <a:ext cx="2429302" cy="3589793"/>
          </a:xfrm>
          <a:prstGeom prst="rect">
            <a:avLst/>
          </a:prstGeom>
        </p:spPr>
      </p:pic>
    </p:spTree>
    <p:extLst>
      <p:ext uri="{BB962C8B-B14F-4D97-AF65-F5344CB8AC3E}">
        <p14:creationId xmlns:p14="http://schemas.microsoft.com/office/powerpoint/2010/main" val="3167977463"/>
      </p:ext>
    </p:extLst>
  </p:cSld>
  <p:clrMapOvr>
    <a:masterClrMapping/>
  </p:clrMapOvr>
  <mc:AlternateContent xmlns:mc="http://schemas.openxmlformats.org/markup-compatibility/2006" xmlns:p14="http://schemas.microsoft.com/office/powerpoint/2010/main">
    <mc:Choice Requires="p14">
      <p:transition spd="slow" p14:dur="1200">
        <p14:prism dir="d"/>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l="3092" t="2019" r="3934" b="3104"/>
          <a:stretch/>
        </p:blipFill>
        <p:spPr bwMode="auto">
          <a:xfrm>
            <a:off x="899592" y="548681"/>
            <a:ext cx="3384376" cy="338437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5220072" y="1772816"/>
            <a:ext cx="421910" cy="1077218"/>
          </a:xfrm>
          <a:prstGeom prst="rect">
            <a:avLst/>
          </a:prstGeom>
          <a:noFill/>
        </p:spPr>
        <p:txBody>
          <a:bodyPr wrap="none" rtlCol="0">
            <a:spAutoFit/>
          </a:bodyPr>
          <a:lstStyle/>
          <a:p>
            <a:r>
              <a:rPr lang="es-AR" sz="3200" dirty="0" smtClean="0">
                <a:solidFill>
                  <a:schemeClr val="bg1"/>
                </a:solidFill>
              </a:rPr>
              <a:t>A</a:t>
            </a:r>
          </a:p>
          <a:p>
            <a:r>
              <a:rPr lang="es-AR" sz="3200" dirty="0">
                <a:solidFill>
                  <a:schemeClr val="bg1"/>
                </a:solidFill>
              </a:rPr>
              <a:t>B</a:t>
            </a:r>
          </a:p>
        </p:txBody>
      </p:sp>
      <p:sp>
        <p:nvSpPr>
          <p:cNvPr id="5" name="4 CuadroTexto"/>
          <p:cNvSpPr txBox="1"/>
          <p:nvPr/>
        </p:nvSpPr>
        <p:spPr>
          <a:xfrm>
            <a:off x="5976022" y="2019037"/>
            <a:ext cx="1418978" cy="584775"/>
          </a:xfrm>
          <a:prstGeom prst="rect">
            <a:avLst/>
          </a:prstGeom>
          <a:noFill/>
        </p:spPr>
        <p:txBody>
          <a:bodyPr wrap="none" rtlCol="0">
            <a:spAutoFit/>
          </a:bodyPr>
          <a:lstStyle/>
          <a:p>
            <a:r>
              <a:rPr lang="es-AR" sz="3200" dirty="0" smtClean="0">
                <a:solidFill>
                  <a:schemeClr val="bg1"/>
                </a:solidFill>
              </a:rPr>
              <a:t>= 1,618</a:t>
            </a:r>
            <a:endParaRPr lang="es-AR" sz="3200" dirty="0">
              <a:solidFill>
                <a:schemeClr val="bg1"/>
              </a:solidFill>
            </a:endParaRPr>
          </a:p>
        </p:txBody>
      </p:sp>
      <p:cxnSp>
        <p:nvCxnSpPr>
          <p:cNvPr id="7" name="6 Conector recto"/>
          <p:cNvCxnSpPr/>
          <p:nvPr/>
        </p:nvCxnSpPr>
        <p:spPr>
          <a:xfrm>
            <a:off x="5076056" y="2311424"/>
            <a:ext cx="720080" cy="1"/>
          </a:xfrm>
          <a:prstGeom prst="line">
            <a:avLst/>
          </a:prstGeom>
        </p:spPr>
        <p:style>
          <a:lnRef idx="1">
            <a:schemeClr val="accent1"/>
          </a:lnRef>
          <a:fillRef idx="0">
            <a:schemeClr val="accent1"/>
          </a:fillRef>
          <a:effectRef idx="0">
            <a:schemeClr val="accent1"/>
          </a:effectRef>
          <a:fontRef idx="minor">
            <a:schemeClr val="tx1"/>
          </a:fontRef>
        </p:style>
      </p:cxnSp>
      <p:pic>
        <p:nvPicPr>
          <p:cNvPr id="5123" name="Picture 3"/>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l="2826" t="2038" r="1531" b="2146"/>
          <a:stretch/>
        </p:blipFill>
        <p:spPr bwMode="auto">
          <a:xfrm>
            <a:off x="961721" y="541267"/>
            <a:ext cx="3435467" cy="343546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CuadroTexto"/>
          <p:cNvSpPr txBox="1"/>
          <p:nvPr/>
        </p:nvSpPr>
        <p:spPr>
          <a:xfrm>
            <a:off x="960023" y="3789040"/>
            <a:ext cx="10401835" cy="1569660"/>
          </a:xfrm>
          <a:prstGeom prst="rect">
            <a:avLst/>
          </a:prstGeom>
          <a:scene3d>
            <a:camera prst="perspectiveContrastingRightFacing" fov="2700000">
              <a:rot lat="623785" lon="18963666" rev="900000"/>
            </a:camera>
            <a:lightRig rig="threePt" dir="t"/>
          </a:scene3d>
        </p:spPr>
        <p:txBody>
          <a:bodyPr wrap="square">
            <a:spAutoFit/>
            <a:scene3d>
              <a:camera prst="perspectiveContrastingRightFacing"/>
              <a:lightRig rig="glow" dir="tl">
                <a:rot lat="0" lon="0" rev="5400000"/>
              </a:lightRig>
            </a:scene3d>
            <a:sp3d contourW="12700">
              <a:bevelT w="25400" h="25400"/>
              <a:contourClr>
                <a:schemeClr val="accent6">
                  <a:shade val="73000"/>
                </a:schemeClr>
              </a:contourClr>
            </a:sp3d>
          </a:bodyPr>
          <a:lstStyle>
            <a:defPPr>
              <a:defRPr lang="es-AR"/>
            </a:defPPr>
            <a:lvl1pPr>
              <a:defRPr sz="8000" b="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angerine" pitchFamily="2" charset="0"/>
                <a:ea typeface="Tangerine" pitchFamily="2" charset="0"/>
              </a:defRPr>
            </a:lvl1pPr>
          </a:lstStyle>
          <a:p>
            <a:pPr algn="ctr"/>
            <a:r>
              <a:rPr lang="es-AR" sz="4800" dirty="0"/>
              <a:t>El número de oro</a:t>
            </a:r>
            <a:r>
              <a:rPr lang="es-AR" sz="4800" dirty="0" smtClean="0"/>
              <a:t>,</a:t>
            </a:r>
          </a:p>
          <a:p>
            <a:pPr algn="ctr"/>
            <a:r>
              <a:rPr lang="es-AR" sz="4800" dirty="0" smtClean="0"/>
              <a:t>la </a:t>
            </a:r>
            <a:r>
              <a:rPr lang="es-AR" sz="4800" dirty="0"/>
              <a:t>firma que puso Dios cuando creó todas las cosas</a:t>
            </a:r>
          </a:p>
        </p:txBody>
      </p:sp>
      <p:sp>
        <p:nvSpPr>
          <p:cNvPr id="9" name="8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2032331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fade">
                                      <p:cBhvr>
                                        <p:cTn id="7" dur="5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251520" y="-819472"/>
            <a:ext cx="8280920" cy="646331"/>
          </a:xfrm>
          <a:prstGeom prst="rect">
            <a:avLst/>
          </a:prstGeom>
        </p:spPr>
        <p:txBody>
          <a:bodyPr wrap="square">
            <a:spAutoFit/>
          </a:bodyPr>
          <a:lstStyle/>
          <a:p>
            <a:r>
              <a:rPr lang="es-AR" dirty="0">
                <a:hlinkClick r:id="rId2"/>
              </a:rPr>
              <a:t>http://</a:t>
            </a:r>
            <a:r>
              <a:rPr lang="es-AR" dirty="0" smtClean="0">
                <a:hlinkClick r:id="rId2"/>
              </a:rPr>
              <a:t>arteconaida.blogspot.com.ar/2012/12/el-secreto-de-la-belleza_9601.html</a:t>
            </a:r>
            <a:endParaRPr lang="es-AR" dirty="0" smtClean="0"/>
          </a:p>
          <a:p>
            <a:endParaRPr lang="es-AR" dirty="0"/>
          </a:p>
        </p:txBody>
      </p:sp>
      <p:sp>
        <p:nvSpPr>
          <p:cNvPr id="5" name="4 Rectángulo"/>
          <p:cNvSpPr/>
          <p:nvPr/>
        </p:nvSpPr>
        <p:spPr>
          <a:xfrm>
            <a:off x="251520" y="260648"/>
            <a:ext cx="8712968" cy="3139321"/>
          </a:xfrm>
          <a:prstGeom prst="rect">
            <a:avLst/>
          </a:prstGeom>
        </p:spPr>
        <p:txBody>
          <a:bodyPr wrap="square">
            <a:spAutoFit/>
          </a:bodyPr>
          <a:lstStyle/>
          <a:p>
            <a:pPr algn="ctr"/>
            <a:r>
              <a:rPr lang="es-AR" dirty="0">
                <a:solidFill>
                  <a:schemeClr val="bg1"/>
                </a:solidFill>
              </a:rPr>
              <a:t>En 1876 el psicólogo alemán </a:t>
            </a:r>
            <a:r>
              <a:rPr lang="es-AR" dirty="0">
                <a:solidFill>
                  <a:srgbClr val="FFFF00"/>
                </a:solidFill>
              </a:rPr>
              <a:t>Gustav Theodor </a:t>
            </a:r>
            <a:r>
              <a:rPr lang="es-AR" dirty="0" err="1">
                <a:solidFill>
                  <a:srgbClr val="FFFF00"/>
                </a:solidFill>
              </a:rPr>
              <a:t>Fechner</a:t>
            </a:r>
            <a:r>
              <a:rPr lang="es-AR" dirty="0">
                <a:solidFill>
                  <a:schemeClr val="bg1"/>
                </a:solidFill>
              </a:rPr>
              <a:t>, realizó un experimento sobre la percepción de la belleza empleando el rectángulo áureo. </a:t>
            </a:r>
            <a:r>
              <a:rPr lang="es-AR" dirty="0" err="1">
                <a:solidFill>
                  <a:schemeClr val="bg1"/>
                </a:solidFill>
              </a:rPr>
              <a:t>Fechner</a:t>
            </a:r>
            <a:r>
              <a:rPr lang="es-AR" dirty="0">
                <a:solidFill>
                  <a:schemeClr val="bg1"/>
                </a:solidFill>
              </a:rPr>
              <a:t> presentó a varias personas no relacionadas con el arte, una colección de 10 pequeños rectángulos de 1 cm de ancho con diversas proporciones incluyendo un cuadrado, entre los que se encontraba también un único rectángulo áureo (de 5x8).</a:t>
            </a:r>
          </a:p>
          <a:p>
            <a:pPr algn="ctr"/>
            <a:r>
              <a:rPr lang="es-AR" dirty="0">
                <a:solidFill>
                  <a:schemeClr val="bg1"/>
                </a:solidFill>
              </a:rPr>
              <a:t>El experimento consistía en que los sujetos debían elegir el rectángulo que les resultaba “más agradable”, es decir el mas bonito al primer “golpe de vista” sin ninguna otra consideración estética. También nosotros mismos podemos efectuar el “Test de </a:t>
            </a:r>
            <a:r>
              <a:rPr lang="es-AR" dirty="0" err="1">
                <a:solidFill>
                  <a:schemeClr val="bg1"/>
                </a:solidFill>
              </a:rPr>
              <a:t>Fechner</a:t>
            </a:r>
            <a:r>
              <a:rPr lang="es-AR" dirty="0">
                <a:solidFill>
                  <a:schemeClr val="bg1"/>
                </a:solidFill>
              </a:rPr>
              <a:t>”, eligiendo el rectángulo que nos parezca más bonito de entre los que aparecen en la imagen adjunta que </a:t>
            </a:r>
            <a:r>
              <a:rPr lang="es-AR" dirty="0" err="1">
                <a:solidFill>
                  <a:schemeClr val="bg1"/>
                </a:solidFill>
              </a:rPr>
              <a:t>Fechner</a:t>
            </a:r>
            <a:r>
              <a:rPr lang="es-AR" dirty="0">
                <a:solidFill>
                  <a:schemeClr val="bg1"/>
                </a:solidFill>
              </a:rPr>
              <a:t> utilizó en su experimento. Elige uno por favor, antes de conocer los resultados del Test  ….</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306638" y="3507056"/>
            <a:ext cx="5657850" cy="1238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151098" y="3522192"/>
            <a:ext cx="5927252" cy="30228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246197" y="4513765"/>
            <a:ext cx="2668216" cy="2031325"/>
          </a:xfrm>
          <a:prstGeom prst="rect">
            <a:avLst/>
          </a:prstGeom>
        </p:spPr>
        <p:txBody>
          <a:bodyPr wrap="square">
            <a:spAutoFit/>
          </a:bodyPr>
          <a:lstStyle/>
          <a:p>
            <a:pPr algn="ctr"/>
            <a:r>
              <a:rPr lang="es-AR" dirty="0">
                <a:solidFill>
                  <a:schemeClr val="bg1"/>
                </a:solidFill>
              </a:rPr>
              <a:t>Es bastante probable que nosotros también hayamos seleccionado el mismo como “el más bonito</a:t>
            </a:r>
            <a:r>
              <a:rPr lang="es-AR" dirty="0" smtClean="0">
                <a:solidFill>
                  <a:schemeClr val="bg1"/>
                </a:solidFill>
              </a:rPr>
              <a:t>”, </a:t>
            </a:r>
            <a:r>
              <a:rPr lang="es-AR" dirty="0">
                <a:solidFill>
                  <a:schemeClr val="bg1"/>
                </a:solidFill>
              </a:rPr>
              <a:t>el único rectángulo áureo de la serie </a:t>
            </a:r>
            <a:r>
              <a:rPr lang="es-AR" dirty="0" smtClean="0">
                <a:solidFill>
                  <a:schemeClr val="bg1"/>
                </a:solidFill>
              </a:rPr>
              <a:t>.</a:t>
            </a:r>
            <a:endParaRPr lang="es-AR" dirty="0">
              <a:solidFill>
                <a:schemeClr val="bg1"/>
              </a:solidFill>
            </a:endParaRPr>
          </a:p>
        </p:txBody>
      </p:sp>
      <p:sp>
        <p:nvSpPr>
          <p:cNvPr id="7" name="6 Rectángulo"/>
          <p:cNvSpPr/>
          <p:nvPr/>
        </p:nvSpPr>
        <p:spPr>
          <a:xfrm>
            <a:off x="437305" y="3499353"/>
            <a:ext cx="2286000" cy="923330"/>
          </a:xfrm>
          <a:prstGeom prst="rect">
            <a:avLst/>
          </a:prstGeom>
        </p:spPr>
        <p:txBody>
          <a:bodyPr>
            <a:spAutoFit/>
          </a:bodyPr>
          <a:lstStyle/>
          <a:p>
            <a:pPr algn="ctr"/>
            <a:r>
              <a:rPr lang="es-AR" dirty="0" smtClean="0">
                <a:solidFill>
                  <a:schemeClr val="bg1"/>
                </a:solidFill>
              </a:rPr>
              <a:t>Respuesta: </a:t>
            </a:r>
          </a:p>
          <a:p>
            <a:pPr algn="ctr"/>
            <a:r>
              <a:rPr lang="es-AR" dirty="0" smtClean="0">
                <a:solidFill>
                  <a:srgbClr val="1F497D">
                    <a:lumMod val="60000"/>
                    <a:lumOff val="40000"/>
                  </a:srgbClr>
                </a:solidFill>
              </a:rPr>
              <a:t>El </a:t>
            </a:r>
            <a:r>
              <a:rPr lang="es-AR" dirty="0">
                <a:solidFill>
                  <a:srgbClr val="1F497D">
                    <a:lumMod val="60000"/>
                    <a:lumOff val="40000"/>
                  </a:srgbClr>
                </a:solidFill>
              </a:rPr>
              <a:t>cuarto </a:t>
            </a:r>
            <a:r>
              <a:rPr lang="es-AR" dirty="0" smtClean="0">
                <a:solidFill>
                  <a:srgbClr val="1F497D">
                    <a:lumMod val="60000"/>
                    <a:lumOff val="40000"/>
                  </a:srgbClr>
                </a:solidFill>
              </a:rPr>
              <a:t>desde la </a:t>
            </a:r>
            <a:r>
              <a:rPr lang="es-AR" dirty="0">
                <a:solidFill>
                  <a:srgbClr val="1F497D">
                    <a:lumMod val="60000"/>
                    <a:lumOff val="40000"/>
                  </a:srgbClr>
                </a:solidFill>
              </a:rPr>
              <a:t>derecha</a:t>
            </a:r>
            <a:endParaRPr lang="es-AR" dirty="0"/>
          </a:p>
        </p:txBody>
      </p:sp>
      <p:sp>
        <p:nvSpPr>
          <p:cNvPr id="8" name="7 CuadroTexto"/>
          <p:cNvSpPr txBox="1"/>
          <p:nvPr/>
        </p:nvSpPr>
        <p:spPr>
          <a:xfrm>
            <a:off x="3954014" y="4889919"/>
            <a:ext cx="5010474" cy="369332"/>
          </a:xfrm>
          <a:prstGeom prst="rect">
            <a:avLst/>
          </a:prstGeom>
          <a:noFill/>
        </p:spPr>
        <p:txBody>
          <a:bodyPr wrap="none" rtlCol="0">
            <a:spAutoFit/>
          </a:bodyPr>
          <a:lstStyle/>
          <a:p>
            <a:r>
              <a:rPr lang="es-AR" dirty="0" smtClean="0"/>
              <a:t>Porcentaje de personas que eligieron un rectángulo</a:t>
            </a:r>
            <a:endParaRPr lang="es-AR" dirty="0"/>
          </a:p>
        </p:txBody>
      </p:sp>
    </p:spTree>
    <p:extLst>
      <p:ext uri="{BB962C8B-B14F-4D97-AF65-F5344CB8AC3E}">
        <p14:creationId xmlns:p14="http://schemas.microsoft.com/office/powerpoint/2010/main" val="12205517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500"/>
                                        <p:tgtEl>
                                          <p:spTgt spid="2051"/>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20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595457" y="0"/>
            <a:ext cx="5548543"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8" name="Picture 2" descr="http://arquimedes.matem.unam.mx/PUEMAC/PUEMAC_2008/aurea/imagenes/britney-face.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117" y="2516072"/>
            <a:ext cx="4345510" cy="434551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0"/>
            <a:ext cx="1857388" cy="2926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857356" y="0"/>
            <a:ext cx="2171696" cy="27146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latin typeface="Edwardian Script ITC" pitchFamily="66" charset="0"/>
              </a:rPr>
              <a:t>RaúlTM</a:t>
            </a:r>
            <a:endParaRPr lang="es-AR" sz="2800" dirty="0" smtClean="0">
              <a:latin typeface="Edwardian Script ITC" pitchFamily="66" charset="0"/>
            </a:endParaRPr>
          </a:p>
        </p:txBody>
      </p:sp>
      <p:sp>
        <p:nvSpPr>
          <p:cNvPr id="8" name="7 Rectángulo"/>
          <p:cNvSpPr/>
          <p:nvPr/>
        </p:nvSpPr>
        <p:spPr>
          <a:xfrm>
            <a:off x="463258" y="2204864"/>
            <a:ext cx="8208912" cy="2031325"/>
          </a:xfrm>
          <a:prstGeom prst="rect">
            <a:avLst/>
          </a:prstGeom>
        </p:spPr>
        <p:txBody>
          <a:bodyPr wrap="square">
            <a:spAutoFit/>
          </a:bodyPr>
          <a:lstStyle/>
          <a:p>
            <a:pPr algn="just"/>
            <a:r>
              <a:rPr lang="es-AR" dirty="0">
                <a:solidFill>
                  <a:schemeClr val="bg1"/>
                </a:solidFill>
              </a:rPr>
              <a:t>Pero fue en el Renacimiento cuando se estudió a fondo la "proporción áurea" que siguen las cosas hermosas (y en especial el cuerpo humano) por artistas como Leonardo da Vinci y sobre todo por su amigo el fraile, filósofo y matemático Luca Pacioli nacido en la Toscana, que escribió en Milán entre los años 1496 a 1498 el libro "La Proporción Divina" (“De Divina Proportione”), atribuyendo al propio </a:t>
            </a:r>
            <a:r>
              <a:rPr lang="es-AR" dirty="0" smtClean="0">
                <a:solidFill>
                  <a:schemeClr val="bg1"/>
                </a:solidFill>
              </a:rPr>
              <a:t>Dios </a:t>
            </a:r>
            <a:r>
              <a:rPr lang="es-AR" dirty="0">
                <a:solidFill>
                  <a:schemeClr val="bg1"/>
                </a:solidFill>
              </a:rPr>
              <a:t>la creación de la proporción perfecta que muestran las cosas hermosas y es la clave de la belleza.</a:t>
            </a:r>
          </a:p>
        </p:txBody>
      </p:sp>
    </p:spTree>
    <p:extLst>
      <p:ext uri="{BB962C8B-B14F-4D97-AF65-F5344CB8AC3E}">
        <p14:creationId xmlns:p14="http://schemas.microsoft.com/office/powerpoint/2010/main" val="583984578"/>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5"/>
                                        </p:tgtEl>
                                      </p:cBhvr>
                                    </p:animEffect>
                                    <p:set>
                                      <p:cBhvr>
                                        <p:cTn id="10" dur="1" fill="hold">
                                          <p:stCondLst>
                                            <p:cond delay="499"/>
                                          </p:stCondLst>
                                        </p:cTn>
                                        <p:tgtEl>
                                          <p:spTgt spid="5"/>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500"/>
                                        <p:tgtEl>
                                          <p:spTgt spid="9219"/>
                                        </p:tgtEl>
                                      </p:cBhvr>
                                    </p:animEffect>
                                    <p:set>
                                      <p:cBhvr>
                                        <p:cTn id="13" dur="1" fill="hold">
                                          <p:stCondLst>
                                            <p:cond delay="499"/>
                                          </p:stCondLst>
                                        </p:cTn>
                                        <p:tgtEl>
                                          <p:spTgt spid="9219"/>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6"/>
                                        </p:tgtEl>
                                      </p:cBhvr>
                                    </p:animEffect>
                                    <p:set>
                                      <p:cBhvr>
                                        <p:cTn id="16" dur="1" fill="hold">
                                          <p:stCondLst>
                                            <p:cond delay="499"/>
                                          </p:stCondLst>
                                        </p:cTn>
                                        <p:tgtEl>
                                          <p:spTgt spid="6"/>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500"/>
                                        <p:tgtEl>
                                          <p:spTgt spid="9218"/>
                                        </p:tgtEl>
                                      </p:cBhvr>
                                    </p:animEffect>
                                    <p:set>
                                      <p:cBhvr>
                                        <p:cTn id="19" dur="1" fill="hold">
                                          <p:stCondLst>
                                            <p:cond delay="499"/>
                                          </p:stCondLst>
                                        </p:cTn>
                                        <p:tgtEl>
                                          <p:spTgt spid="9218"/>
                                        </p:tgtEl>
                                        <p:attrNameLst>
                                          <p:attrName>style.visibility</p:attrName>
                                        </p:attrNameLst>
                                      </p:cBhvr>
                                      <p:to>
                                        <p:strVal val="hidden"/>
                                      </p:to>
                                    </p:set>
                                  </p:childTnLst>
                                </p:cTn>
                              </p:par>
                            </p:childTnLst>
                          </p:cTn>
                        </p:par>
                        <p:par>
                          <p:cTn id="20" fill="hold">
                            <p:stCondLst>
                              <p:cond delay="500"/>
                            </p:stCondLst>
                            <p:childTnLst>
                              <p:par>
                                <p:cTn id="21" presetID="10" presetClass="entr" presetSubtype="0" fill="hold" grpId="1"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rot="20473447">
            <a:off x="271001" y="897381"/>
            <a:ext cx="8291513" cy="2560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1259632" y="4725144"/>
            <a:ext cx="2604303" cy="369332"/>
          </a:xfrm>
          <a:prstGeom prst="rect">
            <a:avLst/>
          </a:prstGeom>
          <a:noFill/>
        </p:spPr>
        <p:txBody>
          <a:bodyPr wrap="none" rtlCol="0">
            <a:spAutoFit/>
          </a:bodyPr>
          <a:lstStyle/>
          <a:p>
            <a:r>
              <a:rPr lang="es-AR" dirty="0" smtClean="0">
                <a:solidFill>
                  <a:schemeClr val="bg1"/>
                </a:solidFill>
              </a:rPr>
              <a:t>Distancia entre lagrimales</a:t>
            </a:r>
            <a:endParaRPr lang="es-AR" dirty="0">
              <a:solidFill>
                <a:schemeClr val="bg1"/>
              </a:solidFill>
            </a:endParaRPr>
          </a:p>
        </p:txBody>
      </p:sp>
      <p:sp>
        <p:nvSpPr>
          <p:cNvPr id="6" name="5 CuadroTexto"/>
          <p:cNvSpPr txBox="1"/>
          <p:nvPr/>
        </p:nvSpPr>
        <p:spPr>
          <a:xfrm>
            <a:off x="1824241" y="5094476"/>
            <a:ext cx="1475084" cy="369332"/>
          </a:xfrm>
          <a:prstGeom prst="rect">
            <a:avLst/>
          </a:prstGeom>
          <a:noFill/>
        </p:spPr>
        <p:txBody>
          <a:bodyPr wrap="none" rtlCol="0">
            <a:spAutoFit/>
          </a:bodyPr>
          <a:lstStyle/>
          <a:p>
            <a:r>
              <a:rPr lang="es-AR" dirty="0" smtClean="0">
                <a:solidFill>
                  <a:schemeClr val="bg1"/>
                </a:solidFill>
              </a:rPr>
              <a:t>Ancho del ojo</a:t>
            </a:r>
            <a:endParaRPr lang="es-AR" dirty="0">
              <a:solidFill>
                <a:schemeClr val="bg1"/>
              </a:solidFill>
            </a:endParaRPr>
          </a:p>
        </p:txBody>
      </p:sp>
      <p:cxnSp>
        <p:nvCxnSpPr>
          <p:cNvPr id="7" name="6 Conector recto"/>
          <p:cNvCxnSpPr/>
          <p:nvPr/>
        </p:nvCxnSpPr>
        <p:spPr>
          <a:xfrm>
            <a:off x="1043608" y="5094476"/>
            <a:ext cx="3024336"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8 CuadroTexto"/>
          <p:cNvSpPr txBox="1"/>
          <p:nvPr/>
        </p:nvSpPr>
        <p:spPr>
          <a:xfrm>
            <a:off x="4211960" y="4909810"/>
            <a:ext cx="697627" cy="369332"/>
          </a:xfrm>
          <a:prstGeom prst="rect">
            <a:avLst/>
          </a:prstGeom>
          <a:noFill/>
        </p:spPr>
        <p:txBody>
          <a:bodyPr wrap="none" rtlCol="0">
            <a:spAutoFit/>
          </a:bodyPr>
          <a:lstStyle/>
          <a:p>
            <a:r>
              <a:rPr lang="es-AR" dirty="0" smtClean="0">
                <a:solidFill>
                  <a:schemeClr val="bg1"/>
                </a:solidFill>
              </a:rPr>
              <a:t>=  1,6</a:t>
            </a:r>
            <a:endParaRPr lang="es-AR" dirty="0">
              <a:solidFill>
                <a:schemeClr val="bg1"/>
              </a:solidFill>
            </a:endParaRPr>
          </a:p>
        </p:txBody>
      </p:sp>
      <p:sp>
        <p:nvSpPr>
          <p:cNvPr id="10" name="9 CuadroTexto"/>
          <p:cNvSpPr txBox="1"/>
          <p:nvPr/>
        </p:nvSpPr>
        <p:spPr>
          <a:xfrm>
            <a:off x="1835424" y="5695585"/>
            <a:ext cx="1655068" cy="369332"/>
          </a:xfrm>
          <a:prstGeom prst="rect">
            <a:avLst/>
          </a:prstGeom>
          <a:noFill/>
        </p:spPr>
        <p:txBody>
          <a:bodyPr wrap="none" rtlCol="0">
            <a:spAutoFit/>
          </a:bodyPr>
          <a:lstStyle/>
          <a:p>
            <a:r>
              <a:rPr lang="es-AR" dirty="0" smtClean="0">
                <a:solidFill>
                  <a:schemeClr val="bg1"/>
                </a:solidFill>
              </a:rPr>
              <a:t>Alto del incisivo</a:t>
            </a:r>
            <a:endParaRPr lang="es-AR" dirty="0">
              <a:solidFill>
                <a:schemeClr val="bg1"/>
              </a:solidFill>
            </a:endParaRPr>
          </a:p>
        </p:txBody>
      </p:sp>
      <p:sp>
        <p:nvSpPr>
          <p:cNvPr id="11" name="10 CuadroTexto"/>
          <p:cNvSpPr txBox="1"/>
          <p:nvPr/>
        </p:nvSpPr>
        <p:spPr>
          <a:xfrm>
            <a:off x="1627328" y="6061938"/>
            <a:ext cx="1868910" cy="369332"/>
          </a:xfrm>
          <a:prstGeom prst="rect">
            <a:avLst/>
          </a:prstGeom>
          <a:noFill/>
        </p:spPr>
        <p:txBody>
          <a:bodyPr wrap="none" rtlCol="0">
            <a:spAutoFit/>
          </a:bodyPr>
          <a:lstStyle/>
          <a:p>
            <a:r>
              <a:rPr lang="es-AR" dirty="0" smtClean="0">
                <a:solidFill>
                  <a:schemeClr val="bg1"/>
                </a:solidFill>
              </a:rPr>
              <a:t>Ancho del incisivo</a:t>
            </a:r>
            <a:endParaRPr lang="es-AR" dirty="0">
              <a:solidFill>
                <a:schemeClr val="bg1"/>
              </a:solidFill>
            </a:endParaRPr>
          </a:p>
        </p:txBody>
      </p:sp>
      <p:cxnSp>
        <p:nvCxnSpPr>
          <p:cNvPr id="12" name="11 Conector recto"/>
          <p:cNvCxnSpPr/>
          <p:nvPr/>
        </p:nvCxnSpPr>
        <p:spPr>
          <a:xfrm>
            <a:off x="1475656" y="6061938"/>
            <a:ext cx="2160240" cy="2979"/>
          </a:xfrm>
          <a:prstGeom prst="line">
            <a:avLst/>
          </a:prstGeom>
        </p:spPr>
        <p:style>
          <a:lnRef idx="1">
            <a:schemeClr val="accent1"/>
          </a:lnRef>
          <a:fillRef idx="0">
            <a:schemeClr val="accent1"/>
          </a:fillRef>
          <a:effectRef idx="0">
            <a:schemeClr val="accent1"/>
          </a:effectRef>
          <a:fontRef idx="minor">
            <a:schemeClr val="tx1"/>
          </a:fontRef>
        </p:style>
      </p:cxnSp>
      <p:sp>
        <p:nvSpPr>
          <p:cNvPr id="13" name="12 CuadroTexto"/>
          <p:cNvSpPr txBox="1"/>
          <p:nvPr/>
        </p:nvSpPr>
        <p:spPr>
          <a:xfrm>
            <a:off x="3719130" y="5877272"/>
            <a:ext cx="697627" cy="369332"/>
          </a:xfrm>
          <a:prstGeom prst="rect">
            <a:avLst/>
          </a:prstGeom>
          <a:noFill/>
        </p:spPr>
        <p:txBody>
          <a:bodyPr wrap="none" rtlCol="0">
            <a:spAutoFit/>
          </a:bodyPr>
          <a:lstStyle/>
          <a:p>
            <a:r>
              <a:rPr lang="es-AR" dirty="0" smtClean="0">
                <a:solidFill>
                  <a:schemeClr val="bg1"/>
                </a:solidFill>
              </a:rPr>
              <a:t>=  1,6</a:t>
            </a:r>
            <a:endParaRPr lang="es-AR" dirty="0">
              <a:solidFill>
                <a:schemeClr val="bg1"/>
              </a:solidFill>
            </a:endParaRPr>
          </a:p>
        </p:txBody>
      </p:sp>
      <p:pic>
        <p:nvPicPr>
          <p:cNvPr id="12291"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1398376">
            <a:off x="5468713" y="2354363"/>
            <a:ext cx="2733675" cy="429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13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236596242"/>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a:off x="232885" y="548173"/>
            <a:ext cx="8623083" cy="1077218"/>
          </a:xfrm>
          <a:prstGeom prst="rect">
            <a:avLst/>
          </a:prstGeom>
          <a:noFill/>
        </p:spPr>
        <p:txBody>
          <a:bodyPr wrap="square" rtlCol="0">
            <a:spAutoFit/>
          </a:bodyPr>
          <a:lstStyle/>
          <a:p>
            <a:pPr algn="just"/>
            <a:r>
              <a:rPr lang="es-AR" sz="2800" dirty="0" smtClean="0">
                <a:solidFill>
                  <a:srgbClr val="FFFF00"/>
                </a:solidFill>
                <a:latin typeface="Symbol" pitchFamily="18" charset="2"/>
              </a:rPr>
              <a:t>f </a:t>
            </a:r>
            <a:r>
              <a:rPr lang="es-AR" dirty="0" smtClean="0">
                <a:solidFill>
                  <a:schemeClr val="bg1"/>
                </a:solidFill>
              </a:rPr>
              <a:t>también se encuentra en la expresión eléctrica del corazón mediante el electrocardiograma,  desde la onda R hasta la onda T, con respecto a la distancia entre la onda R y  la sucesiva.</a:t>
            </a:r>
            <a:endParaRPr lang="es-AR" dirty="0">
              <a:solidFill>
                <a:schemeClr val="bg1"/>
              </a:solidFill>
            </a:endParaRPr>
          </a:p>
        </p:txBody>
      </p:sp>
      <p:sp>
        <p:nvSpPr>
          <p:cNvPr id="5" name="4 Rectángulo"/>
          <p:cNvSpPr/>
          <p:nvPr/>
        </p:nvSpPr>
        <p:spPr>
          <a:xfrm>
            <a:off x="-995475" y="-2051994"/>
            <a:ext cx="11632530" cy="1200329"/>
          </a:xfrm>
          <a:prstGeom prst="rect">
            <a:avLst/>
          </a:prstGeom>
        </p:spPr>
        <p:txBody>
          <a:bodyPr wrap="square">
            <a:spAutoFit/>
          </a:bodyPr>
          <a:lstStyle/>
          <a:p>
            <a:r>
              <a:rPr lang="es-AR" dirty="0"/>
              <a:t>http://</a:t>
            </a:r>
            <a:r>
              <a:rPr lang="es-AR" dirty="0" smtClean="0"/>
              <a:t>books.google.com.ar/books?id=ySqE8H4tfsQC&amp;pg=PA31&amp;lpg=PA31&amp;dq=electrocardiograma+n%C3%BAmero+de+oro&amp;source=bl&amp;ots=SRf6aqFb4G&amp;sig=0zjONyGlhx9IdC7t0GCAWCDRtpc&amp;hl=es-419&amp;sa=X&amp;ei=6pg-VKeOIYflsASS34LgCA&amp;ved=0CCAQ6AEwAQ#v=onepage&amp;q=electrocardiograma%20n%C3%BAmero%20de%20oro&amp;f=false</a:t>
            </a:r>
          </a:p>
          <a:p>
            <a:endParaRPr lang="es-AR" dirty="0"/>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280233" y="3384928"/>
            <a:ext cx="3081114" cy="22764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Rectángulo"/>
          <p:cNvSpPr/>
          <p:nvPr/>
        </p:nvSpPr>
        <p:spPr>
          <a:xfrm>
            <a:off x="4028035" y="1313472"/>
            <a:ext cx="4827933" cy="2123658"/>
          </a:xfrm>
          <a:prstGeom prst="rect">
            <a:avLst/>
          </a:prstGeom>
        </p:spPr>
        <p:txBody>
          <a:bodyPr wrap="square">
            <a:spAutoFit/>
          </a:bodyPr>
          <a:lstStyle/>
          <a:p>
            <a:pPr algn="just"/>
            <a:r>
              <a:rPr lang="es-AR" dirty="0">
                <a:solidFill>
                  <a:schemeClr val="bg1"/>
                </a:solidFill>
              </a:rPr>
              <a:t>Un lugar inesperado en el que también aparece la  "proporción áurea", es en los latidos de nuestro corazón, que sigue en cada pulsación tranquila un ritmo de </a:t>
            </a:r>
            <a:r>
              <a:rPr lang="es-AR" sz="2400" dirty="0">
                <a:solidFill>
                  <a:srgbClr val="FFFF00"/>
                </a:solidFill>
              </a:rPr>
              <a:t>φ</a:t>
            </a:r>
            <a:r>
              <a:rPr lang="es-AR" dirty="0">
                <a:solidFill>
                  <a:schemeClr val="bg1"/>
                </a:solidFill>
              </a:rPr>
              <a:t>. Los tres impulsos eléctricos que conforman un electrocardiograma (EKG) son la onda </a:t>
            </a:r>
            <a:r>
              <a:rPr lang="es-AR" dirty="0" smtClean="0">
                <a:solidFill>
                  <a:schemeClr val="bg1"/>
                </a:solidFill>
              </a:rPr>
              <a:t>P</a:t>
            </a:r>
            <a:r>
              <a:rPr lang="es-AR" dirty="0">
                <a:solidFill>
                  <a:schemeClr val="bg1"/>
                </a:solidFill>
              </a:rPr>
              <a:t>(contracción de aurícula) la onda QRS (que se corresponde con la contracción del ventrículo</a:t>
            </a:r>
          </a:p>
        </p:txBody>
      </p:sp>
      <p:pic>
        <p:nvPicPr>
          <p:cNvPr id="1029" name="Picture 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14691" y="1645628"/>
            <a:ext cx="3600400" cy="2831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Rectángulo"/>
          <p:cNvSpPr/>
          <p:nvPr/>
        </p:nvSpPr>
        <p:spPr>
          <a:xfrm>
            <a:off x="359025" y="-863007"/>
            <a:ext cx="8496944" cy="646331"/>
          </a:xfrm>
          <a:prstGeom prst="rect">
            <a:avLst/>
          </a:prstGeom>
        </p:spPr>
        <p:txBody>
          <a:bodyPr wrap="square">
            <a:spAutoFit/>
          </a:bodyPr>
          <a:lstStyle/>
          <a:p>
            <a:pPr algn="ctr"/>
            <a:r>
              <a:rPr lang="es-AR" dirty="0">
                <a:hlinkClick r:id="rId4"/>
              </a:rPr>
              <a:t>http://</a:t>
            </a:r>
            <a:r>
              <a:rPr lang="es-AR" dirty="0" smtClean="0">
                <a:hlinkClick r:id="rId4"/>
              </a:rPr>
              <a:t>arteconaida.blogspot.com.ar/2012/12/el-secreto-de-la-belleza_9601.html</a:t>
            </a:r>
            <a:endParaRPr lang="es-AR" dirty="0" smtClean="0"/>
          </a:p>
          <a:p>
            <a:pPr algn="ctr"/>
            <a:endParaRPr lang="es-AR" dirty="0"/>
          </a:p>
        </p:txBody>
      </p:sp>
      <p:sp>
        <p:nvSpPr>
          <p:cNvPr id="12" name="11 CuadroTexto"/>
          <p:cNvSpPr txBox="1"/>
          <p:nvPr/>
        </p:nvSpPr>
        <p:spPr>
          <a:xfrm>
            <a:off x="683568" y="116632"/>
            <a:ext cx="3312368" cy="523220"/>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Electrocardiograma</a:t>
            </a:r>
            <a:endParaRPr lang="es-A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11833" y="4149080"/>
            <a:ext cx="3215011" cy="2566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14 Rectángulo"/>
          <p:cNvSpPr/>
          <p:nvPr/>
        </p:nvSpPr>
        <p:spPr>
          <a:xfrm>
            <a:off x="6392805" y="3356992"/>
            <a:ext cx="2463164" cy="2400657"/>
          </a:xfrm>
          <a:prstGeom prst="rect">
            <a:avLst/>
          </a:prstGeom>
        </p:spPr>
        <p:txBody>
          <a:bodyPr wrap="square">
            <a:spAutoFit/>
          </a:bodyPr>
          <a:lstStyle/>
          <a:p>
            <a:r>
              <a:rPr lang="es-AR" dirty="0" smtClean="0">
                <a:solidFill>
                  <a:schemeClr val="bg1"/>
                </a:solidFill>
              </a:rPr>
              <a:t>y </a:t>
            </a:r>
            <a:r>
              <a:rPr lang="es-AR" dirty="0">
                <a:solidFill>
                  <a:schemeClr val="bg1"/>
                </a:solidFill>
              </a:rPr>
              <a:t>que impulsa la sangre por las arterias) y la onda T que se corresponde con la relajación </a:t>
            </a:r>
            <a:r>
              <a:rPr lang="es-AR" dirty="0" smtClean="0">
                <a:solidFill>
                  <a:schemeClr val="bg1"/>
                </a:solidFill>
              </a:rPr>
              <a:t>espontánea del </a:t>
            </a:r>
            <a:r>
              <a:rPr lang="es-AR" dirty="0">
                <a:solidFill>
                  <a:schemeClr val="bg1"/>
                </a:solidFill>
              </a:rPr>
              <a:t>músculo cardíaco. La onda T aparece en el punto áureo </a:t>
            </a:r>
            <a:r>
              <a:rPr lang="es-AR" sz="2400" dirty="0" smtClean="0">
                <a:solidFill>
                  <a:srgbClr val="FFFF00"/>
                </a:solidFill>
              </a:rPr>
              <a:t>φ</a:t>
            </a:r>
            <a:r>
              <a:rPr lang="es-AR" dirty="0" smtClean="0">
                <a:solidFill>
                  <a:schemeClr val="bg1"/>
                </a:solidFill>
              </a:rPr>
              <a:t> </a:t>
            </a:r>
            <a:endParaRPr lang="es-AR" dirty="0">
              <a:solidFill>
                <a:schemeClr val="bg1"/>
              </a:solidFill>
            </a:endParaRPr>
          </a:p>
        </p:txBody>
      </p:sp>
      <p:sp>
        <p:nvSpPr>
          <p:cNvPr id="16" name="15 Rectángulo"/>
          <p:cNvSpPr/>
          <p:nvPr/>
        </p:nvSpPr>
        <p:spPr>
          <a:xfrm>
            <a:off x="3526844" y="5675068"/>
            <a:ext cx="5552748" cy="923330"/>
          </a:xfrm>
          <a:prstGeom prst="rect">
            <a:avLst/>
          </a:prstGeom>
        </p:spPr>
        <p:txBody>
          <a:bodyPr wrap="square">
            <a:spAutoFit/>
          </a:bodyPr>
          <a:lstStyle/>
          <a:p>
            <a:r>
              <a:rPr lang="es-AR" dirty="0" smtClean="0">
                <a:solidFill>
                  <a:schemeClr val="bg1"/>
                </a:solidFill>
              </a:rPr>
              <a:t>entre </a:t>
            </a:r>
            <a:r>
              <a:rPr lang="es-AR" dirty="0">
                <a:solidFill>
                  <a:schemeClr val="bg1"/>
                </a:solidFill>
              </a:rPr>
              <a:t>sucesivas pulsaciones; la "música" de nuestro corazón (cuando estamos relajados) también sigue la "razón de oro". </a:t>
            </a:r>
          </a:p>
        </p:txBody>
      </p:sp>
    </p:spTree>
    <p:extLst>
      <p:ext uri="{BB962C8B-B14F-4D97-AF65-F5344CB8AC3E}">
        <p14:creationId xmlns:p14="http://schemas.microsoft.com/office/powerpoint/2010/main" val="3524451173"/>
      </p:ext>
    </p:extLst>
  </p:cSld>
  <p:clrMapOvr>
    <a:masterClrMapping/>
  </p:clrMapOvr>
  <mc:AlternateContent xmlns:mc="http://schemas.openxmlformats.org/markup-compatibility/2006" xmlns:p14="http://schemas.microsoft.com/office/powerpoint/2010/main">
    <mc:Choice Requires="p14">
      <p:transition spd="slow" p14:dur="1200">
        <p14:prism dir="d"/>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a:off x="1789814" y="666247"/>
            <a:ext cx="5544616" cy="5232202"/>
          </a:xfrm>
          <a:prstGeom prst="rect">
            <a:avLst/>
          </a:prstGeom>
          <a:noFill/>
        </p:spPr>
        <p:txBody>
          <a:bodyPr wrap="square" rtlCol="0">
            <a:spAutoFit/>
          </a:bodyPr>
          <a:lstStyle/>
          <a:p>
            <a:pPr algn="ctr"/>
            <a:r>
              <a:rPr lang="es-AR" sz="4000" dirty="0" smtClean="0">
                <a:solidFill>
                  <a:prstClr val="white"/>
                </a:solidFill>
              </a:rPr>
              <a:t>¿Y que pasa con la temperatura </a:t>
            </a:r>
            <a:r>
              <a:rPr lang="es-AR" sz="4000" dirty="0">
                <a:solidFill>
                  <a:prstClr val="white"/>
                </a:solidFill>
              </a:rPr>
              <a:t>de los seres </a:t>
            </a:r>
            <a:r>
              <a:rPr lang="es-AR" sz="4000" dirty="0" smtClean="0">
                <a:solidFill>
                  <a:prstClr val="white"/>
                </a:solidFill>
              </a:rPr>
              <a:t>vivos ?</a:t>
            </a:r>
          </a:p>
          <a:p>
            <a:pPr algn="ctr"/>
            <a:endParaRPr lang="es-AR" sz="4000" dirty="0">
              <a:solidFill>
                <a:prstClr val="white"/>
              </a:solidFill>
            </a:endParaRPr>
          </a:p>
          <a:p>
            <a:pPr algn="ctr"/>
            <a:r>
              <a:rPr lang="es-AR" sz="4000" dirty="0" smtClean="0">
                <a:solidFill>
                  <a:prstClr val="white"/>
                </a:solidFill>
              </a:rPr>
              <a:t>¿Existe alguna relación con </a:t>
            </a:r>
            <a:r>
              <a:rPr lang="es-AR" sz="4000" dirty="0" smtClean="0">
                <a:solidFill>
                  <a:srgbClr val="FFFF00"/>
                </a:solidFill>
              </a:rPr>
              <a:t>el </a:t>
            </a:r>
            <a:r>
              <a:rPr lang="es-AR" sz="4000" dirty="0">
                <a:solidFill>
                  <a:srgbClr val="FFFF00"/>
                </a:solidFill>
              </a:rPr>
              <a:t>número de </a:t>
            </a:r>
            <a:r>
              <a:rPr lang="es-AR" sz="4000" dirty="0" smtClean="0">
                <a:solidFill>
                  <a:srgbClr val="FFFF00"/>
                </a:solidFill>
              </a:rPr>
              <a:t>oro?</a:t>
            </a:r>
            <a:endParaRPr lang="es-AR" sz="4000" dirty="0">
              <a:solidFill>
                <a:srgbClr val="FFFF00"/>
              </a:solidFill>
            </a:endParaRPr>
          </a:p>
          <a:p>
            <a:endParaRPr lang="es-AR" sz="4000" dirty="0" smtClean="0">
              <a:solidFill>
                <a:prstClr val="white"/>
              </a:solidFill>
            </a:endParaRPr>
          </a:p>
          <a:p>
            <a:pPr algn="ctr"/>
            <a:r>
              <a:rPr lang="es-AR" sz="5400" dirty="0" smtClean="0">
                <a:solidFill>
                  <a:prstClr val="white"/>
                </a:solidFill>
              </a:rPr>
              <a:t>¡¡¡ Sí !!!</a:t>
            </a:r>
            <a:endParaRPr lang="es-AR" sz="5400" dirty="0">
              <a:solidFill>
                <a:prstClr val="white"/>
              </a:solidFill>
            </a:endParaRPr>
          </a:p>
        </p:txBody>
      </p:sp>
    </p:spTree>
    <p:extLst>
      <p:ext uri="{BB962C8B-B14F-4D97-AF65-F5344CB8AC3E}">
        <p14:creationId xmlns:p14="http://schemas.microsoft.com/office/powerpoint/2010/main" val="2250219150"/>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2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4">
                                            <p:txEl>
                                              <p:pRg st="0" end="0"/>
                                            </p:txEl>
                                          </p:spTgt>
                                        </p:tgtEl>
                                      </p:cBhvr>
                                    </p:animEffect>
                                    <p:anim calcmode="lin" valueType="num">
                                      <p:cBhvr>
                                        <p:cTn id="10" dur="2000" fill="hold"/>
                                        <p:tgtEl>
                                          <p:spTgt spid="4">
                                            <p:txEl>
                                              <p:pRg st="0" end="0"/>
                                            </p:txEl>
                                          </p:spTgt>
                                        </p:tgtEl>
                                        <p:attrNameLst>
                                          <p:attrName>ppt_x</p:attrName>
                                        </p:attrNameLst>
                                      </p:cBhvr>
                                      <p:tavLst>
                                        <p:tav tm="0">
                                          <p:val>
                                            <p:fltVal val="0.5"/>
                                          </p:val>
                                        </p:tav>
                                        <p:tav tm="100000">
                                          <p:val>
                                            <p:strVal val="#ppt_x"/>
                                          </p:val>
                                        </p:tav>
                                      </p:tavLst>
                                    </p:anim>
                                    <p:anim calcmode="lin" valueType="num">
                                      <p:cBhvr>
                                        <p:cTn id="11" dur="2000" fill="hold"/>
                                        <p:tgtEl>
                                          <p:spTgt spid="4">
                                            <p:txEl>
                                              <p:pRg st="0" end="0"/>
                                            </p:txEl>
                                          </p:spTgt>
                                        </p:tgtEl>
                                        <p:attrNameLst>
                                          <p:attrName>ppt_y</p:attrName>
                                        </p:attrNameLst>
                                      </p:cBhvr>
                                      <p:tavLst>
                                        <p:tav tm="0">
                                          <p:val>
                                            <p:fltVal val="0.5"/>
                                          </p:val>
                                        </p:tav>
                                        <p:tav tm="100000">
                                          <p:val>
                                            <p:strVal val="#ppt_y"/>
                                          </p:val>
                                        </p:tav>
                                      </p:tavLst>
                                    </p:anim>
                                  </p:childTnLst>
                                </p:cTn>
                              </p:par>
                            </p:childTnLst>
                          </p:cTn>
                        </p:par>
                        <p:par>
                          <p:cTn id="12" fill="hold">
                            <p:stCondLst>
                              <p:cond delay="2000"/>
                            </p:stCondLst>
                            <p:childTnLst>
                              <p:par>
                                <p:cTn id="13" presetID="53" presetClass="entr" presetSubtype="528"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 calcmode="lin" valueType="num">
                                      <p:cBhvr>
                                        <p:cTn id="15" dur="2000" fill="hold"/>
                                        <p:tgtEl>
                                          <p:spTgt spid="4">
                                            <p:txEl>
                                              <p:pRg st="2" end="2"/>
                                            </p:txEl>
                                          </p:spTgt>
                                        </p:tgtEl>
                                        <p:attrNameLst>
                                          <p:attrName>ppt_w</p:attrName>
                                        </p:attrNameLst>
                                      </p:cBhvr>
                                      <p:tavLst>
                                        <p:tav tm="0">
                                          <p:val>
                                            <p:fltVal val="0"/>
                                          </p:val>
                                        </p:tav>
                                        <p:tav tm="100000">
                                          <p:val>
                                            <p:strVal val="#ppt_w"/>
                                          </p:val>
                                        </p:tav>
                                      </p:tavLst>
                                    </p:anim>
                                    <p:anim calcmode="lin" valueType="num">
                                      <p:cBhvr>
                                        <p:cTn id="16" dur="200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17" dur="2000"/>
                                        <p:tgtEl>
                                          <p:spTgt spid="4">
                                            <p:txEl>
                                              <p:pRg st="2" end="2"/>
                                            </p:txEl>
                                          </p:spTgt>
                                        </p:tgtEl>
                                      </p:cBhvr>
                                    </p:animEffect>
                                    <p:anim calcmode="lin" valueType="num">
                                      <p:cBhvr>
                                        <p:cTn id="18" dur="2000" fill="hold"/>
                                        <p:tgtEl>
                                          <p:spTgt spid="4">
                                            <p:txEl>
                                              <p:pRg st="2" end="2"/>
                                            </p:txEl>
                                          </p:spTgt>
                                        </p:tgtEl>
                                        <p:attrNameLst>
                                          <p:attrName>ppt_x</p:attrName>
                                        </p:attrNameLst>
                                      </p:cBhvr>
                                      <p:tavLst>
                                        <p:tav tm="0">
                                          <p:val>
                                            <p:fltVal val="0.5"/>
                                          </p:val>
                                        </p:tav>
                                        <p:tav tm="100000">
                                          <p:val>
                                            <p:strVal val="#ppt_x"/>
                                          </p:val>
                                        </p:tav>
                                      </p:tavLst>
                                    </p:anim>
                                    <p:anim calcmode="lin" valueType="num">
                                      <p:cBhvr>
                                        <p:cTn id="19" dur="2000" fill="hold"/>
                                        <p:tgtEl>
                                          <p:spTgt spid="4">
                                            <p:txEl>
                                              <p:pRg st="2" end="2"/>
                                            </p:txEl>
                                          </p:spTgt>
                                        </p:tgtEl>
                                        <p:attrNameLst>
                                          <p:attrName>ppt_y</p:attrName>
                                        </p:attrNameLst>
                                      </p:cBhvr>
                                      <p:tavLst>
                                        <p:tav tm="0">
                                          <p:val>
                                            <p:fltVal val="0.5"/>
                                          </p:val>
                                        </p:tav>
                                        <p:tav tm="100000">
                                          <p:val>
                                            <p:strVal val="#ppt_y"/>
                                          </p:val>
                                        </p:tav>
                                      </p:tavLst>
                                    </p:anim>
                                  </p:childTnLst>
                                </p:cTn>
                              </p:par>
                            </p:childTnLst>
                          </p:cTn>
                        </p:par>
                        <p:par>
                          <p:cTn id="20" fill="hold">
                            <p:stCondLst>
                              <p:cond delay="4000"/>
                            </p:stCondLst>
                            <p:childTnLst>
                              <p:par>
                                <p:cTn id="21" presetID="35" presetClass="entr" presetSubtype="0"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fade">
                                      <p:cBhvr>
                                        <p:cTn id="23" dur="2000"/>
                                        <p:tgtEl>
                                          <p:spTgt spid="4">
                                            <p:txEl>
                                              <p:pRg st="4" end="4"/>
                                            </p:txEl>
                                          </p:spTgt>
                                        </p:tgtEl>
                                      </p:cBhvr>
                                    </p:animEffect>
                                    <p:anim calcmode="lin" valueType="num">
                                      <p:cBhvr>
                                        <p:cTn id="24" dur="2000" fill="hold"/>
                                        <p:tgtEl>
                                          <p:spTgt spid="4">
                                            <p:txEl>
                                              <p:pRg st="4" end="4"/>
                                            </p:txEl>
                                          </p:spTgt>
                                        </p:tgtEl>
                                        <p:attrNameLst>
                                          <p:attrName>style.rotation</p:attrName>
                                        </p:attrNameLst>
                                      </p:cBhvr>
                                      <p:tavLst>
                                        <p:tav tm="0">
                                          <p:val>
                                            <p:fltVal val="720"/>
                                          </p:val>
                                        </p:tav>
                                        <p:tav tm="100000">
                                          <p:val>
                                            <p:fltVal val="0"/>
                                          </p:val>
                                        </p:tav>
                                      </p:tavLst>
                                    </p:anim>
                                    <p:anim calcmode="lin" valueType="num">
                                      <p:cBhvr>
                                        <p:cTn id="25" dur="2000" fill="hold"/>
                                        <p:tgtEl>
                                          <p:spTgt spid="4">
                                            <p:txEl>
                                              <p:pRg st="4" end="4"/>
                                            </p:txEl>
                                          </p:spTgt>
                                        </p:tgtEl>
                                        <p:attrNameLst>
                                          <p:attrName>ppt_h</p:attrName>
                                        </p:attrNameLst>
                                      </p:cBhvr>
                                      <p:tavLst>
                                        <p:tav tm="0">
                                          <p:val>
                                            <p:fltVal val="0"/>
                                          </p:val>
                                        </p:tav>
                                        <p:tav tm="100000">
                                          <p:val>
                                            <p:strVal val="#ppt_h"/>
                                          </p:val>
                                        </p:tav>
                                      </p:tavLst>
                                    </p:anim>
                                    <p:anim calcmode="lin" valueType="num">
                                      <p:cBhvr>
                                        <p:cTn id="26" dur="2000" fill="hold"/>
                                        <p:tgtEl>
                                          <p:spTgt spid="4">
                                            <p:txEl>
                                              <p:pRg st="4" end="4"/>
                                            </p:txEl>
                                          </p:spTgt>
                                        </p:tgtEl>
                                        <p:attrNameLst>
                                          <p:attrName>ppt_w</p:attrName>
                                        </p:attrNameLst>
                                      </p:cBhvr>
                                      <p:tavLst>
                                        <p:tav tm="0">
                                          <p:val>
                                            <p:fltVal val="0"/>
                                          </p:val>
                                        </p:tav>
                                        <p:tav tm="100000">
                                          <p:val>
                                            <p:strVal val="#ppt_w"/>
                                          </p:val>
                                        </p:tav>
                                      </p:tavLst>
                                    </p:anim>
                                  </p:childTnLst>
                                </p:cTn>
                              </p:par>
                            </p:childTnLst>
                          </p:cTn>
                        </p:par>
                        <p:par>
                          <p:cTn id="27" fill="hold">
                            <p:stCondLst>
                              <p:cond delay="6000"/>
                            </p:stCondLst>
                            <p:childTnLst>
                              <p:par>
                                <p:cTn id="28" presetID="28" presetClass="emph" presetSubtype="0" fill="hold" nodeType="afterEffect">
                                  <p:stCondLst>
                                    <p:cond delay="1000"/>
                                  </p:stCondLst>
                                  <p:childTnLst>
                                    <p:animClr clrSpc="rgb" dir="cw">
                                      <p:cBhvr override="childStyle">
                                        <p:cTn id="29" dur="500" fill="hold"/>
                                        <p:tgtEl>
                                          <p:spTgt spid="4">
                                            <p:txEl>
                                              <p:pRg st="4" end="4"/>
                                            </p:txEl>
                                          </p:spTgt>
                                        </p:tgtEl>
                                        <p:attrNameLst>
                                          <p:attrName>style.color</p:attrName>
                                        </p:attrNameLst>
                                      </p:cBhvr>
                                      <p:to>
                                        <a:schemeClr val="accent2"/>
                                      </p:to>
                                    </p:animClr>
                                    <p:animClr clrSpc="rgb" dir="cw">
                                      <p:cBhvr>
                                        <p:cTn id="30" dur="500" fill="hold"/>
                                        <p:tgtEl>
                                          <p:spTgt spid="4">
                                            <p:txEl>
                                              <p:pRg st="4" end="4"/>
                                            </p:txEl>
                                          </p:spTgt>
                                        </p:tgtEl>
                                        <p:attrNameLst>
                                          <p:attrName>fillcolor</p:attrName>
                                        </p:attrNameLst>
                                      </p:cBhvr>
                                      <p:to>
                                        <a:schemeClr val="accent2"/>
                                      </p:to>
                                    </p:animClr>
                                    <p:set>
                                      <p:cBhvr>
                                        <p:cTn id="31" dur="500" fill="hold"/>
                                        <p:tgtEl>
                                          <p:spTgt spid="4">
                                            <p:txEl>
                                              <p:pRg st="4" end="4"/>
                                            </p:txEl>
                                          </p:spTgt>
                                        </p:tgtEl>
                                        <p:attrNameLst>
                                          <p:attrName>fill.type</p:attrName>
                                        </p:attrNameLst>
                                      </p:cBhvr>
                                      <p:to>
                                        <p:strVal val="solid"/>
                                      </p:to>
                                    </p:set>
                                    <p:anim to="1.5" calcmode="lin" valueType="num">
                                      <p:cBhvr override="childStyle">
                                        <p:cTn id="32" dur="500" fill="hold"/>
                                        <p:tgtEl>
                                          <p:spTgt spid="4">
                                            <p:txEl>
                                              <p:pRg st="4" end="4"/>
                                            </p:txEl>
                                          </p:spTgt>
                                        </p:tgtEl>
                                        <p:attrNameLst>
                                          <p:attrName>style.fontSize</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95536" y="404664"/>
            <a:ext cx="5303837" cy="4505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780928" y="2481568"/>
            <a:ext cx="3614836" cy="1815882"/>
          </a:xfrm>
          <a:prstGeom prst="rect">
            <a:avLst/>
          </a:prstGeom>
        </p:spPr>
        <p:txBody>
          <a:bodyPr wrap="none">
            <a:spAutoFit/>
          </a:bodyPr>
          <a:lstStyle/>
          <a:p>
            <a:r>
              <a:rPr lang="es-AR" sz="2800" dirty="0">
                <a:solidFill>
                  <a:prstClr val="white"/>
                </a:solidFill>
              </a:rPr>
              <a:t>°C= (°F - 32) / </a:t>
            </a:r>
            <a:r>
              <a:rPr lang="es-AR" sz="2800" dirty="0" smtClean="0">
                <a:solidFill>
                  <a:prstClr val="white"/>
                </a:solidFill>
              </a:rPr>
              <a:t>1.8</a:t>
            </a:r>
          </a:p>
          <a:p>
            <a:endParaRPr lang="es-AR" sz="2800" dirty="0">
              <a:solidFill>
                <a:prstClr val="white"/>
              </a:solidFill>
            </a:endParaRPr>
          </a:p>
          <a:p>
            <a:r>
              <a:rPr lang="es-AR" sz="2800" dirty="0" smtClean="0">
                <a:solidFill>
                  <a:prstClr val="white"/>
                </a:solidFill>
              </a:rPr>
              <a:t>Mamíferos  36°C a 39°C</a:t>
            </a:r>
          </a:p>
          <a:p>
            <a:r>
              <a:rPr lang="es-AR" sz="2800" dirty="0" smtClean="0">
                <a:solidFill>
                  <a:prstClr val="white"/>
                </a:solidFill>
              </a:rPr>
              <a:t>Aves 40.5°C</a:t>
            </a:r>
            <a:endParaRPr lang="es-AR" sz="2800" dirty="0">
              <a:solidFill>
                <a:prstClr val="white"/>
              </a:solidFill>
            </a:endParaRPr>
          </a:p>
        </p:txBody>
      </p:sp>
      <p:cxnSp>
        <p:nvCxnSpPr>
          <p:cNvPr id="10" name="9 Conector recto de flecha"/>
          <p:cNvCxnSpPr/>
          <p:nvPr/>
        </p:nvCxnSpPr>
        <p:spPr>
          <a:xfrm flipH="1">
            <a:off x="800288" y="3244144"/>
            <a:ext cx="1755488" cy="0"/>
          </a:xfrm>
          <a:prstGeom prst="straightConnector1">
            <a:avLst/>
          </a:prstGeom>
          <a:ln w="254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 name="13 Conector recto"/>
          <p:cNvCxnSpPr/>
          <p:nvPr/>
        </p:nvCxnSpPr>
        <p:spPr>
          <a:xfrm flipV="1">
            <a:off x="2559421" y="1586620"/>
            <a:ext cx="0" cy="165618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7" name="16 Conector recto"/>
          <p:cNvCxnSpPr/>
          <p:nvPr/>
        </p:nvCxnSpPr>
        <p:spPr>
          <a:xfrm flipV="1">
            <a:off x="5364088" y="1574208"/>
            <a:ext cx="0" cy="165618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8" name="17 Conector recto"/>
          <p:cNvCxnSpPr/>
          <p:nvPr/>
        </p:nvCxnSpPr>
        <p:spPr>
          <a:xfrm flipV="1">
            <a:off x="805238" y="1574208"/>
            <a:ext cx="0" cy="165618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9" name="18 Conector recto de flecha"/>
          <p:cNvCxnSpPr/>
          <p:nvPr/>
        </p:nvCxnSpPr>
        <p:spPr>
          <a:xfrm>
            <a:off x="2555776" y="3244144"/>
            <a:ext cx="2808312" cy="0"/>
          </a:xfrm>
          <a:prstGeom prst="straightConnector1">
            <a:avLst/>
          </a:prstGeom>
          <a:ln w="25400">
            <a:solidFill>
              <a:schemeClr val="accent3">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sp>
        <p:nvSpPr>
          <p:cNvPr id="22" name="21 CuadroTexto"/>
          <p:cNvSpPr txBox="1"/>
          <p:nvPr/>
        </p:nvSpPr>
        <p:spPr>
          <a:xfrm>
            <a:off x="1492932" y="3267909"/>
            <a:ext cx="333746" cy="400110"/>
          </a:xfrm>
          <a:prstGeom prst="rect">
            <a:avLst/>
          </a:prstGeom>
          <a:noFill/>
        </p:spPr>
        <p:txBody>
          <a:bodyPr wrap="none" rtlCol="0">
            <a:spAutoFit/>
          </a:bodyPr>
          <a:lstStyle/>
          <a:p>
            <a:r>
              <a:rPr lang="es-AR" sz="2000" dirty="0" smtClean="0">
                <a:solidFill>
                  <a:schemeClr val="accent6">
                    <a:lumMod val="75000"/>
                  </a:schemeClr>
                </a:solidFill>
              </a:rPr>
              <a:t>A</a:t>
            </a:r>
            <a:endParaRPr lang="es-AR" sz="2000" dirty="0">
              <a:solidFill>
                <a:schemeClr val="accent6">
                  <a:lumMod val="75000"/>
                </a:schemeClr>
              </a:solidFill>
            </a:endParaRPr>
          </a:p>
        </p:txBody>
      </p:sp>
      <p:sp>
        <p:nvSpPr>
          <p:cNvPr id="24" name="23 CuadroTexto"/>
          <p:cNvSpPr txBox="1"/>
          <p:nvPr/>
        </p:nvSpPr>
        <p:spPr>
          <a:xfrm>
            <a:off x="3793059" y="3257792"/>
            <a:ext cx="333746" cy="400110"/>
          </a:xfrm>
          <a:prstGeom prst="rect">
            <a:avLst/>
          </a:prstGeom>
          <a:noFill/>
        </p:spPr>
        <p:txBody>
          <a:bodyPr wrap="none" rtlCol="0">
            <a:spAutoFit/>
          </a:bodyPr>
          <a:lstStyle/>
          <a:p>
            <a:r>
              <a:rPr lang="es-AR" sz="2000" dirty="0" smtClean="0">
                <a:solidFill>
                  <a:schemeClr val="accent3">
                    <a:lumMod val="40000"/>
                    <a:lumOff val="60000"/>
                  </a:schemeClr>
                </a:solidFill>
              </a:rPr>
              <a:t>B</a:t>
            </a:r>
            <a:endParaRPr lang="es-AR" sz="2000" dirty="0">
              <a:solidFill>
                <a:schemeClr val="accent3">
                  <a:lumMod val="40000"/>
                  <a:lumOff val="60000"/>
                </a:schemeClr>
              </a:solidFill>
            </a:endParaRPr>
          </a:p>
        </p:txBody>
      </p:sp>
      <p:sp>
        <p:nvSpPr>
          <p:cNvPr id="27" name="26 CuadroTexto"/>
          <p:cNvSpPr txBox="1"/>
          <p:nvPr/>
        </p:nvSpPr>
        <p:spPr>
          <a:xfrm>
            <a:off x="5852172" y="620688"/>
            <a:ext cx="3096344" cy="1631216"/>
          </a:xfrm>
          <a:prstGeom prst="rect">
            <a:avLst/>
          </a:prstGeom>
          <a:noFill/>
        </p:spPr>
        <p:txBody>
          <a:bodyPr wrap="square" rtlCol="0">
            <a:spAutoFit/>
          </a:bodyPr>
          <a:lstStyle/>
          <a:p>
            <a:pPr algn="ctr"/>
            <a:r>
              <a:rPr lang="es-AR" dirty="0">
                <a:solidFill>
                  <a:prstClr val="white"/>
                </a:solidFill>
              </a:rPr>
              <a:t>La temperatura del cuerpo y </a:t>
            </a:r>
            <a:r>
              <a:rPr lang="es-AR" dirty="0" smtClean="0">
                <a:solidFill>
                  <a:prstClr val="white"/>
                </a:solidFill>
              </a:rPr>
              <a:t>el punto mímo de esterilización</a:t>
            </a:r>
          </a:p>
          <a:p>
            <a:pPr algn="ctr"/>
            <a:r>
              <a:rPr lang="es-AR" dirty="0" smtClean="0">
                <a:solidFill>
                  <a:prstClr val="white"/>
                </a:solidFill>
              </a:rPr>
              <a:t>caen </a:t>
            </a:r>
            <a:r>
              <a:rPr lang="es-AR" dirty="0">
                <a:solidFill>
                  <a:prstClr val="white"/>
                </a:solidFill>
              </a:rPr>
              <a:t>cerca de los puntos </a:t>
            </a:r>
            <a:r>
              <a:rPr lang="es-AR" dirty="0" smtClean="0">
                <a:solidFill>
                  <a:prstClr val="white"/>
                </a:solidFill>
              </a:rPr>
              <a:t> </a:t>
            </a:r>
            <a:r>
              <a:rPr lang="es-AR" sz="2800" dirty="0" smtClean="0">
                <a:solidFill>
                  <a:srgbClr val="FFFF00"/>
                </a:solidFill>
                <a:latin typeface="Symbol" pitchFamily="18" charset="2"/>
              </a:rPr>
              <a:t>f </a:t>
            </a:r>
            <a:r>
              <a:rPr lang="es-AR" dirty="0" smtClean="0">
                <a:solidFill>
                  <a:prstClr val="white"/>
                </a:solidFill>
              </a:rPr>
              <a:t>entre </a:t>
            </a:r>
            <a:r>
              <a:rPr lang="es-AR" dirty="0">
                <a:solidFill>
                  <a:prstClr val="white"/>
                </a:solidFill>
              </a:rPr>
              <a:t>la congelación y ebullición.</a:t>
            </a:r>
          </a:p>
        </p:txBody>
      </p:sp>
      <p:sp>
        <p:nvSpPr>
          <p:cNvPr id="29" name="28 Rectángulo"/>
          <p:cNvSpPr/>
          <p:nvPr/>
        </p:nvSpPr>
        <p:spPr>
          <a:xfrm>
            <a:off x="216961" y="3613416"/>
            <a:ext cx="8679678" cy="646331"/>
          </a:xfrm>
          <a:prstGeom prst="rect">
            <a:avLst/>
          </a:prstGeom>
        </p:spPr>
        <p:txBody>
          <a:bodyPr wrap="square">
            <a:spAutoFit/>
          </a:bodyPr>
          <a:lstStyle/>
          <a:p>
            <a:pPr algn="ctr"/>
            <a:r>
              <a:rPr lang="es-AR" dirty="0" smtClean="0">
                <a:solidFill>
                  <a:srgbClr val="1F497D">
                    <a:lumMod val="40000"/>
                    <a:lumOff val="60000"/>
                  </a:srgbClr>
                </a:solidFill>
              </a:rPr>
              <a:t>El agua </a:t>
            </a:r>
            <a:r>
              <a:rPr lang="es-AR" dirty="0">
                <a:solidFill>
                  <a:prstClr val="white"/>
                </a:solidFill>
              </a:rPr>
              <a:t>es donde </a:t>
            </a:r>
            <a:r>
              <a:rPr lang="es-AR" dirty="0" smtClean="0">
                <a:solidFill>
                  <a:prstClr val="white"/>
                </a:solidFill>
              </a:rPr>
              <a:t>se originó la vida, y nuestro cuerpo es mayormente agua, 70%, </a:t>
            </a:r>
          </a:p>
          <a:p>
            <a:pPr algn="ctr"/>
            <a:r>
              <a:rPr lang="es-AR" dirty="0" smtClean="0">
                <a:solidFill>
                  <a:prstClr val="white"/>
                </a:solidFill>
              </a:rPr>
              <a:t>El agua tiene un punto de congelación y ebullición de  </a:t>
            </a:r>
            <a:r>
              <a:rPr lang="es-AR" dirty="0" smtClean="0">
                <a:solidFill>
                  <a:srgbClr val="1F497D">
                    <a:lumMod val="40000"/>
                    <a:lumOff val="60000"/>
                  </a:srgbClr>
                </a:solidFill>
              </a:rPr>
              <a:t>0°C </a:t>
            </a:r>
            <a:r>
              <a:rPr lang="es-AR" dirty="0" smtClean="0">
                <a:solidFill>
                  <a:prstClr val="white"/>
                </a:solidFill>
              </a:rPr>
              <a:t>y</a:t>
            </a:r>
            <a:r>
              <a:rPr lang="es-AR" dirty="0" smtClean="0">
                <a:solidFill>
                  <a:srgbClr val="1F497D">
                    <a:lumMod val="40000"/>
                    <a:lumOff val="60000"/>
                  </a:srgbClr>
                </a:solidFill>
              </a:rPr>
              <a:t> </a:t>
            </a:r>
            <a:r>
              <a:rPr lang="es-AR" dirty="0" smtClean="0">
                <a:solidFill>
                  <a:srgbClr val="FFC000"/>
                </a:solidFill>
              </a:rPr>
              <a:t>100°C </a:t>
            </a:r>
            <a:r>
              <a:rPr lang="es-AR" dirty="0" smtClean="0">
                <a:solidFill>
                  <a:prstClr val="white"/>
                </a:solidFill>
              </a:rPr>
              <a:t>respetivamente.</a:t>
            </a:r>
            <a:endParaRPr lang="es-AR" dirty="0">
              <a:solidFill>
                <a:srgbClr val="FFC000"/>
              </a:solidFill>
            </a:endParaRPr>
          </a:p>
        </p:txBody>
      </p:sp>
      <p:sp>
        <p:nvSpPr>
          <p:cNvPr id="33" name="32 Rectángulo"/>
          <p:cNvSpPr/>
          <p:nvPr/>
        </p:nvSpPr>
        <p:spPr>
          <a:xfrm>
            <a:off x="465992" y="4171325"/>
            <a:ext cx="8208912" cy="1369606"/>
          </a:xfrm>
          <a:prstGeom prst="rect">
            <a:avLst/>
          </a:prstGeom>
        </p:spPr>
        <p:txBody>
          <a:bodyPr wrap="square">
            <a:spAutoFit/>
          </a:bodyPr>
          <a:lstStyle/>
          <a:p>
            <a:pPr algn="ctr"/>
            <a:r>
              <a:rPr lang="es-AR" dirty="0">
                <a:solidFill>
                  <a:prstClr val="white"/>
                </a:solidFill>
              </a:rPr>
              <a:t>La temperatura de los seres vivos con regulación </a:t>
            </a:r>
            <a:r>
              <a:rPr lang="es-AR" dirty="0" smtClean="0">
                <a:solidFill>
                  <a:prstClr val="white"/>
                </a:solidFill>
              </a:rPr>
              <a:t>térmica propia </a:t>
            </a:r>
            <a:r>
              <a:rPr lang="es-AR" dirty="0">
                <a:solidFill>
                  <a:prstClr val="white"/>
                </a:solidFill>
              </a:rPr>
              <a:t>la podemos situar en promedio cerca de los </a:t>
            </a:r>
            <a:r>
              <a:rPr lang="es-AR" dirty="0" smtClean="0">
                <a:solidFill>
                  <a:prstClr val="white"/>
                </a:solidFill>
              </a:rPr>
              <a:t>38,3°C</a:t>
            </a:r>
          </a:p>
          <a:p>
            <a:pPr algn="ctr"/>
            <a:endParaRPr lang="es-AR" sz="1100" dirty="0">
              <a:solidFill>
                <a:prstClr val="white"/>
              </a:solidFill>
            </a:endParaRPr>
          </a:p>
          <a:p>
            <a:pPr algn="ctr"/>
            <a:r>
              <a:rPr lang="es-AR" dirty="0">
                <a:solidFill>
                  <a:prstClr val="white"/>
                </a:solidFill>
              </a:rPr>
              <a:t>Mamíferos  36°C a 39°C,  Aves 40°C</a:t>
            </a:r>
          </a:p>
          <a:p>
            <a:pPr algn="ctr"/>
            <a:r>
              <a:rPr lang="es-AR" dirty="0" smtClean="0">
                <a:solidFill>
                  <a:prstClr val="white"/>
                </a:solidFill>
              </a:rPr>
              <a:t>El promedio da 38,2°C</a:t>
            </a:r>
            <a:endParaRPr lang="es-AR" dirty="0">
              <a:solidFill>
                <a:prstClr val="white"/>
              </a:solidFill>
            </a:endParaRPr>
          </a:p>
        </p:txBody>
      </p:sp>
      <p:sp>
        <p:nvSpPr>
          <p:cNvPr id="34" name="33 CuadroTexto"/>
          <p:cNvSpPr txBox="1"/>
          <p:nvPr/>
        </p:nvSpPr>
        <p:spPr>
          <a:xfrm>
            <a:off x="933376" y="5595959"/>
            <a:ext cx="324128" cy="400110"/>
          </a:xfrm>
          <a:prstGeom prst="rect">
            <a:avLst/>
          </a:prstGeom>
          <a:noFill/>
        </p:spPr>
        <p:txBody>
          <a:bodyPr wrap="none" rtlCol="0">
            <a:spAutoFit/>
          </a:bodyPr>
          <a:lstStyle/>
          <a:p>
            <a:r>
              <a:rPr lang="es-AR" sz="2000" dirty="0">
                <a:solidFill>
                  <a:schemeClr val="accent3">
                    <a:lumMod val="40000"/>
                    <a:lumOff val="60000"/>
                  </a:schemeClr>
                </a:solidFill>
              </a:rPr>
              <a:t>B</a:t>
            </a:r>
          </a:p>
        </p:txBody>
      </p:sp>
      <p:sp>
        <p:nvSpPr>
          <p:cNvPr id="35" name="34 CuadroTexto"/>
          <p:cNvSpPr txBox="1"/>
          <p:nvPr/>
        </p:nvSpPr>
        <p:spPr>
          <a:xfrm>
            <a:off x="933376" y="5996069"/>
            <a:ext cx="333746" cy="400110"/>
          </a:xfrm>
          <a:prstGeom prst="rect">
            <a:avLst/>
          </a:prstGeom>
          <a:noFill/>
        </p:spPr>
        <p:txBody>
          <a:bodyPr wrap="none" rtlCol="0">
            <a:spAutoFit/>
          </a:bodyPr>
          <a:lstStyle/>
          <a:p>
            <a:r>
              <a:rPr lang="es-AR" sz="2000" dirty="0">
                <a:solidFill>
                  <a:schemeClr val="accent6">
                    <a:lumMod val="75000"/>
                  </a:schemeClr>
                </a:solidFill>
              </a:rPr>
              <a:t>A</a:t>
            </a:r>
          </a:p>
        </p:txBody>
      </p:sp>
      <p:cxnSp>
        <p:nvCxnSpPr>
          <p:cNvPr id="36" name="35 Conector recto"/>
          <p:cNvCxnSpPr/>
          <p:nvPr/>
        </p:nvCxnSpPr>
        <p:spPr>
          <a:xfrm>
            <a:off x="849311" y="5996069"/>
            <a:ext cx="417811" cy="0"/>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37" name="36 CuadroTexto"/>
          <p:cNvSpPr txBox="1"/>
          <p:nvPr/>
        </p:nvSpPr>
        <p:spPr>
          <a:xfrm>
            <a:off x="2624296" y="5740198"/>
            <a:ext cx="1104790" cy="461665"/>
          </a:xfrm>
          <a:prstGeom prst="rect">
            <a:avLst/>
          </a:prstGeom>
          <a:noFill/>
        </p:spPr>
        <p:txBody>
          <a:bodyPr wrap="none" rtlCol="0">
            <a:spAutoFit/>
          </a:bodyPr>
          <a:lstStyle/>
          <a:p>
            <a:r>
              <a:rPr lang="es-AR" dirty="0" smtClean="0">
                <a:solidFill>
                  <a:srgbClr val="FFFF00"/>
                </a:solidFill>
              </a:rPr>
              <a:t>=  </a:t>
            </a:r>
            <a:r>
              <a:rPr lang="es-AR" sz="2400" dirty="0" smtClean="0">
                <a:solidFill>
                  <a:srgbClr val="FFFF00"/>
                </a:solidFill>
              </a:rPr>
              <a:t>1,618</a:t>
            </a:r>
            <a:endParaRPr lang="es-AR" sz="2400" dirty="0">
              <a:solidFill>
                <a:srgbClr val="FFFF00"/>
              </a:solidFill>
            </a:endParaRPr>
          </a:p>
        </p:txBody>
      </p:sp>
      <p:sp>
        <p:nvSpPr>
          <p:cNvPr id="38" name="37 CuadroTexto"/>
          <p:cNvSpPr txBox="1"/>
          <p:nvPr/>
        </p:nvSpPr>
        <p:spPr>
          <a:xfrm>
            <a:off x="1568759" y="5595959"/>
            <a:ext cx="918841" cy="400110"/>
          </a:xfrm>
          <a:prstGeom prst="rect">
            <a:avLst/>
          </a:prstGeom>
          <a:noFill/>
        </p:spPr>
        <p:txBody>
          <a:bodyPr wrap="none" rtlCol="0">
            <a:spAutoFit/>
          </a:bodyPr>
          <a:lstStyle/>
          <a:p>
            <a:r>
              <a:rPr lang="es-AR" sz="2000" dirty="0">
                <a:solidFill>
                  <a:schemeClr val="accent3">
                    <a:lumMod val="40000"/>
                    <a:lumOff val="60000"/>
                  </a:schemeClr>
                </a:solidFill>
              </a:rPr>
              <a:t>61,8 °C</a:t>
            </a:r>
          </a:p>
        </p:txBody>
      </p:sp>
      <p:sp>
        <p:nvSpPr>
          <p:cNvPr id="39" name="38 CuadroTexto"/>
          <p:cNvSpPr txBox="1"/>
          <p:nvPr/>
        </p:nvSpPr>
        <p:spPr>
          <a:xfrm>
            <a:off x="1591671" y="5996069"/>
            <a:ext cx="861133" cy="400110"/>
          </a:xfrm>
          <a:prstGeom prst="rect">
            <a:avLst/>
          </a:prstGeom>
          <a:noFill/>
        </p:spPr>
        <p:txBody>
          <a:bodyPr wrap="none" rtlCol="0">
            <a:spAutoFit/>
          </a:bodyPr>
          <a:lstStyle/>
          <a:p>
            <a:r>
              <a:rPr lang="es-AR" sz="2000" dirty="0" smtClean="0">
                <a:solidFill>
                  <a:schemeClr val="accent6">
                    <a:lumMod val="75000"/>
                  </a:schemeClr>
                </a:solidFill>
              </a:rPr>
              <a:t>38,2°C</a:t>
            </a:r>
            <a:endParaRPr lang="es-AR" sz="2000" dirty="0">
              <a:solidFill>
                <a:schemeClr val="accent6">
                  <a:lumMod val="75000"/>
                </a:schemeClr>
              </a:solidFill>
            </a:endParaRPr>
          </a:p>
        </p:txBody>
      </p:sp>
      <p:cxnSp>
        <p:nvCxnSpPr>
          <p:cNvPr id="40" name="39 Conector recto"/>
          <p:cNvCxnSpPr/>
          <p:nvPr/>
        </p:nvCxnSpPr>
        <p:spPr>
          <a:xfrm>
            <a:off x="1565284" y="5996069"/>
            <a:ext cx="1043283" cy="0"/>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41" name="40 CuadroTexto"/>
          <p:cNvSpPr txBox="1"/>
          <p:nvPr/>
        </p:nvSpPr>
        <p:spPr>
          <a:xfrm>
            <a:off x="1257100" y="5786365"/>
            <a:ext cx="300082" cy="369332"/>
          </a:xfrm>
          <a:prstGeom prst="rect">
            <a:avLst/>
          </a:prstGeom>
          <a:noFill/>
        </p:spPr>
        <p:txBody>
          <a:bodyPr wrap="none" rtlCol="0">
            <a:spAutoFit/>
          </a:bodyPr>
          <a:lstStyle/>
          <a:p>
            <a:r>
              <a:rPr lang="es-AR" dirty="0" smtClean="0">
                <a:solidFill>
                  <a:prstClr val="white"/>
                </a:solidFill>
              </a:rPr>
              <a:t>=</a:t>
            </a:r>
            <a:endParaRPr lang="es-AR" dirty="0">
              <a:solidFill>
                <a:prstClr val="white"/>
              </a:solidFill>
            </a:endParaRPr>
          </a:p>
        </p:txBody>
      </p:sp>
      <p:sp>
        <p:nvSpPr>
          <p:cNvPr id="42" name="41 CuadroTexto"/>
          <p:cNvSpPr txBox="1"/>
          <p:nvPr/>
        </p:nvSpPr>
        <p:spPr>
          <a:xfrm>
            <a:off x="4509871" y="5635442"/>
            <a:ext cx="3560205" cy="584775"/>
          </a:xfrm>
          <a:prstGeom prst="rect">
            <a:avLst/>
          </a:prstGeom>
          <a:noFill/>
        </p:spPr>
        <p:txBody>
          <a:bodyPr wrap="none" rtlCol="0">
            <a:spAutoFit/>
          </a:bodyPr>
          <a:lstStyle/>
          <a:p>
            <a:r>
              <a:rPr lang="es-AR" sz="3200" dirty="0" smtClean="0">
                <a:solidFill>
                  <a:prstClr val="white"/>
                </a:solidFill>
              </a:rPr>
              <a:t>el número de oro !!!</a:t>
            </a:r>
            <a:endParaRPr lang="es-AR" sz="3200" dirty="0">
              <a:solidFill>
                <a:prstClr val="white"/>
              </a:solidFill>
            </a:endParaRPr>
          </a:p>
        </p:txBody>
      </p:sp>
    </p:spTree>
    <p:extLst>
      <p:ext uri="{BB962C8B-B14F-4D97-AF65-F5344CB8AC3E}">
        <p14:creationId xmlns:p14="http://schemas.microsoft.com/office/powerpoint/2010/main" val="117538593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4 Rectángulo"/>
          <p:cNvSpPr/>
          <p:nvPr/>
        </p:nvSpPr>
        <p:spPr>
          <a:xfrm>
            <a:off x="3263221" y="-747464"/>
            <a:ext cx="2662908" cy="523220"/>
          </a:xfrm>
          <a:prstGeom prst="rect">
            <a:avLst/>
          </a:prstGeom>
        </p:spPr>
        <p:txBody>
          <a:bodyPr wrap="none">
            <a:spAutoFit/>
          </a:bodyPr>
          <a:lstStyle/>
          <a:p>
            <a:r>
              <a:rPr lang="es-AR" sz="2800" dirty="0">
                <a:solidFill>
                  <a:prstClr val="white"/>
                </a:solidFill>
              </a:rPr>
              <a:t>°C= (°F - 32) / </a:t>
            </a:r>
            <a:r>
              <a:rPr lang="es-AR" sz="2800" dirty="0" smtClean="0">
                <a:solidFill>
                  <a:prstClr val="white"/>
                </a:solidFill>
              </a:rPr>
              <a:t>1.8</a:t>
            </a:r>
          </a:p>
        </p:txBody>
      </p:sp>
      <p:sp>
        <p:nvSpPr>
          <p:cNvPr id="2051" name="2050 CuadroTexto"/>
          <p:cNvSpPr txBox="1"/>
          <p:nvPr/>
        </p:nvSpPr>
        <p:spPr>
          <a:xfrm>
            <a:off x="915123" y="269228"/>
            <a:ext cx="7344816" cy="1938992"/>
          </a:xfrm>
          <a:prstGeom prst="rect">
            <a:avLst/>
          </a:prstGeom>
          <a:noFill/>
        </p:spPr>
        <p:txBody>
          <a:bodyPr wrap="square" rtlCol="0">
            <a:spAutoFit/>
          </a:bodyPr>
          <a:lstStyle/>
          <a:p>
            <a:pPr algn="ctr"/>
            <a:r>
              <a:rPr lang="es-AR" sz="2000" dirty="0" smtClean="0">
                <a:solidFill>
                  <a:prstClr val="white"/>
                </a:solidFill>
              </a:rPr>
              <a:t>Curiosamente cual sería la </a:t>
            </a:r>
            <a:r>
              <a:rPr lang="es-AR" sz="2000" dirty="0" smtClean="0">
                <a:solidFill>
                  <a:srgbClr val="FFC000"/>
                </a:solidFill>
              </a:rPr>
              <a:t>temperatura ideal </a:t>
            </a:r>
            <a:r>
              <a:rPr lang="es-AR" sz="2000" dirty="0" smtClean="0">
                <a:solidFill>
                  <a:prstClr val="white"/>
                </a:solidFill>
              </a:rPr>
              <a:t>en donde la mayoría de las personas la considerarían </a:t>
            </a:r>
            <a:r>
              <a:rPr lang="es-AR" sz="2000" dirty="0">
                <a:solidFill>
                  <a:prstClr val="white"/>
                </a:solidFill>
              </a:rPr>
              <a:t>que es casi </a:t>
            </a:r>
            <a:r>
              <a:rPr lang="es-AR" sz="2000" dirty="0" smtClean="0">
                <a:solidFill>
                  <a:prstClr val="white"/>
                </a:solidFill>
              </a:rPr>
              <a:t>perfecta para sentirse cómodas en interiores? </a:t>
            </a:r>
          </a:p>
          <a:p>
            <a:pPr algn="ctr"/>
            <a:endParaRPr lang="es-AR" sz="2000" dirty="0">
              <a:solidFill>
                <a:prstClr val="white"/>
              </a:solidFill>
            </a:endParaRPr>
          </a:p>
          <a:p>
            <a:pPr algn="ctr"/>
            <a:r>
              <a:rPr lang="es-AR" sz="2000" dirty="0" smtClean="0">
                <a:solidFill>
                  <a:prstClr val="white"/>
                </a:solidFill>
              </a:rPr>
              <a:t>¿Podríamos averiguarlo si aplicamos el </a:t>
            </a:r>
            <a:r>
              <a:rPr lang="es-AR" sz="2000" dirty="0" smtClean="0">
                <a:solidFill>
                  <a:srgbClr val="FFFF00"/>
                </a:solidFill>
              </a:rPr>
              <a:t>número áureo </a:t>
            </a:r>
            <a:r>
              <a:rPr lang="es-AR" sz="2000" dirty="0" smtClean="0">
                <a:solidFill>
                  <a:prstClr val="white"/>
                </a:solidFill>
              </a:rPr>
              <a:t>al rango de temperatura media de los mamíferos, que habíamos visto?</a:t>
            </a:r>
            <a:endParaRPr lang="es-AR" sz="2000" dirty="0">
              <a:solidFill>
                <a:prstClr val="white"/>
              </a:solidFill>
            </a:endParaRPr>
          </a:p>
        </p:txBody>
      </p:sp>
      <p:sp>
        <p:nvSpPr>
          <p:cNvPr id="2053" name="2052 CuadroTexto"/>
          <p:cNvSpPr txBox="1"/>
          <p:nvPr/>
        </p:nvSpPr>
        <p:spPr>
          <a:xfrm>
            <a:off x="3393424" y="2488206"/>
            <a:ext cx="1135247" cy="523220"/>
          </a:xfrm>
          <a:prstGeom prst="rect">
            <a:avLst/>
          </a:prstGeom>
          <a:noFill/>
        </p:spPr>
        <p:txBody>
          <a:bodyPr wrap="none" rtlCol="0">
            <a:spAutoFit/>
          </a:bodyPr>
          <a:lstStyle/>
          <a:p>
            <a:r>
              <a:rPr lang="es-AR" sz="2800" dirty="0" smtClean="0">
                <a:solidFill>
                  <a:prstClr val="white"/>
                </a:solidFill>
              </a:rPr>
              <a:t>38,2°C</a:t>
            </a:r>
            <a:endParaRPr lang="es-AR" sz="2800" dirty="0">
              <a:solidFill>
                <a:prstClr val="white"/>
              </a:solidFill>
            </a:endParaRPr>
          </a:p>
        </p:txBody>
      </p:sp>
      <p:cxnSp>
        <p:nvCxnSpPr>
          <p:cNvPr id="2055" name="2054 Conector recto"/>
          <p:cNvCxnSpPr/>
          <p:nvPr/>
        </p:nvCxnSpPr>
        <p:spPr>
          <a:xfrm flipV="1">
            <a:off x="3014659" y="3011426"/>
            <a:ext cx="1820303" cy="9047"/>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41" name="40 CuadroTexto"/>
          <p:cNvSpPr txBox="1"/>
          <p:nvPr/>
        </p:nvSpPr>
        <p:spPr>
          <a:xfrm>
            <a:off x="3266788" y="3011426"/>
            <a:ext cx="1236236" cy="646331"/>
          </a:xfrm>
          <a:prstGeom prst="rect">
            <a:avLst/>
          </a:prstGeom>
          <a:noFill/>
        </p:spPr>
        <p:txBody>
          <a:bodyPr wrap="none" rtlCol="0">
            <a:spAutoFit/>
          </a:bodyPr>
          <a:lstStyle/>
          <a:p>
            <a:r>
              <a:rPr lang="es-AR" sz="3600" dirty="0" smtClean="0">
                <a:solidFill>
                  <a:srgbClr val="FFFF00"/>
                </a:solidFill>
              </a:rPr>
              <a:t>1,618</a:t>
            </a:r>
            <a:endParaRPr lang="es-AR" sz="3600" dirty="0">
              <a:solidFill>
                <a:srgbClr val="FFFF00"/>
              </a:solidFill>
            </a:endParaRPr>
          </a:p>
        </p:txBody>
      </p:sp>
      <p:sp>
        <p:nvSpPr>
          <p:cNvPr id="42" name="41 CuadroTexto"/>
          <p:cNvSpPr txBox="1"/>
          <p:nvPr/>
        </p:nvSpPr>
        <p:spPr>
          <a:xfrm>
            <a:off x="4845753" y="2749816"/>
            <a:ext cx="1205779" cy="523220"/>
          </a:xfrm>
          <a:prstGeom prst="rect">
            <a:avLst/>
          </a:prstGeom>
          <a:noFill/>
        </p:spPr>
        <p:txBody>
          <a:bodyPr wrap="none" rtlCol="0">
            <a:spAutoFit/>
          </a:bodyPr>
          <a:lstStyle/>
          <a:p>
            <a:r>
              <a:rPr lang="es-AR" sz="2800" dirty="0" smtClean="0">
                <a:solidFill>
                  <a:prstClr val="white"/>
                </a:solidFill>
              </a:rPr>
              <a:t>=  24°C</a:t>
            </a:r>
            <a:endParaRPr lang="es-AR" sz="2800" dirty="0">
              <a:solidFill>
                <a:prstClr val="white"/>
              </a:solidFill>
            </a:endParaRPr>
          </a:p>
        </p:txBody>
      </p:sp>
      <p:sp>
        <p:nvSpPr>
          <p:cNvPr id="2060" name="2059 CuadroTexto"/>
          <p:cNvSpPr txBox="1"/>
          <p:nvPr/>
        </p:nvSpPr>
        <p:spPr>
          <a:xfrm>
            <a:off x="772600" y="3573016"/>
            <a:ext cx="7644151" cy="1046440"/>
          </a:xfrm>
          <a:prstGeom prst="rect">
            <a:avLst/>
          </a:prstGeom>
          <a:noFill/>
        </p:spPr>
        <p:txBody>
          <a:bodyPr wrap="square" rtlCol="0">
            <a:spAutoFit/>
          </a:bodyPr>
          <a:lstStyle/>
          <a:p>
            <a:pPr algn="ctr"/>
            <a:r>
              <a:rPr lang="es-AR" dirty="0" smtClean="0">
                <a:solidFill>
                  <a:prstClr val="white"/>
                </a:solidFill>
              </a:rPr>
              <a:t>¿Y si tuviéramos que deshacernos de las bacterias </a:t>
            </a:r>
            <a:r>
              <a:rPr lang="es-AR" dirty="0">
                <a:solidFill>
                  <a:prstClr val="white"/>
                </a:solidFill>
              </a:rPr>
              <a:t>? Las bacterias que son perjudiciales para los seres humanos </a:t>
            </a:r>
            <a:r>
              <a:rPr lang="es-AR" dirty="0" smtClean="0">
                <a:solidFill>
                  <a:prstClr val="white"/>
                </a:solidFill>
              </a:rPr>
              <a:t>se eliminan aplicando altas temperaturas. </a:t>
            </a:r>
            <a:endParaRPr lang="es-AR" dirty="0">
              <a:solidFill>
                <a:prstClr val="white"/>
              </a:solidFill>
            </a:endParaRPr>
          </a:p>
          <a:p>
            <a:pPr algn="ctr"/>
            <a:endParaRPr lang="es-AR" sz="800" dirty="0" smtClean="0">
              <a:solidFill>
                <a:prstClr val="white"/>
              </a:solidFill>
            </a:endParaRPr>
          </a:p>
          <a:p>
            <a:pPr algn="ctr"/>
            <a:r>
              <a:rPr lang="es-AR" dirty="0" smtClean="0">
                <a:solidFill>
                  <a:prstClr val="white"/>
                </a:solidFill>
              </a:rPr>
              <a:t>Que temperatura mínima deberíamos aplicar ?</a:t>
            </a:r>
            <a:endParaRPr lang="es-AR" dirty="0">
              <a:solidFill>
                <a:prstClr val="white"/>
              </a:solidFill>
            </a:endParaRPr>
          </a:p>
        </p:txBody>
      </p:sp>
      <p:sp>
        <p:nvSpPr>
          <p:cNvPr id="49" name="48 CuadroTexto"/>
          <p:cNvSpPr txBox="1"/>
          <p:nvPr/>
        </p:nvSpPr>
        <p:spPr>
          <a:xfrm>
            <a:off x="772601" y="6190904"/>
            <a:ext cx="7644151" cy="646331"/>
          </a:xfrm>
          <a:prstGeom prst="rect">
            <a:avLst/>
          </a:prstGeom>
          <a:noFill/>
        </p:spPr>
        <p:txBody>
          <a:bodyPr wrap="square" rtlCol="0">
            <a:spAutoFit/>
          </a:bodyPr>
          <a:lstStyle/>
          <a:p>
            <a:pPr algn="ctr"/>
            <a:r>
              <a:rPr lang="es-AR" b="1" u="sng" dirty="0" smtClean="0">
                <a:solidFill>
                  <a:prstClr val="white"/>
                </a:solidFill>
              </a:rPr>
              <a:t>Atención</a:t>
            </a:r>
            <a:r>
              <a:rPr lang="es-AR" dirty="0" smtClean="0">
                <a:solidFill>
                  <a:prstClr val="white"/>
                </a:solidFill>
              </a:rPr>
              <a:t>: otras </a:t>
            </a:r>
            <a:r>
              <a:rPr lang="es-AR" dirty="0">
                <a:solidFill>
                  <a:prstClr val="white"/>
                </a:solidFill>
              </a:rPr>
              <a:t>bacterias pueden sobrevivir, incluso prosperar a temperaturas mucho más altas. </a:t>
            </a:r>
          </a:p>
        </p:txBody>
      </p:sp>
      <p:sp>
        <p:nvSpPr>
          <p:cNvPr id="50" name="49 CuadroTexto"/>
          <p:cNvSpPr txBox="1"/>
          <p:nvPr/>
        </p:nvSpPr>
        <p:spPr>
          <a:xfrm>
            <a:off x="3388226" y="4584558"/>
            <a:ext cx="1045479" cy="523220"/>
          </a:xfrm>
          <a:prstGeom prst="rect">
            <a:avLst/>
          </a:prstGeom>
          <a:noFill/>
        </p:spPr>
        <p:txBody>
          <a:bodyPr wrap="none" rtlCol="0">
            <a:spAutoFit/>
          </a:bodyPr>
          <a:lstStyle/>
          <a:p>
            <a:r>
              <a:rPr lang="es-AR" sz="2800" dirty="0" smtClean="0">
                <a:solidFill>
                  <a:prstClr val="white"/>
                </a:solidFill>
              </a:rPr>
              <a:t>100°C</a:t>
            </a:r>
            <a:endParaRPr lang="es-AR" sz="2800" dirty="0">
              <a:solidFill>
                <a:prstClr val="white"/>
              </a:solidFill>
            </a:endParaRPr>
          </a:p>
        </p:txBody>
      </p:sp>
      <p:cxnSp>
        <p:nvCxnSpPr>
          <p:cNvPr id="51" name="50 Conector recto"/>
          <p:cNvCxnSpPr/>
          <p:nvPr/>
        </p:nvCxnSpPr>
        <p:spPr>
          <a:xfrm>
            <a:off x="3009461" y="5111092"/>
            <a:ext cx="1803010" cy="0"/>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52" name="51 CuadroTexto"/>
          <p:cNvSpPr txBox="1"/>
          <p:nvPr/>
        </p:nvSpPr>
        <p:spPr>
          <a:xfrm>
            <a:off x="3239493" y="5111717"/>
            <a:ext cx="1236236" cy="646331"/>
          </a:xfrm>
          <a:prstGeom prst="rect">
            <a:avLst/>
          </a:prstGeom>
          <a:noFill/>
        </p:spPr>
        <p:txBody>
          <a:bodyPr wrap="none" rtlCol="0">
            <a:spAutoFit/>
          </a:bodyPr>
          <a:lstStyle/>
          <a:p>
            <a:r>
              <a:rPr lang="es-AR" sz="3600" dirty="0" smtClean="0">
                <a:solidFill>
                  <a:srgbClr val="FFFF00"/>
                </a:solidFill>
              </a:rPr>
              <a:t>1,618</a:t>
            </a:r>
            <a:endParaRPr lang="es-AR" sz="3600" dirty="0">
              <a:solidFill>
                <a:srgbClr val="FFFF00"/>
              </a:solidFill>
            </a:endParaRPr>
          </a:p>
        </p:txBody>
      </p:sp>
      <p:sp>
        <p:nvSpPr>
          <p:cNvPr id="53" name="52 CuadroTexto"/>
          <p:cNvSpPr txBox="1"/>
          <p:nvPr/>
        </p:nvSpPr>
        <p:spPr>
          <a:xfrm>
            <a:off x="4840555" y="4821175"/>
            <a:ext cx="1478290" cy="523220"/>
          </a:xfrm>
          <a:prstGeom prst="rect">
            <a:avLst/>
          </a:prstGeom>
          <a:noFill/>
        </p:spPr>
        <p:txBody>
          <a:bodyPr wrap="none" rtlCol="0">
            <a:spAutoFit/>
          </a:bodyPr>
          <a:lstStyle/>
          <a:p>
            <a:r>
              <a:rPr lang="es-AR" sz="2800" dirty="0" smtClean="0">
                <a:solidFill>
                  <a:prstClr val="white"/>
                </a:solidFill>
              </a:rPr>
              <a:t>=  61,8°C</a:t>
            </a:r>
            <a:endParaRPr lang="es-AR" sz="2800" dirty="0">
              <a:solidFill>
                <a:prstClr val="white"/>
              </a:solidFill>
            </a:endParaRPr>
          </a:p>
        </p:txBody>
      </p:sp>
      <p:sp>
        <p:nvSpPr>
          <p:cNvPr id="2063" name="2062 Rectángulo"/>
          <p:cNvSpPr/>
          <p:nvPr/>
        </p:nvSpPr>
        <p:spPr>
          <a:xfrm>
            <a:off x="370261" y="5714381"/>
            <a:ext cx="8316819" cy="369332"/>
          </a:xfrm>
          <a:prstGeom prst="rect">
            <a:avLst/>
          </a:prstGeom>
        </p:spPr>
        <p:txBody>
          <a:bodyPr wrap="square">
            <a:spAutoFit/>
          </a:bodyPr>
          <a:lstStyle/>
          <a:p>
            <a:pPr algn="ctr"/>
            <a:r>
              <a:rPr lang="es-AR" dirty="0">
                <a:solidFill>
                  <a:prstClr val="white"/>
                </a:solidFill>
              </a:rPr>
              <a:t>Por lo general en la mayor parte de la </a:t>
            </a:r>
            <a:r>
              <a:rPr lang="es-AR" dirty="0" smtClean="0">
                <a:solidFill>
                  <a:prstClr val="white"/>
                </a:solidFill>
              </a:rPr>
              <a:t>literatura se declara de 60°C</a:t>
            </a:r>
            <a:endParaRPr lang="es-AR" dirty="0">
              <a:solidFill>
                <a:prstClr val="white"/>
              </a:solidFill>
            </a:endParaRPr>
          </a:p>
        </p:txBody>
      </p:sp>
    </p:spTree>
    <p:extLst>
      <p:ext uri="{BB962C8B-B14F-4D97-AF65-F5344CB8AC3E}">
        <p14:creationId xmlns:p14="http://schemas.microsoft.com/office/powerpoint/2010/main" val="250845031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4 CuadroTexto"/>
          <p:cNvSpPr txBox="1"/>
          <p:nvPr/>
        </p:nvSpPr>
        <p:spPr>
          <a:xfrm>
            <a:off x="1115615" y="337766"/>
            <a:ext cx="7560839" cy="2616101"/>
          </a:xfrm>
          <a:prstGeom prst="rect">
            <a:avLst/>
          </a:prstGeom>
          <a:noFill/>
        </p:spPr>
        <p:txBody>
          <a:bodyPr wrap="square" rtlCol="0">
            <a:spAutoFit/>
          </a:bodyPr>
          <a:lstStyle/>
          <a:p>
            <a:pPr algn="ctr"/>
            <a:r>
              <a:rPr lang="es-AR" sz="2800" dirty="0" smtClean="0">
                <a:solidFill>
                  <a:prstClr val="white"/>
                </a:solidFill>
              </a:rPr>
              <a:t>Misteriosamente </a:t>
            </a:r>
            <a:r>
              <a:rPr lang="es-AR" sz="2800" dirty="0">
                <a:solidFill>
                  <a:prstClr val="white"/>
                </a:solidFill>
              </a:rPr>
              <a:t>la temperatura en donde empiezan a morir las </a:t>
            </a:r>
            <a:r>
              <a:rPr lang="es-AR" sz="2800" dirty="0" smtClean="0">
                <a:solidFill>
                  <a:prstClr val="white"/>
                </a:solidFill>
              </a:rPr>
              <a:t>bacterias y la temperatura de vida de los mamíferos están relacionadas por…</a:t>
            </a:r>
          </a:p>
          <a:p>
            <a:pPr algn="ctr"/>
            <a:endParaRPr lang="es-AR" dirty="0" smtClean="0">
              <a:solidFill>
                <a:prstClr val="white"/>
              </a:solidFill>
            </a:endParaRPr>
          </a:p>
          <a:p>
            <a:pPr algn="ctr"/>
            <a:r>
              <a:rPr lang="es-AR" sz="4400" dirty="0" smtClean="0">
                <a:solidFill>
                  <a:srgbClr val="FFFF00"/>
                </a:solidFill>
                <a:latin typeface="Symbol" pitchFamily="18" charset="2"/>
              </a:rPr>
              <a:t>f</a:t>
            </a:r>
          </a:p>
          <a:p>
            <a:pPr algn="ctr"/>
            <a:endParaRPr lang="es-AR" dirty="0" smtClean="0">
              <a:solidFill>
                <a:srgbClr val="FFFF00"/>
              </a:solidFill>
              <a:latin typeface="Symbol" pitchFamily="18" charset="2"/>
            </a:endParaRPr>
          </a:p>
        </p:txBody>
      </p:sp>
      <p:sp>
        <p:nvSpPr>
          <p:cNvPr id="6" name="5 CuadroTexto"/>
          <p:cNvSpPr txBox="1"/>
          <p:nvPr/>
        </p:nvSpPr>
        <p:spPr>
          <a:xfrm>
            <a:off x="3430125" y="3547020"/>
            <a:ext cx="1135247" cy="523220"/>
          </a:xfrm>
          <a:prstGeom prst="rect">
            <a:avLst/>
          </a:prstGeom>
          <a:noFill/>
        </p:spPr>
        <p:txBody>
          <a:bodyPr wrap="none" rtlCol="0">
            <a:spAutoFit/>
          </a:bodyPr>
          <a:lstStyle/>
          <a:p>
            <a:r>
              <a:rPr lang="es-AR" sz="2800" dirty="0" smtClean="0">
                <a:solidFill>
                  <a:prstClr val="white"/>
                </a:solidFill>
              </a:rPr>
              <a:t>38,2°C</a:t>
            </a:r>
            <a:endParaRPr lang="es-AR" sz="2800" dirty="0">
              <a:solidFill>
                <a:prstClr val="white"/>
              </a:solidFill>
            </a:endParaRPr>
          </a:p>
        </p:txBody>
      </p:sp>
      <p:cxnSp>
        <p:nvCxnSpPr>
          <p:cNvPr id="7" name="6 Conector recto"/>
          <p:cNvCxnSpPr/>
          <p:nvPr/>
        </p:nvCxnSpPr>
        <p:spPr>
          <a:xfrm flipV="1">
            <a:off x="3095116" y="3537973"/>
            <a:ext cx="1820303" cy="9047"/>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10" name="9 CuadroTexto"/>
          <p:cNvSpPr txBox="1"/>
          <p:nvPr/>
        </p:nvSpPr>
        <p:spPr>
          <a:xfrm>
            <a:off x="3436752" y="2969256"/>
            <a:ext cx="1135247" cy="523220"/>
          </a:xfrm>
          <a:prstGeom prst="rect">
            <a:avLst/>
          </a:prstGeom>
          <a:noFill/>
        </p:spPr>
        <p:txBody>
          <a:bodyPr wrap="none" rtlCol="0">
            <a:spAutoFit/>
          </a:bodyPr>
          <a:lstStyle/>
          <a:p>
            <a:r>
              <a:rPr lang="es-AR" sz="2800" dirty="0" smtClean="0">
                <a:solidFill>
                  <a:prstClr val="white"/>
                </a:solidFill>
              </a:rPr>
              <a:t>61,8°C</a:t>
            </a:r>
            <a:endParaRPr lang="es-AR" sz="2800" dirty="0">
              <a:solidFill>
                <a:prstClr val="white"/>
              </a:solidFill>
            </a:endParaRPr>
          </a:p>
        </p:txBody>
      </p:sp>
      <p:sp>
        <p:nvSpPr>
          <p:cNvPr id="11" name="10 CuadroTexto"/>
          <p:cNvSpPr txBox="1"/>
          <p:nvPr/>
        </p:nvSpPr>
        <p:spPr>
          <a:xfrm>
            <a:off x="5113555" y="3307140"/>
            <a:ext cx="1104790" cy="461665"/>
          </a:xfrm>
          <a:prstGeom prst="rect">
            <a:avLst/>
          </a:prstGeom>
          <a:noFill/>
        </p:spPr>
        <p:txBody>
          <a:bodyPr wrap="none" rtlCol="0">
            <a:spAutoFit/>
          </a:bodyPr>
          <a:lstStyle/>
          <a:p>
            <a:r>
              <a:rPr lang="es-AR" dirty="0" smtClean="0">
                <a:solidFill>
                  <a:srgbClr val="FFFF00"/>
                </a:solidFill>
              </a:rPr>
              <a:t>=  </a:t>
            </a:r>
            <a:r>
              <a:rPr lang="es-AR" sz="2400" dirty="0" smtClean="0">
                <a:solidFill>
                  <a:srgbClr val="FFFF00"/>
                </a:solidFill>
              </a:rPr>
              <a:t>1,618</a:t>
            </a:r>
            <a:endParaRPr lang="es-AR" sz="2400" dirty="0">
              <a:solidFill>
                <a:srgbClr val="FFFF00"/>
              </a:solidFill>
            </a:endParaRPr>
          </a:p>
        </p:txBody>
      </p:sp>
      <p:sp>
        <p:nvSpPr>
          <p:cNvPr id="12" name="11 CuadroTexto"/>
          <p:cNvSpPr txBox="1"/>
          <p:nvPr/>
        </p:nvSpPr>
        <p:spPr>
          <a:xfrm>
            <a:off x="460915" y="4437112"/>
            <a:ext cx="8208911" cy="2062103"/>
          </a:xfrm>
          <a:prstGeom prst="rect">
            <a:avLst/>
          </a:prstGeom>
          <a:noFill/>
        </p:spPr>
        <p:txBody>
          <a:bodyPr wrap="square" rtlCol="0">
            <a:spAutoFit/>
          </a:bodyPr>
          <a:lstStyle/>
          <a:p>
            <a:pPr algn="ctr"/>
            <a:r>
              <a:rPr lang="es-AR" sz="3200" dirty="0" smtClean="0">
                <a:solidFill>
                  <a:prstClr val="white"/>
                </a:solidFill>
              </a:rPr>
              <a:t>Después de lo visto en estos dos capítulos fascinantes, de los tres que vamos a ver, referidos al </a:t>
            </a:r>
            <a:r>
              <a:rPr lang="es-AR" sz="3200" dirty="0" smtClean="0">
                <a:solidFill>
                  <a:srgbClr val="FFFF00"/>
                </a:solidFill>
              </a:rPr>
              <a:t>número de oro</a:t>
            </a:r>
            <a:r>
              <a:rPr lang="es-AR" sz="3200" dirty="0" smtClean="0">
                <a:solidFill>
                  <a:prstClr val="white"/>
                </a:solidFill>
              </a:rPr>
              <a:t>, </a:t>
            </a:r>
          </a:p>
          <a:p>
            <a:pPr algn="ctr"/>
            <a:r>
              <a:rPr lang="es-AR" sz="3200" dirty="0">
                <a:solidFill>
                  <a:prstClr val="white"/>
                </a:solidFill>
              </a:rPr>
              <a:t>¿</a:t>
            </a:r>
            <a:r>
              <a:rPr lang="es-AR" sz="3200" dirty="0" smtClean="0">
                <a:solidFill>
                  <a:prstClr val="white"/>
                </a:solidFill>
              </a:rPr>
              <a:t>seguimos pensado en la CASUALIDAD…?</a:t>
            </a:r>
            <a:endParaRPr lang="es-AR" sz="3200" dirty="0">
              <a:solidFill>
                <a:prstClr val="white"/>
              </a:solidFill>
            </a:endParaRPr>
          </a:p>
        </p:txBody>
      </p:sp>
    </p:spTree>
    <p:extLst>
      <p:ext uri="{BB962C8B-B14F-4D97-AF65-F5344CB8AC3E}">
        <p14:creationId xmlns:p14="http://schemas.microsoft.com/office/powerpoint/2010/main" val="381316558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a:off x="2012353" y="476672"/>
            <a:ext cx="5056384" cy="1815882"/>
          </a:xfrm>
          <a:prstGeom prst="rect">
            <a:avLst/>
          </a:prstGeom>
          <a:noFill/>
        </p:spPr>
        <p:txBody>
          <a:bodyPr wrap="none" rtlCol="0">
            <a:spAutoFit/>
          </a:bodyPr>
          <a:lstStyle/>
          <a:p>
            <a:pPr algn="ctr"/>
            <a:r>
              <a:rPr lang="es-AR" sz="2400" dirty="0" smtClean="0">
                <a:solidFill>
                  <a:schemeClr val="bg1"/>
                </a:solidFill>
              </a:rPr>
              <a:t>Y para cerrar algo ASOMBROSO … !!!</a:t>
            </a:r>
          </a:p>
          <a:p>
            <a:pPr algn="ctr"/>
            <a:r>
              <a:rPr lang="es-AR" sz="2400" dirty="0" smtClean="0">
                <a:solidFill>
                  <a:schemeClr val="bg1"/>
                </a:solidFill>
              </a:rPr>
              <a:t>Hemos paseado acompañados del</a:t>
            </a:r>
          </a:p>
          <a:p>
            <a:pPr algn="ctr"/>
            <a:endParaRPr lang="es-AR" sz="800" dirty="0" smtClean="0">
              <a:solidFill>
                <a:schemeClr val="bg1"/>
              </a:solidFill>
            </a:endParaRPr>
          </a:p>
          <a:p>
            <a:pPr algn="ctr"/>
            <a:r>
              <a:rPr lang="es-AR" sz="2400" dirty="0">
                <a:solidFill>
                  <a:srgbClr val="FFFF00"/>
                </a:solidFill>
              </a:rPr>
              <a:t> “número </a:t>
            </a:r>
            <a:r>
              <a:rPr lang="es-AR" sz="2400" dirty="0" smtClean="0">
                <a:solidFill>
                  <a:srgbClr val="FFFF00"/>
                </a:solidFill>
              </a:rPr>
              <a:t>de oro”  </a:t>
            </a:r>
            <a:r>
              <a:rPr lang="es-AR" sz="2400" dirty="0" smtClean="0">
                <a:solidFill>
                  <a:srgbClr val="FFFF00"/>
                </a:solidFill>
                <a:latin typeface="Symbol" pitchFamily="18" charset="2"/>
              </a:rPr>
              <a:t>f </a:t>
            </a:r>
          </a:p>
          <a:p>
            <a:pPr algn="ctr"/>
            <a:r>
              <a:rPr lang="es-AR" sz="800" dirty="0" smtClean="0">
                <a:solidFill>
                  <a:srgbClr val="FFFF00"/>
                </a:solidFill>
              </a:rPr>
              <a:t> </a:t>
            </a:r>
          </a:p>
          <a:p>
            <a:pPr algn="ctr"/>
            <a:r>
              <a:rPr lang="es-AR" sz="2400" dirty="0" smtClean="0">
                <a:solidFill>
                  <a:schemeClr val="bg1"/>
                </a:solidFill>
              </a:rPr>
              <a:t>desde las galaxias hasta el ser humano.</a:t>
            </a:r>
            <a:endParaRPr lang="es-AR" sz="2400" dirty="0">
              <a:solidFill>
                <a:schemeClr val="bg1"/>
              </a:solidFill>
            </a:endParaRPr>
          </a:p>
        </p:txBody>
      </p:sp>
      <p:sp>
        <p:nvSpPr>
          <p:cNvPr id="5" name="4 CuadroTexto"/>
          <p:cNvSpPr txBox="1"/>
          <p:nvPr/>
        </p:nvSpPr>
        <p:spPr>
          <a:xfrm>
            <a:off x="549816" y="2204864"/>
            <a:ext cx="7992888" cy="4154984"/>
          </a:xfrm>
          <a:prstGeom prst="rect">
            <a:avLst/>
          </a:prstGeom>
          <a:noFill/>
        </p:spPr>
        <p:txBody>
          <a:bodyPr wrap="square" rtlCol="0">
            <a:spAutoFit/>
          </a:bodyPr>
          <a:lstStyle/>
          <a:p>
            <a:pPr algn="ctr"/>
            <a:r>
              <a:rPr lang="es-AR" sz="2800" dirty="0" smtClean="0">
                <a:solidFill>
                  <a:schemeClr val="bg1"/>
                </a:solidFill>
              </a:rPr>
              <a:t>Por si todavía piensan de que es mera casualidad, </a:t>
            </a:r>
          </a:p>
          <a:p>
            <a:pPr algn="ctr"/>
            <a:r>
              <a:rPr lang="es-AR" sz="2800" dirty="0" smtClean="0">
                <a:solidFill>
                  <a:schemeClr val="bg1"/>
                </a:solidFill>
              </a:rPr>
              <a:t>hay algo aún mas pequeño, que lo poseen todos los seres vivos y que nos va a dejar un gran interrogante sobre este</a:t>
            </a:r>
          </a:p>
          <a:p>
            <a:pPr algn="ctr"/>
            <a:endParaRPr lang="es-AR" dirty="0">
              <a:solidFill>
                <a:schemeClr val="bg1"/>
              </a:solidFill>
            </a:endParaRPr>
          </a:p>
          <a:p>
            <a:pPr algn="ctr"/>
            <a:r>
              <a:rPr lang="es-AR" sz="3200" dirty="0" smtClean="0">
                <a:solidFill>
                  <a:srgbClr val="FFFF00"/>
                </a:solidFill>
              </a:rPr>
              <a:t> NÚMERO DE ORO</a:t>
            </a:r>
          </a:p>
          <a:p>
            <a:pPr algn="ctr"/>
            <a:r>
              <a:rPr lang="es-AR" sz="3200" dirty="0" smtClean="0">
                <a:solidFill>
                  <a:srgbClr val="FFFF00"/>
                </a:solidFill>
              </a:rPr>
              <a:t>o</a:t>
            </a:r>
          </a:p>
          <a:p>
            <a:pPr algn="ctr"/>
            <a:r>
              <a:rPr lang="es-AR" sz="3200" dirty="0" smtClean="0">
                <a:solidFill>
                  <a:srgbClr val="FFFF00"/>
                </a:solidFill>
              </a:rPr>
              <a:t>DIVINA PROPORCIÓN</a:t>
            </a:r>
          </a:p>
          <a:p>
            <a:pPr algn="ctr"/>
            <a:endParaRPr lang="es-AR" sz="1000" dirty="0" smtClean="0">
              <a:solidFill>
                <a:srgbClr val="FFFF00"/>
              </a:solidFill>
            </a:endParaRPr>
          </a:p>
          <a:p>
            <a:pPr algn="ctr"/>
            <a:r>
              <a:rPr lang="es-AR" sz="2800" dirty="0" smtClean="0">
                <a:solidFill>
                  <a:schemeClr val="bg1"/>
                </a:solidFill>
              </a:rPr>
              <a:t>y es…</a:t>
            </a:r>
            <a:endParaRPr lang="es-AR" sz="2800" dirty="0">
              <a:solidFill>
                <a:schemeClr val="bg1"/>
              </a:solidFill>
            </a:endParaRPr>
          </a:p>
        </p:txBody>
      </p:sp>
      <p:sp>
        <p:nvSpPr>
          <p:cNvPr id="6" name="5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64999385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441677" y="3248229"/>
            <a:ext cx="8208912" cy="3077766"/>
          </a:xfrm>
          <a:prstGeom prst="rect">
            <a:avLst/>
          </a:prstGeom>
        </p:spPr>
        <p:txBody>
          <a:bodyPr wrap="square">
            <a:spAutoFit/>
          </a:bodyPr>
          <a:lstStyle/>
          <a:p>
            <a:pPr algn="just"/>
            <a:r>
              <a:rPr lang="es-AR" dirty="0">
                <a:solidFill>
                  <a:prstClr val="white"/>
                </a:solidFill>
              </a:rPr>
              <a:t>Incluso el reino microscópico no es inmune a Fibonacci. </a:t>
            </a:r>
            <a:r>
              <a:rPr lang="es-AR" dirty="0" smtClean="0">
                <a:solidFill>
                  <a:schemeClr val="bg1"/>
                </a:solidFill>
              </a:rPr>
              <a:t>La </a:t>
            </a:r>
            <a:r>
              <a:rPr lang="es-AR" dirty="0">
                <a:solidFill>
                  <a:schemeClr val="bg1"/>
                </a:solidFill>
              </a:rPr>
              <a:t>molécula de ADN, el programa para toda </a:t>
            </a:r>
            <a:r>
              <a:rPr lang="es-AR" dirty="0" smtClean="0">
                <a:solidFill>
                  <a:schemeClr val="bg1"/>
                </a:solidFill>
              </a:rPr>
              <a:t>vida</a:t>
            </a:r>
            <a:r>
              <a:rPr lang="es-AR" dirty="0">
                <a:solidFill>
                  <a:schemeClr val="bg1"/>
                </a:solidFill>
              </a:rPr>
              <a:t>, se basa en la sección áurea. Mide 34 angstroms de largo por 21  angstroms </a:t>
            </a:r>
            <a:r>
              <a:rPr lang="es-AR" dirty="0" smtClean="0">
                <a:solidFill>
                  <a:schemeClr val="bg1"/>
                </a:solidFill>
              </a:rPr>
              <a:t>de ancho para </a:t>
            </a:r>
            <a:r>
              <a:rPr lang="es-AR" dirty="0">
                <a:solidFill>
                  <a:schemeClr val="bg1"/>
                </a:solidFill>
              </a:rPr>
              <a:t>cada ciclo completo de su espiral de doble hélice</a:t>
            </a:r>
            <a:r>
              <a:rPr lang="es-AR" dirty="0" smtClean="0">
                <a:solidFill>
                  <a:schemeClr val="bg1"/>
                </a:solidFill>
              </a:rPr>
              <a:t>.</a:t>
            </a:r>
          </a:p>
          <a:p>
            <a:pPr algn="just"/>
            <a:r>
              <a:rPr lang="es-AR" dirty="0" smtClean="0">
                <a:solidFill>
                  <a:schemeClr val="bg1"/>
                </a:solidFill>
              </a:rPr>
              <a:t>Por supuesto que el 34 </a:t>
            </a:r>
            <a:r>
              <a:rPr lang="es-AR" dirty="0">
                <a:solidFill>
                  <a:schemeClr val="bg1"/>
                </a:solidFill>
              </a:rPr>
              <a:t>y </a:t>
            </a:r>
            <a:r>
              <a:rPr lang="es-AR" dirty="0" smtClean="0">
                <a:solidFill>
                  <a:schemeClr val="bg1"/>
                </a:solidFill>
              </a:rPr>
              <a:t>21, </a:t>
            </a:r>
            <a:r>
              <a:rPr lang="es-AR" dirty="0">
                <a:solidFill>
                  <a:schemeClr val="bg1"/>
                </a:solidFill>
              </a:rPr>
              <a:t>son números en la serie de Fibonacci y su </a:t>
            </a:r>
            <a:r>
              <a:rPr lang="es-AR" dirty="0" smtClean="0">
                <a:solidFill>
                  <a:schemeClr val="bg1"/>
                </a:solidFill>
              </a:rPr>
              <a:t>proporción es de </a:t>
            </a:r>
            <a:r>
              <a:rPr lang="es-AR" dirty="0" smtClean="0">
                <a:solidFill>
                  <a:srgbClr val="FFFF00"/>
                </a:solidFill>
              </a:rPr>
              <a:t>1,6190476</a:t>
            </a:r>
            <a:r>
              <a:rPr lang="es-AR" dirty="0" smtClean="0">
                <a:solidFill>
                  <a:schemeClr val="bg1"/>
                </a:solidFill>
              </a:rPr>
              <a:t> , que se aproxima </a:t>
            </a:r>
            <a:r>
              <a:rPr lang="es-AR" dirty="0">
                <a:solidFill>
                  <a:schemeClr val="bg1"/>
                </a:solidFill>
              </a:rPr>
              <a:t>mucho </a:t>
            </a:r>
            <a:r>
              <a:rPr lang="es-AR" sz="3200" dirty="0" smtClean="0">
                <a:solidFill>
                  <a:srgbClr val="FFFF00"/>
                </a:solidFill>
                <a:latin typeface="Symbol" pitchFamily="18" charset="2"/>
              </a:rPr>
              <a:t>f</a:t>
            </a:r>
            <a:r>
              <a:rPr lang="es-AR" dirty="0" smtClean="0">
                <a:solidFill>
                  <a:srgbClr val="FFFF00"/>
                </a:solidFill>
                <a:latin typeface="Symbol" pitchFamily="18" charset="2"/>
              </a:rPr>
              <a:t>, </a:t>
            </a:r>
            <a:r>
              <a:rPr lang="es-AR" dirty="0">
                <a:solidFill>
                  <a:srgbClr val="FFFF00"/>
                </a:solidFill>
              </a:rPr>
              <a:t>1,6180339</a:t>
            </a:r>
            <a:r>
              <a:rPr lang="es-AR" dirty="0" smtClean="0">
                <a:solidFill>
                  <a:srgbClr val="FFFF00"/>
                </a:solidFill>
              </a:rPr>
              <a:t>.</a:t>
            </a:r>
          </a:p>
          <a:p>
            <a:pPr algn="just"/>
            <a:endParaRPr lang="es-AR" dirty="0" smtClean="0">
              <a:solidFill>
                <a:srgbClr val="FFFF00"/>
              </a:solidFill>
            </a:endParaRPr>
          </a:p>
          <a:p>
            <a:pPr algn="just"/>
            <a:endParaRPr lang="es-AR" dirty="0">
              <a:solidFill>
                <a:srgbClr val="FFFF00"/>
              </a:solidFill>
            </a:endParaRPr>
          </a:p>
          <a:p>
            <a:pPr algn="just"/>
            <a:endParaRPr lang="es-AR" dirty="0" smtClean="0">
              <a:solidFill>
                <a:srgbClr val="FFFF00"/>
              </a:solidFill>
            </a:endParaRPr>
          </a:p>
          <a:p>
            <a:pPr algn="r"/>
            <a:r>
              <a:rPr lang="es-AR" dirty="0" smtClean="0">
                <a:solidFill>
                  <a:schemeClr val="bg1"/>
                </a:solidFill>
              </a:rPr>
              <a:t>NOTA: gracias </a:t>
            </a:r>
            <a:r>
              <a:rPr lang="es-AR" dirty="0">
                <a:solidFill>
                  <a:schemeClr val="bg1"/>
                </a:solidFill>
              </a:rPr>
              <a:t>a Calvin Dvorsky por ayudar con </a:t>
            </a:r>
            <a:r>
              <a:rPr lang="es-AR" dirty="0" smtClean="0">
                <a:solidFill>
                  <a:schemeClr val="bg1"/>
                </a:solidFill>
              </a:rPr>
              <a:t>este artículo.</a:t>
            </a:r>
            <a:endParaRPr lang="es-AR" dirty="0">
              <a:solidFill>
                <a:schemeClr val="bg1"/>
              </a:solidFill>
            </a:endParaRPr>
          </a:p>
          <a:p>
            <a:pPr algn="just"/>
            <a:endParaRPr lang="es-AR" dirty="0">
              <a:solidFill>
                <a:schemeClr val="bg1"/>
              </a:solidFill>
            </a:endParaRPr>
          </a:p>
        </p:txBody>
      </p:sp>
      <p:sp>
        <p:nvSpPr>
          <p:cNvPr id="5" name="4 CuadroTexto"/>
          <p:cNvSpPr txBox="1"/>
          <p:nvPr/>
        </p:nvSpPr>
        <p:spPr>
          <a:xfrm>
            <a:off x="951844" y="1402153"/>
            <a:ext cx="7200800" cy="1569660"/>
          </a:xfrm>
          <a:prstGeom prst="rect">
            <a:avLst/>
          </a:prstGeom>
          <a:noFill/>
        </p:spPr>
        <p:txBody>
          <a:bodyPr wrap="square" rtlCol="0">
            <a:spAutoFit/>
          </a:bodyPr>
          <a:lstStyle/>
          <a:p>
            <a:r>
              <a:rPr lang="es-AR" dirty="0" smtClean="0">
                <a:solidFill>
                  <a:schemeClr val="bg1"/>
                </a:solidFill>
              </a:rPr>
              <a:t>el …</a:t>
            </a:r>
          </a:p>
          <a:p>
            <a:endParaRPr lang="es-AR" dirty="0">
              <a:solidFill>
                <a:schemeClr val="bg1"/>
              </a:solidFill>
            </a:endParaRPr>
          </a:p>
          <a:p>
            <a:pPr algn="ctr"/>
            <a:r>
              <a:rPr lang="es-AR" sz="6000" dirty="0" smtClean="0">
                <a:solidFill>
                  <a:srgbClr val="FFFF00"/>
                </a:solidFill>
              </a:rPr>
              <a:t>ADN</a:t>
            </a:r>
            <a:endParaRPr lang="es-AR" sz="6000" dirty="0">
              <a:solidFill>
                <a:srgbClr val="FFFF00"/>
              </a:solidFill>
            </a:endParaRPr>
          </a:p>
        </p:txBody>
      </p:sp>
      <p:sp>
        <p:nvSpPr>
          <p:cNvPr id="7" name="6 Rectángulo"/>
          <p:cNvSpPr/>
          <p:nvPr/>
        </p:nvSpPr>
        <p:spPr>
          <a:xfrm>
            <a:off x="2627784" y="-819473"/>
            <a:ext cx="3629327" cy="646331"/>
          </a:xfrm>
          <a:prstGeom prst="rect">
            <a:avLst/>
          </a:prstGeom>
        </p:spPr>
        <p:txBody>
          <a:bodyPr wrap="none">
            <a:spAutoFit/>
          </a:bodyPr>
          <a:lstStyle/>
          <a:p>
            <a:r>
              <a:rPr lang="es-AR" dirty="0">
                <a:hlinkClick r:id="rId2"/>
              </a:rPr>
              <a:t>http://www.goldennumber.net/dna</a:t>
            </a:r>
            <a:r>
              <a:rPr lang="es-AR" dirty="0" smtClean="0">
                <a:hlinkClick r:id="rId2"/>
              </a:rPr>
              <a:t>/</a:t>
            </a:r>
            <a:endParaRPr lang="es-AR" dirty="0" smtClean="0"/>
          </a:p>
          <a:p>
            <a:endParaRPr lang="es-AR"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580113" y="404664"/>
            <a:ext cx="3052532" cy="14590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076056" y="527774"/>
            <a:ext cx="3779837" cy="121285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Tree>
    <p:extLst>
      <p:ext uri="{BB962C8B-B14F-4D97-AF65-F5344CB8AC3E}">
        <p14:creationId xmlns:p14="http://schemas.microsoft.com/office/powerpoint/2010/main" val="1737350165"/>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35" presetClass="entr" presetSubtype="0" fill="hold" nodeType="after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Effect transition="in" filter="fade">
                                      <p:cBhvr>
                                        <p:cTn id="11" dur="1000"/>
                                        <p:tgtEl>
                                          <p:spTgt spid="5">
                                            <p:txEl>
                                              <p:pRg st="2" end="2"/>
                                            </p:txEl>
                                          </p:spTgt>
                                        </p:tgtEl>
                                      </p:cBhvr>
                                    </p:animEffect>
                                    <p:anim calcmode="lin" valueType="num">
                                      <p:cBhvr>
                                        <p:cTn id="12" dur="1000" fill="hold"/>
                                        <p:tgtEl>
                                          <p:spTgt spid="5">
                                            <p:txEl>
                                              <p:pRg st="2" end="2"/>
                                            </p:txEl>
                                          </p:spTgt>
                                        </p:tgtEl>
                                        <p:attrNameLst>
                                          <p:attrName>style.rotation</p:attrName>
                                        </p:attrNameLst>
                                      </p:cBhvr>
                                      <p:tavLst>
                                        <p:tav tm="0">
                                          <p:val>
                                            <p:fltVal val="720"/>
                                          </p:val>
                                        </p:tav>
                                        <p:tav tm="100000">
                                          <p:val>
                                            <p:fltVal val="0"/>
                                          </p:val>
                                        </p:tav>
                                      </p:tavLst>
                                    </p:anim>
                                    <p:anim calcmode="lin" valueType="num">
                                      <p:cBhvr>
                                        <p:cTn id="13" dur="1000" fill="hold"/>
                                        <p:tgtEl>
                                          <p:spTgt spid="5">
                                            <p:txEl>
                                              <p:pRg st="2" end="2"/>
                                            </p:txEl>
                                          </p:spTgt>
                                        </p:tgtEl>
                                        <p:attrNameLst>
                                          <p:attrName>ppt_h</p:attrName>
                                        </p:attrNameLst>
                                      </p:cBhvr>
                                      <p:tavLst>
                                        <p:tav tm="0">
                                          <p:val>
                                            <p:fltVal val="0"/>
                                          </p:val>
                                        </p:tav>
                                        <p:tav tm="100000">
                                          <p:val>
                                            <p:strVal val="#ppt_h"/>
                                          </p:val>
                                        </p:tav>
                                      </p:tavLst>
                                    </p:anim>
                                    <p:anim calcmode="lin" valueType="num">
                                      <p:cBhvr>
                                        <p:cTn id="14" dur="1000" fill="hold"/>
                                        <p:tgtEl>
                                          <p:spTgt spid="5">
                                            <p:txEl>
                                              <p:pRg st="2" end="2"/>
                                            </p:txEl>
                                          </p:spTgt>
                                        </p:tgtEl>
                                        <p:attrNameLst>
                                          <p:attrName>ppt_w</p:attrName>
                                        </p:attrNameLst>
                                      </p:cBhvr>
                                      <p:tavLst>
                                        <p:tav tm="0">
                                          <p:val>
                                            <p:fltVal val="0"/>
                                          </p:val>
                                        </p:tav>
                                        <p:tav tm="100000">
                                          <p:val>
                                            <p:strVal val="#ppt_w"/>
                                          </p:val>
                                        </p:tav>
                                      </p:tavLst>
                                    </p:anim>
                                  </p:childTnLst>
                                </p:cTn>
                              </p:par>
                            </p:childTnLst>
                          </p:cTn>
                        </p:par>
                        <p:par>
                          <p:cTn id="15" fill="hold">
                            <p:stCondLst>
                              <p:cond delay="1500"/>
                            </p:stCondLst>
                            <p:childTnLst>
                              <p:par>
                                <p:cTn id="16" presetID="53" presetClass="entr" presetSubtype="16" fill="hold" nodeType="afterEffect">
                                  <p:stCondLst>
                                    <p:cond delay="0"/>
                                  </p:stCondLst>
                                  <p:childTnLst>
                                    <p:set>
                                      <p:cBhvr>
                                        <p:cTn id="17" dur="1" fill="hold">
                                          <p:stCondLst>
                                            <p:cond delay="0"/>
                                          </p:stCondLst>
                                        </p:cTn>
                                        <p:tgtEl>
                                          <p:spTgt spid="7170"/>
                                        </p:tgtEl>
                                        <p:attrNameLst>
                                          <p:attrName>style.visibility</p:attrName>
                                        </p:attrNameLst>
                                      </p:cBhvr>
                                      <p:to>
                                        <p:strVal val="visible"/>
                                      </p:to>
                                    </p:set>
                                    <p:anim calcmode="lin" valueType="num">
                                      <p:cBhvr>
                                        <p:cTn id="18" dur="500" fill="hold"/>
                                        <p:tgtEl>
                                          <p:spTgt spid="7170"/>
                                        </p:tgtEl>
                                        <p:attrNameLst>
                                          <p:attrName>ppt_w</p:attrName>
                                        </p:attrNameLst>
                                      </p:cBhvr>
                                      <p:tavLst>
                                        <p:tav tm="0">
                                          <p:val>
                                            <p:fltVal val="0"/>
                                          </p:val>
                                        </p:tav>
                                        <p:tav tm="100000">
                                          <p:val>
                                            <p:strVal val="#ppt_w"/>
                                          </p:val>
                                        </p:tav>
                                      </p:tavLst>
                                    </p:anim>
                                    <p:anim calcmode="lin" valueType="num">
                                      <p:cBhvr>
                                        <p:cTn id="19" dur="500" fill="hold"/>
                                        <p:tgtEl>
                                          <p:spTgt spid="7170"/>
                                        </p:tgtEl>
                                        <p:attrNameLst>
                                          <p:attrName>ppt_h</p:attrName>
                                        </p:attrNameLst>
                                      </p:cBhvr>
                                      <p:tavLst>
                                        <p:tav tm="0">
                                          <p:val>
                                            <p:fltVal val="0"/>
                                          </p:val>
                                        </p:tav>
                                        <p:tav tm="100000">
                                          <p:val>
                                            <p:strVal val="#ppt_h"/>
                                          </p:val>
                                        </p:tav>
                                      </p:tavLst>
                                    </p:anim>
                                    <p:animEffect transition="in" filter="fade">
                                      <p:cBhvr>
                                        <p:cTn id="20" dur="500"/>
                                        <p:tgtEl>
                                          <p:spTgt spid="7170"/>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2000"/>
                                        <p:tgtEl>
                                          <p:spTgt spid="4"/>
                                        </p:tgtEl>
                                      </p:cBhvr>
                                    </p:animEffect>
                                  </p:childTnLst>
                                </p:cTn>
                              </p:par>
                            </p:childTnLst>
                          </p:cTn>
                        </p:par>
                        <p:par>
                          <p:cTn id="25" fill="hold">
                            <p:stCondLst>
                              <p:cond delay="4000"/>
                            </p:stCondLst>
                            <p:childTnLst>
                              <p:par>
                                <p:cTn id="26" presetID="10" presetClass="exit" presetSubtype="0" fill="hold" nodeType="afterEffect">
                                  <p:stCondLst>
                                    <p:cond delay="2000"/>
                                  </p:stCondLst>
                                  <p:childTnLst>
                                    <p:animEffect transition="out" filter="fade">
                                      <p:cBhvr>
                                        <p:cTn id="27" dur="500"/>
                                        <p:tgtEl>
                                          <p:spTgt spid="7170"/>
                                        </p:tgtEl>
                                      </p:cBhvr>
                                    </p:animEffect>
                                    <p:set>
                                      <p:cBhvr>
                                        <p:cTn id="28" dur="1" fill="hold">
                                          <p:stCondLst>
                                            <p:cond delay="499"/>
                                          </p:stCondLst>
                                        </p:cTn>
                                        <p:tgtEl>
                                          <p:spTgt spid="7170"/>
                                        </p:tgtEl>
                                        <p:attrNameLst>
                                          <p:attrName>style.visibility</p:attrName>
                                        </p:attrNameLst>
                                      </p:cBhvr>
                                      <p:to>
                                        <p:strVal val="hidden"/>
                                      </p:to>
                                    </p:set>
                                  </p:childTnLst>
                                </p:cTn>
                              </p:par>
                              <p:par>
                                <p:cTn id="29" presetID="10" presetClass="entr" presetSubtype="0" fill="hold" nodeType="withEffect">
                                  <p:stCondLst>
                                    <p:cond delay="2000"/>
                                  </p:stCondLst>
                                  <p:childTnLst>
                                    <p:set>
                                      <p:cBhvr>
                                        <p:cTn id="30" dur="1" fill="hold">
                                          <p:stCondLst>
                                            <p:cond delay="0"/>
                                          </p:stCondLst>
                                        </p:cTn>
                                        <p:tgtEl>
                                          <p:spTgt spid="3074"/>
                                        </p:tgtEl>
                                        <p:attrNameLst>
                                          <p:attrName>style.visibility</p:attrName>
                                        </p:attrNameLst>
                                      </p:cBhvr>
                                      <p:to>
                                        <p:strVal val="visible"/>
                                      </p:to>
                                    </p:set>
                                    <p:animEffect transition="in" filter="fade">
                                      <p:cBhvr>
                                        <p:cTn id="31"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108785" y="301714"/>
            <a:ext cx="1809750" cy="2847975"/>
          </a:xfrm>
          <a:prstGeom prst="rect">
            <a:avLst/>
          </a:prstGeom>
        </p:spPr>
      </p:pic>
      <p:sp>
        <p:nvSpPr>
          <p:cNvPr id="5" name="4 Rectángulo"/>
          <p:cNvSpPr/>
          <p:nvPr/>
        </p:nvSpPr>
        <p:spPr>
          <a:xfrm>
            <a:off x="147679" y="116632"/>
            <a:ext cx="6984776" cy="2185214"/>
          </a:xfrm>
          <a:prstGeom prst="rect">
            <a:avLst/>
          </a:prstGeom>
        </p:spPr>
        <p:txBody>
          <a:bodyPr wrap="square">
            <a:spAutoFit/>
          </a:bodyPr>
          <a:lstStyle/>
          <a:p>
            <a:pPr lvl="0"/>
            <a:r>
              <a:rPr lang="es-AR" dirty="0">
                <a:solidFill>
                  <a:prstClr val="white"/>
                </a:solidFill>
              </a:rPr>
              <a:t>El ADN en la célula aparece como una hélice de doble cadena se hace referencia como la forma B-DNA. Esta forma de ADN tiene una ranura en sus dos espirales, con una proporción de </a:t>
            </a:r>
            <a:r>
              <a:rPr lang="es-AR" sz="3200" dirty="0">
                <a:solidFill>
                  <a:srgbClr val="FFFF00"/>
                </a:solidFill>
                <a:latin typeface="Symbol" pitchFamily="18" charset="2"/>
              </a:rPr>
              <a:t>f </a:t>
            </a:r>
            <a:r>
              <a:rPr lang="es-AR" dirty="0">
                <a:solidFill>
                  <a:prstClr val="white"/>
                </a:solidFill>
              </a:rPr>
              <a:t>en la proporción de el surco mayor al surco menor, o aproximadamente 21 angstroms a 13 angstroms. </a:t>
            </a:r>
            <a:endParaRPr lang="es-AR" dirty="0" smtClean="0">
              <a:solidFill>
                <a:prstClr val="white"/>
              </a:solidFill>
            </a:endParaRPr>
          </a:p>
          <a:p>
            <a:pPr lvl="0"/>
            <a:r>
              <a:rPr lang="es-AR" dirty="0" smtClean="0">
                <a:solidFill>
                  <a:prstClr val="white"/>
                </a:solidFill>
              </a:rPr>
              <a:t>21/13 </a:t>
            </a:r>
            <a:r>
              <a:rPr lang="es-AR" dirty="0">
                <a:solidFill>
                  <a:prstClr val="white"/>
                </a:solidFill>
              </a:rPr>
              <a:t>=  1,615 este número también se aproxima mucho </a:t>
            </a:r>
            <a:r>
              <a:rPr lang="es-AR" sz="3200" dirty="0">
                <a:solidFill>
                  <a:srgbClr val="FFFF00"/>
                </a:solidFill>
                <a:latin typeface="Symbol" pitchFamily="18" charset="2"/>
              </a:rPr>
              <a:t>f</a:t>
            </a:r>
            <a:r>
              <a:rPr lang="es-AR" dirty="0">
                <a:solidFill>
                  <a:srgbClr val="FFFF00"/>
                </a:solidFill>
                <a:latin typeface="Symbol" pitchFamily="18" charset="2"/>
              </a:rPr>
              <a:t>, </a:t>
            </a:r>
            <a:r>
              <a:rPr lang="es-AR" dirty="0">
                <a:solidFill>
                  <a:srgbClr val="FFFF00"/>
                </a:solidFill>
              </a:rPr>
              <a:t>1,6180339</a:t>
            </a:r>
            <a:r>
              <a:rPr lang="es-AR" dirty="0" smtClean="0">
                <a:solidFill>
                  <a:schemeClr val="bg1"/>
                </a:solidFill>
              </a:rPr>
              <a:t>.</a:t>
            </a:r>
            <a:endParaRPr lang="es-AR" dirty="0">
              <a:solidFill>
                <a:schemeClr val="bg1"/>
              </a:solidFill>
            </a:endParaRPr>
          </a:p>
        </p:txBody>
      </p:sp>
      <p:sp>
        <p:nvSpPr>
          <p:cNvPr id="6" name="5 Rectángulo"/>
          <p:cNvSpPr/>
          <p:nvPr/>
        </p:nvSpPr>
        <p:spPr>
          <a:xfrm>
            <a:off x="6632535" y="3149689"/>
            <a:ext cx="2286000" cy="923330"/>
          </a:xfrm>
          <a:prstGeom prst="rect">
            <a:avLst/>
          </a:prstGeom>
        </p:spPr>
        <p:txBody>
          <a:bodyPr wrap="square">
            <a:spAutoFit/>
          </a:bodyPr>
          <a:lstStyle/>
          <a:p>
            <a:pPr algn="ctr"/>
            <a:r>
              <a:rPr lang="es-AR" dirty="0" smtClean="0">
                <a:solidFill>
                  <a:schemeClr val="bg1"/>
                </a:solidFill>
              </a:rPr>
              <a:t>Datos de ADN-B </a:t>
            </a:r>
            <a:r>
              <a:rPr lang="es-AR" dirty="0">
                <a:solidFill>
                  <a:schemeClr val="bg1"/>
                </a:solidFill>
              </a:rPr>
              <a:t>aportados </a:t>
            </a:r>
            <a:r>
              <a:rPr lang="es-AR" dirty="0" smtClean="0">
                <a:solidFill>
                  <a:schemeClr val="bg1"/>
                </a:solidFill>
              </a:rPr>
              <a:t>por</a:t>
            </a:r>
          </a:p>
          <a:p>
            <a:pPr algn="ctr"/>
            <a:r>
              <a:rPr lang="es-AR" dirty="0" smtClean="0">
                <a:solidFill>
                  <a:schemeClr val="bg1"/>
                </a:solidFill>
              </a:rPr>
              <a:t> </a:t>
            </a:r>
            <a:r>
              <a:rPr lang="es-AR" dirty="0" err="1">
                <a:solidFill>
                  <a:schemeClr val="bg1"/>
                </a:solidFill>
              </a:rPr>
              <a:t>Melih</a:t>
            </a:r>
            <a:r>
              <a:rPr lang="es-AR" dirty="0">
                <a:solidFill>
                  <a:schemeClr val="bg1"/>
                </a:solidFill>
              </a:rPr>
              <a:t> </a:t>
            </a:r>
            <a:r>
              <a:rPr lang="es-AR" dirty="0" err="1">
                <a:solidFill>
                  <a:schemeClr val="bg1"/>
                </a:solidFill>
              </a:rPr>
              <a:t>Yazici</a:t>
            </a:r>
            <a:r>
              <a:rPr lang="es-AR" dirty="0">
                <a:solidFill>
                  <a:schemeClr val="bg1"/>
                </a:solidFill>
              </a:rPr>
              <a:t>.</a:t>
            </a:r>
          </a:p>
        </p:txBody>
      </p:sp>
      <p:sp>
        <p:nvSpPr>
          <p:cNvPr id="7" name="6 Rectángulo"/>
          <p:cNvSpPr/>
          <p:nvPr/>
        </p:nvSpPr>
        <p:spPr>
          <a:xfrm>
            <a:off x="145813" y="2429932"/>
            <a:ext cx="6673073" cy="1477328"/>
          </a:xfrm>
          <a:prstGeom prst="rect">
            <a:avLst/>
          </a:prstGeom>
        </p:spPr>
        <p:txBody>
          <a:bodyPr wrap="square">
            <a:spAutoFit/>
          </a:bodyPr>
          <a:lstStyle/>
          <a:p>
            <a:pPr algn="just"/>
            <a:r>
              <a:rPr lang="es-AR" dirty="0">
                <a:solidFill>
                  <a:schemeClr val="bg1"/>
                </a:solidFill>
              </a:rPr>
              <a:t>Se ha informado, pero aún no </a:t>
            </a:r>
            <a:r>
              <a:rPr lang="es-AR" dirty="0" smtClean="0">
                <a:solidFill>
                  <a:schemeClr val="bg1"/>
                </a:solidFill>
              </a:rPr>
              <a:t>confirmado, que </a:t>
            </a:r>
            <a:r>
              <a:rPr lang="es-AR" dirty="0">
                <a:solidFill>
                  <a:schemeClr val="bg1"/>
                </a:solidFill>
              </a:rPr>
              <a:t>una vista en sección transversal de la parte superior de la doble hélice de ADN forma un </a:t>
            </a:r>
            <a:r>
              <a:rPr lang="es-AR" dirty="0" smtClean="0">
                <a:solidFill>
                  <a:schemeClr val="bg1"/>
                </a:solidFill>
              </a:rPr>
              <a:t>decágono. Un </a:t>
            </a:r>
            <a:r>
              <a:rPr lang="es-AR" dirty="0">
                <a:solidFill>
                  <a:schemeClr val="bg1"/>
                </a:solidFill>
              </a:rPr>
              <a:t>decágono es en esencia dos pentágonos, con uno girado por 36 grados </a:t>
            </a:r>
            <a:r>
              <a:rPr lang="es-AR" dirty="0" smtClean="0">
                <a:solidFill>
                  <a:schemeClr val="bg1"/>
                </a:solidFill>
              </a:rPr>
              <a:t>del otro, </a:t>
            </a:r>
            <a:r>
              <a:rPr lang="es-AR" dirty="0">
                <a:solidFill>
                  <a:schemeClr val="bg1"/>
                </a:solidFill>
              </a:rPr>
              <a:t>por lo que cada espiral de la doble hélice debe trazar la forma de un pentágono.</a:t>
            </a:r>
          </a:p>
        </p:txBody>
      </p:sp>
      <p:pic>
        <p:nvPicPr>
          <p:cNvPr id="8194" name="Picture 2" descr="Top view of DNA molecule"/>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83192" y="4229692"/>
            <a:ext cx="2232248" cy="2156834"/>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Construction of a decagon using two pentagons based on phi, the golden ratio"/>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rot="1255400">
            <a:off x="447492" y="4195602"/>
            <a:ext cx="2103646" cy="2225012"/>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3076337" y="3867592"/>
            <a:ext cx="5842198" cy="2800767"/>
          </a:xfrm>
          <a:prstGeom prst="rect">
            <a:avLst/>
          </a:prstGeom>
        </p:spPr>
        <p:txBody>
          <a:bodyPr wrap="square">
            <a:spAutoFit/>
          </a:bodyPr>
          <a:lstStyle/>
          <a:p>
            <a:pPr algn="ctr"/>
            <a:r>
              <a:rPr lang="es-AR" dirty="0" smtClean="0">
                <a:solidFill>
                  <a:schemeClr val="bg1"/>
                </a:solidFill>
              </a:rPr>
              <a:t>El cociente de </a:t>
            </a:r>
            <a:r>
              <a:rPr lang="es-AR" dirty="0">
                <a:solidFill>
                  <a:schemeClr val="bg1"/>
                </a:solidFill>
              </a:rPr>
              <a:t>la diagonal de un pentágono a su lado es </a:t>
            </a:r>
            <a:r>
              <a:rPr lang="es-AR" dirty="0">
                <a:solidFill>
                  <a:prstClr val="white"/>
                </a:solidFill>
              </a:rPr>
              <a:t> </a:t>
            </a:r>
            <a:r>
              <a:rPr lang="es-AR" sz="3200" dirty="0">
                <a:solidFill>
                  <a:srgbClr val="FFFF00"/>
                </a:solidFill>
                <a:latin typeface="Symbol" pitchFamily="18" charset="2"/>
              </a:rPr>
              <a:t>f</a:t>
            </a:r>
            <a:r>
              <a:rPr lang="es-AR" dirty="0" smtClean="0">
                <a:solidFill>
                  <a:schemeClr val="bg1"/>
                </a:solidFill>
              </a:rPr>
              <a:t> . </a:t>
            </a:r>
          </a:p>
          <a:p>
            <a:pPr algn="ctr"/>
            <a:r>
              <a:rPr lang="es-AR" dirty="0" smtClean="0">
                <a:solidFill>
                  <a:srgbClr val="FFFF00"/>
                </a:solidFill>
              </a:rPr>
              <a:t>AB/AC =  1,618</a:t>
            </a:r>
            <a:endParaRPr lang="es-AR" dirty="0">
              <a:solidFill>
                <a:srgbClr val="FFFF00"/>
              </a:solidFill>
            </a:endParaRPr>
          </a:p>
          <a:p>
            <a:pPr algn="ctr"/>
            <a:endParaRPr lang="es-AR" dirty="0" smtClean="0">
              <a:solidFill>
                <a:schemeClr val="bg1"/>
              </a:solidFill>
            </a:endParaRPr>
          </a:p>
          <a:p>
            <a:pPr algn="ctr"/>
            <a:r>
              <a:rPr lang="es-AR" sz="2400" dirty="0" smtClean="0">
                <a:solidFill>
                  <a:srgbClr val="FFFF00"/>
                </a:solidFill>
              </a:rPr>
              <a:t>Así </a:t>
            </a:r>
            <a:r>
              <a:rPr lang="es-AR" sz="2400" dirty="0">
                <a:solidFill>
                  <a:srgbClr val="FFFF00"/>
                </a:solidFill>
              </a:rPr>
              <a:t>que, no importa la forma que se mire, incluso en su elemento más pequeño, el </a:t>
            </a:r>
            <a:r>
              <a:rPr lang="es-AR" sz="2400" dirty="0" smtClean="0">
                <a:solidFill>
                  <a:srgbClr val="FFFF00"/>
                </a:solidFill>
              </a:rPr>
              <a:t>ADN de </a:t>
            </a:r>
            <a:r>
              <a:rPr lang="es-AR" sz="2400" dirty="0">
                <a:solidFill>
                  <a:srgbClr val="FFFF00"/>
                </a:solidFill>
              </a:rPr>
              <a:t>la vida, se </a:t>
            </a:r>
            <a:r>
              <a:rPr lang="es-AR" sz="2400" dirty="0" smtClean="0">
                <a:solidFill>
                  <a:srgbClr val="FFFF00"/>
                </a:solidFill>
              </a:rPr>
              <a:t>construyó usando </a:t>
            </a:r>
            <a:r>
              <a:rPr lang="es-AR" sz="3600" dirty="0" smtClean="0">
                <a:solidFill>
                  <a:srgbClr val="FFFF00"/>
                </a:solidFill>
                <a:latin typeface="Symbol" pitchFamily="18" charset="2"/>
              </a:rPr>
              <a:t>f</a:t>
            </a:r>
            <a:r>
              <a:rPr lang="es-AR" sz="2400" dirty="0" smtClean="0">
                <a:solidFill>
                  <a:srgbClr val="FFFF00"/>
                </a:solidFill>
              </a:rPr>
              <a:t>, la</a:t>
            </a:r>
          </a:p>
          <a:p>
            <a:pPr algn="ctr"/>
            <a:r>
              <a:rPr lang="es-AR" sz="2400" dirty="0" smtClean="0">
                <a:solidFill>
                  <a:srgbClr val="FFFF00"/>
                </a:solidFill>
              </a:rPr>
              <a:t> “Divina Proporción”!</a:t>
            </a:r>
            <a:endParaRPr lang="es-AR" sz="2400" dirty="0">
              <a:solidFill>
                <a:srgbClr val="FFFF00"/>
              </a:solidFill>
            </a:endParaRPr>
          </a:p>
        </p:txBody>
      </p:sp>
      <p:cxnSp>
        <p:nvCxnSpPr>
          <p:cNvPr id="11" name="10 Conector recto"/>
          <p:cNvCxnSpPr/>
          <p:nvPr/>
        </p:nvCxnSpPr>
        <p:spPr>
          <a:xfrm>
            <a:off x="1204129" y="4229692"/>
            <a:ext cx="1152128" cy="1791596"/>
          </a:xfrm>
          <a:prstGeom prst="line">
            <a:avLst/>
          </a:prstGeom>
          <a:ln w="317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12 Conector recto"/>
          <p:cNvCxnSpPr/>
          <p:nvPr/>
        </p:nvCxnSpPr>
        <p:spPr>
          <a:xfrm>
            <a:off x="1204129" y="4229692"/>
            <a:ext cx="1214382" cy="45383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15 CuadroTexto"/>
          <p:cNvSpPr txBox="1"/>
          <p:nvPr/>
        </p:nvSpPr>
        <p:spPr>
          <a:xfrm>
            <a:off x="951924" y="3908902"/>
            <a:ext cx="317716" cy="369332"/>
          </a:xfrm>
          <a:prstGeom prst="rect">
            <a:avLst/>
          </a:prstGeom>
          <a:noFill/>
        </p:spPr>
        <p:txBody>
          <a:bodyPr wrap="none" rtlCol="0">
            <a:spAutoFit/>
          </a:bodyPr>
          <a:lstStyle/>
          <a:p>
            <a:r>
              <a:rPr lang="es-AR" dirty="0" smtClean="0">
                <a:solidFill>
                  <a:schemeClr val="bg1"/>
                </a:solidFill>
              </a:rPr>
              <a:t>A</a:t>
            </a:r>
            <a:endParaRPr lang="es-AR" dirty="0">
              <a:solidFill>
                <a:schemeClr val="bg1"/>
              </a:solidFill>
            </a:endParaRPr>
          </a:p>
        </p:txBody>
      </p:sp>
      <p:sp>
        <p:nvSpPr>
          <p:cNvPr id="19" name="18 CuadroTexto"/>
          <p:cNvSpPr txBox="1"/>
          <p:nvPr/>
        </p:nvSpPr>
        <p:spPr>
          <a:xfrm>
            <a:off x="2418511" y="6017194"/>
            <a:ext cx="317716" cy="369332"/>
          </a:xfrm>
          <a:prstGeom prst="rect">
            <a:avLst/>
          </a:prstGeom>
          <a:noFill/>
        </p:spPr>
        <p:txBody>
          <a:bodyPr wrap="none" rtlCol="0">
            <a:spAutoFit/>
          </a:bodyPr>
          <a:lstStyle/>
          <a:p>
            <a:r>
              <a:rPr lang="es-AR" dirty="0" smtClean="0">
                <a:solidFill>
                  <a:schemeClr val="bg1"/>
                </a:solidFill>
              </a:rPr>
              <a:t>B</a:t>
            </a:r>
            <a:endParaRPr lang="es-AR" dirty="0">
              <a:solidFill>
                <a:schemeClr val="bg1"/>
              </a:solidFill>
            </a:endParaRPr>
          </a:p>
        </p:txBody>
      </p:sp>
      <p:sp>
        <p:nvSpPr>
          <p:cNvPr id="20" name="19 CuadroTexto"/>
          <p:cNvSpPr txBox="1"/>
          <p:nvPr/>
        </p:nvSpPr>
        <p:spPr>
          <a:xfrm>
            <a:off x="2456582" y="4456607"/>
            <a:ext cx="317716" cy="369332"/>
          </a:xfrm>
          <a:prstGeom prst="rect">
            <a:avLst/>
          </a:prstGeom>
          <a:noFill/>
        </p:spPr>
        <p:txBody>
          <a:bodyPr wrap="none" rtlCol="0">
            <a:spAutoFit/>
          </a:bodyPr>
          <a:lstStyle/>
          <a:p>
            <a:r>
              <a:rPr lang="es-AR" dirty="0" smtClean="0">
                <a:solidFill>
                  <a:schemeClr val="bg1"/>
                </a:solidFill>
              </a:rPr>
              <a:t>C</a:t>
            </a:r>
            <a:endParaRPr lang="es-AR" dirty="0">
              <a:solidFill>
                <a:schemeClr val="bg1"/>
              </a:solidFill>
            </a:endParaRPr>
          </a:p>
        </p:txBody>
      </p:sp>
      <p:sp>
        <p:nvSpPr>
          <p:cNvPr id="14" name="13 Rectángulo"/>
          <p:cNvSpPr/>
          <p:nvPr/>
        </p:nvSpPr>
        <p:spPr>
          <a:xfrm>
            <a:off x="6890003" y="-1425153"/>
            <a:ext cx="4572000" cy="923330"/>
          </a:xfrm>
          <a:prstGeom prst="rect">
            <a:avLst/>
          </a:prstGeom>
        </p:spPr>
        <p:txBody>
          <a:bodyPr>
            <a:spAutoFit/>
          </a:bodyPr>
          <a:lstStyle/>
          <a:p>
            <a:r>
              <a:rPr lang="es-AR" dirty="0">
                <a:solidFill>
                  <a:schemeClr val="bg1"/>
                </a:solidFill>
                <a:hlinkClick r:id="rId5"/>
              </a:rPr>
              <a:t>http://</a:t>
            </a:r>
            <a:r>
              <a:rPr lang="es-AR" dirty="0" smtClean="0">
                <a:solidFill>
                  <a:schemeClr val="bg1"/>
                </a:solidFill>
                <a:hlinkClick r:id="rId5"/>
              </a:rPr>
              <a:t>io9.com/5985588/15-uncanny-examples-of-the-golden-ratio-in-nature</a:t>
            </a:r>
            <a:endParaRPr lang="es-AR" dirty="0" smtClean="0">
              <a:solidFill>
                <a:schemeClr val="bg1"/>
              </a:solidFill>
            </a:endParaRPr>
          </a:p>
          <a:p>
            <a:endParaRPr lang="es-AR" dirty="0">
              <a:solidFill>
                <a:schemeClr val="bg1"/>
              </a:solidFill>
            </a:endParaRPr>
          </a:p>
        </p:txBody>
      </p:sp>
      <p:sp>
        <p:nvSpPr>
          <p:cNvPr id="15" name="14 Rectángulo"/>
          <p:cNvSpPr/>
          <p:nvPr/>
        </p:nvSpPr>
        <p:spPr>
          <a:xfrm>
            <a:off x="2246886" y="-1500670"/>
            <a:ext cx="4572000" cy="1200329"/>
          </a:xfrm>
          <a:prstGeom prst="rect">
            <a:avLst/>
          </a:prstGeom>
        </p:spPr>
        <p:txBody>
          <a:bodyPr>
            <a:spAutoFit/>
          </a:bodyPr>
          <a:lstStyle/>
          <a:p>
            <a:r>
              <a:rPr lang="es-AR" dirty="0">
                <a:solidFill>
                  <a:schemeClr val="bg1"/>
                </a:solidFill>
                <a:hlinkClick r:id="rId6"/>
              </a:rPr>
              <a:t>http://</a:t>
            </a:r>
            <a:r>
              <a:rPr lang="es-AR" dirty="0" smtClean="0">
                <a:solidFill>
                  <a:schemeClr val="bg1"/>
                </a:solidFill>
                <a:hlinkClick r:id="rId6"/>
              </a:rPr>
              <a:t>www.theguardian.com/science/alexs-adventures-in-numberland/2012/aug/14/golden-ratio-uterus</a:t>
            </a:r>
            <a:endParaRPr lang="es-AR" dirty="0" smtClean="0">
              <a:solidFill>
                <a:schemeClr val="bg1"/>
              </a:solidFill>
            </a:endParaRPr>
          </a:p>
          <a:p>
            <a:endParaRPr lang="es-AR" dirty="0">
              <a:solidFill>
                <a:schemeClr val="bg1"/>
              </a:solidFill>
            </a:endParaRPr>
          </a:p>
        </p:txBody>
      </p:sp>
      <p:sp>
        <p:nvSpPr>
          <p:cNvPr id="17" name="16 Rectángulo"/>
          <p:cNvSpPr/>
          <p:nvPr/>
        </p:nvSpPr>
        <p:spPr>
          <a:xfrm>
            <a:off x="-2412776" y="-963488"/>
            <a:ext cx="4541436" cy="646331"/>
          </a:xfrm>
          <a:prstGeom prst="rect">
            <a:avLst/>
          </a:prstGeom>
        </p:spPr>
        <p:txBody>
          <a:bodyPr wrap="none">
            <a:spAutoFit/>
          </a:bodyPr>
          <a:lstStyle/>
          <a:p>
            <a:r>
              <a:rPr lang="es-AR" dirty="0">
                <a:solidFill>
                  <a:schemeClr val="bg1"/>
                </a:solidFill>
                <a:hlinkClick r:id="rId7"/>
              </a:rPr>
              <a:t>http://</a:t>
            </a:r>
            <a:r>
              <a:rPr lang="es-AR" dirty="0" smtClean="0">
                <a:solidFill>
                  <a:schemeClr val="bg1"/>
                </a:solidFill>
                <a:hlinkClick r:id="rId7"/>
              </a:rPr>
              <a:t>evolutionoftruth.com/div/fibomyst.htm</a:t>
            </a:r>
            <a:endParaRPr lang="es-AR" dirty="0" smtClean="0">
              <a:solidFill>
                <a:schemeClr val="bg1"/>
              </a:solidFill>
            </a:endParaRPr>
          </a:p>
          <a:p>
            <a:endParaRPr lang="es-AR" dirty="0">
              <a:solidFill>
                <a:schemeClr val="bg1"/>
              </a:solidFill>
            </a:endParaRPr>
          </a:p>
        </p:txBody>
      </p:sp>
    </p:spTree>
    <p:extLst>
      <p:ext uri="{BB962C8B-B14F-4D97-AF65-F5344CB8AC3E}">
        <p14:creationId xmlns:p14="http://schemas.microsoft.com/office/powerpoint/2010/main" val="54423924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8196"/>
                                        </p:tgtEl>
                                        <p:attrNameLst>
                                          <p:attrName>style.visibility</p:attrName>
                                        </p:attrNameLst>
                                      </p:cBhvr>
                                      <p:to>
                                        <p:strVal val="visible"/>
                                      </p:to>
                                    </p:set>
                                    <p:animEffect transition="in" filter="fade">
                                      <p:cBhvr>
                                        <p:cTn id="17" dur="500"/>
                                        <p:tgtEl>
                                          <p:spTgt spid="8196"/>
                                        </p:tgtEl>
                                      </p:cBhvr>
                                    </p:animEffect>
                                  </p:childTnLst>
                                </p:cTn>
                              </p:par>
                            </p:childTnLst>
                          </p:cTn>
                        </p:par>
                        <p:par>
                          <p:cTn id="18" fill="hold">
                            <p:stCondLst>
                              <p:cond delay="1000"/>
                            </p:stCondLst>
                            <p:childTnLst>
                              <p:par>
                                <p:cTn id="19" presetID="22" presetClass="entr" presetSubtype="4"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down)">
                                      <p:cBhvr>
                                        <p:cTn id="21" dur="500"/>
                                        <p:tgtEl>
                                          <p:spTgt spid="11"/>
                                        </p:tgtEl>
                                      </p:cBhvr>
                                    </p:animEffect>
                                  </p:childTnLst>
                                </p:cTn>
                              </p:par>
                            </p:childTnLst>
                          </p:cTn>
                        </p:par>
                        <p:par>
                          <p:cTn id="22" fill="hold">
                            <p:stCondLst>
                              <p:cond delay="1500"/>
                            </p:stCondLst>
                            <p:childTnLst>
                              <p:par>
                                <p:cTn id="23" presetID="22" presetClass="entr" presetSubtype="1"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up)">
                                      <p:cBhvr>
                                        <p:cTn id="25" dur="500"/>
                                        <p:tgtEl>
                                          <p:spTgt spid="13"/>
                                        </p:tgtEl>
                                      </p:cBhvr>
                                    </p:animEffect>
                                  </p:childTnLst>
                                </p:cTn>
                              </p:par>
                            </p:childTnLst>
                          </p:cTn>
                        </p:par>
                        <p:par>
                          <p:cTn id="26" fill="hold">
                            <p:stCondLst>
                              <p:cond delay="2000"/>
                            </p:stCondLst>
                            <p:childTnLst>
                              <p:par>
                                <p:cTn id="27" presetID="26" presetClass="entr" presetSubtype="0" fill="hold" nodeType="afterEffect">
                                  <p:stCondLst>
                                    <p:cond delay="0"/>
                                  </p:stCondLst>
                                  <p:iterate type="lt">
                                    <p:tmPct val="10000"/>
                                  </p:iterate>
                                  <p:childTnLst>
                                    <p:set>
                                      <p:cBhvr>
                                        <p:cTn id="28" dur="1" fill="hold">
                                          <p:stCondLst>
                                            <p:cond delay="0"/>
                                          </p:stCondLst>
                                        </p:cTn>
                                        <p:tgtEl>
                                          <p:spTgt spid="9">
                                            <p:txEl>
                                              <p:pRg st="0" end="0"/>
                                            </p:txEl>
                                          </p:spTgt>
                                        </p:tgtEl>
                                        <p:attrNameLst>
                                          <p:attrName>style.visibility</p:attrName>
                                        </p:attrNameLst>
                                      </p:cBhvr>
                                      <p:to>
                                        <p:strVal val="visible"/>
                                      </p:to>
                                    </p:set>
                                    <p:animEffect transition="in" filter="wipe(down)">
                                      <p:cBhvr>
                                        <p:cTn id="29" dur="290">
                                          <p:stCondLst>
                                            <p:cond delay="0"/>
                                          </p:stCondLst>
                                        </p:cTn>
                                        <p:tgtEl>
                                          <p:spTgt spid="9">
                                            <p:txEl>
                                              <p:pRg st="0" end="0"/>
                                            </p:txEl>
                                          </p:spTgt>
                                        </p:tgtEl>
                                      </p:cBhvr>
                                    </p:animEffect>
                                    <p:anim calcmode="lin" valueType="num">
                                      <p:cBhvr>
                                        <p:cTn id="30" dur="911" tmFilter="0,0; 0.14,0.36; 0.43,0.73; 0.71,0.91; 1.0,1.0">
                                          <p:stCondLst>
                                            <p:cond delay="0"/>
                                          </p:stCondLst>
                                        </p:cTn>
                                        <p:tgtEl>
                                          <p:spTgt spid="9">
                                            <p:txEl>
                                              <p:pRg st="0" end="0"/>
                                            </p:txEl>
                                          </p:spTgt>
                                        </p:tgtEl>
                                        <p:attrNameLst>
                                          <p:attrName>ppt_x</p:attrName>
                                        </p:attrNameLst>
                                      </p:cBhvr>
                                      <p:tavLst>
                                        <p:tav tm="0">
                                          <p:val>
                                            <p:strVal val="#ppt_x-0.25"/>
                                          </p:val>
                                        </p:tav>
                                        <p:tav tm="100000">
                                          <p:val>
                                            <p:strVal val="#ppt_x"/>
                                          </p:val>
                                        </p:tav>
                                      </p:tavLst>
                                    </p:anim>
                                    <p:anim calcmode="lin" valueType="num">
                                      <p:cBhvr>
                                        <p:cTn id="31" dur="332" tmFilter="0.0,0.0; 0.25,0.07; 0.50,0.2; 0.75,0.467; 1.0,1.0">
                                          <p:stCondLst>
                                            <p:cond delay="0"/>
                                          </p:stCondLst>
                                        </p:cTn>
                                        <p:tgtEl>
                                          <p:spTgt spid="9">
                                            <p:txEl>
                                              <p:pRg st="0" end="0"/>
                                            </p:txEl>
                                          </p:spTgt>
                                        </p:tgtEl>
                                        <p:attrNameLst>
                                          <p:attrName>ppt_y</p:attrName>
                                        </p:attrNameLst>
                                      </p:cBhvr>
                                      <p:tavLst>
                                        <p:tav tm="0" fmla="#ppt_y-sin(pi*$)/3">
                                          <p:val>
                                            <p:fltVal val="0.5"/>
                                          </p:val>
                                        </p:tav>
                                        <p:tav tm="100000">
                                          <p:val>
                                            <p:fltVal val="1"/>
                                          </p:val>
                                        </p:tav>
                                      </p:tavLst>
                                    </p:anim>
                                    <p:anim calcmode="lin" valueType="num">
                                      <p:cBhvr>
                                        <p:cTn id="32" dur="332" tmFilter="0, 0; 0.125,0.2665; 0.25,0.4; 0.375,0.465; 0.5,0.5;  0.625,0.535; 0.75,0.6; 0.875,0.7335; 1,1">
                                          <p:stCondLst>
                                            <p:cond delay="332"/>
                                          </p:stCondLst>
                                        </p:cTn>
                                        <p:tgtEl>
                                          <p:spTgt spid="9">
                                            <p:txEl>
                                              <p:pRg st="0" end="0"/>
                                            </p:txEl>
                                          </p:spTgt>
                                        </p:tgtEl>
                                        <p:attrNameLst>
                                          <p:attrName>ppt_y</p:attrName>
                                        </p:attrNameLst>
                                      </p:cBhvr>
                                      <p:tavLst>
                                        <p:tav tm="0" fmla="#ppt_y-sin(pi*$)/9">
                                          <p:val>
                                            <p:fltVal val="0"/>
                                          </p:val>
                                        </p:tav>
                                        <p:tav tm="100000">
                                          <p:val>
                                            <p:fltVal val="1"/>
                                          </p:val>
                                        </p:tav>
                                      </p:tavLst>
                                    </p:anim>
                                    <p:anim calcmode="lin" valueType="num">
                                      <p:cBhvr>
                                        <p:cTn id="33" dur="166" tmFilter="0, 0; 0.125,0.2665; 0.25,0.4; 0.375,0.465; 0.5,0.5;  0.625,0.535; 0.75,0.6; 0.875,0.7335; 1,1">
                                          <p:stCondLst>
                                            <p:cond delay="662"/>
                                          </p:stCondLst>
                                        </p:cTn>
                                        <p:tgtEl>
                                          <p:spTgt spid="9">
                                            <p:txEl>
                                              <p:pRg st="0" end="0"/>
                                            </p:txEl>
                                          </p:spTgt>
                                        </p:tgtEl>
                                        <p:attrNameLst>
                                          <p:attrName>ppt_y</p:attrName>
                                        </p:attrNameLst>
                                      </p:cBhvr>
                                      <p:tavLst>
                                        <p:tav tm="0" fmla="#ppt_y-sin(pi*$)/27">
                                          <p:val>
                                            <p:fltVal val="0"/>
                                          </p:val>
                                        </p:tav>
                                        <p:tav tm="100000">
                                          <p:val>
                                            <p:fltVal val="1"/>
                                          </p:val>
                                        </p:tav>
                                      </p:tavLst>
                                    </p:anim>
                                    <p:anim calcmode="lin" valueType="num">
                                      <p:cBhvr>
                                        <p:cTn id="34" dur="82" tmFilter="0, 0; 0.125,0.2665; 0.25,0.4; 0.375,0.465; 0.5,0.5;  0.625,0.535; 0.75,0.6; 0.875,0.7335; 1,1">
                                          <p:stCondLst>
                                            <p:cond delay="828"/>
                                          </p:stCondLst>
                                        </p:cTn>
                                        <p:tgtEl>
                                          <p:spTgt spid="9">
                                            <p:txEl>
                                              <p:pRg st="0" end="0"/>
                                            </p:txEl>
                                          </p:spTgt>
                                        </p:tgtEl>
                                        <p:attrNameLst>
                                          <p:attrName>ppt_y</p:attrName>
                                        </p:attrNameLst>
                                      </p:cBhvr>
                                      <p:tavLst>
                                        <p:tav tm="0" fmla="#ppt_y-sin(pi*$)/81">
                                          <p:val>
                                            <p:fltVal val="0"/>
                                          </p:val>
                                        </p:tav>
                                        <p:tav tm="100000">
                                          <p:val>
                                            <p:fltVal val="1"/>
                                          </p:val>
                                        </p:tav>
                                      </p:tavLst>
                                    </p:anim>
                                    <p:animScale>
                                      <p:cBhvr>
                                        <p:cTn id="35" dur="13">
                                          <p:stCondLst>
                                            <p:cond delay="325"/>
                                          </p:stCondLst>
                                        </p:cTn>
                                        <p:tgtEl>
                                          <p:spTgt spid="9">
                                            <p:txEl>
                                              <p:pRg st="0" end="0"/>
                                            </p:txEl>
                                          </p:spTgt>
                                        </p:tgtEl>
                                      </p:cBhvr>
                                      <p:to x="100000" y="60000"/>
                                    </p:animScale>
                                    <p:animScale>
                                      <p:cBhvr>
                                        <p:cTn id="36" dur="83" decel="50000">
                                          <p:stCondLst>
                                            <p:cond delay="338"/>
                                          </p:stCondLst>
                                        </p:cTn>
                                        <p:tgtEl>
                                          <p:spTgt spid="9">
                                            <p:txEl>
                                              <p:pRg st="0" end="0"/>
                                            </p:txEl>
                                          </p:spTgt>
                                        </p:tgtEl>
                                      </p:cBhvr>
                                      <p:to x="100000" y="100000"/>
                                    </p:animScale>
                                    <p:animScale>
                                      <p:cBhvr>
                                        <p:cTn id="37" dur="13">
                                          <p:stCondLst>
                                            <p:cond delay="656"/>
                                          </p:stCondLst>
                                        </p:cTn>
                                        <p:tgtEl>
                                          <p:spTgt spid="9">
                                            <p:txEl>
                                              <p:pRg st="0" end="0"/>
                                            </p:txEl>
                                          </p:spTgt>
                                        </p:tgtEl>
                                      </p:cBhvr>
                                      <p:to x="100000" y="80000"/>
                                    </p:animScale>
                                    <p:animScale>
                                      <p:cBhvr>
                                        <p:cTn id="38" dur="83" decel="50000">
                                          <p:stCondLst>
                                            <p:cond delay="669"/>
                                          </p:stCondLst>
                                        </p:cTn>
                                        <p:tgtEl>
                                          <p:spTgt spid="9">
                                            <p:txEl>
                                              <p:pRg st="0" end="0"/>
                                            </p:txEl>
                                          </p:spTgt>
                                        </p:tgtEl>
                                      </p:cBhvr>
                                      <p:to x="100000" y="100000"/>
                                    </p:animScale>
                                    <p:animScale>
                                      <p:cBhvr>
                                        <p:cTn id="39" dur="13">
                                          <p:stCondLst>
                                            <p:cond delay="821"/>
                                          </p:stCondLst>
                                        </p:cTn>
                                        <p:tgtEl>
                                          <p:spTgt spid="9">
                                            <p:txEl>
                                              <p:pRg st="0" end="0"/>
                                            </p:txEl>
                                          </p:spTgt>
                                        </p:tgtEl>
                                      </p:cBhvr>
                                      <p:to x="100000" y="90000"/>
                                    </p:animScale>
                                    <p:animScale>
                                      <p:cBhvr>
                                        <p:cTn id="40" dur="83" decel="50000">
                                          <p:stCondLst>
                                            <p:cond delay="834"/>
                                          </p:stCondLst>
                                        </p:cTn>
                                        <p:tgtEl>
                                          <p:spTgt spid="9">
                                            <p:txEl>
                                              <p:pRg st="0" end="0"/>
                                            </p:txEl>
                                          </p:spTgt>
                                        </p:tgtEl>
                                      </p:cBhvr>
                                      <p:to x="100000" y="100000"/>
                                    </p:animScale>
                                    <p:animScale>
                                      <p:cBhvr>
                                        <p:cTn id="41" dur="13">
                                          <p:stCondLst>
                                            <p:cond delay="904"/>
                                          </p:stCondLst>
                                        </p:cTn>
                                        <p:tgtEl>
                                          <p:spTgt spid="9">
                                            <p:txEl>
                                              <p:pRg st="0" end="0"/>
                                            </p:txEl>
                                          </p:spTgt>
                                        </p:tgtEl>
                                      </p:cBhvr>
                                      <p:to x="100000" y="95000"/>
                                    </p:animScale>
                                    <p:animScale>
                                      <p:cBhvr>
                                        <p:cTn id="42" dur="83" decel="50000">
                                          <p:stCondLst>
                                            <p:cond delay="917"/>
                                          </p:stCondLst>
                                        </p:cTn>
                                        <p:tgtEl>
                                          <p:spTgt spid="9">
                                            <p:txEl>
                                              <p:pRg st="0" end="0"/>
                                            </p:txEl>
                                          </p:spTgt>
                                        </p:tgtEl>
                                      </p:cBhvr>
                                      <p:to x="100000" y="100000"/>
                                    </p:animScale>
                                  </p:childTnLst>
                                </p:cTn>
                              </p:par>
                            </p:childTnLst>
                          </p:cTn>
                        </p:par>
                        <p:par>
                          <p:cTn id="43" fill="hold">
                            <p:stCondLst>
                              <p:cond delay="7500"/>
                            </p:stCondLst>
                            <p:childTnLst>
                              <p:par>
                                <p:cTn id="44" presetID="26" presetClass="entr" presetSubtype="0" fill="hold" nodeType="afterEffect">
                                  <p:stCondLst>
                                    <p:cond delay="0"/>
                                  </p:stCondLst>
                                  <p:iterate type="lt">
                                    <p:tmPct val="10000"/>
                                  </p:iterate>
                                  <p:childTnLst>
                                    <p:set>
                                      <p:cBhvr>
                                        <p:cTn id="45" dur="1" fill="hold">
                                          <p:stCondLst>
                                            <p:cond delay="0"/>
                                          </p:stCondLst>
                                        </p:cTn>
                                        <p:tgtEl>
                                          <p:spTgt spid="9">
                                            <p:txEl>
                                              <p:pRg st="1" end="1"/>
                                            </p:txEl>
                                          </p:spTgt>
                                        </p:tgtEl>
                                        <p:attrNameLst>
                                          <p:attrName>style.visibility</p:attrName>
                                        </p:attrNameLst>
                                      </p:cBhvr>
                                      <p:to>
                                        <p:strVal val="visible"/>
                                      </p:to>
                                    </p:set>
                                    <p:animEffect transition="in" filter="wipe(down)">
                                      <p:cBhvr>
                                        <p:cTn id="46" dur="290">
                                          <p:stCondLst>
                                            <p:cond delay="0"/>
                                          </p:stCondLst>
                                        </p:cTn>
                                        <p:tgtEl>
                                          <p:spTgt spid="9">
                                            <p:txEl>
                                              <p:pRg st="1" end="1"/>
                                            </p:txEl>
                                          </p:spTgt>
                                        </p:tgtEl>
                                      </p:cBhvr>
                                    </p:animEffect>
                                    <p:anim calcmode="lin" valueType="num">
                                      <p:cBhvr>
                                        <p:cTn id="47" dur="911" tmFilter="0,0; 0.14,0.36; 0.43,0.73; 0.71,0.91; 1.0,1.0">
                                          <p:stCondLst>
                                            <p:cond delay="0"/>
                                          </p:stCondLst>
                                        </p:cTn>
                                        <p:tgtEl>
                                          <p:spTgt spid="9">
                                            <p:txEl>
                                              <p:pRg st="1" end="1"/>
                                            </p:txEl>
                                          </p:spTgt>
                                        </p:tgtEl>
                                        <p:attrNameLst>
                                          <p:attrName>ppt_x</p:attrName>
                                        </p:attrNameLst>
                                      </p:cBhvr>
                                      <p:tavLst>
                                        <p:tav tm="0">
                                          <p:val>
                                            <p:strVal val="#ppt_x-0.25"/>
                                          </p:val>
                                        </p:tav>
                                        <p:tav tm="100000">
                                          <p:val>
                                            <p:strVal val="#ppt_x"/>
                                          </p:val>
                                        </p:tav>
                                      </p:tavLst>
                                    </p:anim>
                                    <p:anim calcmode="lin" valueType="num">
                                      <p:cBhvr>
                                        <p:cTn id="48" dur="332" tmFilter="0.0,0.0; 0.25,0.07; 0.50,0.2; 0.75,0.467; 1.0,1.0">
                                          <p:stCondLst>
                                            <p:cond delay="0"/>
                                          </p:stCondLst>
                                        </p:cTn>
                                        <p:tgtEl>
                                          <p:spTgt spid="9">
                                            <p:txEl>
                                              <p:pRg st="1" end="1"/>
                                            </p:txEl>
                                          </p:spTgt>
                                        </p:tgtEl>
                                        <p:attrNameLst>
                                          <p:attrName>ppt_y</p:attrName>
                                        </p:attrNameLst>
                                      </p:cBhvr>
                                      <p:tavLst>
                                        <p:tav tm="0" fmla="#ppt_y-sin(pi*$)/3">
                                          <p:val>
                                            <p:fltVal val="0.5"/>
                                          </p:val>
                                        </p:tav>
                                        <p:tav tm="100000">
                                          <p:val>
                                            <p:fltVal val="1"/>
                                          </p:val>
                                        </p:tav>
                                      </p:tavLst>
                                    </p:anim>
                                    <p:anim calcmode="lin" valueType="num">
                                      <p:cBhvr>
                                        <p:cTn id="49" dur="332" tmFilter="0, 0; 0.125,0.2665; 0.25,0.4; 0.375,0.465; 0.5,0.5;  0.625,0.535; 0.75,0.6; 0.875,0.7335; 1,1">
                                          <p:stCondLst>
                                            <p:cond delay="332"/>
                                          </p:stCondLst>
                                        </p:cTn>
                                        <p:tgtEl>
                                          <p:spTgt spid="9">
                                            <p:txEl>
                                              <p:pRg st="1" end="1"/>
                                            </p:txEl>
                                          </p:spTgt>
                                        </p:tgtEl>
                                        <p:attrNameLst>
                                          <p:attrName>ppt_y</p:attrName>
                                        </p:attrNameLst>
                                      </p:cBhvr>
                                      <p:tavLst>
                                        <p:tav tm="0" fmla="#ppt_y-sin(pi*$)/9">
                                          <p:val>
                                            <p:fltVal val="0"/>
                                          </p:val>
                                        </p:tav>
                                        <p:tav tm="100000">
                                          <p:val>
                                            <p:fltVal val="1"/>
                                          </p:val>
                                        </p:tav>
                                      </p:tavLst>
                                    </p:anim>
                                    <p:anim calcmode="lin" valueType="num">
                                      <p:cBhvr>
                                        <p:cTn id="50" dur="166" tmFilter="0, 0; 0.125,0.2665; 0.25,0.4; 0.375,0.465; 0.5,0.5;  0.625,0.535; 0.75,0.6; 0.875,0.7335; 1,1">
                                          <p:stCondLst>
                                            <p:cond delay="662"/>
                                          </p:stCondLst>
                                        </p:cTn>
                                        <p:tgtEl>
                                          <p:spTgt spid="9">
                                            <p:txEl>
                                              <p:pRg st="1" end="1"/>
                                            </p:txEl>
                                          </p:spTgt>
                                        </p:tgtEl>
                                        <p:attrNameLst>
                                          <p:attrName>ppt_y</p:attrName>
                                        </p:attrNameLst>
                                      </p:cBhvr>
                                      <p:tavLst>
                                        <p:tav tm="0" fmla="#ppt_y-sin(pi*$)/27">
                                          <p:val>
                                            <p:fltVal val="0"/>
                                          </p:val>
                                        </p:tav>
                                        <p:tav tm="100000">
                                          <p:val>
                                            <p:fltVal val="1"/>
                                          </p:val>
                                        </p:tav>
                                      </p:tavLst>
                                    </p:anim>
                                    <p:anim calcmode="lin" valueType="num">
                                      <p:cBhvr>
                                        <p:cTn id="51" dur="82" tmFilter="0, 0; 0.125,0.2665; 0.25,0.4; 0.375,0.465; 0.5,0.5;  0.625,0.535; 0.75,0.6; 0.875,0.7335; 1,1">
                                          <p:stCondLst>
                                            <p:cond delay="828"/>
                                          </p:stCondLst>
                                        </p:cTn>
                                        <p:tgtEl>
                                          <p:spTgt spid="9">
                                            <p:txEl>
                                              <p:pRg st="1" end="1"/>
                                            </p:txEl>
                                          </p:spTgt>
                                        </p:tgtEl>
                                        <p:attrNameLst>
                                          <p:attrName>ppt_y</p:attrName>
                                        </p:attrNameLst>
                                      </p:cBhvr>
                                      <p:tavLst>
                                        <p:tav tm="0" fmla="#ppt_y-sin(pi*$)/81">
                                          <p:val>
                                            <p:fltVal val="0"/>
                                          </p:val>
                                        </p:tav>
                                        <p:tav tm="100000">
                                          <p:val>
                                            <p:fltVal val="1"/>
                                          </p:val>
                                        </p:tav>
                                      </p:tavLst>
                                    </p:anim>
                                    <p:animScale>
                                      <p:cBhvr>
                                        <p:cTn id="52" dur="13">
                                          <p:stCondLst>
                                            <p:cond delay="325"/>
                                          </p:stCondLst>
                                        </p:cTn>
                                        <p:tgtEl>
                                          <p:spTgt spid="9">
                                            <p:txEl>
                                              <p:pRg st="1" end="1"/>
                                            </p:txEl>
                                          </p:spTgt>
                                        </p:tgtEl>
                                      </p:cBhvr>
                                      <p:to x="100000" y="60000"/>
                                    </p:animScale>
                                    <p:animScale>
                                      <p:cBhvr>
                                        <p:cTn id="53" dur="83" decel="50000">
                                          <p:stCondLst>
                                            <p:cond delay="338"/>
                                          </p:stCondLst>
                                        </p:cTn>
                                        <p:tgtEl>
                                          <p:spTgt spid="9">
                                            <p:txEl>
                                              <p:pRg st="1" end="1"/>
                                            </p:txEl>
                                          </p:spTgt>
                                        </p:tgtEl>
                                      </p:cBhvr>
                                      <p:to x="100000" y="100000"/>
                                    </p:animScale>
                                    <p:animScale>
                                      <p:cBhvr>
                                        <p:cTn id="54" dur="13">
                                          <p:stCondLst>
                                            <p:cond delay="656"/>
                                          </p:stCondLst>
                                        </p:cTn>
                                        <p:tgtEl>
                                          <p:spTgt spid="9">
                                            <p:txEl>
                                              <p:pRg st="1" end="1"/>
                                            </p:txEl>
                                          </p:spTgt>
                                        </p:tgtEl>
                                      </p:cBhvr>
                                      <p:to x="100000" y="80000"/>
                                    </p:animScale>
                                    <p:animScale>
                                      <p:cBhvr>
                                        <p:cTn id="55" dur="83" decel="50000">
                                          <p:stCondLst>
                                            <p:cond delay="669"/>
                                          </p:stCondLst>
                                        </p:cTn>
                                        <p:tgtEl>
                                          <p:spTgt spid="9">
                                            <p:txEl>
                                              <p:pRg st="1" end="1"/>
                                            </p:txEl>
                                          </p:spTgt>
                                        </p:tgtEl>
                                      </p:cBhvr>
                                      <p:to x="100000" y="100000"/>
                                    </p:animScale>
                                    <p:animScale>
                                      <p:cBhvr>
                                        <p:cTn id="56" dur="13">
                                          <p:stCondLst>
                                            <p:cond delay="821"/>
                                          </p:stCondLst>
                                        </p:cTn>
                                        <p:tgtEl>
                                          <p:spTgt spid="9">
                                            <p:txEl>
                                              <p:pRg st="1" end="1"/>
                                            </p:txEl>
                                          </p:spTgt>
                                        </p:tgtEl>
                                      </p:cBhvr>
                                      <p:to x="100000" y="90000"/>
                                    </p:animScale>
                                    <p:animScale>
                                      <p:cBhvr>
                                        <p:cTn id="57" dur="83" decel="50000">
                                          <p:stCondLst>
                                            <p:cond delay="834"/>
                                          </p:stCondLst>
                                        </p:cTn>
                                        <p:tgtEl>
                                          <p:spTgt spid="9">
                                            <p:txEl>
                                              <p:pRg st="1" end="1"/>
                                            </p:txEl>
                                          </p:spTgt>
                                        </p:tgtEl>
                                      </p:cBhvr>
                                      <p:to x="100000" y="100000"/>
                                    </p:animScale>
                                    <p:animScale>
                                      <p:cBhvr>
                                        <p:cTn id="58" dur="13">
                                          <p:stCondLst>
                                            <p:cond delay="904"/>
                                          </p:stCondLst>
                                        </p:cTn>
                                        <p:tgtEl>
                                          <p:spTgt spid="9">
                                            <p:txEl>
                                              <p:pRg st="1" end="1"/>
                                            </p:txEl>
                                          </p:spTgt>
                                        </p:tgtEl>
                                      </p:cBhvr>
                                      <p:to x="100000" y="95000"/>
                                    </p:animScale>
                                    <p:animScale>
                                      <p:cBhvr>
                                        <p:cTn id="59" dur="83" decel="50000">
                                          <p:stCondLst>
                                            <p:cond delay="917"/>
                                          </p:stCondLst>
                                        </p:cTn>
                                        <p:tgtEl>
                                          <p:spTgt spid="9">
                                            <p:txEl>
                                              <p:pRg st="1" end="1"/>
                                            </p:txEl>
                                          </p:spTgt>
                                        </p:tgtEl>
                                      </p:cBhvr>
                                      <p:to x="100000" y="100000"/>
                                    </p:animScale>
                                  </p:childTnLst>
                                </p:cTn>
                              </p:par>
                            </p:childTnLst>
                          </p:cTn>
                        </p:par>
                        <p:par>
                          <p:cTn id="60" fill="hold">
                            <p:stCondLst>
                              <p:cond delay="9500"/>
                            </p:stCondLst>
                            <p:childTnLst>
                              <p:par>
                                <p:cTn id="61" presetID="26" presetClass="entr" presetSubtype="0" fill="hold" nodeType="afterEffect">
                                  <p:stCondLst>
                                    <p:cond delay="0"/>
                                  </p:stCondLst>
                                  <p:iterate type="lt">
                                    <p:tmPct val="10000"/>
                                  </p:iterate>
                                  <p:childTnLst>
                                    <p:set>
                                      <p:cBhvr>
                                        <p:cTn id="62" dur="1" fill="hold">
                                          <p:stCondLst>
                                            <p:cond delay="0"/>
                                          </p:stCondLst>
                                        </p:cTn>
                                        <p:tgtEl>
                                          <p:spTgt spid="9">
                                            <p:txEl>
                                              <p:pRg st="3" end="3"/>
                                            </p:txEl>
                                          </p:spTgt>
                                        </p:tgtEl>
                                        <p:attrNameLst>
                                          <p:attrName>style.visibility</p:attrName>
                                        </p:attrNameLst>
                                      </p:cBhvr>
                                      <p:to>
                                        <p:strVal val="visible"/>
                                      </p:to>
                                    </p:set>
                                    <p:animEffect transition="in" filter="wipe(down)">
                                      <p:cBhvr>
                                        <p:cTn id="63" dur="290">
                                          <p:stCondLst>
                                            <p:cond delay="0"/>
                                          </p:stCondLst>
                                        </p:cTn>
                                        <p:tgtEl>
                                          <p:spTgt spid="9">
                                            <p:txEl>
                                              <p:pRg st="3" end="3"/>
                                            </p:txEl>
                                          </p:spTgt>
                                        </p:tgtEl>
                                      </p:cBhvr>
                                    </p:animEffect>
                                    <p:anim calcmode="lin" valueType="num">
                                      <p:cBhvr>
                                        <p:cTn id="64" dur="911" tmFilter="0,0; 0.14,0.36; 0.43,0.73; 0.71,0.91; 1.0,1.0">
                                          <p:stCondLst>
                                            <p:cond delay="0"/>
                                          </p:stCondLst>
                                        </p:cTn>
                                        <p:tgtEl>
                                          <p:spTgt spid="9">
                                            <p:txEl>
                                              <p:pRg st="3" end="3"/>
                                            </p:txEl>
                                          </p:spTgt>
                                        </p:tgtEl>
                                        <p:attrNameLst>
                                          <p:attrName>ppt_x</p:attrName>
                                        </p:attrNameLst>
                                      </p:cBhvr>
                                      <p:tavLst>
                                        <p:tav tm="0">
                                          <p:val>
                                            <p:strVal val="#ppt_x-0.25"/>
                                          </p:val>
                                        </p:tav>
                                        <p:tav tm="100000">
                                          <p:val>
                                            <p:strVal val="#ppt_x"/>
                                          </p:val>
                                        </p:tav>
                                      </p:tavLst>
                                    </p:anim>
                                    <p:anim calcmode="lin" valueType="num">
                                      <p:cBhvr>
                                        <p:cTn id="65" dur="332" tmFilter="0.0,0.0; 0.25,0.07; 0.50,0.2; 0.75,0.467; 1.0,1.0">
                                          <p:stCondLst>
                                            <p:cond delay="0"/>
                                          </p:stCondLst>
                                        </p:cTn>
                                        <p:tgtEl>
                                          <p:spTgt spid="9">
                                            <p:txEl>
                                              <p:pRg st="3" end="3"/>
                                            </p:txEl>
                                          </p:spTgt>
                                        </p:tgtEl>
                                        <p:attrNameLst>
                                          <p:attrName>ppt_y</p:attrName>
                                        </p:attrNameLst>
                                      </p:cBhvr>
                                      <p:tavLst>
                                        <p:tav tm="0" fmla="#ppt_y-sin(pi*$)/3">
                                          <p:val>
                                            <p:fltVal val="0.5"/>
                                          </p:val>
                                        </p:tav>
                                        <p:tav tm="100000">
                                          <p:val>
                                            <p:fltVal val="1"/>
                                          </p:val>
                                        </p:tav>
                                      </p:tavLst>
                                    </p:anim>
                                    <p:anim calcmode="lin" valueType="num">
                                      <p:cBhvr>
                                        <p:cTn id="66" dur="332" tmFilter="0, 0; 0.125,0.2665; 0.25,0.4; 0.375,0.465; 0.5,0.5;  0.625,0.535; 0.75,0.6; 0.875,0.7335; 1,1">
                                          <p:stCondLst>
                                            <p:cond delay="332"/>
                                          </p:stCondLst>
                                        </p:cTn>
                                        <p:tgtEl>
                                          <p:spTgt spid="9">
                                            <p:txEl>
                                              <p:pRg st="3" end="3"/>
                                            </p:txEl>
                                          </p:spTgt>
                                        </p:tgtEl>
                                        <p:attrNameLst>
                                          <p:attrName>ppt_y</p:attrName>
                                        </p:attrNameLst>
                                      </p:cBhvr>
                                      <p:tavLst>
                                        <p:tav tm="0" fmla="#ppt_y-sin(pi*$)/9">
                                          <p:val>
                                            <p:fltVal val="0"/>
                                          </p:val>
                                        </p:tav>
                                        <p:tav tm="100000">
                                          <p:val>
                                            <p:fltVal val="1"/>
                                          </p:val>
                                        </p:tav>
                                      </p:tavLst>
                                    </p:anim>
                                    <p:anim calcmode="lin" valueType="num">
                                      <p:cBhvr>
                                        <p:cTn id="67" dur="166" tmFilter="0, 0; 0.125,0.2665; 0.25,0.4; 0.375,0.465; 0.5,0.5;  0.625,0.535; 0.75,0.6; 0.875,0.7335; 1,1">
                                          <p:stCondLst>
                                            <p:cond delay="662"/>
                                          </p:stCondLst>
                                        </p:cTn>
                                        <p:tgtEl>
                                          <p:spTgt spid="9">
                                            <p:txEl>
                                              <p:pRg st="3" end="3"/>
                                            </p:txEl>
                                          </p:spTgt>
                                        </p:tgtEl>
                                        <p:attrNameLst>
                                          <p:attrName>ppt_y</p:attrName>
                                        </p:attrNameLst>
                                      </p:cBhvr>
                                      <p:tavLst>
                                        <p:tav tm="0" fmla="#ppt_y-sin(pi*$)/27">
                                          <p:val>
                                            <p:fltVal val="0"/>
                                          </p:val>
                                        </p:tav>
                                        <p:tav tm="100000">
                                          <p:val>
                                            <p:fltVal val="1"/>
                                          </p:val>
                                        </p:tav>
                                      </p:tavLst>
                                    </p:anim>
                                    <p:anim calcmode="lin" valueType="num">
                                      <p:cBhvr>
                                        <p:cTn id="68" dur="82" tmFilter="0, 0; 0.125,0.2665; 0.25,0.4; 0.375,0.465; 0.5,0.5;  0.625,0.535; 0.75,0.6; 0.875,0.7335; 1,1">
                                          <p:stCondLst>
                                            <p:cond delay="828"/>
                                          </p:stCondLst>
                                        </p:cTn>
                                        <p:tgtEl>
                                          <p:spTgt spid="9">
                                            <p:txEl>
                                              <p:pRg st="3" end="3"/>
                                            </p:txEl>
                                          </p:spTgt>
                                        </p:tgtEl>
                                        <p:attrNameLst>
                                          <p:attrName>ppt_y</p:attrName>
                                        </p:attrNameLst>
                                      </p:cBhvr>
                                      <p:tavLst>
                                        <p:tav tm="0" fmla="#ppt_y-sin(pi*$)/81">
                                          <p:val>
                                            <p:fltVal val="0"/>
                                          </p:val>
                                        </p:tav>
                                        <p:tav tm="100000">
                                          <p:val>
                                            <p:fltVal val="1"/>
                                          </p:val>
                                        </p:tav>
                                      </p:tavLst>
                                    </p:anim>
                                    <p:animScale>
                                      <p:cBhvr>
                                        <p:cTn id="69" dur="13">
                                          <p:stCondLst>
                                            <p:cond delay="325"/>
                                          </p:stCondLst>
                                        </p:cTn>
                                        <p:tgtEl>
                                          <p:spTgt spid="9">
                                            <p:txEl>
                                              <p:pRg st="3" end="3"/>
                                            </p:txEl>
                                          </p:spTgt>
                                        </p:tgtEl>
                                      </p:cBhvr>
                                      <p:to x="100000" y="60000"/>
                                    </p:animScale>
                                    <p:animScale>
                                      <p:cBhvr>
                                        <p:cTn id="70" dur="83" decel="50000">
                                          <p:stCondLst>
                                            <p:cond delay="338"/>
                                          </p:stCondLst>
                                        </p:cTn>
                                        <p:tgtEl>
                                          <p:spTgt spid="9">
                                            <p:txEl>
                                              <p:pRg st="3" end="3"/>
                                            </p:txEl>
                                          </p:spTgt>
                                        </p:tgtEl>
                                      </p:cBhvr>
                                      <p:to x="100000" y="100000"/>
                                    </p:animScale>
                                    <p:animScale>
                                      <p:cBhvr>
                                        <p:cTn id="71" dur="13">
                                          <p:stCondLst>
                                            <p:cond delay="656"/>
                                          </p:stCondLst>
                                        </p:cTn>
                                        <p:tgtEl>
                                          <p:spTgt spid="9">
                                            <p:txEl>
                                              <p:pRg st="3" end="3"/>
                                            </p:txEl>
                                          </p:spTgt>
                                        </p:tgtEl>
                                      </p:cBhvr>
                                      <p:to x="100000" y="80000"/>
                                    </p:animScale>
                                    <p:animScale>
                                      <p:cBhvr>
                                        <p:cTn id="72" dur="83" decel="50000">
                                          <p:stCondLst>
                                            <p:cond delay="669"/>
                                          </p:stCondLst>
                                        </p:cTn>
                                        <p:tgtEl>
                                          <p:spTgt spid="9">
                                            <p:txEl>
                                              <p:pRg st="3" end="3"/>
                                            </p:txEl>
                                          </p:spTgt>
                                        </p:tgtEl>
                                      </p:cBhvr>
                                      <p:to x="100000" y="100000"/>
                                    </p:animScale>
                                    <p:animScale>
                                      <p:cBhvr>
                                        <p:cTn id="73" dur="13">
                                          <p:stCondLst>
                                            <p:cond delay="821"/>
                                          </p:stCondLst>
                                        </p:cTn>
                                        <p:tgtEl>
                                          <p:spTgt spid="9">
                                            <p:txEl>
                                              <p:pRg st="3" end="3"/>
                                            </p:txEl>
                                          </p:spTgt>
                                        </p:tgtEl>
                                      </p:cBhvr>
                                      <p:to x="100000" y="90000"/>
                                    </p:animScale>
                                    <p:animScale>
                                      <p:cBhvr>
                                        <p:cTn id="74" dur="83" decel="50000">
                                          <p:stCondLst>
                                            <p:cond delay="834"/>
                                          </p:stCondLst>
                                        </p:cTn>
                                        <p:tgtEl>
                                          <p:spTgt spid="9">
                                            <p:txEl>
                                              <p:pRg st="3" end="3"/>
                                            </p:txEl>
                                          </p:spTgt>
                                        </p:tgtEl>
                                      </p:cBhvr>
                                      <p:to x="100000" y="100000"/>
                                    </p:animScale>
                                    <p:animScale>
                                      <p:cBhvr>
                                        <p:cTn id="75" dur="13">
                                          <p:stCondLst>
                                            <p:cond delay="904"/>
                                          </p:stCondLst>
                                        </p:cTn>
                                        <p:tgtEl>
                                          <p:spTgt spid="9">
                                            <p:txEl>
                                              <p:pRg st="3" end="3"/>
                                            </p:txEl>
                                          </p:spTgt>
                                        </p:tgtEl>
                                      </p:cBhvr>
                                      <p:to x="100000" y="95000"/>
                                    </p:animScale>
                                    <p:animScale>
                                      <p:cBhvr>
                                        <p:cTn id="76" dur="83" decel="50000">
                                          <p:stCondLst>
                                            <p:cond delay="917"/>
                                          </p:stCondLst>
                                        </p:cTn>
                                        <p:tgtEl>
                                          <p:spTgt spid="9">
                                            <p:txEl>
                                              <p:pRg st="3" end="3"/>
                                            </p:txEl>
                                          </p:spTgt>
                                        </p:tgtEl>
                                      </p:cBhvr>
                                      <p:to x="100000" y="100000"/>
                                    </p:animScale>
                                  </p:childTnLst>
                                </p:cTn>
                              </p:par>
                            </p:childTnLst>
                          </p:cTn>
                        </p:par>
                        <p:par>
                          <p:cTn id="77" fill="hold">
                            <p:stCondLst>
                              <p:cond delay="20200"/>
                            </p:stCondLst>
                            <p:childTnLst>
                              <p:par>
                                <p:cTn id="78" presetID="26" presetClass="entr" presetSubtype="0" fill="hold" nodeType="afterEffect">
                                  <p:stCondLst>
                                    <p:cond delay="0"/>
                                  </p:stCondLst>
                                  <p:iterate type="lt">
                                    <p:tmPct val="10000"/>
                                  </p:iterate>
                                  <p:childTnLst>
                                    <p:set>
                                      <p:cBhvr>
                                        <p:cTn id="79" dur="1" fill="hold">
                                          <p:stCondLst>
                                            <p:cond delay="0"/>
                                          </p:stCondLst>
                                        </p:cTn>
                                        <p:tgtEl>
                                          <p:spTgt spid="9">
                                            <p:txEl>
                                              <p:pRg st="4" end="4"/>
                                            </p:txEl>
                                          </p:spTgt>
                                        </p:tgtEl>
                                        <p:attrNameLst>
                                          <p:attrName>style.visibility</p:attrName>
                                        </p:attrNameLst>
                                      </p:cBhvr>
                                      <p:to>
                                        <p:strVal val="visible"/>
                                      </p:to>
                                    </p:set>
                                    <p:animEffect transition="in" filter="wipe(down)">
                                      <p:cBhvr>
                                        <p:cTn id="80" dur="290">
                                          <p:stCondLst>
                                            <p:cond delay="0"/>
                                          </p:stCondLst>
                                        </p:cTn>
                                        <p:tgtEl>
                                          <p:spTgt spid="9">
                                            <p:txEl>
                                              <p:pRg st="4" end="4"/>
                                            </p:txEl>
                                          </p:spTgt>
                                        </p:tgtEl>
                                      </p:cBhvr>
                                    </p:animEffect>
                                    <p:anim calcmode="lin" valueType="num">
                                      <p:cBhvr>
                                        <p:cTn id="81" dur="911" tmFilter="0,0; 0.14,0.36; 0.43,0.73; 0.71,0.91; 1.0,1.0">
                                          <p:stCondLst>
                                            <p:cond delay="0"/>
                                          </p:stCondLst>
                                        </p:cTn>
                                        <p:tgtEl>
                                          <p:spTgt spid="9">
                                            <p:txEl>
                                              <p:pRg st="4" end="4"/>
                                            </p:txEl>
                                          </p:spTgt>
                                        </p:tgtEl>
                                        <p:attrNameLst>
                                          <p:attrName>ppt_x</p:attrName>
                                        </p:attrNameLst>
                                      </p:cBhvr>
                                      <p:tavLst>
                                        <p:tav tm="0">
                                          <p:val>
                                            <p:strVal val="#ppt_x-0.25"/>
                                          </p:val>
                                        </p:tav>
                                        <p:tav tm="100000">
                                          <p:val>
                                            <p:strVal val="#ppt_x"/>
                                          </p:val>
                                        </p:tav>
                                      </p:tavLst>
                                    </p:anim>
                                    <p:anim calcmode="lin" valueType="num">
                                      <p:cBhvr>
                                        <p:cTn id="82" dur="332" tmFilter="0.0,0.0; 0.25,0.07; 0.50,0.2; 0.75,0.467; 1.0,1.0">
                                          <p:stCondLst>
                                            <p:cond delay="0"/>
                                          </p:stCondLst>
                                        </p:cTn>
                                        <p:tgtEl>
                                          <p:spTgt spid="9">
                                            <p:txEl>
                                              <p:pRg st="4" end="4"/>
                                            </p:txEl>
                                          </p:spTgt>
                                        </p:tgtEl>
                                        <p:attrNameLst>
                                          <p:attrName>ppt_y</p:attrName>
                                        </p:attrNameLst>
                                      </p:cBhvr>
                                      <p:tavLst>
                                        <p:tav tm="0" fmla="#ppt_y-sin(pi*$)/3">
                                          <p:val>
                                            <p:fltVal val="0.5"/>
                                          </p:val>
                                        </p:tav>
                                        <p:tav tm="100000">
                                          <p:val>
                                            <p:fltVal val="1"/>
                                          </p:val>
                                        </p:tav>
                                      </p:tavLst>
                                    </p:anim>
                                    <p:anim calcmode="lin" valueType="num">
                                      <p:cBhvr>
                                        <p:cTn id="83" dur="332" tmFilter="0, 0; 0.125,0.2665; 0.25,0.4; 0.375,0.465; 0.5,0.5;  0.625,0.535; 0.75,0.6; 0.875,0.7335; 1,1">
                                          <p:stCondLst>
                                            <p:cond delay="332"/>
                                          </p:stCondLst>
                                        </p:cTn>
                                        <p:tgtEl>
                                          <p:spTgt spid="9">
                                            <p:txEl>
                                              <p:pRg st="4" end="4"/>
                                            </p:txEl>
                                          </p:spTgt>
                                        </p:tgtEl>
                                        <p:attrNameLst>
                                          <p:attrName>ppt_y</p:attrName>
                                        </p:attrNameLst>
                                      </p:cBhvr>
                                      <p:tavLst>
                                        <p:tav tm="0" fmla="#ppt_y-sin(pi*$)/9">
                                          <p:val>
                                            <p:fltVal val="0"/>
                                          </p:val>
                                        </p:tav>
                                        <p:tav tm="100000">
                                          <p:val>
                                            <p:fltVal val="1"/>
                                          </p:val>
                                        </p:tav>
                                      </p:tavLst>
                                    </p:anim>
                                    <p:anim calcmode="lin" valueType="num">
                                      <p:cBhvr>
                                        <p:cTn id="84" dur="166" tmFilter="0, 0; 0.125,0.2665; 0.25,0.4; 0.375,0.465; 0.5,0.5;  0.625,0.535; 0.75,0.6; 0.875,0.7335; 1,1">
                                          <p:stCondLst>
                                            <p:cond delay="662"/>
                                          </p:stCondLst>
                                        </p:cTn>
                                        <p:tgtEl>
                                          <p:spTgt spid="9">
                                            <p:txEl>
                                              <p:pRg st="4" end="4"/>
                                            </p:txEl>
                                          </p:spTgt>
                                        </p:tgtEl>
                                        <p:attrNameLst>
                                          <p:attrName>ppt_y</p:attrName>
                                        </p:attrNameLst>
                                      </p:cBhvr>
                                      <p:tavLst>
                                        <p:tav tm="0" fmla="#ppt_y-sin(pi*$)/27">
                                          <p:val>
                                            <p:fltVal val="0"/>
                                          </p:val>
                                        </p:tav>
                                        <p:tav tm="100000">
                                          <p:val>
                                            <p:fltVal val="1"/>
                                          </p:val>
                                        </p:tav>
                                      </p:tavLst>
                                    </p:anim>
                                    <p:anim calcmode="lin" valueType="num">
                                      <p:cBhvr>
                                        <p:cTn id="85" dur="82" tmFilter="0, 0; 0.125,0.2665; 0.25,0.4; 0.375,0.465; 0.5,0.5;  0.625,0.535; 0.75,0.6; 0.875,0.7335; 1,1">
                                          <p:stCondLst>
                                            <p:cond delay="828"/>
                                          </p:stCondLst>
                                        </p:cTn>
                                        <p:tgtEl>
                                          <p:spTgt spid="9">
                                            <p:txEl>
                                              <p:pRg st="4" end="4"/>
                                            </p:txEl>
                                          </p:spTgt>
                                        </p:tgtEl>
                                        <p:attrNameLst>
                                          <p:attrName>ppt_y</p:attrName>
                                        </p:attrNameLst>
                                      </p:cBhvr>
                                      <p:tavLst>
                                        <p:tav tm="0" fmla="#ppt_y-sin(pi*$)/81">
                                          <p:val>
                                            <p:fltVal val="0"/>
                                          </p:val>
                                        </p:tav>
                                        <p:tav tm="100000">
                                          <p:val>
                                            <p:fltVal val="1"/>
                                          </p:val>
                                        </p:tav>
                                      </p:tavLst>
                                    </p:anim>
                                    <p:animScale>
                                      <p:cBhvr>
                                        <p:cTn id="86" dur="13">
                                          <p:stCondLst>
                                            <p:cond delay="325"/>
                                          </p:stCondLst>
                                        </p:cTn>
                                        <p:tgtEl>
                                          <p:spTgt spid="9">
                                            <p:txEl>
                                              <p:pRg st="4" end="4"/>
                                            </p:txEl>
                                          </p:spTgt>
                                        </p:tgtEl>
                                      </p:cBhvr>
                                      <p:to x="100000" y="60000"/>
                                    </p:animScale>
                                    <p:animScale>
                                      <p:cBhvr>
                                        <p:cTn id="87" dur="83" decel="50000">
                                          <p:stCondLst>
                                            <p:cond delay="338"/>
                                          </p:stCondLst>
                                        </p:cTn>
                                        <p:tgtEl>
                                          <p:spTgt spid="9">
                                            <p:txEl>
                                              <p:pRg st="4" end="4"/>
                                            </p:txEl>
                                          </p:spTgt>
                                        </p:tgtEl>
                                      </p:cBhvr>
                                      <p:to x="100000" y="100000"/>
                                    </p:animScale>
                                    <p:animScale>
                                      <p:cBhvr>
                                        <p:cTn id="88" dur="13">
                                          <p:stCondLst>
                                            <p:cond delay="656"/>
                                          </p:stCondLst>
                                        </p:cTn>
                                        <p:tgtEl>
                                          <p:spTgt spid="9">
                                            <p:txEl>
                                              <p:pRg st="4" end="4"/>
                                            </p:txEl>
                                          </p:spTgt>
                                        </p:tgtEl>
                                      </p:cBhvr>
                                      <p:to x="100000" y="80000"/>
                                    </p:animScale>
                                    <p:animScale>
                                      <p:cBhvr>
                                        <p:cTn id="89" dur="83" decel="50000">
                                          <p:stCondLst>
                                            <p:cond delay="669"/>
                                          </p:stCondLst>
                                        </p:cTn>
                                        <p:tgtEl>
                                          <p:spTgt spid="9">
                                            <p:txEl>
                                              <p:pRg st="4" end="4"/>
                                            </p:txEl>
                                          </p:spTgt>
                                        </p:tgtEl>
                                      </p:cBhvr>
                                      <p:to x="100000" y="100000"/>
                                    </p:animScale>
                                    <p:animScale>
                                      <p:cBhvr>
                                        <p:cTn id="90" dur="13">
                                          <p:stCondLst>
                                            <p:cond delay="821"/>
                                          </p:stCondLst>
                                        </p:cTn>
                                        <p:tgtEl>
                                          <p:spTgt spid="9">
                                            <p:txEl>
                                              <p:pRg st="4" end="4"/>
                                            </p:txEl>
                                          </p:spTgt>
                                        </p:tgtEl>
                                      </p:cBhvr>
                                      <p:to x="100000" y="90000"/>
                                    </p:animScale>
                                    <p:animScale>
                                      <p:cBhvr>
                                        <p:cTn id="91" dur="83" decel="50000">
                                          <p:stCondLst>
                                            <p:cond delay="834"/>
                                          </p:stCondLst>
                                        </p:cTn>
                                        <p:tgtEl>
                                          <p:spTgt spid="9">
                                            <p:txEl>
                                              <p:pRg st="4" end="4"/>
                                            </p:txEl>
                                          </p:spTgt>
                                        </p:tgtEl>
                                      </p:cBhvr>
                                      <p:to x="100000" y="100000"/>
                                    </p:animScale>
                                    <p:animScale>
                                      <p:cBhvr>
                                        <p:cTn id="92" dur="13">
                                          <p:stCondLst>
                                            <p:cond delay="904"/>
                                          </p:stCondLst>
                                        </p:cTn>
                                        <p:tgtEl>
                                          <p:spTgt spid="9">
                                            <p:txEl>
                                              <p:pRg st="4" end="4"/>
                                            </p:txEl>
                                          </p:spTgt>
                                        </p:tgtEl>
                                      </p:cBhvr>
                                      <p:to x="100000" y="95000"/>
                                    </p:animScale>
                                    <p:animScale>
                                      <p:cBhvr>
                                        <p:cTn id="93" dur="83" decel="50000">
                                          <p:stCondLst>
                                            <p:cond delay="917"/>
                                          </p:stCondLst>
                                        </p:cTn>
                                        <p:tgtEl>
                                          <p:spTgt spid="9">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9" grpId="0"/>
      <p:bldP spid="20"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r="3241" b="5109"/>
          <a:stretch/>
        </p:blipFill>
        <p:spPr bwMode="auto">
          <a:xfrm rot="20072960">
            <a:off x="-50590" y="726575"/>
            <a:ext cx="5437589" cy="28380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467544" y="332656"/>
            <a:ext cx="2093843"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rPr>
              <a:t>Curiosidades</a:t>
            </a:r>
            <a:endParaRPr lang="es-AR" sz="28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endParaRPr>
          </a:p>
        </p:txBody>
      </p:sp>
      <p:sp>
        <p:nvSpPr>
          <p:cNvPr id="7" name="6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prstClr val="white"/>
                </a:solidFill>
                <a:latin typeface="Edwardian Script ITC" pitchFamily="66" charset="0"/>
              </a:rPr>
              <a:t>RaúlTM</a:t>
            </a:r>
            <a:endParaRPr lang="es-AR" sz="2800" dirty="0" smtClean="0">
              <a:solidFill>
                <a:prstClr val="white"/>
              </a:solidFill>
              <a:latin typeface="Edwardian Script ITC" pitchFamily="66" charset="0"/>
            </a:endParaRPr>
          </a:p>
        </p:txBody>
      </p:sp>
      <p:sp>
        <p:nvSpPr>
          <p:cNvPr id="3" name="2 CuadroTexto"/>
          <p:cNvSpPr txBox="1"/>
          <p:nvPr/>
        </p:nvSpPr>
        <p:spPr>
          <a:xfrm>
            <a:off x="1994752" y="6272563"/>
            <a:ext cx="4443332" cy="523220"/>
          </a:xfrm>
          <a:prstGeom prst="rect">
            <a:avLst/>
          </a:prstGeom>
          <a:noFill/>
        </p:spPr>
        <p:txBody>
          <a:bodyPr wrap="none" rtlCol="0">
            <a:spAutoFit/>
          </a:bodyPr>
          <a:lstStyle/>
          <a:p>
            <a:r>
              <a:rPr lang="es-AR" dirty="0" smtClean="0">
                <a:solidFill>
                  <a:prstClr val="white"/>
                </a:solidFill>
              </a:rPr>
              <a:t>Pueden medir y probar…..¿ les da </a:t>
            </a:r>
            <a:r>
              <a:rPr lang="es-AR" sz="2800" dirty="0" smtClean="0">
                <a:solidFill>
                  <a:srgbClr val="FFFF00"/>
                </a:solidFill>
              </a:rPr>
              <a:t>1,618 </a:t>
            </a:r>
            <a:r>
              <a:rPr lang="es-AR" dirty="0" smtClean="0">
                <a:solidFill>
                  <a:prstClr val="white"/>
                </a:solidFill>
              </a:rPr>
              <a:t>?</a:t>
            </a:r>
            <a:endParaRPr lang="es-AR" dirty="0">
              <a:solidFill>
                <a:prstClr val="white"/>
              </a:solidFill>
            </a:endParaRPr>
          </a:p>
        </p:txBody>
      </p:sp>
      <p:pic>
        <p:nvPicPr>
          <p:cNvPr id="6149" name="Picture 5"/>
          <p:cNvPicPr>
            <a:picLocks noChangeAspect="1" noChangeArrowheads="1"/>
          </p:cNvPicPr>
          <p:nvPr/>
        </p:nvPicPr>
        <p:blipFill rotWithShape="1">
          <a:blip r:embed="rId3">
            <a:extLst>
              <a:ext uri="{28A0092B-C50C-407E-A947-70E740481C1C}">
                <a14:useLocalDpi xmlns:a14="http://schemas.microsoft.com/office/drawing/2010/main"/>
              </a:ext>
            </a:extLst>
          </a:blip>
          <a:stretch/>
        </p:blipFill>
        <p:spPr bwMode="auto">
          <a:xfrm>
            <a:off x="4932040" y="188640"/>
            <a:ext cx="4035574" cy="2811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181872" y="2888214"/>
            <a:ext cx="4962128" cy="33494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83568" y="3485551"/>
            <a:ext cx="3982136" cy="27974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118422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a:off x="3221363" y="1916831"/>
            <a:ext cx="2670924" cy="2246769"/>
          </a:xfrm>
          <a:prstGeom prst="rect">
            <a:avLst/>
          </a:prstGeom>
          <a:noFill/>
        </p:spPr>
        <p:txBody>
          <a:bodyPr wrap="non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s-AR" sz="14000" b="1" cap="all" dirty="0" smtClean="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rPr>
              <a:t>Fin</a:t>
            </a:r>
          </a:p>
        </p:txBody>
      </p:sp>
      <p:sp>
        <p:nvSpPr>
          <p:cNvPr id="5" name="4 CuadroTexto"/>
          <p:cNvSpPr txBox="1"/>
          <p:nvPr/>
        </p:nvSpPr>
        <p:spPr>
          <a:xfrm>
            <a:off x="3370659" y="5126512"/>
            <a:ext cx="2375971" cy="523220"/>
          </a:xfrm>
          <a:prstGeom prst="rect">
            <a:avLst/>
          </a:prstGeom>
          <a:noFill/>
        </p:spPr>
        <p:txBody>
          <a:bodyPr wrap="none" rtlCol="0">
            <a:spAutoFit/>
          </a:bodyPr>
          <a:lstStyle/>
          <a:p>
            <a:r>
              <a:rPr lang="es-AR" sz="2800" dirty="0" smtClean="0">
                <a:solidFill>
                  <a:prstClr val="white"/>
                </a:solidFill>
              </a:rPr>
              <a:t>Capítulo 2 de 3</a:t>
            </a:r>
            <a:endParaRPr lang="es-AR" sz="2800" dirty="0">
              <a:solidFill>
                <a:prstClr val="white"/>
              </a:solidFill>
            </a:endParaRPr>
          </a:p>
        </p:txBody>
      </p:sp>
      <p:sp>
        <p:nvSpPr>
          <p:cNvPr id="6" name="5 CuadroTexto"/>
          <p:cNvSpPr txBox="1"/>
          <p:nvPr/>
        </p:nvSpPr>
        <p:spPr>
          <a:xfrm rot="18939653">
            <a:off x="7806555" y="6092839"/>
            <a:ext cx="1370888" cy="523220"/>
          </a:xfrm>
          <a:prstGeom prst="rect">
            <a:avLst/>
          </a:prstGeom>
          <a:noFill/>
        </p:spPr>
        <p:txBody>
          <a:bodyPr wrap="none" rtlCol="0">
            <a:spAutoFit/>
          </a:bodyPr>
          <a:lstStyle/>
          <a:p>
            <a:pPr algn="ctr"/>
            <a:r>
              <a:rPr lang="es-AR" sz="2800" dirty="0" err="1" smtClean="0">
                <a:solidFill>
                  <a:schemeClr val="bg1"/>
                </a:solidFill>
                <a:latin typeface="Edwardian Script ITC" pitchFamily="66" charset="0"/>
              </a:rPr>
              <a:t>RaúlTM</a:t>
            </a:r>
            <a:endParaRPr lang="es-AR" sz="2800" dirty="0" smtClean="0">
              <a:solidFill>
                <a:schemeClr val="bg1"/>
              </a:solidFill>
              <a:latin typeface="Edwardian Script ITC" pitchFamily="66" charset="0"/>
            </a:endParaRPr>
          </a:p>
        </p:txBody>
      </p:sp>
      <p:sp>
        <p:nvSpPr>
          <p:cNvPr id="7" name="6 CuadroTexto"/>
          <p:cNvSpPr txBox="1"/>
          <p:nvPr/>
        </p:nvSpPr>
        <p:spPr>
          <a:xfrm>
            <a:off x="3019417" y="910033"/>
            <a:ext cx="3074816" cy="369332"/>
          </a:xfrm>
          <a:prstGeom prst="rect">
            <a:avLst/>
          </a:prstGeom>
          <a:noFill/>
        </p:spPr>
        <p:txBody>
          <a:bodyPr wrap="none" rtlCol="0">
            <a:spAutoFit/>
          </a:bodyPr>
          <a:lstStyle/>
          <a:p>
            <a:r>
              <a:rPr lang="es-AR" dirty="0" smtClean="0">
                <a:solidFill>
                  <a:schemeClr val="bg1"/>
                </a:solidFill>
              </a:rPr>
              <a:t>Música e imágenes de Internet</a:t>
            </a:r>
            <a:endParaRPr lang="es-AR" dirty="0">
              <a:solidFill>
                <a:schemeClr val="bg1"/>
              </a:solidFill>
            </a:endParaRPr>
          </a:p>
        </p:txBody>
      </p:sp>
      <p:sp>
        <p:nvSpPr>
          <p:cNvPr id="2" name="1 CuadroTexto"/>
          <p:cNvSpPr txBox="1"/>
          <p:nvPr/>
        </p:nvSpPr>
        <p:spPr>
          <a:xfrm>
            <a:off x="2844241" y="5929439"/>
            <a:ext cx="3249992" cy="830997"/>
          </a:xfrm>
          <a:prstGeom prst="rect">
            <a:avLst/>
          </a:prstGeom>
          <a:noFill/>
        </p:spPr>
        <p:txBody>
          <a:bodyPr wrap="none" rtlCol="0">
            <a:spAutoFit/>
          </a:bodyPr>
          <a:lstStyle/>
          <a:p>
            <a:pPr algn="ctr"/>
            <a:r>
              <a:rPr lang="es-AR" dirty="0">
                <a:solidFill>
                  <a:schemeClr val="bg1"/>
                </a:solidFill>
              </a:rPr>
              <a:t>“En las Artes”</a:t>
            </a:r>
          </a:p>
          <a:p>
            <a:pPr algn="ctr"/>
            <a:r>
              <a:rPr lang="es-AR" sz="2800" dirty="0" smtClean="0">
                <a:solidFill>
                  <a:srgbClr val="FFFF00"/>
                </a:solidFill>
                <a:latin typeface="Symbol" pitchFamily="18" charset="2"/>
              </a:rPr>
              <a:t>f </a:t>
            </a:r>
            <a:r>
              <a:rPr lang="es-AR" dirty="0" smtClean="0">
                <a:solidFill>
                  <a:schemeClr val="bg1"/>
                </a:solidFill>
              </a:rPr>
              <a:t> en las creaciones del hombre</a:t>
            </a:r>
            <a:endParaRPr lang="es-AR" dirty="0">
              <a:solidFill>
                <a:schemeClr val="bg1"/>
              </a:solidFill>
            </a:endParaRPr>
          </a:p>
        </p:txBody>
      </p:sp>
      <p:sp>
        <p:nvSpPr>
          <p:cNvPr id="8" name="7 CuadroTexto"/>
          <p:cNvSpPr txBox="1"/>
          <p:nvPr/>
        </p:nvSpPr>
        <p:spPr>
          <a:xfrm>
            <a:off x="3362100" y="5595029"/>
            <a:ext cx="2393091" cy="369332"/>
          </a:xfrm>
          <a:prstGeom prst="rect">
            <a:avLst/>
          </a:prstGeom>
          <a:noFill/>
        </p:spPr>
        <p:txBody>
          <a:bodyPr wrap="none" rtlCol="0">
            <a:spAutoFit/>
          </a:bodyPr>
          <a:lstStyle/>
          <a:p>
            <a:pPr algn="ctr"/>
            <a:r>
              <a:rPr lang="es-AR" dirty="0" smtClean="0">
                <a:solidFill>
                  <a:schemeClr val="bg1"/>
                </a:solidFill>
              </a:rPr>
              <a:t>Próximo capítulo 3 de 3</a:t>
            </a:r>
          </a:p>
        </p:txBody>
      </p:sp>
    </p:spTree>
    <p:extLst>
      <p:ext uri="{BB962C8B-B14F-4D97-AF65-F5344CB8AC3E}">
        <p14:creationId xmlns:p14="http://schemas.microsoft.com/office/powerpoint/2010/main" val="13610606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xit" presetSubtype="0" fill="hold" grpId="1" nodeType="afterEffect">
                                  <p:stCondLst>
                                    <p:cond delay="2000"/>
                                  </p:stCondLst>
                                  <p:childTnLst>
                                    <p:animEffect transition="out" filter="fade">
                                      <p:cBhvr>
                                        <p:cTn id="10" dur="500"/>
                                        <p:tgtEl>
                                          <p:spTgt spid="7"/>
                                        </p:tgtEl>
                                      </p:cBhvr>
                                    </p:animEffect>
                                    <p:set>
                                      <p:cBhvr>
                                        <p:cTn id="11"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What Phi (the golden ratio) Sounds Like.3gp">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lum bright="-4000" contrast="42000"/>
          </a:blip>
          <a:stretch>
            <a:fillRect/>
          </a:stretch>
        </p:blipFill>
        <p:spPr>
          <a:xfrm>
            <a:off x="2758801" y="4077072"/>
            <a:ext cx="3828256" cy="2153394"/>
          </a:xfrm>
          <a:prstGeom prst="rect">
            <a:avLst/>
          </a:prstGeom>
          <a:solidFill>
            <a:srgbClr val="000000"/>
          </a:solidFill>
          <a:ln w="177800" cap="flat">
            <a:solidFill>
              <a:srgbClr val="0D0D0D"/>
            </a:solidFill>
            <a:miter lim="800000"/>
          </a:ln>
          <a:effectLst>
            <a:outerShdw blurRad="190500" dist="215900" dir="3000000" algn="tr" rotWithShape="0">
              <a:srgbClr val="000000">
                <a:alpha val="20000"/>
              </a:srgbClr>
            </a:outerShdw>
          </a:effectLst>
          <a:scene3d>
            <a:camera prst="perspectiveContrastingLeftFacing" fov="3300000">
              <a:rot lat="0" lon="1200000" rev="0"/>
            </a:camera>
            <a:lightRig rig="balanced" dir="t">
              <a:rot lat="0" lon="0" rev="4200000"/>
            </a:lightRig>
          </a:scene3d>
          <a:sp3d extrusionH="635000" prstMaterial="metal">
            <a:bevelT w="190500" h="12700" prst="slope"/>
            <a:extrusionClr>
              <a:srgbClr val="010000"/>
            </a:extrusionClr>
            <a:contourClr>
              <a:srgbClr val="000000"/>
            </a:contourClr>
          </a:sp3d>
        </p:spPr>
      </p:pic>
      <p:sp>
        <p:nvSpPr>
          <p:cNvPr id="5" name="4 CuadroTexto"/>
          <p:cNvSpPr txBox="1"/>
          <p:nvPr/>
        </p:nvSpPr>
        <p:spPr>
          <a:xfrm>
            <a:off x="3528669" y="111586"/>
            <a:ext cx="2014654" cy="646331"/>
          </a:xfrm>
          <a:prstGeom prst="rect">
            <a:avLst/>
          </a:prstGeom>
          <a:noFill/>
        </p:spPr>
        <p:txBody>
          <a:bodyPr wrap="none" rtlCol="0">
            <a:spAutoFit/>
          </a:bodyPr>
          <a:lstStyle/>
          <a:p>
            <a:r>
              <a:rPr lang="es-AR" sz="3600" dirty="0" smtClean="0">
                <a:solidFill>
                  <a:srgbClr val="FFFF00"/>
                </a:solidFill>
              </a:rPr>
              <a:t>La música</a:t>
            </a:r>
            <a:endParaRPr lang="es-AR" sz="3600" dirty="0">
              <a:solidFill>
                <a:srgbClr val="FFFF00"/>
              </a:solidFill>
            </a:endParaRPr>
          </a:p>
        </p:txBody>
      </p:sp>
      <p:sp>
        <p:nvSpPr>
          <p:cNvPr id="6" name="5 Rectángulo"/>
          <p:cNvSpPr/>
          <p:nvPr/>
        </p:nvSpPr>
        <p:spPr>
          <a:xfrm>
            <a:off x="179512" y="665085"/>
            <a:ext cx="8712968" cy="3323987"/>
          </a:xfrm>
          <a:prstGeom prst="rect">
            <a:avLst/>
          </a:prstGeom>
        </p:spPr>
        <p:txBody>
          <a:bodyPr wrap="square">
            <a:spAutoFit/>
          </a:bodyPr>
          <a:lstStyle/>
          <a:p>
            <a:pPr algn="just"/>
            <a:r>
              <a:rPr lang="es-AR" dirty="0">
                <a:solidFill>
                  <a:schemeClr val="bg1"/>
                </a:solidFill>
              </a:rPr>
              <a:t>El compositor </a:t>
            </a:r>
            <a:r>
              <a:rPr lang="es-AR" sz="2000" dirty="0">
                <a:solidFill>
                  <a:schemeClr val="tx2">
                    <a:lumMod val="60000"/>
                    <a:lumOff val="40000"/>
                  </a:schemeClr>
                </a:solidFill>
              </a:rPr>
              <a:t>Michael John Blake </a:t>
            </a:r>
            <a:r>
              <a:rPr lang="es-AR" dirty="0">
                <a:solidFill>
                  <a:schemeClr val="bg1"/>
                </a:solidFill>
              </a:rPr>
              <a:t>ha dado por supuesto que los infinitos dígitos de </a:t>
            </a:r>
            <a:r>
              <a:rPr lang="es-AR" sz="2400" dirty="0">
                <a:solidFill>
                  <a:srgbClr val="FFFF00"/>
                </a:solidFill>
              </a:rPr>
              <a:t>φ</a:t>
            </a:r>
            <a:r>
              <a:rPr lang="es-AR" dirty="0">
                <a:solidFill>
                  <a:schemeClr val="bg1"/>
                </a:solidFill>
              </a:rPr>
              <a:t> (aparentemente aleatorios) contienen una armonía oculta que puede ser traducida en música. </a:t>
            </a:r>
          </a:p>
          <a:p>
            <a:pPr algn="just"/>
            <a:r>
              <a:rPr lang="es-AR" dirty="0">
                <a:solidFill>
                  <a:schemeClr val="bg1"/>
                </a:solidFill>
              </a:rPr>
              <a:t>Este músico ha convertido los dígitos consecutivos del número φ en notas, empleando este orden de traducción:  1 = Do , 2 = Re, 3 = Mi, 4 = Fa, 5 = Sol, 6 = La, 7 = Si, 8 = Do de la octava superior , 9 = Re de la octava superior y 0 = Silencio.  Con esta partitura creada a partir de los decimales del número áureo, empleando un “tempo” de 161,8 Pulsaciones por </a:t>
            </a:r>
            <a:r>
              <a:rPr lang="es-AR" dirty="0" smtClean="0">
                <a:solidFill>
                  <a:schemeClr val="bg1"/>
                </a:solidFill>
              </a:rPr>
              <a:t>Minuto (100 veces el número </a:t>
            </a:r>
            <a:r>
              <a:rPr lang="es-AR" sz="2400" dirty="0" smtClean="0">
                <a:solidFill>
                  <a:srgbClr val="FFFF00"/>
                </a:solidFill>
                <a:latin typeface="Symbol" pitchFamily="18" charset="2"/>
              </a:rPr>
              <a:t>f</a:t>
            </a:r>
            <a:r>
              <a:rPr lang="es-AR" dirty="0" smtClean="0">
                <a:solidFill>
                  <a:schemeClr val="bg1"/>
                </a:solidFill>
              </a:rPr>
              <a:t>), </a:t>
            </a:r>
            <a:r>
              <a:rPr lang="es-AR" dirty="0">
                <a:solidFill>
                  <a:schemeClr val="bg1"/>
                </a:solidFill>
              </a:rPr>
              <a:t>ha grabado la </a:t>
            </a:r>
            <a:r>
              <a:rPr lang="es-AR" sz="2400" i="1" dirty="0" smtClean="0">
                <a:solidFill>
                  <a:srgbClr val="FFFF00"/>
                </a:solidFill>
              </a:rPr>
              <a:t>“Música </a:t>
            </a:r>
            <a:r>
              <a:rPr lang="es-AR" sz="2400" i="1" dirty="0">
                <a:solidFill>
                  <a:srgbClr val="FFFF00"/>
                </a:solidFill>
              </a:rPr>
              <a:t>de </a:t>
            </a:r>
            <a:r>
              <a:rPr lang="es-AR" sz="2400" i="1" dirty="0" smtClean="0">
                <a:solidFill>
                  <a:srgbClr val="FFFF00"/>
                </a:solidFill>
                <a:latin typeface="Symbol" pitchFamily="18" charset="2"/>
              </a:rPr>
              <a:t>f</a:t>
            </a:r>
            <a:r>
              <a:rPr lang="es-AR" sz="2400" i="1" dirty="0" smtClean="0">
                <a:solidFill>
                  <a:srgbClr val="FFFF00"/>
                </a:solidFill>
              </a:rPr>
              <a:t>” </a:t>
            </a:r>
            <a:r>
              <a:rPr lang="es-AR" dirty="0">
                <a:solidFill>
                  <a:schemeClr val="bg1"/>
                </a:solidFill>
              </a:rPr>
              <a:t>y la ha publicado en la Red el pasado mes de Junio </a:t>
            </a:r>
            <a:r>
              <a:rPr lang="es-AR" dirty="0" smtClean="0">
                <a:solidFill>
                  <a:schemeClr val="bg1"/>
                </a:solidFill>
              </a:rPr>
              <a:t>de 2012. </a:t>
            </a:r>
            <a:endParaRPr lang="es-AR" dirty="0">
              <a:solidFill>
                <a:schemeClr val="bg1"/>
              </a:solidFill>
            </a:endParaRPr>
          </a:p>
          <a:p>
            <a:pPr algn="just"/>
            <a:r>
              <a:rPr lang="es-AR" dirty="0">
                <a:solidFill>
                  <a:schemeClr val="bg1"/>
                </a:solidFill>
              </a:rPr>
              <a:t>Se trata de una música bellísima como no podía ser de otra manera, ya que encierra en sus notas el “secreto de la belleza”.</a:t>
            </a:r>
          </a:p>
        </p:txBody>
      </p:sp>
      <p:pic>
        <p:nvPicPr>
          <p:cNvPr id="7" name="6 Imagen"/>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241800" y="5802360"/>
            <a:ext cx="713287" cy="398957"/>
          </a:xfrm>
          <a:prstGeom prst="rect">
            <a:avLst/>
          </a:prstGeom>
        </p:spPr>
      </p:pic>
      <p:sp>
        <p:nvSpPr>
          <p:cNvPr id="8" name="7 CuadroTexto"/>
          <p:cNvSpPr txBox="1"/>
          <p:nvPr/>
        </p:nvSpPr>
        <p:spPr>
          <a:xfrm>
            <a:off x="3175380" y="4969103"/>
            <a:ext cx="3234347" cy="400110"/>
          </a:xfrm>
          <a:prstGeom prst="rect">
            <a:avLst/>
          </a:prstGeom>
          <a:noFill/>
        </p:spPr>
        <p:txBody>
          <a:bodyPr wrap="none" rtlCol="0">
            <a:spAutoFit/>
          </a:bodyPr>
          <a:lstStyle/>
          <a:p>
            <a:r>
              <a:rPr lang="es-AR" sz="2000" b="1" dirty="0" smtClean="0">
                <a:solidFill>
                  <a:schemeClr val="accent6">
                    <a:lumMod val="75000"/>
                  </a:schemeClr>
                </a:solidFill>
              </a:rPr>
              <a:t>Hasta el próximo Capítulo !!!</a:t>
            </a:r>
            <a:endParaRPr lang="es-AR" sz="2000" b="1" dirty="0">
              <a:solidFill>
                <a:schemeClr val="accent6">
                  <a:lumMod val="75000"/>
                </a:schemeClr>
              </a:solidFill>
            </a:endParaRPr>
          </a:p>
        </p:txBody>
      </p:sp>
      <p:sp>
        <p:nvSpPr>
          <p:cNvPr id="2" name="1 CuadroTexto"/>
          <p:cNvSpPr txBox="1"/>
          <p:nvPr/>
        </p:nvSpPr>
        <p:spPr>
          <a:xfrm>
            <a:off x="395535" y="234460"/>
            <a:ext cx="1789721" cy="369332"/>
          </a:xfrm>
          <a:prstGeom prst="rect">
            <a:avLst/>
          </a:prstGeom>
          <a:noFill/>
        </p:spPr>
        <p:txBody>
          <a:bodyPr wrap="none" rtlCol="0">
            <a:spAutoFit/>
          </a:bodyPr>
          <a:lstStyle/>
          <a:p>
            <a:r>
              <a:rPr lang="es-AR" dirty="0" smtClean="0">
                <a:solidFill>
                  <a:schemeClr val="bg1"/>
                </a:solidFill>
              </a:rPr>
              <a:t>Como adelanto…</a:t>
            </a:r>
            <a:endParaRPr lang="es-AR" dirty="0">
              <a:solidFill>
                <a:schemeClr val="bg1"/>
              </a:solidFill>
            </a:endParaRPr>
          </a:p>
        </p:txBody>
      </p:sp>
    </p:spTree>
    <p:extLst>
      <p:ext uri="{BB962C8B-B14F-4D97-AF65-F5344CB8AC3E}">
        <p14:creationId xmlns:p14="http://schemas.microsoft.com/office/powerpoint/2010/main" val="4051243934"/>
      </p:ext>
    </p:extLst>
  </p:cSld>
  <p:clrMapOvr>
    <a:masterClrMapping/>
  </p:clrMapOvr>
  <mc:AlternateContent xmlns:mc="http://schemas.openxmlformats.org/markup-compatibility/2006" xmlns:p14="http://schemas.microsoft.com/office/powerpoint/2010/main">
    <mc:Choice Requires="p14">
      <p:transition spd="slow" p14:dur="1400">
        <p14:ripple/>
        <p:sndAc>
          <p:endSnd/>
        </p:sndAc>
      </p:transition>
    </mc:Choice>
    <mc:Fallback xmlns="">
      <p:transition spd="slow">
        <p:fade/>
        <p:sndAc>
          <p:end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nodeType="clickEffect">
                                  <p:stCondLst>
                                    <p:cond delay="0"/>
                                  </p:stCondLst>
                                  <p:childTnLst>
                                    <p:animEffect transition="out" filter="fade">
                                      <p:cBhvr>
                                        <p:cTn id="20" dur="2000"/>
                                        <p:tgtEl>
                                          <p:spTgt spid="7"/>
                                        </p:tgtEl>
                                      </p:cBhvr>
                                    </p:animEffect>
                                    <p:set>
                                      <p:cBhvr>
                                        <p:cTn id="21" dur="1" fill="hold">
                                          <p:stCondLst>
                                            <p:cond delay="1999"/>
                                          </p:stCondLst>
                                        </p:cTn>
                                        <p:tgtEl>
                                          <p:spTgt spid="7"/>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26" presetClass="entr" presetSubtype="0" fill="hold" grpId="0" nodeType="click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wipe(down)">
                                      <p:cBhvr>
                                        <p:cTn id="26" dur="580">
                                          <p:stCondLst>
                                            <p:cond delay="0"/>
                                          </p:stCondLst>
                                        </p:cTn>
                                        <p:tgtEl>
                                          <p:spTgt spid="8"/>
                                        </p:tgtEl>
                                      </p:cBhvr>
                                    </p:animEffect>
                                    <p:anim calcmode="lin" valueType="num">
                                      <p:cBhvr>
                                        <p:cTn id="27"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2" dur="26">
                                          <p:stCondLst>
                                            <p:cond delay="650"/>
                                          </p:stCondLst>
                                        </p:cTn>
                                        <p:tgtEl>
                                          <p:spTgt spid="8"/>
                                        </p:tgtEl>
                                      </p:cBhvr>
                                      <p:to x="100000" y="60000"/>
                                    </p:animScale>
                                    <p:animScale>
                                      <p:cBhvr>
                                        <p:cTn id="33" dur="166" decel="50000">
                                          <p:stCondLst>
                                            <p:cond delay="676"/>
                                          </p:stCondLst>
                                        </p:cTn>
                                        <p:tgtEl>
                                          <p:spTgt spid="8"/>
                                        </p:tgtEl>
                                      </p:cBhvr>
                                      <p:to x="100000" y="100000"/>
                                    </p:animScale>
                                    <p:animScale>
                                      <p:cBhvr>
                                        <p:cTn id="34" dur="26">
                                          <p:stCondLst>
                                            <p:cond delay="1312"/>
                                          </p:stCondLst>
                                        </p:cTn>
                                        <p:tgtEl>
                                          <p:spTgt spid="8"/>
                                        </p:tgtEl>
                                      </p:cBhvr>
                                      <p:to x="100000" y="80000"/>
                                    </p:animScale>
                                    <p:animScale>
                                      <p:cBhvr>
                                        <p:cTn id="35" dur="166" decel="50000">
                                          <p:stCondLst>
                                            <p:cond delay="1338"/>
                                          </p:stCondLst>
                                        </p:cTn>
                                        <p:tgtEl>
                                          <p:spTgt spid="8"/>
                                        </p:tgtEl>
                                      </p:cBhvr>
                                      <p:to x="100000" y="100000"/>
                                    </p:animScale>
                                    <p:animScale>
                                      <p:cBhvr>
                                        <p:cTn id="36" dur="26">
                                          <p:stCondLst>
                                            <p:cond delay="1642"/>
                                          </p:stCondLst>
                                        </p:cTn>
                                        <p:tgtEl>
                                          <p:spTgt spid="8"/>
                                        </p:tgtEl>
                                      </p:cBhvr>
                                      <p:to x="100000" y="90000"/>
                                    </p:animScale>
                                    <p:animScale>
                                      <p:cBhvr>
                                        <p:cTn id="37" dur="166" decel="50000">
                                          <p:stCondLst>
                                            <p:cond delay="1668"/>
                                          </p:stCondLst>
                                        </p:cTn>
                                        <p:tgtEl>
                                          <p:spTgt spid="8"/>
                                        </p:tgtEl>
                                      </p:cBhvr>
                                      <p:to x="100000" y="100000"/>
                                    </p:animScale>
                                    <p:animScale>
                                      <p:cBhvr>
                                        <p:cTn id="38" dur="26">
                                          <p:stCondLst>
                                            <p:cond delay="1808"/>
                                          </p:stCondLst>
                                        </p:cTn>
                                        <p:tgtEl>
                                          <p:spTgt spid="8"/>
                                        </p:tgtEl>
                                      </p:cBhvr>
                                      <p:to x="100000" y="95000"/>
                                    </p:animScale>
                                    <p:animScale>
                                      <p:cBhvr>
                                        <p:cTn id="39" dur="166" decel="50000">
                                          <p:stCondLst>
                                            <p:cond delay="1834"/>
                                          </p:stCondLst>
                                        </p:cTn>
                                        <p:tgtEl>
                                          <p:spTgt spid="8"/>
                                        </p:tgtEl>
                                      </p:cBhvr>
                                      <p:to x="100000" y="100000"/>
                                    </p:animScale>
                                  </p:childTnLst>
                                </p:cTn>
                              </p:par>
                            </p:childTnLst>
                          </p:cTn>
                        </p:par>
                        <p:par>
                          <p:cTn id="40" fill="hold">
                            <p:stCondLst>
                              <p:cond delay="6800"/>
                            </p:stCondLst>
                            <p:childTnLst>
                              <p:par>
                                <p:cTn id="41" presetID="10" presetClass="entr" presetSubtype="0" fill="hold" grpId="1" nodeType="afterEffect">
                                  <p:stCondLst>
                                    <p:cond delay="0"/>
                                  </p:stCondLst>
                                  <p:iterate type="lt">
                                    <p:tmPct val="0"/>
                                  </p:iterate>
                                  <p:childTnLst>
                                    <p:set>
                                      <p:cBhvr>
                                        <p:cTn id="42" dur="1" fill="hold">
                                          <p:stCondLst>
                                            <p:cond delay="0"/>
                                          </p:stCondLst>
                                        </p:cTn>
                                        <p:tgtEl>
                                          <p:spTgt spid="8"/>
                                        </p:tgtEl>
                                        <p:attrNameLst>
                                          <p:attrName>style.visibility</p:attrName>
                                        </p:attrNameLst>
                                      </p:cBhvr>
                                      <p:to>
                                        <p:strVal val="visible"/>
                                      </p:to>
                                    </p:set>
                                    <p:animEffect transition="in" filter="fade">
                                      <p:cBhvr>
                                        <p:cTn id="4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4" restart="whenNotActive" fill="hold" evtFilter="cancelBubble" nodeType="interactiveSeq">
                <p:stCondLst>
                  <p:cond evt="onClick" delay="0">
                    <p:tgtEl>
                      <p:spTgt spid="4"/>
                    </p:tgtEl>
                  </p:cond>
                </p:stCondLst>
                <p:endSync evt="end" delay="0">
                  <p:rtn val="all"/>
                </p:endSync>
                <p:childTnLst>
                  <p:par>
                    <p:cTn id="45" fill="hold">
                      <p:stCondLst>
                        <p:cond delay="indefinite"/>
                      </p:stCondLst>
                      <p:childTnLst>
                        <p:par>
                          <p:cTn id="46" fill="hold">
                            <p:stCondLst>
                              <p:cond delay="0"/>
                            </p:stCondLst>
                            <p:childTnLst>
                              <p:par>
                                <p:cTn id="47" presetID="2" presetClass="mediacall" presetSubtype="0" fill="hold" nodeType="clickEffect">
                                  <p:stCondLst>
                                    <p:cond delay="0"/>
                                  </p:stCondLst>
                                  <p:childTnLst>
                                    <p:cmd type="call" cmd="togglePause">
                                      <p:cBhvr>
                                        <p:cTn id="48" dur="1" fill="hold"/>
                                        <p:tgtEl>
                                          <p:spTgt spid="4"/>
                                        </p:tgtEl>
                                      </p:cBhvr>
                                    </p:cmd>
                                  </p:childTnLst>
                                </p:cTn>
                              </p:par>
                            </p:childTnLst>
                          </p:cTn>
                        </p:par>
                      </p:childTnLst>
                    </p:cTn>
                  </p:par>
                </p:childTnLst>
              </p:cTn>
              <p:nextCondLst>
                <p:cond evt="onClick" delay="0">
                  <p:tgtEl>
                    <p:spTgt spid="4"/>
                  </p:tgtEl>
                </p:cond>
              </p:nextCondLst>
            </p:seq>
            <p:video>
              <p:cMediaNode vol="80000">
                <p:cTn id="49" fill="hold" display="0">
                  <p:stCondLst>
                    <p:cond delay="indefinite"/>
                  </p:stCondLst>
                </p:cTn>
                <p:tgtEl>
                  <p:spTgt spid="4"/>
                </p:tgtEl>
              </p:cMediaNode>
            </p:video>
          </p:childTnLst>
        </p:cTn>
      </p:par>
    </p:tnLst>
    <p:bldLst>
      <p:bldP spid="5" grpId="0"/>
      <p:bldP spid="6" grpId="0"/>
      <p:bldP spid="8" grpId="0"/>
      <p:bldP spid="8" grpId="1"/>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AR"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971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extLst>
      <p:ext uri="{BB962C8B-B14F-4D97-AF65-F5344CB8AC3E}">
        <p14:creationId xmlns:p14="http://schemas.microsoft.com/office/powerpoint/2010/main" val="2620008456"/>
      </p:ext>
    </p:extLst>
  </p:cSld>
  <p:clrMapOvr>
    <a:masterClrMapping/>
  </p:clrMapOvr>
  <mc:AlternateContent xmlns:mc="http://schemas.openxmlformats.org/markup-compatibility/2006" xmlns:p14="http://schemas.microsoft.com/office/powerpoint/2010/main">
    <mc:Choice Requires="p14">
      <p:transition spd="slow" p14:dur="3000">
        <p14:shred dir="out"/>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6954</TotalTime>
  <Words>3571</Words>
  <Application>Microsoft Office PowerPoint</Application>
  <PresentationFormat>Presentación en pantalla (4:3)</PresentationFormat>
  <Paragraphs>370</Paragraphs>
  <Slides>42</Slides>
  <Notes>1</Notes>
  <HiddenSlides>0</HiddenSlides>
  <MMClips>1</MMClips>
  <ScaleCrop>false</ScaleCrop>
  <HeadingPairs>
    <vt:vector size="6" baseType="variant">
      <vt:variant>
        <vt:lpstr>Fuentes usadas</vt:lpstr>
      </vt:variant>
      <vt:variant>
        <vt:i4>6</vt:i4>
      </vt:variant>
      <vt:variant>
        <vt:lpstr>Tema</vt:lpstr>
      </vt:variant>
      <vt:variant>
        <vt:i4>4</vt:i4>
      </vt:variant>
      <vt:variant>
        <vt:lpstr>Títulos de diapositiva</vt:lpstr>
      </vt:variant>
      <vt:variant>
        <vt:i4>42</vt:i4>
      </vt:variant>
    </vt:vector>
  </HeadingPairs>
  <TitlesOfParts>
    <vt:vector size="52" baseType="lpstr">
      <vt:lpstr>Arial</vt:lpstr>
      <vt:lpstr>Symbol</vt:lpstr>
      <vt:lpstr>Tangerine</vt:lpstr>
      <vt:lpstr>Calibri</vt:lpstr>
      <vt:lpstr>Berlin Sans FB Demi</vt:lpstr>
      <vt:lpstr>Edwardian Script ITC</vt:lpstr>
      <vt:lpstr>Tema de Office</vt:lpstr>
      <vt:lpstr>Diseño predeterminado</vt:lpstr>
      <vt:lpstr>1_Tema de Office</vt:lpstr>
      <vt:lpstr>2_Tema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Raúl TM</dc:creator>
  <cp:lastModifiedBy>Raúl Tarulla</cp:lastModifiedBy>
  <cp:revision>415</cp:revision>
  <dcterms:created xsi:type="dcterms:W3CDTF">2014-09-16T14:32:43Z</dcterms:created>
  <dcterms:modified xsi:type="dcterms:W3CDTF">2014-10-18T16:41:31Z</dcterms:modified>
</cp:coreProperties>
</file>