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fntdata" ContentType="application/x-fontdata"/>
  <Default Extension="wav" ContentType="audio/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 id="2147483672" r:id="rId3"/>
  </p:sldMasterIdLst>
  <p:notesMasterIdLst>
    <p:notesMasterId r:id="rId50"/>
  </p:notesMasterIdLst>
  <p:sldIdLst>
    <p:sldId id="353" r:id="rId4"/>
    <p:sldId id="261" r:id="rId5"/>
    <p:sldId id="391" r:id="rId6"/>
    <p:sldId id="265" r:id="rId7"/>
    <p:sldId id="259" r:id="rId8"/>
    <p:sldId id="338" r:id="rId9"/>
    <p:sldId id="307" r:id="rId10"/>
    <p:sldId id="387" r:id="rId11"/>
    <p:sldId id="389" r:id="rId12"/>
    <p:sldId id="308" r:id="rId13"/>
    <p:sldId id="384" r:id="rId14"/>
    <p:sldId id="386" r:id="rId15"/>
    <p:sldId id="306" r:id="rId16"/>
    <p:sldId id="309" r:id="rId17"/>
    <p:sldId id="310" r:id="rId18"/>
    <p:sldId id="362" r:id="rId19"/>
    <p:sldId id="358" r:id="rId20"/>
    <p:sldId id="314" r:id="rId21"/>
    <p:sldId id="311" r:id="rId22"/>
    <p:sldId id="392" r:id="rId23"/>
    <p:sldId id="393" r:id="rId24"/>
    <p:sldId id="312" r:id="rId25"/>
    <p:sldId id="373" r:id="rId26"/>
    <p:sldId id="319" r:id="rId27"/>
    <p:sldId id="324" r:id="rId28"/>
    <p:sldId id="327" r:id="rId29"/>
    <p:sldId id="371" r:id="rId30"/>
    <p:sldId id="366" r:id="rId31"/>
    <p:sldId id="385" r:id="rId32"/>
    <p:sldId id="367" r:id="rId33"/>
    <p:sldId id="286" r:id="rId34"/>
    <p:sldId id="317" r:id="rId35"/>
    <p:sldId id="347" r:id="rId36"/>
    <p:sldId id="320" r:id="rId37"/>
    <p:sldId id="321" r:id="rId38"/>
    <p:sldId id="348" r:id="rId39"/>
    <p:sldId id="328" r:id="rId40"/>
    <p:sldId id="329" r:id="rId41"/>
    <p:sldId id="316" r:id="rId42"/>
    <p:sldId id="289" r:id="rId43"/>
    <p:sldId id="318" r:id="rId44"/>
    <p:sldId id="325" r:id="rId45"/>
    <p:sldId id="331" r:id="rId46"/>
    <p:sldId id="332" r:id="rId47"/>
    <p:sldId id="383" r:id="rId48"/>
    <p:sldId id="390" r:id="rId49"/>
  </p:sldIdLst>
  <p:sldSz cx="9144000" cy="6858000" type="screen4x3"/>
  <p:notesSz cx="6858000" cy="9144000"/>
  <p:embeddedFontLst>
    <p:embeddedFont>
      <p:font typeface="Calibri" pitchFamily="34" charset="0"/>
      <p:regular r:id="rId51"/>
      <p:bold r:id="rId52"/>
      <p:italic r:id="rId53"/>
      <p:boldItalic r:id="rId54"/>
    </p:embeddedFont>
    <p:embeddedFont>
      <p:font typeface="Berlin Sans FB Demi" pitchFamily="34" charset="0"/>
      <p:bold r:id="rId55"/>
    </p:embeddedFont>
    <p:embeddedFont>
      <p:font typeface="Tangerine" pitchFamily="2" charset="0"/>
      <p:regular r:id="rId56"/>
      <p:bold r:id="rId57"/>
    </p:embeddedFont>
    <p:embeddedFont>
      <p:font typeface="Edwardian Script ITC" pitchFamily="66" charset="0"/>
      <p:regular r:id="rId58"/>
    </p:embeddedFont>
  </p:embeddedFontLst>
  <p:defaultText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bPEEE1WmVE8DH7yEnBtNtA==" hashData="Hburd5t+XqFQH2wIz94lAdd39Oo="/>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CC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5628" autoAdjust="0"/>
  </p:normalViewPr>
  <p:slideViewPr>
    <p:cSldViewPr>
      <p:cViewPr>
        <p:scale>
          <a:sx n="70" d="100"/>
          <a:sy n="70" d="100"/>
        </p:scale>
        <p:origin x="-582" y="-132"/>
      </p:cViewPr>
      <p:guideLst>
        <p:guide orient="horz" pos="2160"/>
        <p:guide pos="2925"/>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notesMaster" Target="notesMasters/notesMaster1.xml"/><Relationship Id="rId55" Type="http://schemas.openxmlformats.org/officeDocument/2006/relationships/font" Target="fonts/font5.fntdata"/><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font" Target="fonts/font4.fntdata"/><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font" Target="fonts/font3.fntdata"/><Relationship Id="rId58" Type="http://schemas.openxmlformats.org/officeDocument/2006/relationships/font" Target="fonts/font8.fntdata"/><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font" Target="fonts/font7.fntdata"/><Relationship Id="rId61"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font" Target="fonts/font2.fntdata"/><Relationship Id="rId60"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font" Target="fonts/font6.fntdata"/><Relationship Id="rId8" Type="http://schemas.openxmlformats.org/officeDocument/2006/relationships/slide" Target="slides/slide5.xml"/><Relationship Id="rId51" Type="http://schemas.openxmlformats.org/officeDocument/2006/relationships/font" Target="fonts/font1.fntdata"/><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AR"/>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717159D-A1B2-4B75-BBB4-27549737CFAC}" type="datetimeFigureOut">
              <a:rPr lang="es-AR" smtClean="0"/>
              <a:pPr/>
              <a:t>18/10/2014</a:t>
            </a:fld>
            <a:endParaRPr lang="es-AR"/>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AR"/>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AR"/>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E4FB8EE-D88C-473E-B6B9-47AE81B6219E}" type="slidenum">
              <a:rPr lang="es-AR" smtClean="0"/>
              <a:pPr/>
              <a:t>‹Nº›</a:t>
            </a:fld>
            <a:endParaRPr lang="es-AR"/>
          </a:p>
        </p:txBody>
      </p:sp>
    </p:spTree>
    <p:extLst>
      <p:ext uri="{BB962C8B-B14F-4D97-AF65-F5344CB8AC3E}">
        <p14:creationId xmlns:p14="http://schemas.microsoft.com/office/powerpoint/2010/main" val="8388855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6"/>
            <a:ext cx="7772400" cy="1470025"/>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p>
            <a:fld id="{669695D4-231B-429F-8BEC-B7AEC5403520}" type="datetimeFigureOut">
              <a:rPr lang="es-AR" smtClean="0"/>
              <a:pPr/>
              <a:t>18/10/2014</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CB466A72-6212-464C-BCA1-111638656E18}" type="slidenum">
              <a:rPr lang="es-AR" smtClean="0"/>
              <a:pPr/>
              <a:t>‹Nº›</a:t>
            </a:fld>
            <a:endParaRPr lang="es-AR"/>
          </a:p>
        </p:txBody>
      </p:sp>
    </p:spTree>
    <p:extLst>
      <p:ext uri="{BB962C8B-B14F-4D97-AF65-F5344CB8AC3E}">
        <p14:creationId xmlns:p14="http://schemas.microsoft.com/office/powerpoint/2010/main" val="590373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669695D4-231B-429F-8BEC-B7AEC5403520}" type="datetimeFigureOut">
              <a:rPr lang="es-AR" smtClean="0"/>
              <a:pPr/>
              <a:t>18/10/2014</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CB466A72-6212-464C-BCA1-111638656E18}" type="slidenum">
              <a:rPr lang="es-AR" smtClean="0"/>
              <a:pPr/>
              <a:t>‹Nº›</a:t>
            </a:fld>
            <a:endParaRPr lang="es-AR"/>
          </a:p>
        </p:txBody>
      </p:sp>
    </p:spTree>
    <p:extLst>
      <p:ext uri="{BB962C8B-B14F-4D97-AF65-F5344CB8AC3E}">
        <p14:creationId xmlns:p14="http://schemas.microsoft.com/office/powerpoint/2010/main" val="8859213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1"/>
            <a:ext cx="7772400" cy="1362075"/>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69695D4-231B-429F-8BEC-B7AEC5403520}" type="datetimeFigureOut">
              <a:rPr lang="es-AR" smtClean="0"/>
              <a:pPr/>
              <a:t>18/10/2014</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CB466A72-6212-464C-BCA1-111638656E18}" type="slidenum">
              <a:rPr lang="es-AR" smtClean="0"/>
              <a:pPr/>
              <a:t>‹Nº›</a:t>
            </a:fld>
            <a:endParaRPr lang="es-AR"/>
          </a:p>
        </p:txBody>
      </p:sp>
    </p:spTree>
    <p:extLst>
      <p:ext uri="{BB962C8B-B14F-4D97-AF65-F5344CB8AC3E}">
        <p14:creationId xmlns:p14="http://schemas.microsoft.com/office/powerpoint/2010/main" val="39850961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fecha"/>
          <p:cNvSpPr>
            <a:spLocks noGrp="1"/>
          </p:cNvSpPr>
          <p:nvPr>
            <p:ph type="dt" sz="half" idx="10"/>
          </p:nvPr>
        </p:nvSpPr>
        <p:spPr/>
        <p:txBody>
          <a:bodyPr/>
          <a:lstStyle/>
          <a:p>
            <a:fld id="{669695D4-231B-429F-8BEC-B7AEC5403520}" type="datetimeFigureOut">
              <a:rPr lang="es-AR" smtClean="0"/>
              <a:pPr/>
              <a:t>18/10/2014</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CB466A72-6212-464C-BCA1-111638656E18}" type="slidenum">
              <a:rPr lang="es-AR" smtClean="0"/>
              <a:pPr/>
              <a:t>‹Nº›</a:t>
            </a:fld>
            <a:endParaRPr lang="es-AR"/>
          </a:p>
        </p:txBody>
      </p:sp>
    </p:spTree>
    <p:extLst>
      <p:ext uri="{BB962C8B-B14F-4D97-AF65-F5344CB8AC3E}">
        <p14:creationId xmlns:p14="http://schemas.microsoft.com/office/powerpoint/2010/main" val="11732590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645027"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6 Marcador de fecha"/>
          <p:cNvSpPr>
            <a:spLocks noGrp="1"/>
          </p:cNvSpPr>
          <p:nvPr>
            <p:ph type="dt" sz="half" idx="10"/>
          </p:nvPr>
        </p:nvSpPr>
        <p:spPr/>
        <p:txBody>
          <a:bodyPr/>
          <a:lstStyle/>
          <a:p>
            <a:fld id="{669695D4-231B-429F-8BEC-B7AEC5403520}" type="datetimeFigureOut">
              <a:rPr lang="es-AR" smtClean="0"/>
              <a:pPr/>
              <a:t>18/10/2014</a:t>
            </a:fld>
            <a:endParaRPr lang="es-AR"/>
          </a:p>
        </p:txBody>
      </p:sp>
      <p:sp>
        <p:nvSpPr>
          <p:cNvPr id="8" name="7 Marcador de pie de página"/>
          <p:cNvSpPr>
            <a:spLocks noGrp="1"/>
          </p:cNvSpPr>
          <p:nvPr>
            <p:ph type="ftr" sz="quarter" idx="11"/>
          </p:nvPr>
        </p:nvSpPr>
        <p:spPr/>
        <p:txBody>
          <a:bodyPr/>
          <a:lstStyle/>
          <a:p>
            <a:endParaRPr lang="es-AR"/>
          </a:p>
        </p:txBody>
      </p:sp>
      <p:sp>
        <p:nvSpPr>
          <p:cNvPr id="9" name="8 Marcador de número de diapositiva"/>
          <p:cNvSpPr>
            <a:spLocks noGrp="1"/>
          </p:cNvSpPr>
          <p:nvPr>
            <p:ph type="sldNum" sz="quarter" idx="12"/>
          </p:nvPr>
        </p:nvSpPr>
        <p:spPr/>
        <p:txBody>
          <a:bodyPr/>
          <a:lstStyle/>
          <a:p>
            <a:fld id="{CB466A72-6212-464C-BCA1-111638656E18}" type="slidenum">
              <a:rPr lang="es-AR" smtClean="0"/>
              <a:pPr/>
              <a:t>‹Nº›</a:t>
            </a:fld>
            <a:endParaRPr lang="es-AR"/>
          </a:p>
        </p:txBody>
      </p:sp>
    </p:spTree>
    <p:extLst>
      <p:ext uri="{BB962C8B-B14F-4D97-AF65-F5344CB8AC3E}">
        <p14:creationId xmlns:p14="http://schemas.microsoft.com/office/powerpoint/2010/main" val="32481007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fecha"/>
          <p:cNvSpPr>
            <a:spLocks noGrp="1"/>
          </p:cNvSpPr>
          <p:nvPr>
            <p:ph type="dt" sz="half" idx="10"/>
          </p:nvPr>
        </p:nvSpPr>
        <p:spPr/>
        <p:txBody>
          <a:bodyPr/>
          <a:lstStyle/>
          <a:p>
            <a:fld id="{669695D4-231B-429F-8BEC-B7AEC5403520}" type="datetimeFigureOut">
              <a:rPr lang="es-AR" smtClean="0"/>
              <a:pPr/>
              <a:t>18/10/2014</a:t>
            </a:fld>
            <a:endParaRPr lang="es-AR"/>
          </a:p>
        </p:txBody>
      </p:sp>
      <p:sp>
        <p:nvSpPr>
          <p:cNvPr id="4" name="3 Marcador de pie de página"/>
          <p:cNvSpPr>
            <a:spLocks noGrp="1"/>
          </p:cNvSpPr>
          <p:nvPr>
            <p:ph type="ftr" sz="quarter" idx="11"/>
          </p:nvPr>
        </p:nvSpPr>
        <p:spPr/>
        <p:txBody>
          <a:bodyPr/>
          <a:lstStyle/>
          <a:p>
            <a:endParaRPr lang="es-AR"/>
          </a:p>
        </p:txBody>
      </p:sp>
      <p:sp>
        <p:nvSpPr>
          <p:cNvPr id="5" name="4 Marcador de número de diapositiva"/>
          <p:cNvSpPr>
            <a:spLocks noGrp="1"/>
          </p:cNvSpPr>
          <p:nvPr>
            <p:ph type="sldNum" sz="quarter" idx="12"/>
          </p:nvPr>
        </p:nvSpPr>
        <p:spPr/>
        <p:txBody>
          <a:bodyPr/>
          <a:lstStyle/>
          <a:p>
            <a:fld id="{CB466A72-6212-464C-BCA1-111638656E18}" type="slidenum">
              <a:rPr lang="es-AR" smtClean="0"/>
              <a:pPr/>
              <a:t>‹Nº›</a:t>
            </a:fld>
            <a:endParaRPr lang="es-AR"/>
          </a:p>
        </p:txBody>
      </p:sp>
    </p:spTree>
    <p:extLst>
      <p:ext uri="{BB962C8B-B14F-4D97-AF65-F5344CB8AC3E}">
        <p14:creationId xmlns:p14="http://schemas.microsoft.com/office/powerpoint/2010/main" val="22342902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69695D4-231B-429F-8BEC-B7AEC5403520}" type="datetimeFigureOut">
              <a:rPr lang="es-AR" smtClean="0"/>
              <a:pPr/>
              <a:t>18/10/2014</a:t>
            </a:fld>
            <a:endParaRPr lang="es-AR"/>
          </a:p>
        </p:txBody>
      </p:sp>
      <p:sp>
        <p:nvSpPr>
          <p:cNvPr id="3" name="2 Marcador de pie de página"/>
          <p:cNvSpPr>
            <a:spLocks noGrp="1"/>
          </p:cNvSpPr>
          <p:nvPr>
            <p:ph type="ftr" sz="quarter" idx="11"/>
          </p:nvPr>
        </p:nvSpPr>
        <p:spPr/>
        <p:txBody>
          <a:bodyPr/>
          <a:lstStyle/>
          <a:p>
            <a:endParaRPr lang="es-AR"/>
          </a:p>
        </p:txBody>
      </p:sp>
      <p:sp>
        <p:nvSpPr>
          <p:cNvPr id="4" name="3 Marcador de número de diapositiva"/>
          <p:cNvSpPr>
            <a:spLocks noGrp="1"/>
          </p:cNvSpPr>
          <p:nvPr>
            <p:ph type="sldNum" sz="quarter" idx="12"/>
          </p:nvPr>
        </p:nvSpPr>
        <p:spPr/>
        <p:txBody>
          <a:bodyPr/>
          <a:lstStyle/>
          <a:p>
            <a:fld id="{CB466A72-6212-464C-BCA1-111638656E18}" type="slidenum">
              <a:rPr lang="es-AR" smtClean="0"/>
              <a:pPr/>
              <a:t>‹Nº›</a:t>
            </a:fld>
            <a:endParaRPr lang="es-AR"/>
          </a:p>
        </p:txBody>
      </p:sp>
    </p:spTree>
    <p:extLst>
      <p:ext uri="{BB962C8B-B14F-4D97-AF65-F5344CB8AC3E}">
        <p14:creationId xmlns:p14="http://schemas.microsoft.com/office/powerpoint/2010/main" val="42652896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73049"/>
            <a:ext cx="3008313" cy="1162051"/>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57202"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69695D4-231B-429F-8BEC-B7AEC5403520}" type="datetimeFigureOut">
              <a:rPr lang="es-AR" smtClean="0"/>
              <a:pPr/>
              <a:t>18/10/2014</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CB466A72-6212-464C-BCA1-111638656E18}" type="slidenum">
              <a:rPr lang="es-AR" smtClean="0"/>
              <a:pPr/>
              <a:t>‹Nº›</a:t>
            </a:fld>
            <a:endParaRPr lang="es-AR"/>
          </a:p>
        </p:txBody>
      </p:sp>
    </p:spTree>
    <p:extLst>
      <p:ext uri="{BB962C8B-B14F-4D97-AF65-F5344CB8AC3E}">
        <p14:creationId xmlns:p14="http://schemas.microsoft.com/office/powerpoint/2010/main" val="1731813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9"/>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AR"/>
          </a:p>
        </p:txBody>
      </p:sp>
      <p:sp>
        <p:nvSpPr>
          <p:cNvPr id="4" name="3 Marcador de texto"/>
          <p:cNvSpPr>
            <a:spLocks noGrp="1"/>
          </p:cNvSpPr>
          <p:nvPr>
            <p:ph type="body" sz="half" idx="2"/>
          </p:nvPr>
        </p:nvSpPr>
        <p:spPr>
          <a:xfrm>
            <a:off x="1792288" y="5367338"/>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69695D4-231B-429F-8BEC-B7AEC5403520}" type="datetimeFigureOut">
              <a:rPr lang="es-AR" smtClean="0"/>
              <a:pPr/>
              <a:t>18/10/2014</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CB466A72-6212-464C-BCA1-111638656E18}" type="slidenum">
              <a:rPr lang="es-AR" smtClean="0"/>
              <a:pPr/>
              <a:t>‹Nº›</a:t>
            </a:fld>
            <a:endParaRPr lang="es-AR"/>
          </a:p>
        </p:txBody>
      </p:sp>
    </p:spTree>
    <p:extLst>
      <p:ext uri="{BB962C8B-B14F-4D97-AF65-F5344CB8AC3E}">
        <p14:creationId xmlns:p14="http://schemas.microsoft.com/office/powerpoint/2010/main" val="867103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669695D4-231B-429F-8BEC-B7AEC5403520}" type="datetimeFigureOut">
              <a:rPr lang="es-AR" smtClean="0"/>
              <a:pPr/>
              <a:t>18/10/2014</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CB466A72-6212-464C-BCA1-111638656E18}" type="slidenum">
              <a:rPr lang="es-AR" smtClean="0"/>
              <a:pPr/>
              <a:t>‹Nº›</a:t>
            </a:fld>
            <a:endParaRPr lang="es-AR"/>
          </a:p>
        </p:txBody>
      </p:sp>
    </p:spTree>
    <p:extLst>
      <p:ext uri="{BB962C8B-B14F-4D97-AF65-F5344CB8AC3E}">
        <p14:creationId xmlns:p14="http://schemas.microsoft.com/office/powerpoint/2010/main" val="32702568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9"/>
            <a:ext cx="2057400" cy="5851525"/>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457200" y="274639"/>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669695D4-231B-429F-8BEC-B7AEC5403520}" type="datetimeFigureOut">
              <a:rPr lang="es-AR" smtClean="0"/>
              <a:pPr/>
              <a:t>18/10/2014</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CB466A72-6212-464C-BCA1-111638656E18}" type="slidenum">
              <a:rPr lang="es-AR" smtClean="0"/>
              <a:pPr/>
              <a:t>‹Nº›</a:t>
            </a:fld>
            <a:endParaRPr lang="es-AR"/>
          </a:p>
        </p:txBody>
      </p:sp>
    </p:spTree>
    <p:extLst>
      <p:ext uri="{BB962C8B-B14F-4D97-AF65-F5344CB8AC3E}">
        <p14:creationId xmlns:p14="http://schemas.microsoft.com/office/powerpoint/2010/main" val="38396287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6"/>
            <a:ext cx="7772400" cy="1470025"/>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18/10/2014</a:t>
            </a:fld>
            <a:endParaRPr lang="es-AR">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AR">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34903004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18/10/2014</a:t>
            </a:fld>
            <a:endParaRPr lang="es-AR">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AR">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24019122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1"/>
            <a:ext cx="7772400" cy="1362075"/>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18/10/2014</a:t>
            </a:fld>
            <a:endParaRPr lang="es-AR">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AR">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38586689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18/10/2014</a:t>
            </a:fld>
            <a:endParaRPr lang="es-AR">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AR">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39077386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645027"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6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18/10/2014</a:t>
            </a:fld>
            <a:endParaRPr lang="es-AR">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AR">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198341922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18/10/2014</a:t>
            </a:fld>
            <a:endParaRPr lang="es-AR">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AR">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305331349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18/10/2014</a:t>
            </a:fld>
            <a:endParaRPr lang="es-AR">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AR">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403170234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73049"/>
            <a:ext cx="3008313" cy="1162051"/>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57202"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18/10/2014</a:t>
            </a:fld>
            <a:endParaRPr lang="es-AR">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AR">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63586640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9"/>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AR"/>
          </a:p>
        </p:txBody>
      </p:sp>
      <p:sp>
        <p:nvSpPr>
          <p:cNvPr id="4" name="3 Marcador de texto"/>
          <p:cNvSpPr>
            <a:spLocks noGrp="1"/>
          </p:cNvSpPr>
          <p:nvPr>
            <p:ph type="body" sz="half" idx="2"/>
          </p:nvPr>
        </p:nvSpPr>
        <p:spPr>
          <a:xfrm>
            <a:off x="1792288" y="5367338"/>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18/10/2014</a:t>
            </a:fld>
            <a:endParaRPr lang="es-AR">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AR">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32322995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18/10/2014</a:t>
            </a:fld>
            <a:endParaRPr lang="es-AR">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AR">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10163010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9"/>
            <a:ext cx="2057400" cy="5851525"/>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457200" y="274639"/>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18/10/2014</a:t>
            </a:fld>
            <a:endParaRPr lang="es-AR">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AR">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351659696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7DBE956D-6943-4CD4-923E-045823B624D6}"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42312035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9"/>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69695D4-231B-429F-8BEC-B7AEC5403520}" type="datetimeFigureOut">
              <a:rPr lang="es-AR" smtClean="0"/>
              <a:pPr/>
              <a:t>18/10/2014</a:t>
            </a:fld>
            <a:endParaRPr lang="es-AR"/>
          </a:p>
        </p:txBody>
      </p:sp>
      <p:sp>
        <p:nvSpPr>
          <p:cNvPr id="5" name="4 Marcador de pie de página"/>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AR"/>
          </a:p>
        </p:txBody>
      </p:sp>
      <p:sp>
        <p:nvSpPr>
          <p:cNvPr id="6" name="5 Marcador de número de diapositiva"/>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B466A72-6212-464C-BCA1-111638656E18}" type="slidenum">
              <a:rPr lang="es-AR" smtClean="0"/>
              <a:pPr/>
              <a:t>‹Nº›</a:t>
            </a:fld>
            <a:endParaRPr lang="es-AR"/>
          </a:p>
        </p:txBody>
      </p:sp>
    </p:spTree>
    <p:extLst>
      <p:ext uri="{BB962C8B-B14F-4D97-AF65-F5344CB8AC3E}">
        <p14:creationId xmlns:p14="http://schemas.microsoft.com/office/powerpoint/2010/main" val="3256339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9"/>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69695D4-231B-429F-8BEC-B7AEC5403520}" type="datetimeFigureOut">
              <a:rPr lang="es-AR" smtClean="0">
                <a:solidFill>
                  <a:prstClr val="black">
                    <a:tint val="75000"/>
                  </a:prstClr>
                </a:solidFill>
              </a:rPr>
              <a:pPr/>
              <a:t>18/10/2014</a:t>
            </a:fld>
            <a:endParaRPr lang="es-AR">
              <a:solidFill>
                <a:prstClr val="black">
                  <a:tint val="75000"/>
                </a:prstClr>
              </a:solidFill>
            </a:endParaRPr>
          </a:p>
        </p:txBody>
      </p:sp>
      <p:sp>
        <p:nvSpPr>
          <p:cNvPr id="5" name="4 Marcador de pie de página"/>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AR">
              <a:solidFill>
                <a:prstClr val="black">
                  <a:tint val="75000"/>
                </a:prstClr>
              </a:solidFill>
            </a:endParaRPr>
          </a:p>
        </p:txBody>
      </p:sp>
      <p:sp>
        <p:nvSpPr>
          <p:cNvPr id="6" name="5 Marcador de número de diapositiva"/>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6884992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80E9ABB9-49CD-420C-8C2D-6A3EA70C5F5E}"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0.pn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19.gif"/><Relationship Id="rId5" Type="http://schemas.microsoft.com/office/2007/relationships/hdphoto" Target="../media/hdphoto2.wdp"/><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3" Type="http://schemas.openxmlformats.org/officeDocument/2006/relationships/hyperlink" Target="http://www.taringa.net/comunidades/profedemate2001/6119450/Explicacion-muy-simple-del-numero-aureo.html" TargetMode="External"/><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1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 Id="rId6" Type="http://schemas.openxmlformats.org/officeDocument/2006/relationships/hyperlink" Target="http://www.youtube.com/watch?v=BaXjWXXwQTk" TargetMode="External"/><Relationship Id="rId5" Type="http://schemas.openxmlformats.org/officeDocument/2006/relationships/image" Target="../media/image34.gif"/><Relationship Id="rId4" Type="http://schemas.openxmlformats.org/officeDocument/2006/relationships/image" Target="../media/image33.png"/></Relationships>
</file>

<file path=ppt/slides/_rels/slide20.xml.rels><?xml version="1.0" encoding="UTF-8" standalone="yes"?>
<Relationships xmlns="http://schemas.openxmlformats.org/package/2006/relationships"><Relationship Id="rId3" Type="http://schemas.openxmlformats.org/officeDocument/2006/relationships/hyperlink" Target="http://www2.caminos.upm.es/Departamentos/matematicas/grupomaic/conferencias/11.Numero%20de%20oro.pdf" TargetMode="External"/><Relationship Id="rId2" Type="http://schemas.openxmlformats.org/officeDocument/2006/relationships/image" Target="../media/image35.emf"/><Relationship Id="rId1" Type="http://schemas.openxmlformats.org/officeDocument/2006/relationships/slideLayout" Target="../slideLayouts/slideLayout2.xml"/><Relationship Id="rId6" Type="http://schemas.openxmlformats.org/officeDocument/2006/relationships/image" Target="../media/image38.emf"/><Relationship Id="rId5" Type="http://schemas.openxmlformats.org/officeDocument/2006/relationships/image" Target="../media/image37.emf"/><Relationship Id="rId4" Type="http://schemas.openxmlformats.org/officeDocument/2006/relationships/image" Target="../media/image36.png"/></Relationships>
</file>

<file path=ppt/slides/_rels/slide2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 Id="rId5" Type="http://schemas.openxmlformats.org/officeDocument/2006/relationships/image" Target="../media/image42.png"/><Relationship Id="rId4" Type="http://schemas.openxmlformats.org/officeDocument/2006/relationships/image" Target="../media/image41.png"/></Relationships>
</file>

<file path=ppt/slides/_rels/slide2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 Id="rId6" Type="http://schemas.openxmlformats.org/officeDocument/2006/relationships/hyperlink" Target="http://arteconaida.blogspot.com.ar/2012/12/el-secreto-de-la-belleza_9601.html" TargetMode="External"/><Relationship Id="rId5" Type="http://schemas.openxmlformats.org/officeDocument/2006/relationships/image" Target="../media/image46.gif"/><Relationship Id="rId4" Type="http://schemas.openxmlformats.org/officeDocument/2006/relationships/image" Target="../media/image45.png"/></Relationships>
</file>

<file path=ppt/slides/_rels/slide23.xml.rels><?xml version="1.0" encoding="UTF-8" standalone="yes"?>
<Relationships xmlns="http://schemas.openxmlformats.org/package/2006/relationships"><Relationship Id="rId3" Type="http://schemas.openxmlformats.org/officeDocument/2006/relationships/image" Target="../media/image48.gif"/><Relationship Id="rId2" Type="http://schemas.openxmlformats.org/officeDocument/2006/relationships/image" Target="../media/image47.jpeg"/><Relationship Id="rId1" Type="http://schemas.openxmlformats.org/officeDocument/2006/relationships/slideLayout" Target="../slideLayouts/slideLayout2.xml"/><Relationship Id="rId4" Type="http://schemas.openxmlformats.org/officeDocument/2006/relationships/image" Target="../media/image49.jpeg"/></Relationships>
</file>

<file path=ppt/slides/_rels/slide24.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 Id="rId4" Type="http://schemas.openxmlformats.org/officeDocument/2006/relationships/image" Target="../media/image52.png"/></Relationships>
</file>

<file path=ppt/slides/_rels/slide25.xml.rels><?xml version="1.0" encoding="UTF-8" standalone="yes"?>
<Relationships xmlns="http://schemas.openxmlformats.org/package/2006/relationships"><Relationship Id="rId3" Type="http://schemas.openxmlformats.org/officeDocument/2006/relationships/image" Target="../media/image54.gif"/><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6.png"/><Relationship Id="rId7" Type="http://schemas.openxmlformats.org/officeDocument/2006/relationships/image" Target="../media/image51.png"/><Relationship Id="rId2" Type="http://schemas.openxmlformats.org/officeDocument/2006/relationships/image" Target="../media/image55.png"/><Relationship Id="rId1" Type="http://schemas.openxmlformats.org/officeDocument/2006/relationships/slideLayout" Target="../slideLayouts/slideLayout2.xml"/><Relationship Id="rId6" Type="http://schemas.openxmlformats.org/officeDocument/2006/relationships/hyperlink" Target="http://www.bloganavazquez.com/2009/09/07/fibonacci-su-serie-y-el-numero-magico/" TargetMode="External"/><Relationship Id="rId5" Type="http://schemas.microsoft.com/office/2007/relationships/hdphoto" Target="../media/hdphoto2.wdp"/><Relationship Id="rId4" Type="http://schemas.openxmlformats.org/officeDocument/2006/relationships/image" Target="../media/image18.png"/></Relationships>
</file>

<file path=ppt/slides/_rels/slide27.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2.xml"/><Relationship Id="rId4" Type="http://schemas.openxmlformats.org/officeDocument/2006/relationships/image" Target="../media/image61.png"/></Relationships>
</file>

<file path=ppt/slides/_rels/slide29.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gi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67.png"/><Relationship Id="rId7" Type="http://schemas.microsoft.com/office/2007/relationships/hdphoto" Target="../media/hdphoto3.wdp"/><Relationship Id="rId2" Type="http://schemas.openxmlformats.org/officeDocument/2006/relationships/image" Target="../media/image66.png"/><Relationship Id="rId1" Type="http://schemas.openxmlformats.org/officeDocument/2006/relationships/slideLayout" Target="../slideLayouts/slideLayout2.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slides/_rels/slide35.xml.rels><?xml version="1.0" encoding="UTF-8" standalone="yes"?>
<Relationships xmlns="http://schemas.openxmlformats.org/package/2006/relationships"><Relationship Id="rId8" Type="http://schemas.openxmlformats.org/officeDocument/2006/relationships/image" Target="../media/image77.png"/><Relationship Id="rId3" Type="http://schemas.openxmlformats.org/officeDocument/2006/relationships/image" Target="../media/image72.png"/><Relationship Id="rId7" Type="http://schemas.openxmlformats.org/officeDocument/2006/relationships/image" Target="../media/image76.png"/><Relationship Id="rId2" Type="http://schemas.openxmlformats.org/officeDocument/2006/relationships/image" Target="../media/image71.png"/><Relationship Id="rId1" Type="http://schemas.openxmlformats.org/officeDocument/2006/relationships/slideLayout" Target="../slideLayouts/slideLayout2.xml"/><Relationship Id="rId6" Type="http://schemas.openxmlformats.org/officeDocument/2006/relationships/image" Target="../media/image75.png"/><Relationship Id="rId5" Type="http://schemas.openxmlformats.org/officeDocument/2006/relationships/image" Target="../media/image74.emf"/><Relationship Id="rId4" Type="http://schemas.openxmlformats.org/officeDocument/2006/relationships/image" Target="../media/image73.png"/><Relationship Id="rId9" Type="http://schemas.openxmlformats.org/officeDocument/2006/relationships/image" Target="../media/image78.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9.jpeg"/><Relationship Id="rId1" Type="http://schemas.openxmlformats.org/officeDocument/2006/relationships/slideLayout" Target="../slideLayouts/slideLayout2.xml"/><Relationship Id="rId4" Type="http://schemas.microsoft.com/office/2007/relationships/hdphoto" Target="../media/hdphoto2.wdp"/></Relationships>
</file>

<file path=ppt/slides/_rels/slide38.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80.jpeg"/><Relationship Id="rId1" Type="http://schemas.openxmlformats.org/officeDocument/2006/relationships/slideLayout" Target="../slideLayouts/slideLayout2.xml"/><Relationship Id="rId4" Type="http://schemas.microsoft.com/office/2007/relationships/hdphoto" Target="../media/hdphoto3.wdp"/></Relationships>
</file>

<file path=ppt/slides/_rels/slide39.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82.png"/><Relationship Id="rId1" Type="http://schemas.openxmlformats.org/officeDocument/2006/relationships/slideLayout" Target="../slideLayouts/slideLayout2.xml"/><Relationship Id="rId6" Type="http://schemas.openxmlformats.org/officeDocument/2006/relationships/hyperlink" Target="http://elalmadelosnumeros.blogspot.com.ar/2012/03/el-cinco-y-la-divina-proporcion.html" TargetMode="External"/><Relationship Id="rId5" Type="http://schemas.openxmlformats.org/officeDocument/2006/relationships/image" Target="../media/image85.png"/><Relationship Id="rId4" Type="http://schemas.openxmlformats.org/officeDocument/2006/relationships/image" Target="../media/image84.png"/></Relationships>
</file>

<file path=ppt/slides/_rels/slide41.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image" Target="../media/image86.emf"/><Relationship Id="rId1" Type="http://schemas.openxmlformats.org/officeDocument/2006/relationships/slideLayout" Target="../slideLayouts/slideLayout2.xml"/><Relationship Id="rId4" Type="http://schemas.microsoft.com/office/2007/relationships/hdphoto" Target="../media/hdphoto3.wdp"/></Relationships>
</file>

<file path=ppt/slides/_rels/slide4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8.jpeg"/><Relationship Id="rId1" Type="http://schemas.openxmlformats.org/officeDocument/2006/relationships/slideLayout" Target="../slideLayouts/slideLayout2.xml"/><Relationship Id="rId4" Type="http://schemas.microsoft.com/office/2007/relationships/hdphoto" Target="../media/hdphoto2.wdp"/></Relationships>
</file>

<file path=ppt/slides/_rels/slide43.xml.rels><?xml version="1.0" encoding="UTF-8" standalone="yes"?>
<Relationships xmlns="http://schemas.openxmlformats.org/package/2006/relationships"><Relationship Id="rId3" Type="http://schemas.openxmlformats.org/officeDocument/2006/relationships/image" Target="../media/image90.jpg"/><Relationship Id="rId2" Type="http://schemas.openxmlformats.org/officeDocument/2006/relationships/image" Target="../media/image89.png"/><Relationship Id="rId1" Type="http://schemas.openxmlformats.org/officeDocument/2006/relationships/slideLayout" Target="../slideLayouts/slideLayout2.xml"/><Relationship Id="rId4" Type="http://schemas.openxmlformats.org/officeDocument/2006/relationships/image" Target="../media/image91.emf"/></Relationships>
</file>

<file path=ppt/slides/_rels/slide44.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image" Target="../media/image92.png"/><Relationship Id="rId1" Type="http://schemas.openxmlformats.org/officeDocument/2006/relationships/slideLayout" Target="../slideLayouts/slideLayout2.xml"/><Relationship Id="rId4" Type="http://schemas.microsoft.com/office/2007/relationships/hdphoto" Target="../media/hdphoto3.wdp"/></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93.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23.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94.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95.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CuadroTexto"/>
          <p:cNvSpPr txBox="1"/>
          <p:nvPr/>
        </p:nvSpPr>
        <p:spPr>
          <a:xfrm>
            <a:off x="899592" y="1884413"/>
            <a:ext cx="6579045" cy="1938992"/>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AR" sz="12000" b="1" dirty="0" smtClean="0">
                <a:ln/>
                <a:solidFill>
                  <a:schemeClr val="accent6">
                    <a:lumMod val="75000"/>
                  </a:schemeClr>
                </a:solidFill>
                <a:latin typeface="Tangerine" pitchFamily="2" charset="0"/>
                <a:ea typeface="Tangerine" pitchFamily="2" charset="0"/>
              </a:rPr>
              <a:t>El número áureo</a:t>
            </a:r>
            <a:endParaRPr lang="es-AR" sz="12000" b="1" dirty="0">
              <a:ln/>
              <a:solidFill>
                <a:schemeClr val="accent6">
                  <a:lumMod val="75000"/>
                </a:schemeClr>
              </a:solidFill>
              <a:latin typeface="Tangerine" pitchFamily="2" charset="0"/>
              <a:ea typeface="Tangerine" pitchFamily="2" charset="0"/>
            </a:endParaRPr>
          </a:p>
        </p:txBody>
      </p:sp>
      <p:sp>
        <p:nvSpPr>
          <p:cNvPr id="5" name="4 CuadroTexto"/>
          <p:cNvSpPr txBox="1"/>
          <p:nvPr/>
        </p:nvSpPr>
        <p:spPr>
          <a:xfrm>
            <a:off x="1804631" y="3986487"/>
            <a:ext cx="5287025" cy="1107996"/>
          </a:xfrm>
          <a:prstGeom prst="rect">
            <a:avLst/>
          </a:prstGeom>
          <a:noFill/>
        </p:spPr>
        <p:txBody>
          <a:bodyPr wrap="none" rtlCol="0">
            <a:spAutoFit/>
          </a:bodyPr>
          <a:lstStyle/>
          <a:p>
            <a:r>
              <a:rPr lang="es-AR" sz="6600" dirty="0" smtClean="0">
                <a:solidFill>
                  <a:schemeClr val="bg1"/>
                </a:solidFill>
                <a:latin typeface="Tangerine" pitchFamily="2" charset="0"/>
                <a:ea typeface="Tangerine" pitchFamily="2" charset="0"/>
              </a:rPr>
              <a:t>La sucesión de Fibonacci</a:t>
            </a:r>
            <a:endParaRPr lang="es-AR" sz="6600" dirty="0">
              <a:solidFill>
                <a:schemeClr val="bg1"/>
              </a:solidFill>
              <a:latin typeface="Tangerine" pitchFamily="2" charset="0"/>
              <a:ea typeface="Tangerine" pitchFamily="2" charset="0"/>
            </a:endParaRP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rot="1101837">
            <a:off x="5343160" y="711131"/>
            <a:ext cx="3142027" cy="1746374"/>
          </a:xfrm>
          <a:prstGeom prst="roundRect">
            <a:avLst>
              <a:gd name="adj" fmla="val 4167"/>
            </a:avLst>
          </a:prstGeom>
          <a:solidFill>
            <a:srgbClr val="FFFFFF"/>
          </a:solidFill>
          <a:ln w="76200" cap="sq">
            <a:solidFill>
              <a:srgbClr val="292929"/>
            </a:solidFill>
            <a:miter lim="800000"/>
          </a:ln>
          <a:effectLst>
            <a:outerShdw dist="35921" dir="2700000" algn="ctr" rotWithShape="0">
              <a:schemeClr val="bg2"/>
            </a:outerShdw>
            <a:reflection blurRad="25400" stA="80000" endPos="61000" dist="215900" dir="5400000" sy="-100000" algn="bl" rotWithShape="0"/>
          </a:effectLst>
          <a:scene3d>
            <a:camera prst="orthographicFront"/>
            <a:lightRig rig="threePt" dir="t">
              <a:rot lat="0" lon="0" rev="2700000"/>
            </a:lightRig>
          </a:scene3d>
          <a:sp3d>
            <a:bevelT h="38100"/>
            <a:contourClr>
              <a:srgbClr val="C0C0C0"/>
            </a:contourClr>
          </a:sp3d>
          <a:extLst/>
        </p:spPr>
      </p:pic>
      <p:sp>
        <p:nvSpPr>
          <p:cNvPr id="6" name="5 CuadroTexto"/>
          <p:cNvSpPr txBox="1"/>
          <p:nvPr/>
        </p:nvSpPr>
        <p:spPr>
          <a:xfrm>
            <a:off x="2007612" y="5420964"/>
            <a:ext cx="728084" cy="584775"/>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AR" sz="3200" b="1" dirty="0" smtClean="0">
                <a:ln/>
                <a:solidFill>
                  <a:schemeClr val="accent6">
                    <a:lumMod val="75000"/>
                  </a:schemeClr>
                </a:solidFill>
                <a:latin typeface="Symbol" pitchFamily="18" charset="2"/>
                <a:ea typeface="Tangerine" pitchFamily="2" charset="0"/>
              </a:rPr>
              <a:t>f =</a:t>
            </a:r>
            <a:endParaRPr lang="es-AR" sz="3200" b="1" dirty="0">
              <a:ln/>
              <a:solidFill>
                <a:schemeClr val="accent6">
                  <a:lumMod val="75000"/>
                </a:schemeClr>
              </a:solidFill>
              <a:latin typeface="Symbol" pitchFamily="18" charset="2"/>
              <a:ea typeface="Tangerine" pitchFamily="2" charset="0"/>
            </a:endParaRPr>
          </a:p>
        </p:txBody>
      </p:sp>
      <p:sp>
        <p:nvSpPr>
          <p:cNvPr id="8" name="7 CuadroTexto"/>
          <p:cNvSpPr txBox="1"/>
          <p:nvPr/>
        </p:nvSpPr>
        <p:spPr>
          <a:xfrm>
            <a:off x="2684399" y="5138687"/>
            <a:ext cx="1334020" cy="584775"/>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AR" sz="3200" b="1" dirty="0" smtClean="0">
                <a:ln/>
                <a:solidFill>
                  <a:schemeClr val="accent6">
                    <a:lumMod val="75000"/>
                  </a:schemeClr>
                </a:solidFill>
                <a:latin typeface="Symbol" pitchFamily="18" charset="2"/>
                <a:ea typeface="Tangerine" pitchFamily="2" charset="0"/>
              </a:rPr>
              <a:t>1+    5 </a:t>
            </a:r>
            <a:endParaRPr lang="es-AR" sz="3200" b="1" dirty="0">
              <a:ln/>
              <a:solidFill>
                <a:schemeClr val="accent6">
                  <a:lumMod val="75000"/>
                </a:schemeClr>
              </a:solidFill>
              <a:latin typeface="Symbol" pitchFamily="18" charset="2"/>
              <a:ea typeface="Tangerine" pitchFamily="2" charset="0"/>
            </a:endParaRPr>
          </a:p>
        </p:txBody>
      </p:sp>
      <p:sp>
        <p:nvSpPr>
          <p:cNvPr id="11" name="10 CuadroTexto"/>
          <p:cNvSpPr txBox="1"/>
          <p:nvPr/>
        </p:nvSpPr>
        <p:spPr>
          <a:xfrm>
            <a:off x="3025252" y="5791616"/>
            <a:ext cx="389850" cy="584775"/>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AR" sz="3200" b="1" dirty="0" smtClean="0">
                <a:ln/>
                <a:solidFill>
                  <a:schemeClr val="accent6">
                    <a:lumMod val="75000"/>
                  </a:schemeClr>
                </a:solidFill>
                <a:latin typeface="Symbol" pitchFamily="18" charset="2"/>
                <a:ea typeface="Tangerine" pitchFamily="2" charset="0"/>
              </a:rPr>
              <a:t>2</a:t>
            </a:r>
            <a:endParaRPr lang="es-AR" sz="3200" b="1" dirty="0">
              <a:ln/>
              <a:solidFill>
                <a:schemeClr val="accent6">
                  <a:lumMod val="75000"/>
                </a:schemeClr>
              </a:solidFill>
              <a:latin typeface="Symbol" pitchFamily="18" charset="2"/>
              <a:ea typeface="Tangerine" pitchFamily="2" charset="0"/>
            </a:endParaRPr>
          </a:p>
        </p:txBody>
      </p:sp>
      <p:cxnSp>
        <p:nvCxnSpPr>
          <p:cNvPr id="10" name="9 Conector recto"/>
          <p:cNvCxnSpPr/>
          <p:nvPr/>
        </p:nvCxnSpPr>
        <p:spPr>
          <a:xfrm flipV="1">
            <a:off x="2735696" y="5759355"/>
            <a:ext cx="1290394" cy="5050"/>
          </a:xfrm>
          <a:prstGeom prst="line">
            <a:avLst/>
          </a:prstGeom>
          <a:ln w="38100">
            <a:solidFill>
              <a:schemeClr val="accent6">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14" name="13 CuadroTexto"/>
          <p:cNvSpPr txBox="1"/>
          <p:nvPr/>
        </p:nvSpPr>
        <p:spPr>
          <a:xfrm>
            <a:off x="3923640" y="5417427"/>
            <a:ext cx="513282" cy="584775"/>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AR" sz="3200" b="1" dirty="0" smtClean="0">
                <a:ln/>
                <a:solidFill>
                  <a:schemeClr val="accent6">
                    <a:lumMod val="75000"/>
                  </a:schemeClr>
                </a:solidFill>
                <a:latin typeface="Symbol" pitchFamily="18" charset="2"/>
                <a:ea typeface="Tangerine" pitchFamily="2" charset="0"/>
              </a:rPr>
              <a:t> =</a:t>
            </a:r>
            <a:endParaRPr lang="es-AR" sz="3200" b="1" dirty="0">
              <a:ln/>
              <a:solidFill>
                <a:schemeClr val="accent6">
                  <a:lumMod val="75000"/>
                </a:schemeClr>
              </a:solidFill>
              <a:latin typeface="Symbol" pitchFamily="18" charset="2"/>
              <a:ea typeface="Tangerine" pitchFamily="2" charset="0"/>
            </a:endParaRPr>
          </a:p>
        </p:txBody>
      </p:sp>
      <p:sp>
        <p:nvSpPr>
          <p:cNvPr id="16" name="15 CuadroTexto"/>
          <p:cNvSpPr txBox="1"/>
          <p:nvPr/>
        </p:nvSpPr>
        <p:spPr>
          <a:xfrm>
            <a:off x="4391756" y="5403779"/>
            <a:ext cx="2852063" cy="584775"/>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AR" sz="3200" b="1" dirty="0" smtClean="0">
                <a:ln/>
                <a:solidFill>
                  <a:schemeClr val="accent6">
                    <a:lumMod val="75000"/>
                  </a:schemeClr>
                </a:solidFill>
                <a:latin typeface="Symbol" pitchFamily="18" charset="2"/>
                <a:ea typeface="Tangerine" pitchFamily="2" charset="0"/>
              </a:rPr>
              <a:t>1, 61803398 ... </a:t>
            </a:r>
            <a:endParaRPr lang="es-AR" sz="3200" b="1" dirty="0">
              <a:ln/>
              <a:solidFill>
                <a:schemeClr val="accent6">
                  <a:lumMod val="75000"/>
                </a:schemeClr>
              </a:solidFill>
              <a:latin typeface="Symbol" pitchFamily="18" charset="2"/>
              <a:ea typeface="Tangerine" pitchFamily="2" charset="0"/>
            </a:endParaRPr>
          </a:p>
        </p:txBody>
      </p:sp>
      <p:grpSp>
        <p:nvGrpSpPr>
          <p:cNvPr id="23" name="22 Grupo"/>
          <p:cNvGrpSpPr/>
          <p:nvPr/>
        </p:nvGrpSpPr>
        <p:grpSpPr>
          <a:xfrm>
            <a:off x="3351409" y="5233266"/>
            <a:ext cx="572231" cy="434870"/>
            <a:chOff x="3025252" y="1052736"/>
            <a:chExt cx="644354" cy="434870"/>
          </a:xfrm>
        </p:grpSpPr>
        <p:cxnSp>
          <p:nvCxnSpPr>
            <p:cNvPr id="13" name="12 Conector recto"/>
            <p:cNvCxnSpPr/>
            <p:nvPr/>
          </p:nvCxnSpPr>
          <p:spPr>
            <a:xfrm flipH="1">
              <a:off x="3220177" y="1052736"/>
              <a:ext cx="449429" cy="0"/>
            </a:xfrm>
            <a:prstGeom prst="line">
              <a:avLst/>
            </a:prstGeom>
            <a:ln w="38100">
              <a:solidFill>
                <a:schemeClr val="accent6">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0" name="19 Conector recto"/>
            <p:cNvCxnSpPr/>
            <p:nvPr/>
          </p:nvCxnSpPr>
          <p:spPr>
            <a:xfrm flipH="1">
              <a:off x="3138985" y="1052736"/>
              <a:ext cx="81192" cy="421222"/>
            </a:xfrm>
            <a:prstGeom prst="line">
              <a:avLst/>
            </a:prstGeom>
            <a:ln w="38100">
              <a:solidFill>
                <a:schemeClr val="accent6">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2" name="21 Conector recto"/>
            <p:cNvCxnSpPr/>
            <p:nvPr/>
          </p:nvCxnSpPr>
          <p:spPr>
            <a:xfrm>
              <a:off x="3025252" y="1263347"/>
              <a:ext cx="100085" cy="224259"/>
            </a:xfrm>
            <a:prstGeom prst="line">
              <a:avLst/>
            </a:prstGeom>
            <a:ln w="38100">
              <a:solidFill>
                <a:schemeClr val="accent6">
                  <a:lumMod val="60000"/>
                  <a:lumOff val="40000"/>
                </a:schemeClr>
              </a:solidFill>
            </a:ln>
          </p:spPr>
          <p:style>
            <a:lnRef idx="1">
              <a:schemeClr val="accent1"/>
            </a:lnRef>
            <a:fillRef idx="0">
              <a:schemeClr val="accent1"/>
            </a:fillRef>
            <a:effectRef idx="0">
              <a:schemeClr val="accent1"/>
            </a:effectRef>
            <a:fontRef idx="minor">
              <a:schemeClr val="tx1"/>
            </a:fontRef>
          </p:style>
        </p:cxnSp>
      </p:grpSp>
      <p:sp>
        <p:nvSpPr>
          <p:cNvPr id="2" name="1 CuadroTexto"/>
          <p:cNvSpPr txBox="1"/>
          <p:nvPr/>
        </p:nvSpPr>
        <p:spPr>
          <a:xfrm rot="18939653">
            <a:off x="7806555" y="5877396"/>
            <a:ext cx="1370888" cy="954107"/>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a:p>
            <a:pPr algn="ctr"/>
            <a:r>
              <a:rPr lang="es-AR" sz="2800" dirty="0" smtClean="0">
                <a:solidFill>
                  <a:schemeClr val="bg1"/>
                </a:solidFill>
                <a:latin typeface="Edwardian Script ITC" pitchFamily="66" charset="0"/>
              </a:rPr>
              <a:t>2014</a:t>
            </a:r>
            <a:endParaRPr lang="es-AR" sz="2800" dirty="0">
              <a:solidFill>
                <a:schemeClr val="bg1"/>
              </a:solidFill>
              <a:latin typeface="Edwardian Script ITC" pitchFamily="66" charset="0"/>
            </a:endParaRPr>
          </a:p>
        </p:txBody>
      </p:sp>
      <p:sp>
        <p:nvSpPr>
          <p:cNvPr id="3" name="2 CuadroTexto"/>
          <p:cNvSpPr txBox="1"/>
          <p:nvPr/>
        </p:nvSpPr>
        <p:spPr>
          <a:xfrm>
            <a:off x="278321" y="339488"/>
            <a:ext cx="1835631" cy="646331"/>
          </a:xfrm>
          <a:prstGeom prst="rect">
            <a:avLst/>
          </a:prstGeom>
          <a:noFill/>
        </p:spPr>
        <p:txBody>
          <a:bodyPr wrap="none" rtlCol="0">
            <a:spAutoFit/>
          </a:bodyPr>
          <a:lstStyle/>
          <a:p>
            <a:pPr algn="ctr"/>
            <a:r>
              <a:rPr lang="es-AR" dirty="0" smtClean="0">
                <a:solidFill>
                  <a:schemeClr val="bg1"/>
                </a:solidFill>
              </a:rPr>
              <a:t>Capítulo 1 de 3</a:t>
            </a:r>
          </a:p>
          <a:p>
            <a:pPr algn="ctr"/>
            <a:r>
              <a:rPr lang="es-AR" dirty="0">
                <a:solidFill>
                  <a:schemeClr val="bg1"/>
                </a:solidFill>
              </a:rPr>
              <a:t>-</a:t>
            </a:r>
            <a:r>
              <a:rPr lang="es-AR" dirty="0" smtClean="0">
                <a:solidFill>
                  <a:schemeClr val="bg1"/>
                </a:solidFill>
              </a:rPr>
              <a:t>En la Naturaleza-</a:t>
            </a:r>
            <a:endParaRPr lang="es-AR" dirty="0">
              <a:solidFill>
                <a:schemeClr val="bg1"/>
              </a:solidFill>
            </a:endParaRPr>
          </a:p>
        </p:txBody>
      </p:sp>
      <p:sp>
        <p:nvSpPr>
          <p:cNvPr id="17" name="16 CuadroTexto"/>
          <p:cNvSpPr txBox="1"/>
          <p:nvPr/>
        </p:nvSpPr>
        <p:spPr>
          <a:xfrm>
            <a:off x="348853" y="6354449"/>
            <a:ext cx="1298753" cy="369332"/>
          </a:xfrm>
          <a:prstGeom prst="rect">
            <a:avLst/>
          </a:prstGeom>
          <a:noFill/>
        </p:spPr>
        <p:txBody>
          <a:bodyPr wrap="none" rtlCol="0">
            <a:spAutoFit/>
          </a:bodyPr>
          <a:lstStyle/>
          <a:p>
            <a:r>
              <a:rPr lang="es-AR" dirty="0" smtClean="0">
                <a:solidFill>
                  <a:schemeClr val="bg1"/>
                </a:solidFill>
              </a:rPr>
              <a:t>Usar mouse</a:t>
            </a:r>
            <a:endParaRPr lang="es-AR" dirty="0">
              <a:solidFill>
                <a:schemeClr val="bg1"/>
              </a:solidFill>
            </a:endParaRPr>
          </a:p>
        </p:txBody>
      </p:sp>
    </p:spTree>
    <p:extLst>
      <p:ext uri="{BB962C8B-B14F-4D97-AF65-F5344CB8AC3E}">
        <p14:creationId xmlns:p14="http://schemas.microsoft.com/office/powerpoint/2010/main" val="1467043950"/>
      </p:ext>
    </p:extLst>
  </p:cSld>
  <p:clrMapOvr>
    <a:masterClrMapping/>
  </p:clrMapOvr>
  <p:transition spd="slow">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Rectángulo"/>
          <p:cNvSpPr/>
          <p:nvPr/>
        </p:nvSpPr>
        <p:spPr>
          <a:xfrm>
            <a:off x="278816" y="343960"/>
            <a:ext cx="8568952" cy="6217087"/>
          </a:xfrm>
          <a:prstGeom prst="rect">
            <a:avLst/>
          </a:prstGeom>
        </p:spPr>
        <p:txBody>
          <a:bodyPr wrap="square">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s-AR" sz="2800" b="1" dirty="0" smtClean="0">
                <a:ln/>
                <a:solidFill>
                  <a:srgbClr val="FFFF00"/>
                </a:solidFill>
              </a:rPr>
              <a:t>El Número Áureo</a:t>
            </a:r>
          </a:p>
          <a:p>
            <a:pPr algn="ctr"/>
            <a:r>
              <a:rPr lang="es-AR" sz="2800" b="1" dirty="0" smtClean="0">
                <a:ln/>
                <a:solidFill>
                  <a:srgbClr val="FFFF00"/>
                </a:solidFill>
              </a:rPr>
              <a:t>Introducción</a:t>
            </a:r>
          </a:p>
          <a:p>
            <a:endParaRPr lang="es-AR" b="1" dirty="0" smtClean="0">
              <a:ln/>
              <a:solidFill>
                <a:schemeClr val="accent3"/>
              </a:solidFill>
            </a:endParaRPr>
          </a:p>
          <a:p>
            <a:pPr algn="just"/>
            <a:r>
              <a:rPr lang="es-AR" dirty="0" smtClean="0">
                <a:solidFill>
                  <a:schemeClr val="bg1"/>
                </a:solidFill>
              </a:rPr>
              <a:t>	Se trata de un número algebraico irracional , es decir su representación decimal no tiene período y continúa hasta el infinito. Este número posee muchas propiedades interesantes y que fue descubierto en la antigüedad, no como una expresión aritmética sino como relación o proporción entre dos segmentos de una recta; o sea, una construcción geométrica. </a:t>
            </a:r>
          </a:p>
          <a:p>
            <a:pPr algn="just"/>
            <a:endParaRPr lang="es-AR" dirty="0" smtClean="0">
              <a:solidFill>
                <a:schemeClr val="bg1"/>
              </a:solidFill>
            </a:endParaRPr>
          </a:p>
          <a:p>
            <a:pPr algn="just"/>
            <a:r>
              <a:rPr lang="es-AR" dirty="0">
                <a:solidFill>
                  <a:schemeClr val="bg1"/>
                </a:solidFill>
              </a:rPr>
              <a:t>	</a:t>
            </a:r>
            <a:r>
              <a:rPr lang="es-AR" dirty="0" smtClean="0">
                <a:solidFill>
                  <a:schemeClr val="bg1"/>
                </a:solidFill>
              </a:rPr>
              <a:t>Esta proporción se encuentra tanto en algunas figuras geométricas como en la naturaleza: en las nervaduras de las hojas de algunos árboles, en el grosor de las ramas, en el caparazón de un caracol, en los flósculos de los girasoles, etc.</a:t>
            </a:r>
          </a:p>
          <a:p>
            <a:pPr algn="just"/>
            <a:endParaRPr lang="es-AR" dirty="0" smtClean="0">
              <a:solidFill>
                <a:schemeClr val="bg1"/>
              </a:solidFill>
            </a:endParaRPr>
          </a:p>
          <a:p>
            <a:pPr algn="just"/>
            <a:r>
              <a:rPr lang="es-AR" dirty="0" smtClean="0">
                <a:solidFill>
                  <a:schemeClr val="bg1"/>
                </a:solidFill>
              </a:rPr>
              <a:t>Asimismo, se atribuye un carácter estético a los objetos cuyas medidas guardan la proporción áurea. Algunos incluso creen que posee una importancia mística. A lo largo de la historia, se ha atribuido su inclusión en el diseño de diversas obras de arquitectura y otras artes, aunque algunos de estos casos han sido cuestionados por los estudiosos de las matemáticas y el arte.</a:t>
            </a:r>
          </a:p>
          <a:p>
            <a:pPr algn="just"/>
            <a:endParaRPr lang="es-AR" dirty="0">
              <a:solidFill>
                <a:schemeClr val="bg1"/>
              </a:solidFill>
            </a:endParaRPr>
          </a:p>
          <a:p>
            <a:pPr algn="just"/>
            <a:r>
              <a:rPr lang="es-AR" dirty="0" smtClean="0">
                <a:solidFill>
                  <a:schemeClr val="bg1"/>
                </a:solidFill>
              </a:rPr>
              <a:t>Esto es lo que veremos, y nos asombraremos a lo largo de estos tres capítulos que presentaré.</a:t>
            </a:r>
            <a:endParaRPr lang="es-AR" dirty="0">
              <a:solidFill>
                <a:schemeClr val="bg1"/>
              </a:solidFill>
            </a:endParaRPr>
          </a:p>
        </p:txBody>
      </p:sp>
    </p:spTree>
    <p:extLst>
      <p:ext uri="{BB962C8B-B14F-4D97-AF65-F5344CB8AC3E}">
        <p14:creationId xmlns:p14="http://schemas.microsoft.com/office/powerpoint/2010/main" val="1401927712"/>
      </p:ext>
    </p:extLst>
  </p:cSld>
  <p:clrMapOvr>
    <a:masterClrMapping/>
  </p:clrMapOvr>
  <mc:AlternateContent xmlns:mc="http://schemas.openxmlformats.org/markup-compatibility/2006" xmlns:p14="http://schemas.microsoft.com/office/powerpoint/2010/main">
    <mc:Choice Requires="p14">
      <p:transition spd="slow" p14:dur="4000">
        <p14:vortex dir="d"/>
        <p:sndAc>
          <p:stSnd loop="1">
            <p:snd r:embed="rId2" name="Nature by Numbers.wav"/>
          </p:stSnd>
        </p:sndAc>
      </p:transition>
    </mc:Choice>
    <mc:Fallback xmlns="">
      <p:transition spd="slow">
        <p:fade/>
        <p:sndAc>
          <p:stSnd loop="1">
            <p:snd r:embed="rId3" name="Nature by Numbers.wav"/>
          </p:stSnd>
        </p:sndAc>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Rectángulo"/>
          <p:cNvSpPr/>
          <p:nvPr/>
        </p:nvSpPr>
        <p:spPr>
          <a:xfrm>
            <a:off x="371616" y="1325404"/>
            <a:ext cx="8568952" cy="1508105"/>
          </a:xfrm>
          <a:prstGeom prst="rect">
            <a:avLst/>
          </a:prstGeom>
        </p:spPr>
        <p:txBody>
          <a:bodyPr wrap="square">
            <a:spAutoFit/>
          </a:bodyPr>
          <a:lstStyle/>
          <a:p>
            <a:r>
              <a:rPr lang="es-AR" i="1" dirty="0" smtClean="0">
                <a:solidFill>
                  <a:srgbClr val="FFFF00"/>
                </a:solidFill>
              </a:rPr>
              <a:t>“La geometría tiene dos grandes tesoros: uno es el </a:t>
            </a:r>
            <a:r>
              <a:rPr lang="es-AR" sz="2800" i="1" dirty="0" smtClean="0">
                <a:solidFill>
                  <a:schemeClr val="tx2">
                    <a:lumMod val="60000"/>
                    <a:lumOff val="40000"/>
                  </a:schemeClr>
                </a:solidFill>
              </a:rPr>
              <a:t>Teorema de Pitágoras</a:t>
            </a:r>
            <a:r>
              <a:rPr lang="es-AR" i="1" dirty="0" smtClean="0">
                <a:solidFill>
                  <a:srgbClr val="FFFF00"/>
                </a:solidFill>
              </a:rPr>
              <a:t>; el otro la, </a:t>
            </a:r>
            <a:r>
              <a:rPr lang="es-AR" sz="2800" i="1" dirty="0">
                <a:solidFill>
                  <a:schemeClr val="tx2">
                    <a:lumMod val="60000"/>
                    <a:lumOff val="40000"/>
                  </a:schemeClr>
                </a:solidFill>
              </a:rPr>
              <a:t>Sucesión de Fibonacci</a:t>
            </a:r>
            <a:r>
              <a:rPr lang="es-AR" i="1" dirty="0" smtClean="0">
                <a:solidFill>
                  <a:srgbClr val="FFFF00"/>
                </a:solidFill>
              </a:rPr>
              <a:t>, la división de una línea entre el extremo y su proporcional. El primero lo podemos comparar a una medida de oro; el segundo lo debemos denominar una joya preciosa”.</a:t>
            </a:r>
            <a:r>
              <a:rPr lang="es-AR" dirty="0" smtClean="0">
                <a:solidFill>
                  <a:schemeClr val="bg1"/>
                </a:solidFill>
              </a:rPr>
              <a:t>		</a:t>
            </a:r>
            <a:endParaRPr lang="es-AR" dirty="0">
              <a:solidFill>
                <a:schemeClr val="bg1"/>
              </a:solidFill>
            </a:endParaRPr>
          </a:p>
        </p:txBody>
      </p:sp>
      <p:sp>
        <p:nvSpPr>
          <p:cNvPr id="5" name="4 Rectángulo"/>
          <p:cNvSpPr/>
          <p:nvPr/>
        </p:nvSpPr>
        <p:spPr>
          <a:xfrm>
            <a:off x="975876" y="334397"/>
            <a:ext cx="7119317" cy="646331"/>
          </a:xfrm>
          <a:prstGeom prst="rect">
            <a:avLst/>
          </a:prstGeom>
        </p:spPr>
        <p:txBody>
          <a:bodyPr wrap="square">
            <a:spAutoFit/>
          </a:bodyPr>
          <a:lstStyle/>
          <a:p>
            <a:pPr lvl="0"/>
            <a:r>
              <a:rPr lang="es-AR" dirty="0" smtClean="0">
                <a:solidFill>
                  <a:prstClr val="white"/>
                </a:solidFill>
              </a:rPr>
              <a:t>Dijo Johannes </a:t>
            </a:r>
            <a:r>
              <a:rPr lang="es-AR" dirty="0">
                <a:solidFill>
                  <a:prstClr val="white"/>
                </a:solidFill>
              </a:rPr>
              <a:t>Kepler en Mysterium Cosmographicum (El Misterio Cósmico)</a:t>
            </a:r>
          </a:p>
        </p:txBody>
      </p:sp>
      <p:sp>
        <p:nvSpPr>
          <p:cNvPr id="6" name="5 Rectángulo"/>
          <p:cNvSpPr/>
          <p:nvPr/>
        </p:nvSpPr>
        <p:spPr>
          <a:xfrm>
            <a:off x="683568" y="3573016"/>
            <a:ext cx="4572000" cy="2308324"/>
          </a:xfrm>
          <a:prstGeom prst="rect">
            <a:avLst/>
          </a:prstGeom>
        </p:spPr>
        <p:txBody>
          <a:bodyPr>
            <a:spAutoFit/>
          </a:bodyPr>
          <a:lstStyle/>
          <a:p>
            <a:pPr algn="just"/>
            <a:r>
              <a:rPr lang="es-AR" dirty="0">
                <a:solidFill>
                  <a:prstClr val="white"/>
                </a:solidFill>
              </a:rPr>
              <a:t>Johannes Kepler </a:t>
            </a:r>
            <a:r>
              <a:rPr lang="es-AR" dirty="0" smtClean="0">
                <a:solidFill>
                  <a:schemeClr val="bg1"/>
                </a:solidFill>
              </a:rPr>
              <a:t> </a:t>
            </a:r>
          </a:p>
          <a:p>
            <a:pPr algn="just"/>
            <a:r>
              <a:rPr lang="es-AR" dirty="0" smtClean="0">
                <a:solidFill>
                  <a:schemeClr val="bg1"/>
                </a:solidFill>
              </a:rPr>
              <a:t>Weil </a:t>
            </a:r>
            <a:r>
              <a:rPr lang="es-AR" dirty="0">
                <a:solidFill>
                  <a:schemeClr val="bg1"/>
                </a:solidFill>
              </a:rPr>
              <a:t>der Stadt, Alemania, 27 de diciembre de 1571 - Ratisbona, Alemania, 15 de noviembre de 1630), figura clave en la revolución científica, astrónomo y matemático alemán; fundamentalmente conocido por sus leyes sobre el movimiento de los planetas en su órbita alrededor del Sol.</a:t>
            </a:r>
          </a:p>
        </p:txBody>
      </p:sp>
      <p:pic>
        <p:nvPicPr>
          <p:cNvPr id="1026" name="Picture 2"/>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a:ext>
            </a:extLst>
          </a:blip>
          <a:stretch>
            <a:fillRect/>
          </a:stretch>
        </p:blipFill>
        <p:spPr bwMode="auto">
          <a:xfrm>
            <a:off x="6012160" y="3068960"/>
            <a:ext cx="2381250" cy="3038475"/>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230436044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Rectángulo"/>
          <p:cNvSpPr/>
          <p:nvPr/>
        </p:nvSpPr>
        <p:spPr>
          <a:xfrm>
            <a:off x="3008895" y="332656"/>
            <a:ext cx="6001952" cy="3477875"/>
          </a:xfrm>
          <a:prstGeom prst="rect">
            <a:avLst/>
          </a:prstGeom>
        </p:spPr>
        <p:txBody>
          <a:bodyPr wrap="square">
            <a:spAutoFit/>
          </a:bodyPr>
          <a:lstStyle/>
          <a:p>
            <a:pPr algn="just"/>
            <a:r>
              <a:rPr lang="es-AR" sz="1600" dirty="0">
                <a:solidFill>
                  <a:schemeClr val="bg1"/>
                </a:solidFill>
              </a:rPr>
              <a:t>Los Griegos fueron los primeros en hacer un estudio formal de la proporción áurea o número de oro, Euclides hizo una definición de la razón áurea,(300 - 265 a.e.c.), Eudoxo, Proclo y Platón lo mencionaron en sus escritos. La Proporción Divina es representada por la letra del alfabeto Griego Fi  que equivale a </a:t>
            </a:r>
            <a:r>
              <a:rPr lang="es-AR" sz="2000" dirty="0">
                <a:solidFill>
                  <a:srgbClr val="FFFF00"/>
                </a:solidFill>
              </a:rPr>
              <a:t>1,618033</a:t>
            </a:r>
            <a:r>
              <a:rPr lang="es-AR" sz="1600" dirty="0">
                <a:solidFill>
                  <a:schemeClr val="bg1"/>
                </a:solidFill>
              </a:rPr>
              <a:t> y su sección áurea a 0,618033. El número áureo está muy relacionado con la sucesión descubierta por un matemático Italiano del siglo XIII, Leonardo de Pisa más conocido como Fibonacci. Es una serie de números naturales que comienzan con 1 y a partir de este, el siguiente es la suma de los </a:t>
            </a:r>
            <a:r>
              <a:rPr lang="es-AR" sz="1600" dirty="0" smtClean="0">
                <a:solidFill>
                  <a:schemeClr val="bg1"/>
                </a:solidFill>
              </a:rPr>
              <a:t>dos </a:t>
            </a:r>
            <a:r>
              <a:rPr lang="es-AR" sz="1600" dirty="0">
                <a:solidFill>
                  <a:schemeClr val="bg1"/>
                </a:solidFill>
              </a:rPr>
              <a:t>anteriores.(1+1+2+3+5+8+13+21+34+55+89+144..) </a:t>
            </a:r>
            <a:r>
              <a:rPr lang="es-AR" dirty="0">
                <a:solidFill>
                  <a:srgbClr val="FFFF00"/>
                </a:solidFill>
              </a:rPr>
              <a:t>El número áureo tiene muchas aplicaciones en la ciencia, la música, la arquitectura, el ser humano, el arte, la naturaleza y el universo.</a:t>
            </a:r>
          </a:p>
        </p:txBody>
      </p:sp>
      <p:pic>
        <p:nvPicPr>
          <p:cNvPr id="7171" name="Picture 3"/>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6705328" y="3605017"/>
            <a:ext cx="1952138" cy="28839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437068" y="3701022"/>
            <a:ext cx="5853359" cy="3046988"/>
          </a:xfrm>
          <a:prstGeom prst="rect">
            <a:avLst/>
          </a:prstGeom>
        </p:spPr>
        <p:txBody>
          <a:bodyPr wrap="square">
            <a:spAutoFit/>
          </a:bodyPr>
          <a:lstStyle/>
          <a:p>
            <a:pPr algn="just"/>
            <a:r>
              <a:rPr lang="es-AR" sz="1600" dirty="0" smtClean="0">
                <a:solidFill>
                  <a:schemeClr val="bg1"/>
                </a:solidFill>
              </a:rPr>
              <a:t>El </a:t>
            </a:r>
            <a:r>
              <a:rPr lang="es-AR" sz="1600" dirty="0">
                <a:solidFill>
                  <a:schemeClr val="bg1"/>
                </a:solidFill>
              </a:rPr>
              <a:t>número áureo, es una regla, un principio indispensable dentro del Diseño. </a:t>
            </a:r>
            <a:r>
              <a:rPr lang="es-AR" dirty="0">
                <a:solidFill>
                  <a:srgbClr val="FFFF00"/>
                </a:solidFill>
              </a:rPr>
              <a:t>Con sus singulares propiedades y como una constante, aparece en el crecimiento de los seres vivos, las plantas, animales, en la formación de cristales del agua o copos de nieve, en los esqueletos silíceos de plantas microscópicas, en el ADN y en la configuración de las galaxias y agujeros </a:t>
            </a:r>
            <a:r>
              <a:rPr lang="es-AR" dirty="0" smtClean="0">
                <a:solidFill>
                  <a:srgbClr val="FFFF00"/>
                </a:solidFill>
              </a:rPr>
              <a:t>negros. </a:t>
            </a:r>
            <a:r>
              <a:rPr lang="es-AR" dirty="0" smtClean="0">
                <a:solidFill>
                  <a:schemeClr val="bg1"/>
                </a:solidFill>
              </a:rPr>
              <a:t>L</a:t>
            </a:r>
            <a:r>
              <a:rPr lang="es-AR" sz="1600" dirty="0" smtClean="0">
                <a:solidFill>
                  <a:schemeClr val="bg1"/>
                </a:solidFill>
              </a:rPr>
              <a:t>a </a:t>
            </a:r>
            <a:r>
              <a:rPr lang="es-AR" sz="1600" dirty="0">
                <a:solidFill>
                  <a:schemeClr val="bg1"/>
                </a:solidFill>
              </a:rPr>
              <a:t>evidencia de un asombroso proceso de diseño manifiesto en todo lo que nos rodea, nos lleva a la conclusión de la existencia de una </a:t>
            </a:r>
            <a:r>
              <a:rPr lang="es-AR" sz="2000" dirty="0">
                <a:solidFill>
                  <a:schemeClr val="tx2">
                    <a:lumMod val="40000"/>
                    <a:lumOff val="60000"/>
                  </a:schemeClr>
                </a:solidFill>
              </a:rPr>
              <a:t>mente </a:t>
            </a:r>
            <a:r>
              <a:rPr lang="es-AR" sz="2000" dirty="0" smtClean="0">
                <a:solidFill>
                  <a:schemeClr val="tx2">
                    <a:lumMod val="40000"/>
                    <a:lumOff val="60000"/>
                  </a:schemeClr>
                </a:solidFill>
              </a:rPr>
              <a:t>Divina</a:t>
            </a:r>
            <a:r>
              <a:rPr lang="es-AR" sz="1600" dirty="0" smtClean="0">
                <a:solidFill>
                  <a:schemeClr val="bg1"/>
                </a:solidFill>
              </a:rPr>
              <a:t>, quien </a:t>
            </a:r>
            <a:r>
              <a:rPr lang="es-AR" sz="1600" dirty="0">
                <a:solidFill>
                  <a:schemeClr val="bg1"/>
                </a:solidFill>
              </a:rPr>
              <a:t>utilizó matemática avanzada para diseñar y crear tal variedad de formas y motivos llenos de color y belleza.</a:t>
            </a:r>
          </a:p>
        </p:txBody>
      </p:sp>
      <p:grpSp>
        <p:nvGrpSpPr>
          <p:cNvPr id="6" name="5 Grupo"/>
          <p:cNvGrpSpPr/>
          <p:nvPr/>
        </p:nvGrpSpPr>
        <p:grpSpPr>
          <a:xfrm>
            <a:off x="7518" y="543806"/>
            <a:ext cx="3078573" cy="2420311"/>
            <a:chOff x="105755" y="337671"/>
            <a:chExt cx="3078573" cy="2420310"/>
          </a:xfrm>
        </p:grpSpPr>
        <p:pic>
          <p:nvPicPr>
            <p:cNvPr id="7170" name="Picture 2"/>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a:stretch/>
          </p:blipFill>
          <p:spPr bwMode="auto">
            <a:xfrm>
              <a:off x="304732" y="476672"/>
              <a:ext cx="2704163" cy="1944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Luna"/>
            <p:cNvSpPr/>
            <p:nvPr/>
          </p:nvSpPr>
          <p:spPr>
            <a:xfrm rot="2718376">
              <a:off x="224870" y="283241"/>
              <a:ext cx="655936" cy="894165"/>
            </a:xfrm>
            <a:prstGeom prst="moon">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8" name="7 Luna"/>
            <p:cNvSpPr/>
            <p:nvPr/>
          </p:nvSpPr>
          <p:spPr>
            <a:xfrm rot="13552837">
              <a:off x="2409278" y="1898900"/>
              <a:ext cx="655936" cy="894165"/>
            </a:xfrm>
            <a:prstGeom prst="moon">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9" name="8 Luna"/>
            <p:cNvSpPr/>
            <p:nvPr/>
          </p:nvSpPr>
          <p:spPr>
            <a:xfrm rot="7641318">
              <a:off x="2340591" y="218556"/>
              <a:ext cx="655936" cy="894165"/>
            </a:xfrm>
            <a:prstGeom prst="moon">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10" name="9 Luna"/>
            <p:cNvSpPr/>
            <p:nvPr/>
          </p:nvSpPr>
          <p:spPr>
            <a:xfrm rot="19094040">
              <a:off x="210197" y="1863816"/>
              <a:ext cx="655936" cy="894165"/>
            </a:xfrm>
            <a:prstGeom prst="moon">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3" name="2 Rectángulo redondeado"/>
            <p:cNvSpPr/>
            <p:nvPr/>
          </p:nvSpPr>
          <p:spPr>
            <a:xfrm>
              <a:off x="477672" y="655094"/>
              <a:ext cx="2361062" cy="1746912"/>
            </a:xfrm>
            <a:prstGeom prst="roundRect">
              <a:avLst/>
            </a:prstGeom>
            <a:noFill/>
            <a:ln w="635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grpSp>
      <p:sp>
        <p:nvSpPr>
          <p:cNvPr id="12" name="11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1414682303"/>
      </p:ext>
    </p:extLst>
  </p:cSld>
  <p:clrMapOvr>
    <a:masterClrMapping/>
  </p:clrMapOvr>
  <mc:AlternateContent xmlns:mc="http://schemas.openxmlformats.org/markup-compatibility/2006" xmlns:p14="http://schemas.microsoft.com/office/powerpoint/2010/main">
    <mc:Choice Requires="p14">
      <p:transition spd="slow" p14:dur="4000">
        <p14:vortex dir="u"/>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CuadroTexto"/>
          <p:cNvSpPr txBox="1"/>
          <p:nvPr/>
        </p:nvSpPr>
        <p:spPr>
          <a:xfrm>
            <a:off x="5044851" y="2713572"/>
            <a:ext cx="2350323" cy="369332"/>
          </a:xfrm>
          <a:prstGeom prst="rect">
            <a:avLst/>
          </a:prstGeom>
          <a:noFill/>
        </p:spPr>
        <p:txBody>
          <a:bodyPr wrap="none" rtlCol="0">
            <a:spAutoFit/>
          </a:bodyPr>
          <a:lstStyle/>
          <a:p>
            <a:r>
              <a:rPr lang="es-AR" dirty="0" smtClean="0"/>
              <a:t>Secuencia de Fibonacci</a:t>
            </a:r>
            <a:endParaRPr lang="es-AR" dirty="0"/>
          </a:p>
        </p:txBody>
      </p:sp>
      <p:sp>
        <p:nvSpPr>
          <p:cNvPr id="6" name="5 Rectángulo"/>
          <p:cNvSpPr/>
          <p:nvPr/>
        </p:nvSpPr>
        <p:spPr>
          <a:xfrm>
            <a:off x="395536" y="244663"/>
            <a:ext cx="8280920" cy="1169551"/>
          </a:xfrm>
          <a:prstGeom prst="rect">
            <a:avLst/>
          </a:prstGeom>
        </p:spPr>
        <p:txBody>
          <a:bodyPr wrap="square">
            <a:spAutoFit/>
          </a:bodyPr>
          <a:lstStyle/>
          <a:p>
            <a:pPr algn="just"/>
            <a:r>
              <a:rPr lang="es-AR" sz="1600" dirty="0">
                <a:solidFill>
                  <a:schemeClr val="bg1"/>
                </a:solidFill>
              </a:rPr>
              <a:t>El </a:t>
            </a:r>
            <a:r>
              <a:rPr lang="es-AR" sz="2000" dirty="0">
                <a:solidFill>
                  <a:srgbClr val="FFFF00"/>
                </a:solidFill>
              </a:rPr>
              <a:t>número áureo o de oro </a:t>
            </a:r>
            <a:r>
              <a:rPr lang="es-AR" sz="1600" dirty="0">
                <a:solidFill>
                  <a:schemeClr val="bg1"/>
                </a:solidFill>
              </a:rPr>
              <a:t>(también llamado razón extrema y media</a:t>
            </a:r>
            <a:r>
              <a:rPr lang="es-AR" sz="1600" dirty="0" smtClean="0">
                <a:solidFill>
                  <a:schemeClr val="bg1"/>
                </a:solidFill>
              </a:rPr>
              <a:t>, </a:t>
            </a:r>
            <a:r>
              <a:rPr lang="es-AR" sz="1600" dirty="0">
                <a:solidFill>
                  <a:schemeClr val="bg1"/>
                </a:solidFill>
              </a:rPr>
              <a:t>razón áurea, razón dorada, media áurea, proporción áurea y divina </a:t>
            </a:r>
            <a:r>
              <a:rPr lang="es-AR" sz="1600" dirty="0" smtClean="0">
                <a:solidFill>
                  <a:schemeClr val="bg1"/>
                </a:solidFill>
              </a:rPr>
              <a:t>proporción, representado </a:t>
            </a:r>
            <a:r>
              <a:rPr lang="es-AR" sz="1600" dirty="0">
                <a:solidFill>
                  <a:schemeClr val="bg1"/>
                </a:solidFill>
              </a:rPr>
              <a:t>por la letra griega </a:t>
            </a:r>
            <a:r>
              <a:rPr lang="el-GR" dirty="0">
                <a:solidFill>
                  <a:srgbClr val="FFFF00"/>
                </a:solidFill>
              </a:rPr>
              <a:t>φ</a:t>
            </a:r>
            <a:r>
              <a:rPr lang="el-GR" sz="1600" dirty="0">
                <a:solidFill>
                  <a:schemeClr val="bg1"/>
                </a:solidFill>
              </a:rPr>
              <a:t> (</a:t>
            </a:r>
            <a:r>
              <a:rPr lang="es-AR" sz="1600" dirty="0">
                <a:solidFill>
                  <a:schemeClr val="bg1"/>
                </a:solidFill>
              </a:rPr>
              <a:t>phi) (en minúscula) o </a:t>
            </a:r>
            <a:r>
              <a:rPr lang="el-GR" sz="1600" dirty="0">
                <a:solidFill>
                  <a:schemeClr val="bg1"/>
                </a:solidFill>
              </a:rPr>
              <a:t>Φ (</a:t>
            </a:r>
            <a:r>
              <a:rPr lang="es-AR" sz="1600" dirty="0">
                <a:solidFill>
                  <a:schemeClr val="bg1"/>
                </a:solidFill>
              </a:rPr>
              <a:t>Phi) (en mayúscula), en honor al escultor griego </a:t>
            </a:r>
            <a:r>
              <a:rPr lang="es-AR" sz="1600" dirty="0">
                <a:solidFill>
                  <a:srgbClr val="FFFF00"/>
                </a:solidFill>
              </a:rPr>
              <a:t>Fidias</a:t>
            </a:r>
            <a:r>
              <a:rPr lang="es-AR" sz="1600" dirty="0">
                <a:solidFill>
                  <a:schemeClr val="bg1"/>
                </a:solidFill>
              </a:rPr>
              <a:t>, es un número irracional.</a:t>
            </a:r>
          </a:p>
        </p:txBody>
      </p:sp>
      <p:grpSp>
        <p:nvGrpSpPr>
          <p:cNvPr id="5" name="4 Grupo"/>
          <p:cNvGrpSpPr/>
          <p:nvPr/>
        </p:nvGrpSpPr>
        <p:grpSpPr>
          <a:xfrm>
            <a:off x="600761" y="1504698"/>
            <a:ext cx="4182846" cy="823435"/>
            <a:chOff x="2483768" y="1196752"/>
            <a:chExt cx="4182846" cy="823434"/>
          </a:xfrm>
        </p:grpSpPr>
        <p:sp>
          <p:nvSpPr>
            <p:cNvPr id="3" name="2 Rectángulo"/>
            <p:cNvSpPr/>
            <p:nvPr/>
          </p:nvSpPr>
          <p:spPr>
            <a:xfrm>
              <a:off x="2483768" y="1196752"/>
              <a:ext cx="4182846" cy="82343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pic>
          <p:nvPicPr>
            <p:cNvPr id="4103" name="Picture 7" descr="\varphi = \frac{1 + \sqrt{5}}{2} \approx 1,61803398874989..."/>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581487" y="1334355"/>
              <a:ext cx="3971425" cy="582477"/>
            </a:xfrm>
            <a:prstGeom prst="rect">
              <a:avLst/>
            </a:prstGeom>
            <a:solidFill>
              <a:schemeClr val="bg1"/>
            </a:solidFill>
            <a:extLst/>
          </p:spPr>
        </p:pic>
      </p:grpSp>
      <p:pic>
        <p:nvPicPr>
          <p:cNvPr id="4105" name="Picture 9" descr="http://upload.wikimedia.org/wikipedia/commons/thumb/6/65/Image-Golden_ratio_line.png/200px-Image-Golden_ratio_line.pn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564567" y="1242896"/>
            <a:ext cx="2880902" cy="1339619"/>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1272602" y="2609617"/>
            <a:ext cx="6526787" cy="1692771"/>
          </a:xfrm>
          <a:prstGeom prst="rect">
            <a:avLst/>
          </a:prstGeom>
        </p:spPr>
        <p:txBody>
          <a:bodyPr wrap="square">
            <a:spAutoFit/>
          </a:bodyPr>
          <a:lstStyle/>
          <a:p>
            <a:pPr algn="ctr"/>
            <a:r>
              <a:rPr lang="es-AR" sz="1600" dirty="0" smtClean="0">
                <a:solidFill>
                  <a:schemeClr val="bg1"/>
                </a:solidFill>
              </a:rPr>
              <a:t>El número áureo surge de la división en dos, de un segmento </a:t>
            </a:r>
            <a:r>
              <a:rPr lang="es-AR" sz="1600" u="sng" dirty="0" smtClean="0">
                <a:solidFill>
                  <a:schemeClr val="bg1"/>
                </a:solidFill>
              </a:rPr>
              <a:t>guardando las siguientes proporciones: </a:t>
            </a:r>
          </a:p>
          <a:p>
            <a:pPr algn="ctr"/>
            <a:r>
              <a:rPr lang="es-AR" sz="1600" dirty="0" smtClean="0">
                <a:solidFill>
                  <a:schemeClr val="bg1"/>
                </a:solidFill>
              </a:rPr>
              <a:t>La longitud total </a:t>
            </a:r>
            <a:r>
              <a:rPr lang="es-AR" sz="2800" dirty="0" smtClean="0">
                <a:solidFill>
                  <a:srgbClr val="FFFF00"/>
                </a:solidFill>
              </a:rPr>
              <a:t>a+b</a:t>
            </a:r>
            <a:r>
              <a:rPr lang="es-AR" sz="1600" dirty="0" smtClean="0">
                <a:solidFill>
                  <a:schemeClr val="bg1"/>
                </a:solidFill>
              </a:rPr>
              <a:t> es al segmento más largo </a:t>
            </a:r>
            <a:r>
              <a:rPr lang="es-AR" sz="2800" dirty="0">
                <a:solidFill>
                  <a:srgbClr val="FFFF00"/>
                </a:solidFill>
              </a:rPr>
              <a:t>a</a:t>
            </a:r>
            <a:r>
              <a:rPr lang="es-AR" sz="1600" dirty="0" smtClean="0">
                <a:solidFill>
                  <a:schemeClr val="bg1"/>
                </a:solidFill>
              </a:rPr>
              <a:t>,</a:t>
            </a:r>
          </a:p>
          <a:p>
            <a:pPr algn="ctr"/>
            <a:r>
              <a:rPr lang="es-AR" sz="1600" dirty="0" smtClean="0">
                <a:solidFill>
                  <a:schemeClr val="bg1"/>
                </a:solidFill>
              </a:rPr>
              <a:t> como </a:t>
            </a:r>
            <a:r>
              <a:rPr lang="es-AR" sz="2800" dirty="0">
                <a:solidFill>
                  <a:srgbClr val="FFFF00"/>
                </a:solidFill>
              </a:rPr>
              <a:t>a</a:t>
            </a:r>
            <a:r>
              <a:rPr lang="es-AR" sz="1600" dirty="0" smtClean="0">
                <a:solidFill>
                  <a:schemeClr val="bg1"/>
                </a:solidFill>
              </a:rPr>
              <a:t> es al segmento más corto </a:t>
            </a:r>
            <a:r>
              <a:rPr lang="es-AR" sz="2800" dirty="0">
                <a:solidFill>
                  <a:srgbClr val="FFFF00"/>
                </a:solidFill>
              </a:rPr>
              <a:t>b</a:t>
            </a:r>
            <a:r>
              <a:rPr lang="es-AR" sz="1600" dirty="0" smtClean="0">
                <a:solidFill>
                  <a:schemeClr val="bg1"/>
                </a:solidFill>
              </a:rPr>
              <a:t>.</a:t>
            </a:r>
          </a:p>
          <a:p>
            <a:pPr algn="ctr"/>
            <a:r>
              <a:rPr lang="es-AR" sz="1600" dirty="0" smtClean="0">
                <a:solidFill>
                  <a:schemeClr val="bg1"/>
                </a:solidFill>
              </a:rPr>
              <a:t>Es decir:</a:t>
            </a:r>
          </a:p>
        </p:txBody>
      </p:sp>
      <p:grpSp>
        <p:nvGrpSpPr>
          <p:cNvPr id="8" name="7 Grupo"/>
          <p:cNvGrpSpPr/>
          <p:nvPr/>
        </p:nvGrpSpPr>
        <p:grpSpPr>
          <a:xfrm>
            <a:off x="2069978" y="4302388"/>
            <a:ext cx="5621773" cy="1088241"/>
            <a:chOff x="3001283" y="5753220"/>
            <a:chExt cx="5621773" cy="1088240"/>
          </a:xfrm>
        </p:grpSpPr>
        <p:sp>
          <p:nvSpPr>
            <p:cNvPr id="2" name="1 Rectángulo"/>
            <p:cNvSpPr/>
            <p:nvPr/>
          </p:nvSpPr>
          <p:spPr>
            <a:xfrm>
              <a:off x="5043609" y="5764243"/>
              <a:ext cx="918561" cy="1077217"/>
            </a:xfrm>
            <a:prstGeom prst="rect">
              <a:avLst/>
            </a:prstGeom>
          </p:spPr>
          <p:txBody>
            <a:bodyPr wrap="square">
              <a:spAutoFit/>
            </a:bodyPr>
            <a:lstStyle/>
            <a:p>
              <a:pPr algn="ctr"/>
              <a:r>
                <a:rPr lang="es-AR" sz="3200" dirty="0" smtClean="0">
                  <a:solidFill>
                    <a:srgbClr val="FFFF00"/>
                  </a:solidFill>
                </a:rPr>
                <a:t>a</a:t>
              </a:r>
            </a:p>
            <a:p>
              <a:pPr algn="ctr"/>
              <a:r>
                <a:rPr lang="es-AR" sz="3200" dirty="0">
                  <a:solidFill>
                    <a:srgbClr val="FFFF00"/>
                  </a:solidFill>
                </a:rPr>
                <a:t>b</a:t>
              </a:r>
            </a:p>
          </p:txBody>
        </p:sp>
        <p:sp>
          <p:nvSpPr>
            <p:cNvPr id="11" name="10 Rectángulo"/>
            <p:cNvSpPr/>
            <p:nvPr/>
          </p:nvSpPr>
          <p:spPr>
            <a:xfrm>
              <a:off x="3001283" y="5753220"/>
              <a:ext cx="1181999" cy="1077217"/>
            </a:xfrm>
            <a:prstGeom prst="rect">
              <a:avLst/>
            </a:prstGeom>
          </p:spPr>
          <p:txBody>
            <a:bodyPr wrap="square">
              <a:spAutoFit/>
            </a:bodyPr>
            <a:lstStyle/>
            <a:p>
              <a:pPr algn="ctr"/>
              <a:r>
                <a:rPr lang="es-AR" sz="3200" dirty="0">
                  <a:solidFill>
                    <a:srgbClr val="FFFF00"/>
                  </a:solidFill>
                </a:rPr>
                <a:t>a + b </a:t>
              </a:r>
            </a:p>
            <a:p>
              <a:pPr algn="ctr"/>
              <a:r>
                <a:rPr lang="es-AR" sz="3200" dirty="0">
                  <a:solidFill>
                    <a:srgbClr val="FFFF00"/>
                  </a:solidFill>
                </a:rPr>
                <a:t>a</a:t>
              </a:r>
            </a:p>
          </p:txBody>
        </p:sp>
        <p:sp>
          <p:nvSpPr>
            <p:cNvPr id="12" name="11 Rectángulo"/>
            <p:cNvSpPr/>
            <p:nvPr/>
          </p:nvSpPr>
          <p:spPr>
            <a:xfrm>
              <a:off x="4152343" y="6000901"/>
              <a:ext cx="918561" cy="584774"/>
            </a:xfrm>
            <a:prstGeom prst="rect">
              <a:avLst/>
            </a:prstGeom>
          </p:spPr>
          <p:txBody>
            <a:bodyPr wrap="square">
              <a:spAutoFit/>
            </a:bodyPr>
            <a:lstStyle/>
            <a:p>
              <a:pPr algn="ctr"/>
              <a:r>
                <a:rPr lang="es-AR" sz="3200" dirty="0" smtClean="0">
                  <a:solidFill>
                    <a:srgbClr val="FFFF00"/>
                  </a:solidFill>
                </a:rPr>
                <a:t>=</a:t>
              </a:r>
              <a:endParaRPr lang="es-AR" sz="3200" dirty="0">
                <a:solidFill>
                  <a:srgbClr val="FFFF00"/>
                </a:solidFill>
              </a:endParaRPr>
            </a:p>
          </p:txBody>
        </p:sp>
        <p:cxnSp>
          <p:nvCxnSpPr>
            <p:cNvPr id="10" name="9 Conector recto"/>
            <p:cNvCxnSpPr>
              <a:endCxn id="12" idx="1"/>
            </p:cNvCxnSpPr>
            <p:nvPr/>
          </p:nvCxnSpPr>
          <p:spPr>
            <a:xfrm>
              <a:off x="3147089" y="6293288"/>
              <a:ext cx="1005254" cy="1"/>
            </a:xfrm>
            <a:prstGeom prst="line">
              <a:avLst/>
            </a:prstGeom>
            <a:ln w="2540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 name="17 Conector recto"/>
            <p:cNvCxnSpPr/>
            <p:nvPr/>
          </p:nvCxnSpPr>
          <p:spPr>
            <a:xfrm>
              <a:off x="5180087" y="6291829"/>
              <a:ext cx="648072" cy="0"/>
            </a:xfrm>
            <a:prstGeom prst="line">
              <a:avLst/>
            </a:prstGeom>
            <a:ln w="2540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15" name="14 Rectángulo"/>
            <p:cNvSpPr/>
            <p:nvPr/>
          </p:nvSpPr>
          <p:spPr>
            <a:xfrm>
              <a:off x="6093629" y="5999441"/>
              <a:ext cx="918561" cy="584774"/>
            </a:xfrm>
            <a:prstGeom prst="rect">
              <a:avLst/>
            </a:prstGeom>
          </p:spPr>
          <p:txBody>
            <a:bodyPr wrap="square">
              <a:spAutoFit/>
            </a:bodyPr>
            <a:lstStyle/>
            <a:p>
              <a:pPr algn="ctr"/>
              <a:r>
                <a:rPr lang="es-AR" sz="3200" dirty="0" smtClean="0">
                  <a:solidFill>
                    <a:srgbClr val="FFFF00"/>
                  </a:solidFill>
                </a:rPr>
                <a:t>=</a:t>
              </a:r>
              <a:endParaRPr lang="es-AR" sz="3200" dirty="0">
                <a:solidFill>
                  <a:srgbClr val="FFFF00"/>
                </a:solidFill>
              </a:endParaRPr>
            </a:p>
          </p:txBody>
        </p:sp>
        <p:sp>
          <p:nvSpPr>
            <p:cNvPr id="16" name="15 Rectángulo"/>
            <p:cNvSpPr/>
            <p:nvPr/>
          </p:nvSpPr>
          <p:spPr>
            <a:xfrm>
              <a:off x="6822856" y="5969640"/>
              <a:ext cx="1800200" cy="584774"/>
            </a:xfrm>
            <a:prstGeom prst="rect">
              <a:avLst/>
            </a:prstGeom>
          </p:spPr>
          <p:txBody>
            <a:bodyPr wrap="square">
              <a:spAutoFit/>
            </a:bodyPr>
            <a:lstStyle/>
            <a:p>
              <a:pPr algn="ctr"/>
              <a:r>
                <a:rPr lang="es-AR" sz="3200" dirty="0" smtClean="0">
                  <a:solidFill>
                    <a:srgbClr val="FFFF00"/>
                  </a:solidFill>
                </a:rPr>
                <a:t>1,6180…</a:t>
              </a:r>
              <a:endParaRPr lang="es-AR" sz="3200" dirty="0">
                <a:solidFill>
                  <a:srgbClr val="FFFF00"/>
                </a:solidFill>
              </a:endParaRPr>
            </a:p>
          </p:txBody>
        </p:sp>
      </p:grpSp>
      <p:sp>
        <p:nvSpPr>
          <p:cNvPr id="17" name="16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
        <p:nvSpPr>
          <p:cNvPr id="9" name="8 Rectángulo"/>
          <p:cNvSpPr/>
          <p:nvPr/>
        </p:nvSpPr>
        <p:spPr>
          <a:xfrm>
            <a:off x="105767" y="5365116"/>
            <a:ext cx="8860455" cy="1323439"/>
          </a:xfrm>
          <a:prstGeom prst="rect">
            <a:avLst/>
          </a:prstGeom>
        </p:spPr>
        <p:txBody>
          <a:bodyPr wrap="square">
            <a:spAutoFit/>
          </a:bodyPr>
          <a:lstStyle/>
          <a:p>
            <a:pPr algn="ctr"/>
            <a:r>
              <a:rPr lang="es-AR" dirty="0" smtClean="0">
                <a:solidFill>
                  <a:schemeClr val="bg1"/>
                </a:solidFill>
              </a:rPr>
              <a:t>Matemáticamente </a:t>
            </a:r>
            <a:r>
              <a:rPr lang="es-AR" dirty="0">
                <a:solidFill>
                  <a:schemeClr val="bg1"/>
                </a:solidFill>
              </a:rPr>
              <a:t>hablando, podemos definirlo como </a:t>
            </a:r>
            <a:r>
              <a:rPr lang="es-AR" b="1" i="1" dirty="0" smtClean="0">
                <a:solidFill>
                  <a:srgbClr val="FFFF00"/>
                </a:solidFill>
              </a:rPr>
              <a:t>el único </a:t>
            </a:r>
            <a:r>
              <a:rPr lang="es-AR" b="1" i="1" dirty="0">
                <a:solidFill>
                  <a:srgbClr val="FFFF00"/>
                </a:solidFill>
              </a:rPr>
              <a:t>número </a:t>
            </a:r>
            <a:r>
              <a:rPr lang="es-AR" dirty="0">
                <a:solidFill>
                  <a:schemeClr val="bg1"/>
                </a:solidFill>
              </a:rPr>
              <a:t>al que, tanto si le </a:t>
            </a:r>
            <a:r>
              <a:rPr lang="es-AR" dirty="0">
                <a:solidFill>
                  <a:srgbClr val="FFFF00"/>
                </a:solidFill>
              </a:rPr>
              <a:t>sumamos uno como si lo elevamos al cuadrado, da el mismo </a:t>
            </a:r>
            <a:r>
              <a:rPr lang="es-AR" dirty="0" smtClean="0">
                <a:solidFill>
                  <a:srgbClr val="FFFF00"/>
                </a:solidFill>
              </a:rPr>
              <a:t>resultado</a:t>
            </a:r>
            <a:r>
              <a:rPr lang="es-AR" dirty="0" smtClean="0">
                <a:solidFill>
                  <a:schemeClr val="bg1"/>
                </a:solidFill>
              </a:rPr>
              <a:t>:</a:t>
            </a:r>
          </a:p>
          <a:p>
            <a:pPr algn="ctr"/>
            <a:endParaRPr lang="es-AR" sz="800" dirty="0">
              <a:solidFill>
                <a:schemeClr val="bg1"/>
              </a:solidFill>
            </a:endParaRPr>
          </a:p>
          <a:p>
            <a:pPr algn="ctr"/>
            <a:r>
              <a:rPr lang="es-AR" dirty="0" smtClean="0">
                <a:solidFill>
                  <a:schemeClr val="bg1"/>
                </a:solidFill>
              </a:rPr>
              <a:t>1,61803398  </a:t>
            </a:r>
            <a:r>
              <a:rPr lang="es-AR" dirty="0">
                <a:solidFill>
                  <a:schemeClr val="bg1"/>
                </a:solidFill>
              </a:rPr>
              <a:t>+ </a:t>
            </a:r>
            <a:r>
              <a:rPr lang="es-AR" dirty="0" smtClean="0">
                <a:solidFill>
                  <a:schemeClr val="bg1"/>
                </a:solidFill>
              </a:rPr>
              <a:t>1 = (1,61803398)</a:t>
            </a:r>
            <a:r>
              <a:rPr lang="es-AR" baseline="30000" dirty="0" smtClean="0">
                <a:solidFill>
                  <a:schemeClr val="bg1"/>
                </a:solidFill>
              </a:rPr>
              <a:t>2  </a:t>
            </a:r>
            <a:endParaRPr lang="es-AR" dirty="0" smtClean="0">
              <a:solidFill>
                <a:schemeClr val="bg1"/>
              </a:solidFill>
            </a:endParaRPr>
          </a:p>
          <a:p>
            <a:pPr algn="ctr"/>
            <a:r>
              <a:rPr lang="es-AR" dirty="0" smtClean="0">
                <a:solidFill>
                  <a:schemeClr val="bg1"/>
                </a:solidFill>
              </a:rPr>
              <a:t> 2,6180339  = 2,6180339</a:t>
            </a:r>
            <a:endParaRPr lang="es-AR" dirty="0">
              <a:solidFill>
                <a:schemeClr val="bg1"/>
              </a:solidFill>
            </a:endParaRPr>
          </a:p>
        </p:txBody>
      </p:sp>
    </p:spTree>
    <p:extLst>
      <p:ext uri="{BB962C8B-B14F-4D97-AF65-F5344CB8AC3E}">
        <p14:creationId xmlns:p14="http://schemas.microsoft.com/office/powerpoint/2010/main" val="702866179"/>
      </p:ext>
    </p:extLst>
  </p:cSld>
  <p:clrMapOvr>
    <a:masterClrMapping/>
  </p:clrMapOvr>
  <mc:AlternateContent xmlns:mc="http://schemas.openxmlformats.org/markup-compatibility/2006" xmlns:p14="http://schemas.microsoft.com/office/powerpoint/2010/main">
    <mc:Choice Requires="p14">
      <p:transition spd="slow" p14:dur="4000">
        <p14:vortex/>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a:ext>
            </a:extLst>
          </a:blip>
          <a:stretch>
            <a:fillRect/>
          </a:stretch>
        </p:blipFill>
        <p:spPr bwMode="auto">
          <a:xfrm>
            <a:off x="1938767" y="1988840"/>
            <a:ext cx="5236071" cy="38443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78376" y="188640"/>
            <a:ext cx="7776864" cy="1292662"/>
          </a:xfrm>
          <a:prstGeom prst="rect">
            <a:avLst/>
          </a:prstGeom>
        </p:spPr>
        <p:txBody>
          <a:bodyPr wrap="square">
            <a:spAutoFit/>
          </a:bodyPr>
          <a:lstStyle/>
          <a:p>
            <a:pPr algn="ctr"/>
            <a:r>
              <a:rPr lang="es-AR" dirty="0">
                <a:solidFill>
                  <a:schemeClr val="bg1"/>
                </a:solidFill>
              </a:rPr>
              <a:t>El número designado con letra </a:t>
            </a:r>
            <a:r>
              <a:rPr lang="es-AR" dirty="0" smtClean="0">
                <a:solidFill>
                  <a:schemeClr val="bg1"/>
                </a:solidFill>
              </a:rPr>
              <a:t>griega </a:t>
            </a:r>
            <a:r>
              <a:rPr lang="es-AR" dirty="0">
                <a:solidFill>
                  <a:schemeClr val="bg1"/>
                </a:solidFill>
              </a:rPr>
              <a:t>(</a:t>
            </a:r>
            <a:r>
              <a:rPr lang="es-AR" dirty="0" smtClean="0">
                <a:solidFill>
                  <a:schemeClr val="bg1"/>
                </a:solidFill>
              </a:rPr>
              <a:t>Fi), </a:t>
            </a:r>
            <a:r>
              <a:rPr lang="es-AR" sz="3200" dirty="0" smtClean="0">
                <a:solidFill>
                  <a:srgbClr val="FFFF00"/>
                </a:solidFill>
                <a:latin typeface="Symbol" pitchFamily="18" charset="2"/>
              </a:rPr>
              <a:t>f</a:t>
            </a:r>
            <a:r>
              <a:rPr lang="es-AR" dirty="0" smtClean="0">
                <a:solidFill>
                  <a:schemeClr val="bg1"/>
                </a:solidFill>
              </a:rPr>
              <a:t>  </a:t>
            </a:r>
            <a:r>
              <a:rPr lang="es-AR" dirty="0">
                <a:solidFill>
                  <a:schemeClr val="bg1"/>
                </a:solidFill>
              </a:rPr>
              <a:t>=</a:t>
            </a:r>
            <a:r>
              <a:rPr lang="es-AR" sz="2400" dirty="0">
                <a:solidFill>
                  <a:srgbClr val="FFFF00"/>
                </a:solidFill>
              </a:rPr>
              <a:t> 1,61803</a:t>
            </a:r>
            <a:r>
              <a:rPr lang="es-AR" dirty="0">
                <a:solidFill>
                  <a:schemeClr val="bg1"/>
                </a:solidFill>
              </a:rPr>
              <a:t>... </a:t>
            </a:r>
            <a:r>
              <a:rPr lang="es-AR" dirty="0" smtClean="0">
                <a:solidFill>
                  <a:schemeClr val="bg1"/>
                </a:solidFill>
              </a:rPr>
              <a:t>llamado </a:t>
            </a:r>
            <a:r>
              <a:rPr lang="es-AR" sz="2800" dirty="0">
                <a:solidFill>
                  <a:srgbClr val="FFFF00"/>
                </a:solidFill>
              </a:rPr>
              <a:t>número de oro</a:t>
            </a:r>
            <a:r>
              <a:rPr lang="es-AR" dirty="0">
                <a:solidFill>
                  <a:schemeClr val="bg1"/>
                </a:solidFill>
              </a:rPr>
              <a:t> </a:t>
            </a:r>
            <a:r>
              <a:rPr lang="es-AR" dirty="0" smtClean="0">
                <a:solidFill>
                  <a:schemeClr val="bg1"/>
                </a:solidFill>
              </a:rPr>
              <a:t>, fue en honor a </a:t>
            </a:r>
            <a:r>
              <a:rPr lang="es-AR" sz="2800" dirty="0" smtClean="0">
                <a:solidFill>
                  <a:srgbClr val="FFFF00"/>
                </a:solidFill>
              </a:rPr>
              <a:t>Fidias </a:t>
            </a:r>
            <a:r>
              <a:rPr lang="es-AR" dirty="0" smtClean="0">
                <a:solidFill>
                  <a:schemeClr val="bg1"/>
                </a:solidFill>
              </a:rPr>
              <a:t>nombre </a:t>
            </a:r>
            <a:r>
              <a:rPr lang="es-AR" dirty="0">
                <a:solidFill>
                  <a:schemeClr val="bg1"/>
                </a:solidFill>
              </a:rPr>
              <a:t>del escultor griego</a:t>
            </a:r>
            <a:r>
              <a:rPr lang="es-AR" sz="2800" dirty="0">
                <a:solidFill>
                  <a:schemeClr val="bg1"/>
                </a:solidFill>
              </a:rPr>
              <a:t> </a:t>
            </a:r>
            <a:r>
              <a:rPr lang="es-AR" dirty="0" smtClean="0">
                <a:solidFill>
                  <a:schemeClr val="bg1"/>
                </a:solidFill>
              </a:rPr>
              <a:t>que </a:t>
            </a:r>
            <a:r>
              <a:rPr lang="es-AR" dirty="0">
                <a:solidFill>
                  <a:schemeClr val="bg1"/>
                </a:solidFill>
              </a:rPr>
              <a:t>lo tuvo presente en sus obras.</a:t>
            </a:r>
          </a:p>
        </p:txBody>
      </p:sp>
      <p:sp>
        <p:nvSpPr>
          <p:cNvPr id="5" name="4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297950818"/>
      </p:ext>
    </p:extLst>
  </p:cSld>
  <p:clrMapOvr>
    <a:masterClrMapping/>
  </p:clrMapOvr>
  <mc:AlternateContent xmlns:mc="http://schemas.openxmlformats.org/markup-compatibility/2006" xmlns:p14="http://schemas.microsoft.com/office/powerpoint/2010/main">
    <mc:Choice Requires="p14">
      <p:transition spd="slow" p14:dur="4000">
        <p14:vortex dir="d"/>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4 Rectángulo"/>
          <p:cNvSpPr/>
          <p:nvPr/>
        </p:nvSpPr>
        <p:spPr>
          <a:xfrm>
            <a:off x="5307969" y="3565088"/>
            <a:ext cx="918561" cy="1077218"/>
          </a:xfrm>
          <a:prstGeom prst="rect">
            <a:avLst/>
          </a:prstGeom>
        </p:spPr>
        <p:txBody>
          <a:bodyPr wrap="square">
            <a:spAutoFit/>
          </a:bodyPr>
          <a:lstStyle/>
          <a:p>
            <a:pPr algn="ctr"/>
            <a:r>
              <a:rPr lang="es-AR" sz="3200" dirty="0" smtClean="0">
                <a:solidFill>
                  <a:srgbClr val="FFFF00"/>
                </a:solidFill>
              </a:rPr>
              <a:t>34</a:t>
            </a:r>
          </a:p>
          <a:p>
            <a:pPr algn="ctr"/>
            <a:r>
              <a:rPr lang="es-AR" sz="3200" dirty="0" smtClean="0">
                <a:solidFill>
                  <a:srgbClr val="FFFF00"/>
                </a:solidFill>
              </a:rPr>
              <a:t>21</a:t>
            </a:r>
            <a:endParaRPr lang="es-AR" sz="3200" dirty="0">
              <a:solidFill>
                <a:srgbClr val="FFFF00"/>
              </a:solidFill>
            </a:endParaRPr>
          </a:p>
        </p:txBody>
      </p:sp>
      <p:sp>
        <p:nvSpPr>
          <p:cNvPr id="6" name="5 Rectángulo"/>
          <p:cNvSpPr/>
          <p:nvPr/>
        </p:nvSpPr>
        <p:spPr>
          <a:xfrm>
            <a:off x="2813693" y="3543044"/>
            <a:ext cx="1670780" cy="1077218"/>
          </a:xfrm>
          <a:prstGeom prst="rect">
            <a:avLst/>
          </a:prstGeom>
        </p:spPr>
        <p:txBody>
          <a:bodyPr wrap="square">
            <a:spAutoFit/>
          </a:bodyPr>
          <a:lstStyle/>
          <a:p>
            <a:pPr algn="ctr"/>
            <a:r>
              <a:rPr lang="es-AR" sz="3200" dirty="0" smtClean="0">
                <a:solidFill>
                  <a:srgbClr val="FFFF00"/>
                </a:solidFill>
              </a:rPr>
              <a:t>34 </a:t>
            </a:r>
            <a:r>
              <a:rPr lang="es-AR" sz="3200" dirty="0">
                <a:solidFill>
                  <a:srgbClr val="FFFF00"/>
                </a:solidFill>
              </a:rPr>
              <a:t>+ </a:t>
            </a:r>
            <a:r>
              <a:rPr lang="es-AR" sz="3200" dirty="0" smtClean="0">
                <a:solidFill>
                  <a:srgbClr val="FFFF00"/>
                </a:solidFill>
              </a:rPr>
              <a:t>21 </a:t>
            </a:r>
            <a:endParaRPr lang="es-AR" sz="3200" dirty="0">
              <a:solidFill>
                <a:srgbClr val="FFFF00"/>
              </a:solidFill>
            </a:endParaRPr>
          </a:p>
          <a:p>
            <a:pPr algn="ctr"/>
            <a:r>
              <a:rPr lang="es-AR" sz="3200" dirty="0" smtClean="0">
                <a:solidFill>
                  <a:srgbClr val="FFFF00"/>
                </a:solidFill>
              </a:rPr>
              <a:t>34</a:t>
            </a:r>
            <a:endParaRPr lang="es-AR" sz="3200" dirty="0">
              <a:solidFill>
                <a:srgbClr val="FFFF00"/>
              </a:solidFill>
            </a:endParaRPr>
          </a:p>
        </p:txBody>
      </p:sp>
      <p:sp>
        <p:nvSpPr>
          <p:cNvPr id="7" name="6 Rectángulo"/>
          <p:cNvSpPr/>
          <p:nvPr/>
        </p:nvSpPr>
        <p:spPr>
          <a:xfrm>
            <a:off x="4316537" y="3790728"/>
            <a:ext cx="1055559" cy="584775"/>
          </a:xfrm>
          <a:prstGeom prst="rect">
            <a:avLst/>
          </a:prstGeom>
        </p:spPr>
        <p:txBody>
          <a:bodyPr wrap="square">
            <a:spAutoFit/>
          </a:bodyPr>
          <a:lstStyle/>
          <a:p>
            <a:pPr algn="ctr"/>
            <a:r>
              <a:rPr lang="es-AR" sz="3200" dirty="0" smtClean="0">
                <a:solidFill>
                  <a:srgbClr val="FFFF00"/>
                </a:solidFill>
              </a:rPr>
              <a:t>=</a:t>
            </a:r>
            <a:endParaRPr lang="es-AR" sz="3200" dirty="0">
              <a:solidFill>
                <a:srgbClr val="FFFF00"/>
              </a:solidFill>
            </a:endParaRPr>
          </a:p>
        </p:txBody>
      </p:sp>
      <p:cxnSp>
        <p:nvCxnSpPr>
          <p:cNvPr id="8" name="7 Conector recto"/>
          <p:cNvCxnSpPr/>
          <p:nvPr/>
        </p:nvCxnSpPr>
        <p:spPr>
          <a:xfrm>
            <a:off x="2835907" y="4097648"/>
            <a:ext cx="1617626" cy="0"/>
          </a:xfrm>
          <a:prstGeom prst="line">
            <a:avLst/>
          </a:prstGeom>
          <a:ln w="2540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 name="8 Conector recto"/>
          <p:cNvCxnSpPr/>
          <p:nvPr/>
        </p:nvCxnSpPr>
        <p:spPr>
          <a:xfrm>
            <a:off x="5444445" y="4092676"/>
            <a:ext cx="648072" cy="0"/>
          </a:xfrm>
          <a:prstGeom prst="line">
            <a:avLst/>
          </a:prstGeom>
          <a:ln w="2540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4" name="3 CuadroTexto"/>
          <p:cNvSpPr txBox="1"/>
          <p:nvPr/>
        </p:nvSpPr>
        <p:spPr>
          <a:xfrm>
            <a:off x="467544" y="436023"/>
            <a:ext cx="3148619" cy="646331"/>
          </a:xfrm>
          <a:prstGeom prst="rect">
            <a:avLst/>
          </a:prstGeom>
          <a:noFill/>
        </p:spPr>
        <p:txBody>
          <a:bodyPr wrap="none" rtlCol="0">
            <a:spAutoFit/>
          </a:bodyPr>
          <a:lstStyle/>
          <a:p>
            <a:r>
              <a:rPr lang="es-AR" sz="3600" dirty="0" smtClean="0">
                <a:solidFill>
                  <a:schemeClr val="bg1"/>
                </a:solidFill>
              </a:rPr>
              <a:t>Como ejemplo: </a:t>
            </a:r>
            <a:endParaRPr lang="es-AR" sz="3600" dirty="0">
              <a:solidFill>
                <a:schemeClr val="bg1"/>
              </a:solidFill>
            </a:endParaRPr>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896148" y="1552711"/>
            <a:ext cx="3382963" cy="1573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9 Rectángulo"/>
          <p:cNvSpPr/>
          <p:nvPr/>
        </p:nvSpPr>
        <p:spPr>
          <a:xfrm>
            <a:off x="3559848" y="1552711"/>
            <a:ext cx="924105" cy="48393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AR" sz="2400" dirty="0" smtClean="0">
                <a:solidFill>
                  <a:schemeClr val="tx1"/>
                </a:solidFill>
              </a:rPr>
              <a:t>34</a:t>
            </a:r>
            <a:endParaRPr lang="es-AR" sz="2400" dirty="0">
              <a:solidFill>
                <a:schemeClr val="tx1"/>
              </a:solidFill>
            </a:endParaRPr>
          </a:p>
        </p:txBody>
      </p:sp>
      <p:sp>
        <p:nvSpPr>
          <p:cNvPr id="13" name="12 Rectángulo"/>
          <p:cNvSpPr/>
          <p:nvPr/>
        </p:nvSpPr>
        <p:spPr>
          <a:xfrm>
            <a:off x="4985542" y="1552711"/>
            <a:ext cx="924105" cy="4702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AR" sz="2400" dirty="0" smtClean="0">
                <a:solidFill>
                  <a:schemeClr val="tx1"/>
                </a:solidFill>
              </a:rPr>
              <a:t>21</a:t>
            </a:r>
            <a:endParaRPr lang="es-AR" sz="2400" dirty="0">
              <a:solidFill>
                <a:schemeClr val="tx1"/>
              </a:solidFill>
            </a:endParaRPr>
          </a:p>
        </p:txBody>
      </p:sp>
      <p:sp>
        <p:nvSpPr>
          <p:cNvPr id="14" name="13 Rectángulo"/>
          <p:cNvSpPr/>
          <p:nvPr/>
        </p:nvSpPr>
        <p:spPr>
          <a:xfrm>
            <a:off x="4125576" y="2678094"/>
            <a:ext cx="924105" cy="4478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AR" sz="2400" dirty="0" smtClean="0">
                <a:solidFill>
                  <a:schemeClr val="tx1"/>
                </a:solidFill>
              </a:rPr>
              <a:t>55</a:t>
            </a:r>
            <a:endParaRPr lang="es-AR" sz="2400" dirty="0">
              <a:solidFill>
                <a:schemeClr val="tx1"/>
              </a:solidFill>
            </a:endParaRPr>
          </a:p>
        </p:txBody>
      </p:sp>
      <p:sp>
        <p:nvSpPr>
          <p:cNvPr id="15" name="14 Rectángulo"/>
          <p:cNvSpPr/>
          <p:nvPr/>
        </p:nvSpPr>
        <p:spPr>
          <a:xfrm>
            <a:off x="3025138" y="5295813"/>
            <a:ext cx="1407679" cy="584775"/>
          </a:xfrm>
          <a:prstGeom prst="rect">
            <a:avLst/>
          </a:prstGeom>
        </p:spPr>
        <p:txBody>
          <a:bodyPr wrap="square">
            <a:spAutoFit/>
          </a:bodyPr>
          <a:lstStyle/>
          <a:p>
            <a:pPr algn="ctr"/>
            <a:r>
              <a:rPr lang="es-AR" sz="3200" dirty="0" smtClean="0">
                <a:solidFill>
                  <a:srgbClr val="FFFF00"/>
                </a:solidFill>
              </a:rPr>
              <a:t>1,62</a:t>
            </a:r>
            <a:endParaRPr lang="es-AR" sz="3200" dirty="0">
              <a:solidFill>
                <a:srgbClr val="FFFF00"/>
              </a:solidFill>
            </a:endParaRPr>
          </a:p>
        </p:txBody>
      </p:sp>
      <p:sp>
        <p:nvSpPr>
          <p:cNvPr id="16" name="15 Rectángulo"/>
          <p:cNvSpPr/>
          <p:nvPr/>
        </p:nvSpPr>
        <p:spPr>
          <a:xfrm>
            <a:off x="5194637" y="5295813"/>
            <a:ext cx="1209822" cy="584775"/>
          </a:xfrm>
          <a:prstGeom prst="rect">
            <a:avLst/>
          </a:prstGeom>
        </p:spPr>
        <p:txBody>
          <a:bodyPr wrap="square">
            <a:spAutoFit/>
          </a:bodyPr>
          <a:lstStyle/>
          <a:p>
            <a:pPr algn="ctr"/>
            <a:r>
              <a:rPr lang="es-AR" sz="3200" dirty="0" smtClean="0">
                <a:solidFill>
                  <a:srgbClr val="FFFF00"/>
                </a:solidFill>
              </a:rPr>
              <a:t>1,62</a:t>
            </a:r>
            <a:endParaRPr lang="es-AR" sz="3200" dirty="0">
              <a:solidFill>
                <a:srgbClr val="FFFF00"/>
              </a:solidFill>
            </a:endParaRPr>
          </a:p>
        </p:txBody>
      </p:sp>
      <p:sp>
        <p:nvSpPr>
          <p:cNvPr id="18" name="17 Rectángulo"/>
          <p:cNvSpPr/>
          <p:nvPr/>
        </p:nvSpPr>
        <p:spPr>
          <a:xfrm>
            <a:off x="4364299" y="5291070"/>
            <a:ext cx="918561" cy="584775"/>
          </a:xfrm>
          <a:prstGeom prst="rect">
            <a:avLst/>
          </a:prstGeom>
        </p:spPr>
        <p:txBody>
          <a:bodyPr wrap="square">
            <a:spAutoFit/>
          </a:bodyPr>
          <a:lstStyle/>
          <a:p>
            <a:pPr algn="ctr"/>
            <a:r>
              <a:rPr lang="es-AR" sz="3200" dirty="0" smtClean="0">
                <a:solidFill>
                  <a:srgbClr val="FFFF00"/>
                </a:solidFill>
              </a:rPr>
              <a:t>=</a:t>
            </a:r>
            <a:endParaRPr lang="es-AR" sz="3200" dirty="0">
              <a:solidFill>
                <a:srgbClr val="FFFF00"/>
              </a:solidFill>
            </a:endParaRPr>
          </a:p>
        </p:txBody>
      </p:sp>
      <p:sp>
        <p:nvSpPr>
          <p:cNvPr id="17" name="16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
        <p:nvSpPr>
          <p:cNvPr id="2" name="1 CuadroTexto"/>
          <p:cNvSpPr txBox="1"/>
          <p:nvPr/>
        </p:nvSpPr>
        <p:spPr>
          <a:xfrm>
            <a:off x="788223" y="5887896"/>
            <a:ext cx="7598811" cy="646331"/>
          </a:xfrm>
          <a:prstGeom prst="rect">
            <a:avLst/>
          </a:prstGeom>
          <a:noFill/>
        </p:spPr>
        <p:txBody>
          <a:bodyPr wrap="none" rtlCol="0">
            <a:spAutoFit/>
          </a:bodyPr>
          <a:lstStyle/>
          <a:p>
            <a:pPr algn="ctr"/>
            <a:r>
              <a:rPr lang="es-AR" dirty="0" smtClean="0">
                <a:solidFill>
                  <a:schemeClr val="bg1"/>
                </a:solidFill>
              </a:rPr>
              <a:t>Cuanto más altos son los números relacionados mas se acerca al número áureo</a:t>
            </a:r>
          </a:p>
          <a:p>
            <a:pPr algn="ctr"/>
            <a:r>
              <a:rPr lang="es-AR" dirty="0" smtClean="0">
                <a:solidFill>
                  <a:schemeClr val="bg1"/>
                </a:solidFill>
              </a:rPr>
              <a:t>1,6180…, aunque sus decimales son infinitos.</a:t>
            </a:r>
            <a:endParaRPr lang="es-AR" dirty="0">
              <a:solidFill>
                <a:schemeClr val="bg1"/>
              </a:solidFill>
            </a:endParaRPr>
          </a:p>
        </p:txBody>
      </p:sp>
    </p:spTree>
    <p:extLst>
      <p:ext uri="{BB962C8B-B14F-4D97-AF65-F5344CB8AC3E}">
        <p14:creationId xmlns:p14="http://schemas.microsoft.com/office/powerpoint/2010/main" val="284325896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pSp>
        <p:nvGrpSpPr>
          <p:cNvPr id="8" name="7 Grupo"/>
          <p:cNvGrpSpPr/>
          <p:nvPr/>
        </p:nvGrpSpPr>
        <p:grpSpPr>
          <a:xfrm>
            <a:off x="2773845" y="623133"/>
            <a:ext cx="3600400" cy="0"/>
            <a:chOff x="1507991" y="1624807"/>
            <a:chExt cx="3600400" cy="0"/>
          </a:xfrm>
        </p:grpSpPr>
        <p:cxnSp>
          <p:nvCxnSpPr>
            <p:cNvPr id="7" name="6 Conector recto"/>
            <p:cNvCxnSpPr/>
            <p:nvPr/>
          </p:nvCxnSpPr>
          <p:spPr>
            <a:xfrm>
              <a:off x="1507991" y="1624807"/>
              <a:ext cx="2592288" cy="0"/>
            </a:xfrm>
            <a:prstGeom prst="line">
              <a:avLst/>
            </a:prstGeom>
            <a:ln w="63500"/>
          </p:spPr>
          <p:style>
            <a:lnRef idx="1">
              <a:schemeClr val="accent1"/>
            </a:lnRef>
            <a:fillRef idx="0">
              <a:schemeClr val="accent1"/>
            </a:fillRef>
            <a:effectRef idx="0">
              <a:schemeClr val="accent1"/>
            </a:effectRef>
            <a:fontRef idx="minor">
              <a:schemeClr val="tx1"/>
            </a:fontRef>
          </p:style>
        </p:cxnSp>
        <p:cxnSp>
          <p:nvCxnSpPr>
            <p:cNvPr id="11" name="10 Conector recto"/>
            <p:cNvCxnSpPr/>
            <p:nvPr/>
          </p:nvCxnSpPr>
          <p:spPr>
            <a:xfrm>
              <a:off x="4100279" y="1624807"/>
              <a:ext cx="1008112" cy="0"/>
            </a:xfrm>
            <a:prstGeom prst="line">
              <a:avLst/>
            </a:prstGeom>
            <a:ln w="63500">
              <a:solidFill>
                <a:srgbClr val="FFFF00"/>
              </a:solidFill>
            </a:ln>
          </p:spPr>
          <p:style>
            <a:lnRef idx="1">
              <a:schemeClr val="accent1"/>
            </a:lnRef>
            <a:fillRef idx="0">
              <a:schemeClr val="accent1"/>
            </a:fillRef>
            <a:effectRef idx="0">
              <a:schemeClr val="accent1"/>
            </a:effectRef>
            <a:fontRef idx="minor">
              <a:schemeClr val="tx1"/>
            </a:fontRef>
          </p:style>
        </p:cxnSp>
      </p:grpSp>
      <p:sp>
        <p:nvSpPr>
          <p:cNvPr id="12" name="11 Elipse"/>
          <p:cNvSpPr/>
          <p:nvPr/>
        </p:nvSpPr>
        <p:spPr>
          <a:xfrm>
            <a:off x="870925" y="3220346"/>
            <a:ext cx="2952328" cy="2952328"/>
          </a:xfrm>
          <a:prstGeom prst="ellipse">
            <a:avLst/>
          </a:prstGeom>
          <a:noFill/>
          <a:ln w="635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a:stretch/>
        </p:blipFill>
        <p:spPr bwMode="auto">
          <a:xfrm>
            <a:off x="2339752" y="3190767"/>
            <a:ext cx="1508919" cy="26178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17 CuadroTexto"/>
          <p:cNvSpPr txBox="1"/>
          <p:nvPr/>
        </p:nvSpPr>
        <p:spPr>
          <a:xfrm>
            <a:off x="4548059" y="2303629"/>
            <a:ext cx="2824812" cy="769441"/>
          </a:xfrm>
          <a:prstGeom prst="rect">
            <a:avLst/>
          </a:prstGeom>
          <a:noFill/>
        </p:spPr>
        <p:txBody>
          <a:bodyPr wrap="none" rtlCol="0">
            <a:spAutoFit/>
          </a:bodyPr>
          <a:lstStyle/>
          <a:p>
            <a:r>
              <a:rPr lang="es-AR" sz="4400" dirty="0" smtClean="0">
                <a:solidFill>
                  <a:schemeClr val="bg1"/>
                </a:solidFill>
                <a:latin typeface="Symbol" pitchFamily="18" charset="2"/>
              </a:rPr>
              <a:t>g</a:t>
            </a:r>
            <a:r>
              <a:rPr lang="es-AR" sz="4400" dirty="0" smtClean="0">
                <a:solidFill>
                  <a:schemeClr val="bg1"/>
                </a:solidFill>
              </a:rPr>
              <a:t> = 137° 30’</a:t>
            </a:r>
            <a:endParaRPr lang="es-AR" sz="4400" dirty="0">
              <a:solidFill>
                <a:schemeClr val="bg1"/>
              </a:solidFill>
            </a:endParaRPr>
          </a:p>
        </p:txBody>
      </p:sp>
      <p:sp>
        <p:nvSpPr>
          <p:cNvPr id="19" name="18 CuadroTexto"/>
          <p:cNvSpPr txBox="1"/>
          <p:nvPr/>
        </p:nvSpPr>
        <p:spPr>
          <a:xfrm>
            <a:off x="4332035" y="3110179"/>
            <a:ext cx="3117905" cy="707886"/>
          </a:xfrm>
          <a:prstGeom prst="rect">
            <a:avLst/>
          </a:prstGeom>
          <a:noFill/>
        </p:spPr>
        <p:txBody>
          <a:bodyPr wrap="none" rtlCol="0">
            <a:spAutoFit/>
          </a:bodyPr>
          <a:lstStyle/>
          <a:p>
            <a:r>
              <a:rPr lang="es-AR" sz="4000" dirty="0" smtClean="0">
                <a:solidFill>
                  <a:srgbClr val="FFFF00"/>
                </a:solidFill>
              </a:rPr>
              <a:t>Ángulo de oro</a:t>
            </a:r>
            <a:endParaRPr lang="es-AR" sz="4000" dirty="0">
              <a:solidFill>
                <a:srgbClr val="FFFF00"/>
              </a:solidFill>
            </a:endParaRPr>
          </a:p>
        </p:txBody>
      </p:sp>
      <p:cxnSp>
        <p:nvCxnSpPr>
          <p:cNvPr id="13" name="12 Conector recto de flecha"/>
          <p:cNvCxnSpPr/>
          <p:nvPr/>
        </p:nvCxnSpPr>
        <p:spPr>
          <a:xfrm flipV="1">
            <a:off x="2323986" y="2688350"/>
            <a:ext cx="0" cy="2035621"/>
          </a:xfrm>
          <a:prstGeom prst="straightConnector1">
            <a:avLst/>
          </a:prstGeom>
          <a:ln w="635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 name="2 Conector recto de flecha"/>
          <p:cNvCxnSpPr/>
          <p:nvPr/>
        </p:nvCxnSpPr>
        <p:spPr>
          <a:xfrm>
            <a:off x="2323986" y="4717789"/>
            <a:ext cx="1258516" cy="1439119"/>
          </a:xfrm>
          <a:prstGeom prst="straightConnector1">
            <a:avLst/>
          </a:prstGeom>
          <a:ln w="635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0" name="9 CuadroTexto"/>
          <p:cNvSpPr txBox="1"/>
          <p:nvPr/>
        </p:nvSpPr>
        <p:spPr>
          <a:xfrm>
            <a:off x="2611013" y="611396"/>
            <a:ext cx="317716" cy="369332"/>
          </a:xfrm>
          <a:prstGeom prst="rect">
            <a:avLst/>
          </a:prstGeom>
          <a:noFill/>
        </p:spPr>
        <p:txBody>
          <a:bodyPr wrap="none" rtlCol="0">
            <a:spAutoFit/>
          </a:bodyPr>
          <a:lstStyle/>
          <a:p>
            <a:r>
              <a:rPr lang="es-AR" dirty="0" smtClean="0">
                <a:solidFill>
                  <a:schemeClr val="bg1"/>
                </a:solidFill>
              </a:rPr>
              <a:t>A</a:t>
            </a:r>
            <a:endParaRPr lang="es-AR" dirty="0">
              <a:solidFill>
                <a:schemeClr val="bg1"/>
              </a:solidFill>
            </a:endParaRPr>
          </a:p>
        </p:txBody>
      </p:sp>
      <p:sp>
        <p:nvSpPr>
          <p:cNvPr id="20" name="19 CuadroTexto"/>
          <p:cNvSpPr txBox="1"/>
          <p:nvPr/>
        </p:nvSpPr>
        <p:spPr>
          <a:xfrm>
            <a:off x="5207275" y="545898"/>
            <a:ext cx="317716" cy="369332"/>
          </a:xfrm>
          <a:prstGeom prst="rect">
            <a:avLst/>
          </a:prstGeom>
          <a:noFill/>
        </p:spPr>
        <p:txBody>
          <a:bodyPr wrap="none" rtlCol="0">
            <a:spAutoFit/>
          </a:bodyPr>
          <a:lstStyle/>
          <a:p>
            <a:r>
              <a:rPr lang="es-AR" dirty="0" smtClean="0">
                <a:solidFill>
                  <a:schemeClr val="bg1"/>
                </a:solidFill>
              </a:rPr>
              <a:t>B</a:t>
            </a:r>
            <a:endParaRPr lang="es-AR" dirty="0">
              <a:solidFill>
                <a:schemeClr val="bg1"/>
              </a:solidFill>
            </a:endParaRPr>
          </a:p>
        </p:txBody>
      </p:sp>
      <p:sp>
        <p:nvSpPr>
          <p:cNvPr id="21" name="20 CuadroTexto"/>
          <p:cNvSpPr txBox="1"/>
          <p:nvPr/>
        </p:nvSpPr>
        <p:spPr>
          <a:xfrm>
            <a:off x="6179928" y="545898"/>
            <a:ext cx="317716" cy="369332"/>
          </a:xfrm>
          <a:prstGeom prst="rect">
            <a:avLst/>
          </a:prstGeom>
          <a:noFill/>
        </p:spPr>
        <p:txBody>
          <a:bodyPr wrap="none" rtlCol="0">
            <a:spAutoFit/>
          </a:bodyPr>
          <a:lstStyle/>
          <a:p>
            <a:r>
              <a:rPr lang="es-AR" dirty="0" smtClean="0">
                <a:solidFill>
                  <a:schemeClr val="bg1"/>
                </a:solidFill>
              </a:rPr>
              <a:t>C</a:t>
            </a:r>
            <a:endParaRPr lang="es-AR" dirty="0">
              <a:solidFill>
                <a:schemeClr val="bg1"/>
              </a:solidFill>
            </a:endParaRPr>
          </a:p>
        </p:txBody>
      </p:sp>
      <p:sp>
        <p:nvSpPr>
          <p:cNvPr id="22" name="21 CuadroTexto"/>
          <p:cNvSpPr txBox="1"/>
          <p:nvPr/>
        </p:nvSpPr>
        <p:spPr>
          <a:xfrm>
            <a:off x="1835696" y="2821435"/>
            <a:ext cx="317716" cy="369332"/>
          </a:xfrm>
          <a:prstGeom prst="rect">
            <a:avLst/>
          </a:prstGeom>
          <a:noFill/>
        </p:spPr>
        <p:txBody>
          <a:bodyPr wrap="none" rtlCol="0">
            <a:spAutoFit/>
          </a:bodyPr>
          <a:lstStyle/>
          <a:p>
            <a:r>
              <a:rPr lang="es-AR" dirty="0" smtClean="0">
                <a:solidFill>
                  <a:schemeClr val="bg1"/>
                </a:solidFill>
              </a:rPr>
              <a:t>B</a:t>
            </a:r>
            <a:endParaRPr lang="es-AR" dirty="0">
              <a:solidFill>
                <a:schemeClr val="bg1"/>
              </a:solidFill>
            </a:endParaRPr>
          </a:p>
        </p:txBody>
      </p:sp>
      <p:sp>
        <p:nvSpPr>
          <p:cNvPr id="23" name="22 CuadroTexto"/>
          <p:cNvSpPr txBox="1"/>
          <p:nvPr/>
        </p:nvSpPr>
        <p:spPr>
          <a:xfrm>
            <a:off x="2964568" y="5988008"/>
            <a:ext cx="317716" cy="369332"/>
          </a:xfrm>
          <a:prstGeom prst="rect">
            <a:avLst/>
          </a:prstGeom>
          <a:noFill/>
        </p:spPr>
        <p:txBody>
          <a:bodyPr wrap="none" rtlCol="0">
            <a:spAutoFit/>
          </a:bodyPr>
          <a:lstStyle/>
          <a:p>
            <a:r>
              <a:rPr lang="es-AR" dirty="0" smtClean="0">
                <a:solidFill>
                  <a:schemeClr val="bg1"/>
                </a:solidFill>
              </a:rPr>
              <a:t>A</a:t>
            </a:r>
            <a:endParaRPr lang="es-AR" dirty="0">
              <a:solidFill>
                <a:schemeClr val="bg1"/>
              </a:solidFill>
            </a:endParaRPr>
          </a:p>
        </p:txBody>
      </p:sp>
      <p:sp>
        <p:nvSpPr>
          <p:cNvPr id="24" name="23 CuadroTexto"/>
          <p:cNvSpPr txBox="1"/>
          <p:nvPr/>
        </p:nvSpPr>
        <p:spPr>
          <a:xfrm>
            <a:off x="3582502" y="5647955"/>
            <a:ext cx="317716" cy="369332"/>
          </a:xfrm>
          <a:prstGeom prst="rect">
            <a:avLst/>
          </a:prstGeom>
          <a:noFill/>
        </p:spPr>
        <p:txBody>
          <a:bodyPr wrap="none" rtlCol="0">
            <a:spAutoFit/>
          </a:bodyPr>
          <a:lstStyle/>
          <a:p>
            <a:r>
              <a:rPr lang="es-AR" dirty="0" smtClean="0">
                <a:solidFill>
                  <a:schemeClr val="bg1"/>
                </a:solidFill>
              </a:rPr>
              <a:t>C</a:t>
            </a:r>
            <a:endParaRPr lang="es-AR" dirty="0">
              <a:solidFill>
                <a:schemeClr val="bg1"/>
              </a:solidFill>
            </a:endParaRPr>
          </a:p>
        </p:txBody>
      </p:sp>
      <p:sp>
        <p:nvSpPr>
          <p:cNvPr id="14" name="13 CuadroTexto"/>
          <p:cNvSpPr txBox="1"/>
          <p:nvPr/>
        </p:nvSpPr>
        <p:spPr>
          <a:xfrm>
            <a:off x="547030" y="1103300"/>
            <a:ext cx="8208912" cy="1200329"/>
          </a:xfrm>
          <a:prstGeom prst="rect">
            <a:avLst/>
          </a:prstGeom>
          <a:noFill/>
        </p:spPr>
        <p:txBody>
          <a:bodyPr wrap="square" rtlCol="0">
            <a:spAutoFit/>
          </a:bodyPr>
          <a:lstStyle/>
          <a:p>
            <a:r>
              <a:rPr lang="es-AR" sz="2400" dirty="0" smtClean="0">
                <a:solidFill>
                  <a:schemeClr val="bg1"/>
                </a:solidFill>
              </a:rPr>
              <a:t>Si doblamos este segmento, haciendo tocar el punto A y C de manera de formar un círculo se forma un ángulo como el que se muestra abajo: </a:t>
            </a:r>
            <a:endParaRPr lang="es-AR" sz="2400" dirty="0">
              <a:solidFill>
                <a:schemeClr val="bg1"/>
              </a:solidFill>
            </a:endParaRPr>
          </a:p>
        </p:txBody>
      </p:sp>
      <p:sp>
        <p:nvSpPr>
          <p:cNvPr id="25" name="24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
        <p:nvSpPr>
          <p:cNvPr id="2" name="1 CuadroTexto"/>
          <p:cNvSpPr txBox="1"/>
          <p:nvPr/>
        </p:nvSpPr>
        <p:spPr>
          <a:xfrm>
            <a:off x="4403012" y="3923764"/>
            <a:ext cx="3302699" cy="369332"/>
          </a:xfrm>
          <a:prstGeom prst="rect">
            <a:avLst/>
          </a:prstGeom>
          <a:noFill/>
        </p:spPr>
        <p:txBody>
          <a:bodyPr wrap="none" rtlCol="0">
            <a:spAutoFit/>
          </a:bodyPr>
          <a:lstStyle/>
          <a:p>
            <a:r>
              <a:rPr lang="es-AR" dirty="0" smtClean="0">
                <a:solidFill>
                  <a:schemeClr val="bg1"/>
                </a:solidFill>
              </a:rPr>
              <a:t>Si hacemos la siguiente división…</a:t>
            </a:r>
            <a:endParaRPr lang="es-AR" dirty="0">
              <a:solidFill>
                <a:schemeClr val="bg1"/>
              </a:solidFill>
            </a:endParaRPr>
          </a:p>
        </p:txBody>
      </p:sp>
      <p:sp>
        <p:nvSpPr>
          <p:cNvPr id="5" name="4 Rectángulo"/>
          <p:cNvSpPr/>
          <p:nvPr/>
        </p:nvSpPr>
        <p:spPr>
          <a:xfrm>
            <a:off x="2565294" y="4093041"/>
            <a:ext cx="417102" cy="769441"/>
          </a:xfrm>
          <a:prstGeom prst="rect">
            <a:avLst/>
          </a:prstGeom>
        </p:spPr>
        <p:txBody>
          <a:bodyPr wrap="none">
            <a:spAutoFit/>
          </a:bodyPr>
          <a:lstStyle/>
          <a:p>
            <a:r>
              <a:rPr lang="es-AR" sz="4400" dirty="0">
                <a:solidFill>
                  <a:schemeClr val="bg1"/>
                </a:solidFill>
                <a:latin typeface="Symbol" pitchFamily="18" charset="2"/>
              </a:rPr>
              <a:t>g</a:t>
            </a:r>
            <a:endParaRPr lang="es-AR" sz="4400" dirty="0"/>
          </a:p>
        </p:txBody>
      </p:sp>
      <p:sp>
        <p:nvSpPr>
          <p:cNvPr id="26" name="25 Rectángulo"/>
          <p:cNvSpPr/>
          <p:nvPr/>
        </p:nvSpPr>
        <p:spPr>
          <a:xfrm>
            <a:off x="1423922" y="4535541"/>
            <a:ext cx="494046" cy="769441"/>
          </a:xfrm>
          <a:prstGeom prst="rect">
            <a:avLst/>
          </a:prstGeom>
        </p:spPr>
        <p:txBody>
          <a:bodyPr wrap="none">
            <a:spAutoFit/>
          </a:bodyPr>
          <a:lstStyle/>
          <a:p>
            <a:r>
              <a:rPr lang="es-AR" sz="4400" dirty="0" smtClean="0">
                <a:solidFill>
                  <a:schemeClr val="bg1"/>
                </a:solidFill>
                <a:latin typeface="Symbol" pitchFamily="18" charset="2"/>
              </a:rPr>
              <a:t>b</a:t>
            </a:r>
            <a:endParaRPr lang="es-AR" sz="4400" dirty="0"/>
          </a:p>
        </p:txBody>
      </p:sp>
      <p:sp>
        <p:nvSpPr>
          <p:cNvPr id="27" name="26 Rectángulo"/>
          <p:cNvSpPr/>
          <p:nvPr/>
        </p:nvSpPr>
        <p:spPr>
          <a:xfrm>
            <a:off x="4298710" y="4477243"/>
            <a:ext cx="494046" cy="769441"/>
          </a:xfrm>
          <a:prstGeom prst="rect">
            <a:avLst/>
          </a:prstGeom>
        </p:spPr>
        <p:txBody>
          <a:bodyPr wrap="none">
            <a:spAutoFit/>
          </a:bodyPr>
          <a:lstStyle/>
          <a:p>
            <a:r>
              <a:rPr lang="es-AR" sz="4400" dirty="0" smtClean="0">
                <a:solidFill>
                  <a:schemeClr val="bg1"/>
                </a:solidFill>
                <a:latin typeface="Symbol" pitchFamily="18" charset="2"/>
              </a:rPr>
              <a:t>b</a:t>
            </a:r>
            <a:endParaRPr lang="es-AR" sz="4400" dirty="0"/>
          </a:p>
        </p:txBody>
      </p:sp>
      <p:sp>
        <p:nvSpPr>
          <p:cNvPr id="28" name="27 Rectángulo"/>
          <p:cNvSpPr/>
          <p:nvPr/>
        </p:nvSpPr>
        <p:spPr>
          <a:xfrm>
            <a:off x="4337182" y="5172496"/>
            <a:ext cx="417102" cy="769441"/>
          </a:xfrm>
          <a:prstGeom prst="rect">
            <a:avLst/>
          </a:prstGeom>
        </p:spPr>
        <p:txBody>
          <a:bodyPr wrap="none">
            <a:spAutoFit/>
          </a:bodyPr>
          <a:lstStyle/>
          <a:p>
            <a:r>
              <a:rPr lang="es-AR" sz="4400" dirty="0">
                <a:solidFill>
                  <a:schemeClr val="bg1"/>
                </a:solidFill>
                <a:latin typeface="Symbol" pitchFamily="18" charset="2"/>
              </a:rPr>
              <a:t>g</a:t>
            </a:r>
            <a:endParaRPr lang="es-AR" sz="4400" dirty="0"/>
          </a:p>
        </p:txBody>
      </p:sp>
      <p:cxnSp>
        <p:nvCxnSpPr>
          <p:cNvPr id="9" name="8 Conector recto"/>
          <p:cNvCxnSpPr/>
          <p:nvPr/>
        </p:nvCxnSpPr>
        <p:spPr>
          <a:xfrm>
            <a:off x="3992921" y="5246684"/>
            <a:ext cx="938149" cy="0"/>
          </a:xfrm>
          <a:prstGeom prst="line">
            <a:avLst/>
          </a:prstGeom>
        </p:spPr>
        <p:style>
          <a:lnRef idx="1">
            <a:schemeClr val="accent1"/>
          </a:lnRef>
          <a:fillRef idx="0">
            <a:schemeClr val="accent1"/>
          </a:fillRef>
          <a:effectRef idx="0">
            <a:schemeClr val="accent1"/>
          </a:effectRef>
          <a:fontRef idx="minor">
            <a:schemeClr val="tx1"/>
          </a:fontRef>
        </p:style>
      </p:cxnSp>
      <p:sp>
        <p:nvSpPr>
          <p:cNvPr id="29" name="28 CuadroTexto"/>
          <p:cNvSpPr txBox="1"/>
          <p:nvPr/>
        </p:nvSpPr>
        <p:spPr>
          <a:xfrm>
            <a:off x="6218886" y="4986386"/>
            <a:ext cx="1659016" cy="1200329"/>
          </a:xfrm>
          <a:prstGeom prst="rect">
            <a:avLst/>
          </a:prstGeom>
          <a:noFill/>
        </p:spPr>
        <p:txBody>
          <a:bodyPr wrap="square" rtlCol="0">
            <a:spAutoFit/>
          </a:bodyPr>
          <a:lstStyle/>
          <a:p>
            <a:r>
              <a:rPr lang="es-AR" sz="2400" dirty="0" smtClean="0">
                <a:solidFill>
                  <a:srgbClr val="FFFF00"/>
                </a:solidFill>
              </a:rPr>
              <a:t>= 1,618…</a:t>
            </a:r>
          </a:p>
          <a:p>
            <a:pPr algn="ctr"/>
            <a:r>
              <a:rPr lang="es-AR" sz="2400" dirty="0" smtClean="0">
                <a:solidFill>
                  <a:srgbClr val="FFFF00"/>
                </a:solidFill>
              </a:rPr>
              <a:t> el número </a:t>
            </a:r>
          </a:p>
          <a:p>
            <a:pPr algn="ctr"/>
            <a:r>
              <a:rPr lang="es-AR" sz="2400" dirty="0" smtClean="0">
                <a:solidFill>
                  <a:srgbClr val="FFFF00"/>
                </a:solidFill>
              </a:rPr>
              <a:t>áureo</a:t>
            </a:r>
            <a:endParaRPr lang="es-AR" sz="2400" baseline="30000" dirty="0" smtClean="0">
              <a:solidFill>
                <a:srgbClr val="FFFF00"/>
              </a:solidFill>
            </a:endParaRPr>
          </a:p>
        </p:txBody>
      </p:sp>
      <p:sp>
        <p:nvSpPr>
          <p:cNvPr id="16" name="15 Rectángulo"/>
          <p:cNvSpPr/>
          <p:nvPr/>
        </p:nvSpPr>
        <p:spPr>
          <a:xfrm>
            <a:off x="5082963" y="4832534"/>
            <a:ext cx="1212191" cy="830997"/>
          </a:xfrm>
          <a:prstGeom prst="rect">
            <a:avLst/>
          </a:prstGeom>
        </p:spPr>
        <p:txBody>
          <a:bodyPr wrap="none">
            <a:spAutoFit/>
          </a:bodyPr>
          <a:lstStyle/>
          <a:p>
            <a:r>
              <a:rPr lang="es-AR" sz="2400" dirty="0" smtClean="0">
                <a:solidFill>
                  <a:schemeClr val="bg1"/>
                </a:solidFill>
              </a:rPr>
              <a:t>222° 30’</a:t>
            </a:r>
          </a:p>
          <a:p>
            <a:r>
              <a:rPr lang="es-AR" sz="2400" dirty="0" smtClean="0">
                <a:solidFill>
                  <a:schemeClr val="bg1"/>
                </a:solidFill>
              </a:rPr>
              <a:t>137° 30’</a:t>
            </a:r>
            <a:endParaRPr lang="es-AR" dirty="0">
              <a:solidFill>
                <a:schemeClr val="bg1"/>
              </a:solidFill>
            </a:endParaRPr>
          </a:p>
        </p:txBody>
      </p:sp>
      <p:cxnSp>
        <p:nvCxnSpPr>
          <p:cNvPr id="30" name="29 Conector recto"/>
          <p:cNvCxnSpPr/>
          <p:nvPr/>
        </p:nvCxnSpPr>
        <p:spPr>
          <a:xfrm>
            <a:off x="5114899" y="5246684"/>
            <a:ext cx="1124012" cy="1348"/>
          </a:xfrm>
          <a:prstGeom prst="line">
            <a:avLst/>
          </a:prstGeom>
        </p:spPr>
        <p:style>
          <a:lnRef idx="1">
            <a:schemeClr val="accent1"/>
          </a:lnRef>
          <a:fillRef idx="0">
            <a:schemeClr val="accent1"/>
          </a:fillRef>
          <a:effectRef idx="0">
            <a:schemeClr val="accent1"/>
          </a:effectRef>
          <a:fontRef idx="minor">
            <a:schemeClr val="tx1"/>
          </a:fontRef>
        </p:style>
      </p:cxnSp>
      <p:sp>
        <p:nvSpPr>
          <p:cNvPr id="31" name="30 CuadroTexto"/>
          <p:cNvSpPr txBox="1"/>
          <p:nvPr/>
        </p:nvSpPr>
        <p:spPr>
          <a:xfrm>
            <a:off x="4841864" y="5062018"/>
            <a:ext cx="300082" cy="369332"/>
          </a:xfrm>
          <a:prstGeom prst="rect">
            <a:avLst/>
          </a:prstGeom>
          <a:noFill/>
        </p:spPr>
        <p:txBody>
          <a:bodyPr wrap="none" rtlCol="0">
            <a:spAutoFit/>
          </a:bodyPr>
          <a:lstStyle/>
          <a:p>
            <a:r>
              <a:rPr lang="es-AR" dirty="0" smtClean="0">
                <a:solidFill>
                  <a:schemeClr val="bg1"/>
                </a:solidFill>
              </a:rPr>
              <a:t>=</a:t>
            </a:r>
            <a:endParaRPr lang="es-AR" dirty="0">
              <a:solidFill>
                <a:schemeClr val="bg1"/>
              </a:solidFill>
            </a:endParaRPr>
          </a:p>
        </p:txBody>
      </p:sp>
      <p:sp>
        <p:nvSpPr>
          <p:cNvPr id="33" name="32 Rectángulo"/>
          <p:cNvSpPr/>
          <p:nvPr/>
        </p:nvSpPr>
        <p:spPr>
          <a:xfrm>
            <a:off x="4353393" y="6156908"/>
            <a:ext cx="1766830" cy="584775"/>
          </a:xfrm>
          <a:prstGeom prst="rect">
            <a:avLst/>
          </a:prstGeom>
        </p:spPr>
        <p:txBody>
          <a:bodyPr wrap="none">
            <a:spAutoFit/>
          </a:bodyPr>
          <a:lstStyle/>
          <a:p>
            <a:r>
              <a:rPr lang="es-AR" sz="3200" dirty="0" smtClean="0">
                <a:solidFill>
                  <a:schemeClr val="bg1"/>
                </a:solidFill>
                <a:latin typeface="Symbol" pitchFamily="18" charset="2"/>
              </a:rPr>
              <a:t>g</a:t>
            </a:r>
            <a:r>
              <a:rPr lang="es-AR" sz="2400" dirty="0">
                <a:solidFill>
                  <a:schemeClr val="bg1"/>
                </a:solidFill>
              </a:rPr>
              <a:t> + </a:t>
            </a:r>
            <a:r>
              <a:rPr lang="es-AR" sz="3200" dirty="0" smtClean="0">
                <a:solidFill>
                  <a:schemeClr val="bg1"/>
                </a:solidFill>
                <a:latin typeface="Symbol" pitchFamily="18" charset="2"/>
              </a:rPr>
              <a:t>b </a:t>
            </a:r>
            <a:r>
              <a:rPr lang="es-AR" sz="2400" dirty="0">
                <a:solidFill>
                  <a:schemeClr val="bg1"/>
                </a:solidFill>
              </a:rPr>
              <a:t>= 360°</a:t>
            </a:r>
          </a:p>
        </p:txBody>
      </p:sp>
    </p:spTree>
    <p:extLst>
      <p:ext uri="{BB962C8B-B14F-4D97-AF65-F5344CB8AC3E}">
        <p14:creationId xmlns:p14="http://schemas.microsoft.com/office/powerpoint/2010/main" val="369255546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cstate="print">
            <a:clrChange>
              <a:clrFrom>
                <a:srgbClr val="010001"/>
              </a:clrFrom>
              <a:clrTo>
                <a:srgbClr val="010001">
                  <a:alpha val="0"/>
                </a:srgbClr>
              </a:clrTo>
            </a:clrChange>
            <a:extLst>
              <a:ext uri="{28A0092B-C50C-407E-A947-70E740481C1C}">
                <a14:useLocalDpi xmlns:a14="http://schemas.microsoft.com/office/drawing/2010/main"/>
              </a:ext>
            </a:extLst>
          </a:blip>
          <a:srcRect l="2726" t="4635" r="3144" b="3733"/>
          <a:stretch/>
        </p:blipFill>
        <p:spPr bwMode="auto">
          <a:xfrm>
            <a:off x="17087" y="0"/>
            <a:ext cx="5995073" cy="3826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CuadroTexto"/>
          <p:cNvSpPr txBox="1"/>
          <p:nvPr/>
        </p:nvSpPr>
        <p:spPr>
          <a:xfrm>
            <a:off x="242315" y="4077072"/>
            <a:ext cx="4041653" cy="2000548"/>
          </a:xfrm>
          <a:prstGeom prst="rect">
            <a:avLst/>
          </a:prstGeom>
          <a:noFill/>
        </p:spPr>
        <p:txBody>
          <a:bodyPr wrap="square" rtlCol="0">
            <a:spAutoFit/>
          </a:bodyPr>
          <a:lstStyle/>
          <a:p>
            <a:pPr algn="just"/>
            <a:r>
              <a:rPr lang="es-AR" sz="2400" dirty="0" smtClean="0">
                <a:solidFill>
                  <a:schemeClr val="bg1"/>
                </a:solidFill>
              </a:rPr>
              <a:t>Las hojas se disponen en el tallo en espiral  a </a:t>
            </a:r>
            <a:r>
              <a:rPr lang="es-AR" sz="2800" dirty="0" smtClean="0">
                <a:solidFill>
                  <a:srgbClr val="FFFF00"/>
                </a:solidFill>
              </a:rPr>
              <a:t>137°30’ </a:t>
            </a:r>
            <a:r>
              <a:rPr lang="es-AR" sz="2400" dirty="0" smtClean="0">
                <a:solidFill>
                  <a:schemeClr val="bg1"/>
                </a:solidFill>
              </a:rPr>
              <a:t>una de la otra para lograr así una mayor exposición a los rayos del sol</a:t>
            </a:r>
            <a:endParaRPr lang="es-AR" sz="2400" dirty="0">
              <a:solidFill>
                <a:schemeClr val="bg1"/>
              </a:solidFill>
            </a:endParaRPr>
          </a:p>
        </p:txBody>
      </p:sp>
      <p:pic>
        <p:nvPicPr>
          <p:cNvPr id="2051" name="Picture 3"/>
          <p:cNvPicPr>
            <a:picLocks noChangeAspect="1" noChangeArrowheads="1"/>
          </p:cNvPicPr>
          <p:nvPr/>
        </p:nvPicPr>
        <p:blipFill rotWithShape="1">
          <a:blip r:embed="rId3" cstate="print">
            <a:clrChange>
              <a:clrFrom>
                <a:srgbClr val="010001"/>
              </a:clrFrom>
              <a:clrTo>
                <a:srgbClr val="010001">
                  <a:alpha val="0"/>
                </a:srgbClr>
              </a:clrTo>
            </a:clrChange>
            <a:extLst>
              <a:ext uri="{28A0092B-C50C-407E-A947-70E740481C1C}">
                <a14:useLocalDpi xmlns:a14="http://schemas.microsoft.com/office/drawing/2010/main"/>
              </a:ext>
            </a:extLst>
          </a:blip>
          <a:srcRect l="2158" t="3542" r="2158" b="2135"/>
          <a:stretch/>
        </p:blipFill>
        <p:spPr bwMode="auto">
          <a:xfrm>
            <a:off x="4211960" y="1997111"/>
            <a:ext cx="4812582" cy="4357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255523032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3" name="102 Hexágono"/>
          <p:cNvSpPr/>
          <p:nvPr/>
        </p:nvSpPr>
        <p:spPr>
          <a:xfrm rot="16200000">
            <a:off x="4551805" y="4681402"/>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normAutofit fontScale="77500" lnSpcReduction="20000"/>
          </a:bodyPr>
          <a:lstStyle/>
          <a:p>
            <a:pPr algn="ctr"/>
            <a:endParaRPr lang="es-AR" dirty="0"/>
          </a:p>
        </p:txBody>
      </p:sp>
      <p:sp>
        <p:nvSpPr>
          <p:cNvPr id="100" name="99 Hexágono"/>
          <p:cNvSpPr/>
          <p:nvPr/>
        </p:nvSpPr>
        <p:spPr>
          <a:xfrm rot="16200000">
            <a:off x="4113225" y="4674094"/>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s-AR" sz="1400" dirty="0" smtClean="0"/>
              <a:t>10</a:t>
            </a:r>
            <a:endParaRPr lang="es-AR" sz="1400" dirty="0"/>
          </a:p>
        </p:txBody>
      </p:sp>
      <p:sp>
        <p:nvSpPr>
          <p:cNvPr id="101" name="100 Hexágono"/>
          <p:cNvSpPr/>
          <p:nvPr/>
        </p:nvSpPr>
        <p:spPr>
          <a:xfrm rot="16200000">
            <a:off x="3400845" y="5056866"/>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s-AR" sz="1400" dirty="0" smtClean="0"/>
              <a:t>1</a:t>
            </a:r>
            <a:endParaRPr lang="es-AR" sz="1400" dirty="0"/>
          </a:p>
        </p:txBody>
      </p:sp>
      <p:sp>
        <p:nvSpPr>
          <p:cNvPr id="99" name="98 Hexágono"/>
          <p:cNvSpPr/>
          <p:nvPr/>
        </p:nvSpPr>
        <p:spPr>
          <a:xfrm rot="16200000">
            <a:off x="3645393" y="4662354"/>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s-AR" sz="1400" dirty="0" smtClean="0"/>
              <a:t>1</a:t>
            </a:r>
            <a:endParaRPr lang="es-AR" sz="1400" dirty="0"/>
          </a:p>
        </p:txBody>
      </p:sp>
      <p:sp>
        <p:nvSpPr>
          <p:cNvPr id="80" name="79 Hexágono"/>
          <p:cNvSpPr/>
          <p:nvPr/>
        </p:nvSpPr>
        <p:spPr>
          <a:xfrm rot="16200000">
            <a:off x="5508733" y="3883962"/>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normAutofit fontScale="77500" lnSpcReduction="20000"/>
          </a:bodyPr>
          <a:lstStyle/>
          <a:p>
            <a:pPr algn="ctr"/>
            <a:r>
              <a:rPr lang="es-AR" dirty="0" smtClean="0"/>
              <a:t>56</a:t>
            </a:r>
            <a:endParaRPr lang="es-AR" dirty="0"/>
          </a:p>
        </p:txBody>
      </p:sp>
      <p:sp>
        <p:nvSpPr>
          <p:cNvPr id="81" name="80 Hexágono"/>
          <p:cNvSpPr/>
          <p:nvPr/>
        </p:nvSpPr>
        <p:spPr>
          <a:xfrm rot="16200000">
            <a:off x="5965975" y="3877964"/>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normAutofit fontScale="77500" lnSpcReduction="20000"/>
          </a:bodyPr>
          <a:lstStyle/>
          <a:p>
            <a:pPr algn="ctr"/>
            <a:endParaRPr lang="es-AR" dirty="0"/>
          </a:p>
        </p:txBody>
      </p:sp>
      <p:sp>
        <p:nvSpPr>
          <p:cNvPr id="82" name="81 Hexágono"/>
          <p:cNvSpPr/>
          <p:nvPr/>
        </p:nvSpPr>
        <p:spPr>
          <a:xfrm rot="16200000">
            <a:off x="5039361" y="3874438"/>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normAutofit fontScale="77500" lnSpcReduction="20000"/>
          </a:bodyPr>
          <a:lstStyle/>
          <a:p>
            <a:pPr algn="ctr"/>
            <a:r>
              <a:rPr lang="es-AR" dirty="0" smtClean="0"/>
              <a:t>28</a:t>
            </a:r>
            <a:endParaRPr lang="es-AR" dirty="0"/>
          </a:p>
        </p:txBody>
      </p:sp>
      <p:sp>
        <p:nvSpPr>
          <p:cNvPr id="83" name="82 Hexágono"/>
          <p:cNvSpPr/>
          <p:nvPr/>
        </p:nvSpPr>
        <p:spPr>
          <a:xfrm rot="16200000">
            <a:off x="4591687" y="3855389"/>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s-AR" sz="1400" dirty="0" smtClean="0"/>
              <a:t>8</a:t>
            </a:r>
            <a:endParaRPr lang="es-AR" sz="1400" dirty="0"/>
          </a:p>
        </p:txBody>
      </p:sp>
      <p:sp>
        <p:nvSpPr>
          <p:cNvPr id="84" name="83 Hexágono"/>
          <p:cNvSpPr/>
          <p:nvPr/>
        </p:nvSpPr>
        <p:spPr>
          <a:xfrm rot="16200000">
            <a:off x="4134488" y="3864913"/>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s-AR" sz="1400" dirty="0" smtClean="0"/>
              <a:t>1</a:t>
            </a:r>
            <a:endParaRPr lang="es-AR" sz="1400" dirty="0"/>
          </a:p>
        </p:txBody>
      </p:sp>
      <p:sp>
        <p:nvSpPr>
          <p:cNvPr id="85" name="84 Hexágono"/>
          <p:cNvSpPr/>
          <p:nvPr/>
        </p:nvSpPr>
        <p:spPr>
          <a:xfrm rot="16200000">
            <a:off x="6413609" y="3886380"/>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normAutofit fontScale="77500" lnSpcReduction="20000"/>
          </a:bodyPr>
          <a:lstStyle/>
          <a:p>
            <a:pPr algn="ctr"/>
            <a:endParaRPr lang="es-AR" dirty="0"/>
          </a:p>
        </p:txBody>
      </p:sp>
      <p:sp>
        <p:nvSpPr>
          <p:cNvPr id="86" name="85 Hexágono"/>
          <p:cNvSpPr/>
          <p:nvPr/>
        </p:nvSpPr>
        <p:spPr>
          <a:xfrm rot="16200000">
            <a:off x="6877633" y="3886380"/>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s-AR" sz="1400" dirty="0"/>
          </a:p>
        </p:txBody>
      </p:sp>
      <p:sp>
        <p:nvSpPr>
          <p:cNvPr id="87" name="86 Hexágono"/>
          <p:cNvSpPr/>
          <p:nvPr/>
        </p:nvSpPr>
        <p:spPr>
          <a:xfrm rot="16200000">
            <a:off x="7341655" y="3900027"/>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s-AR" sz="1400" dirty="0"/>
          </a:p>
        </p:txBody>
      </p:sp>
      <p:sp>
        <p:nvSpPr>
          <p:cNvPr id="88" name="87 Hexágono"/>
          <p:cNvSpPr/>
          <p:nvPr/>
        </p:nvSpPr>
        <p:spPr>
          <a:xfrm rot="16200000">
            <a:off x="7788223" y="3900027"/>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s-AR" sz="1400" dirty="0"/>
          </a:p>
        </p:txBody>
      </p:sp>
      <p:sp>
        <p:nvSpPr>
          <p:cNvPr id="4" name="3 CuadroTexto"/>
          <p:cNvSpPr txBox="1"/>
          <p:nvPr/>
        </p:nvSpPr>
        <p:spPr>
          <a:xfrm>
            <a:off x="209936" y="246083"/>
            <a:ext cx="4502836" cy="1938992"/>
          </a:xfrm>
          <a:prstGeom prst="rect">
            <a:avLst/>
          </a:prstGeom>
          <a:noFill/>
        </p:spPr>
        <p:txBody>
          <a:bodyPr wrap="none" rtlCol="0">
            <a:spAutoFit/>
          </a:bodyPr>
          <a:lstStyle/>
          <a:p>
            <a:r>
              <a:rPr lang="es-AR" dirty="0" smtClean="0">
                <a:solidFill>
                  <a:schemeClr val="bg1"/>
                </a:solidFill>
              </a:rPr>
              <a:t>¿Cómo saber cuales son los </a:t>
            </a:r>
            <a:r>
              <a:rPr lang="es-AR" dirty="0" smtClean="0">
                <a:solidFill>
                  <a:srgbClr val="FFFF00"/>
                </a:solidFill>
              </a:rPr>
              <a:t>números áureos</a:t>
            </a:r>
            <a:r>
              <a:rPr lang="es-AR" dirty="0" smtClean="0">
                <a:solidFill>
                  <a:schemeClr val="bg1"/>
                </a:solidFill>
              </a:rPr>
              <a:t>?:</a:t>
            </a:r>
          </a:p>
          <a:p>
            <a:endParaRPr lang="es-AR" dirty="0" smtClean="0">
              <a:solidFill>
                <a:schemeClr val="bg1"/>
              </a:solidFill>
            </a:endParaRPr>
          </a:p>
          <a:p>
            <a:pPr algn="ctr"/>
            <a:r>
              <a:rPr lang="es-AR" dirty="0" smtClean="0">
                <a:solidFill>
                  <a:schemeClr val="bg1"/>
                </a:solidFill>
              </a:rPr>
              <a:t>Partimos del </a:t>
            </a:r>
          </a:p>
          <a:p>
            <a:pPr algn="ctr"/>
            <a:r>
              <a:rPr lang="es-AR" sz="2400" dirty="0" smtClean="0">
                <a:solidFill>
                  <a:srgbClr val="FFFF00"/>
                </a:solidFill>
              </a:rPr>
              <a:t>Triángulo </a:t>
            </a:r>
            <a:r>
              <a:rPr lang="es-AR" sz="2400" dirty="0">
                <a:solidFill>
                  <a:srgbClr val="FFFF00"/>
                </a:solidFill>
              </a:rPr>
              <a:t>de </a:t>
            </a:r>
            <a:r>
              <a:rPr lang="es-AR" sz="2400" dirty="0" smtClean="0">
                <a:solidFill>
                  <a:srgbClr val="FFFF00"/>
                </a:solidFill>
              </a:rPr>
              <a:t>Tartaglia</a:t>
            </a:r>
          </a:p>
          <a:p>
            <a:pPr algn="ctr"/>
            <a:r>
              <a:rPr lang="es-AR" dirty="0" smtClean="0">
                <a:solidFill>
                  <a:schemeClr val="bg1"/>
                </a:solidFill>
              </a:rPr>
              <a:t>o llamado también de </a:t>
            </a:r>
            <a:r>
              <a:rPr lang="es-AR" sz="2400" dirty="0">
                <a:solidFill>
                  <a:srgbClr val="FFFF00"/>
                </a:solidFill>
              </a:rPr>
              <a:t>Pascal</a:t>
            </a:r>
          </a:p>
          <a:p>
            <a:r>
              <a:rPr lang="es-AR" dirty="0" smtClean="0">
                <a:solidFill>
                  <a:schemeClr val="bg1"/>
                </a:solidFill>
              </a:rPr>
              <a:t> </a:t>
            </a:r>
            <a:endParaRPr lang="es-AR" dirty="0">
              <a:solidFill>
                <a:schemeClr val="bg1"/>
              </a:solidFill>
            </a:endParaRPr>
          </a:p>
        </p:txBody>
      </p:sp>
      <p:pic>
        <p:nvPicPr>
          <p:cNvPr id="7" name="6 Imagen"/>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07261" y="2167454"/>
            <a:ext cx="1547008" cy="1428007"/>
          </a:xfrm>
          <a:prstGeom prst="rect">
            <a:avLst/>
          </a:prstGeom>
        </p:spPr>
      </p:pic>
      <p:pic>
        <p:nvPicPr>
          <p:cNvPr id="9" name="Picture 6"/>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052078" y="3864215"/>
            <a:ext cx="1857375" cy="2457451"/>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a:extLst>
            <a:ext uri="{909E8E84-426E-40DD-AFC4-6F175D3DCCD1}">
              <a14:hiddenFill xmlns:a14="http://schemas.microsoft.com/office/drawing/2010/main">
                <a:solidFill>
                  <a:schemeClr val="accent1"/>
                </a:solidFill>
              </a14:hiddenFill>
            </a:ext>
          </a:extLst>
        </p:spPr>
      </p:pic>
      <p:sp>
        <p:nvSpPr>
          <p:cNvPr id="10" name="9 Hexágono"/>
          <p:cNvSpPr/>
          <p:nvPr/>
        </p:nvSpPr>
        <p:spPr>
          <a:xfrm rot="16200000">
            <a:off x="6034188" y="602152"/>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s-AR" sz="1400" dirty="0" smtClean="0"/>
              <a:t>1</a:t>
            </a:r>
            <a:endParaRPr lang="es-AR" sz="1400" dirty="0"/>
          </a:p>
        </p:txBody>
      </p:sp>
      <p:sp>
        <p:nvSpPr>
          <p:cNvPr id="12" name="11 Hexágono"/>
          <p:cNvSpPr/>
          <p:nvPr/>
        </p:nvSpPr>
        <p:spPr>
          <a:xfrm rot="16200000">
            <a:off x="5767489" y="1002201"/>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s-AR" sz="1400" dirty="0" smtClean="0"/>
              <a:t>1</a:t>
            </a:r>
            <a:endParaRPr lang="es-AR" sz="1400" dirty="0"/>
          </a:p>
        </p:txBody>
      </p:sp>
      <p:sp>
        <p:nvSpPr>
          <p:cNvPr id="13" name="12 Hexágono"/>
          <p:cNvSpPr/>
          <p:nvPr/>
        </p:nvSpPr>
        <p:spPr>
          <a:xfrm rot="16200000">
            <a:off x="6234215" y="1021253"/>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s-AR" sz="1400" dirty="0" smtClean="0"/>
              <a:t>1</a:t>
            </a:r>
            <a:endParaRPr lang="es-AR" sz="1400" dirty="0"/>
          </a:p>
        </p:txBody>
      </p:sp>
      <p:sp>
        <p:nvSpPr>
          <p:cNvPr id="14" name="13 Hexágono"/>
          <p:cNvSpPr/>
          <p:nvPr/>
        </p:nvSpPr>
        <p:spPr>
          <a:xfrm rot="16200000">
            <a:off x="5519841" y="1392729"/>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s-AR" sz="1400" dirty="0" smtClean="0"/>
              <a:t>1</a:t>
            </a:r>
            <a:endParaRPr lang="es-AR" sz="1400" dirty="0"/>
          </a:p>
        </p:txBody>
      </p:sp>
      <p:sp>
        <p:nvSpPr>
          <p:cNvPr id="15" name="14 Hexágono"/>
          <p:cNvSpPr/>
          <p:nvPr/>
        </p:nvSpPr>
        <p:spPr>
          <a:xfrm rot="16200000">
            <a:off x="5996092" y="1421305"/>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s-AR" sz="1400" dirty="0" smtClean="0"/>
              <a:t>2</a:t>
            </a:r>
            <a:endParaRPr lang="es-AR" sz="1400" dirty="0"/>
          </a:p>
        </p:txBody>
      </p:sp>
      <p:sp>
        <p:nvSpPr>
          <p:cNvPr id="16" name="15 Hexágono"/>
          <p:cNvSpPr/>
          <p:nvPr/>
        </p:nvSpPr>
        <p:spPr>
          <a:xfrm rot="16200000">
            <a:off x="6443729" y="2257462"/>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s-AR" sz="1400" dirty="0" smtClean="0"/>
              <a:t>4</a:t>
            </a:r>
            <a:endParaRPr lang="es-AR" sz="1400" dirty="0"/>
          </a:p>
        </p:txBody>
      </p:sp>
      <p:sp>
        <p:nvSpPr>
          <p:cNvPr id="17" name="16 Hexágono"/>
          <p:cNvSpPr/>
          <p:nvPr/>
        </p:nvSpPr>
        <p:spPr>
          <a:xfrm rot="16200000">
            <a:off x="6453292" y="1430830"/>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s-AR" sz="1400" dirty="0" smtClean="0"/>
              <a:t>1</a:t>
            </a:r>
            <a:endParaRPr lang="es-AR" sz="1400" dirty="0"/>
          </a:p>
        </p:txBody>
      </p:sp>
      <p:sp>
        <p:nvSpPr>
          <p:cNvPr id="18" name="17 Hexágono"/>
          <p:cNvSpPr/>
          <p:nvPr/>
        </p:nvSpPr>
        <p:spPr>
          <a:xfrm rot="16200000">
            <a:off x="5748444" y="1811830"/>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s-AR" sz="1400" dirty="0" smtClean="0"/>
              <a:t>3</a:t>
            </a:r>
            <a:endParaRPr lang="es-AR" sz="1400" dirty="0"/>
          </a:p>
        </p:txBody>
      </p:sp>
      <p:sp>
        <p:nvSpPr>
          <p:cNvPr id="19" name="18 Hexágono"/>
          <p:cNvSpPr/>
          <p:nvPr/>
        </p:nvSpPr>
        <p:spPr>
          <a:xfrm rot="16200000">
            <a:off x="6205645" y="1830882"/>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s-AR" sz="1400" dirty="0" smtClean="0"/>
              <a:t>3</a:t>
            </a:r>
            <a:endParaRPr lang="es-AR" sz="1400" dirty="0"/>
          </a:p>
        </p:txBody>
      </p:sp>
      <p:sp>
        <p:nvSpPr>
          <p:cNvPr id="20" name="19 Hexágono"/>
          <p:cNvSpPr/>
          <p:nvPr/>
        </p:nvSpPr>
        <p:spPr>
          <a:xfrm rot="16200000">
            <a:off x="6672369" y="1840408"/>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s-AR" sz="1400" dirty="0" smtClean="0"/>
              <a:t>1</a:t>
            </a:r>
            <a:endParaRPr lang="es-AR" sz="1400" dirty="0"/>
          </a:p>
        </p:txBody>
      </p:sp>
      <p:sp>
        <p:nvSpPr>
          <p:cNvPr id="21" name="20 Hexágono"/>
          <p:cNvSpPr/>
          <p:nvPr/>
        </p:nvSpPr>
        <p:spPr>
          <a:xfrm rot="16200000">
            <a:off x="5293461" y="1810725"/>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s-AR" sz="1400" dirty="0" smtClean="0"/>
              <a:t>1</a:t>
            </a:r>
            <a:endParaRPr lang="es-AR" sz="1400" dirty="0"/>
          </a:p>
        </p:txBody>
      </p:sp>
      <p:sp>
        <p:nvSpPr>
          <p:cNvPr id="22" name="21 Hexágono"/>
          <p:cNvSpPr/>
          <p:nvPr/>
        </p:nvSpPr>
        <p:spPr>
          <a:xfrm rot="16200000">
            <a:off x="6900971" y="2251464"/>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s-AR" sz="1400" dirty="0" smtClean="0"/>
              <a:t>1</a:t>
            </a:r>
            <a:endParaRPr lang="es-AR" sz="1400" dirty="0"/>
          </a:p>
        </p:txBody>
      </p:sp>
      <p:sp>
        <p:nvSpPr>
          <p:cNvPr id="23" name="22 Hexágono"/>
          <p:cNvSpPr/>
          <p:nvPr/>
        </p:nvSpPr>
        <p:spPr>
          <a:xfrm rot="16200000">
            <a:off x="5974357" y="2247938"/>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s-AR" sz="1400" dirty="0" smtClean="0"/>
              <a:t>6</a:t>
            </a:r>
            <a:endParaRPr lang="es-AR" sz="1400" dirty="0"/>
          </a:p>
        </p:txBody>
      </p:sp>
      <p:sp>
        <p:nvSpPr>
          <p:cNvPr id="24" name="23 Hexágono"/>
          <p:cNvSpPr/>
          <p:nvPr/>
        </p:nvSpPr>
        <p:spPr>
          <a:xfrm rot="16200000">
            <a:off x="5526683" y="2228889"/>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s-AR" sz="1400" dirty="0" smtClean="0"/>
              <a:t>4</a:t>
            </a:r>
            <a:endParaRPr lang="es-AR" sz="1400" dirty="0"/>
          </a:p>
        </p:txBody>
      </p:sp>
      <p:sp>
        <p:nvSpPr>
          <p:cNvPr id="25" name="24 Hexágono"/>
          <p:cNvSpPr/>
          <p:nvPr/>
        </p:nvSpPr>
        <p:spPr>
          <a:xfrm rot="16200000">
            <a:off x="5069484" y="2238413"/>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s-AR" sz="1400" dirty="0" smtClean="0"/>
              <a:t>1</a:t>
            </a:r>
            <a:endParaRPr lang="es-AR" sz="1400" dirty="0"/>
          </a:p>
        </p:txBody>
      </p:sp>
      <p:sp>
        <p:nvSpPr>
          <p:cNvPr id="26" name="25 Hexágono"/>
          <p:cNvSpPr/>
          <p:nvPr/>
        </p:nvSpPr>
        <p:spPr>
          <a:xfrm rot="16200000">
            <a:off x="6196037" y="2661060"/>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normAutofit fontScale="77500" lnSpcReduction="20000"/>
          </a:bodyPr>
          <a:lstStyle/>
          <a:p>
            <a:pPr algn="ctr"/>
            <a:r>
              <a:rPr lang="es-AR" dirty="0" smtClean="0"/>
              <a:t>10</a:t>
            </a:r>
            <a:endParaRPr lang="es-AR" dirty="0"/>
          </a:p>
        </p:txBody>
      </p:sp>
      <p:sp>
        <p:nvSpPr>
          <p:cNvPr id="27" name="26 Hexágono"/>
          <p:cNvSpPr/>
          <p:nvPr/>
        </p:nvSpPr>
        <p:spPr>
          <a:xfrm rot="16200000">
            <a:off x="6653279" y="2655061"/>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s-AR" sz="1400" dirty="0" smtClean="0"/>
              <a:t>5</a:t>
            </a:r>
            <a:endParaRPr lang="es-AR" sz="1400" dirty="0"/>
          </a:p>
        </p:txBody>
      </p:sp>
      <p:sp>
        <p:nvSpPr>
          <p:cNvPr id="28" name="27 Hexágono"/>
          <p:cNvSpPr/>
          <p:nvPr/>
        </p:nvSpPr>
        <p:spPr>
          <a:xfrm rot="16200000">
            <a:off x="5726665" y="2651536"/>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normAutofit fontScale="77500" lnSpcReduction="20000"/>
          </a:bodyPr>
          <a:lstStyle/>
          <a:p>
            <a:pPr algn="ctr"/>
            <a:r>
              <a:rPr lang="es-AR" dirty="0" smtClean="0"/>
              <a:t>10</a:t>
            </a:r>
            <a:endParaRPr lang="es-AR" dirty="0"/>
          </a:p>
        </p:txBody>
      </p:sp>
      <p:sp>
        <p:nvSpPr>
          <p:cNvPr id="29" name="28 Hexágono"/>
          <p:cNvSpPr/>
          <p:nvPr/>
        </p:nvSpPr>
        <p:spPr>
          <a:xfrm rot="16200000">
            <a:off x="5278990" y="2632485"/>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s-AR" sz="1400" dirty="0" smtClean="0"/>
              <a:t>5</a:t>
            </a:r>
            <a:endParaRPr lang="es-AR" sz="1400" dirty="0"/>
          </a:p>
        </p:txBody>
      </p:sp>
      <p:sp>
        <p:nvSpPr>
          <p:cNvPr id="30" name="29 Hexágono"/>
          <p:cNvSpPr/>
          <p:nvPr/>
        </p:nvSpPr>
        <p:spPr>
          <a:xfrm rot="16200000">
            <a:off x="4821792" y="2642010"/>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s-AR" sz="1400" dirty="0" smtClean="0"/>
              <a:t>1</a:t>
            </a:r>
            <a:endParaRPr lang="es-AR" sz="1400" dirty="0"/>
          </a:p>
        </p:txBody>
      </p:sp>
      <p:sp>
        <p:nvSpPr>
          <p:cNvPr id="31" name="30 Hexágono"/>
          <p:cNvSpPr/>
          <p:nvPr/>
        </p:nvSpPr>
        <p:spPr>
          <a:xfrm rot="16200000">
            <a:off x="7100913" y="2663477"/>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s-AR" sz="1400" dirty="0" smtClean="0"/>
              <a:t>1</a:t>
            </a:r>
            <a:endParaRPr lang="es-AR" sz="1400" dirty="0"/>
          </a:p>
        </p:txBody>
      </p:sp>
      <p:sp>
        <p:nvSpPr>
          <p:cNvPr id="32" name="31 Hexágono"/>
          <p:cNvSpPr/>
          <p:nvPr/>
        </p:nvSpPr>
        <p:spPr>
          <a:xfrm rot="16200000">
            <a:off x="5978774" y="3070493"/>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normAutofit fontScale="77500" lnSpcReduction="20000"/>
          </a:bodyPr>
          <a:lstStyle/>
          <a:p>
            <a:pPr algn="ctr"/>
            <a:r>
              <a:rPr lang="es-AR" dirty="0" smtClean="0"/>
              <a:t>20</a:t>
            </a:r>
            <a:endParaRPr lang="es-AR" dirty="0"/>
          </a:p>
        </p:txBody>
      </p:sp>
      <p:sp>
        <p:nvSpPr>
          <p:cNvPr id="33" name="32 Hexágono"/>
          <p:cNvSpPr/>
          <p:nvPr/>
        </p:nvSpPr>
        <p:spPr>
          <a:xfrm rot="16200000">
            <a:off x="6434916" y="3064493"/>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normAutofit fontScale="77500" lnSpcReduction="20000"/>
          </a:bodyPr>
          <a:lstStyle/>
          <a:p>
            <a:pPr algn="ctr"/>
            <a:r>
              <a:rPr lang="es-AR" dirty="0" smtClean="0"/>
              <a:t>15</a:t>
            </a:r>
            <a:endParaRPr lang="es-AR" dirty="0"/>
          </a:p>
        </p:txBody>
      </p:sp>
      <p:sp>
        <p:nvSpPr>
          <p:cNvPr id="34" name="33 Hexágono"/>
          <p:cNvSpPr/>
          <p:nvPr/>
        </p:nvSpPr>
        <p:spPr>
          <a:xfrm rot="16200000">
            <a:off x="5518935" y="3060969"/>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normAutofit fontScale="77500" lnSpcReduction="20000"/>
          </a:bodyPr>
          <a:lstStyle/>
          <a:p>
            <a:pPr algn="ctr"/>
            <a:r>
              <a:rPr lang="es-AR" dirty="0" smtClean="0"/>
              <a:t>15</a:t>
            </a:r>
            <a:endParaRPr lang="es-AR" dirty="0"/>
          </a:p>
        </p:txBody>
      </p:sp>
      <p:sp>
        <p:nvSpPr>
          <p:cNvPr id="35" name="34 Hexágono"/>
          <p:cNvSpPr/>
          <p:nvPr/>
        </p:nvSpPr>
        <p:spPr>
          <a:xfrm rot="16200000">
            <a:off x="5060627" y="3041918"/>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s-AR" sz="1400" dirty="0" smtClean="0"/>
              <a:t>6</a:t>
            </a:r>
            <a:endParaRPr lang="es-AR" sz="1400" dirty="0"/>
          </a:p>
        </p:txBody>
      </p:sp>
      <p:sp>
        <p:nvSpPr>
          <p:cNvPr id="36" name="35 Hexágono"/>
          <p:cNvSpPr/>
          <p:nvPr/>
        </p:nvSpPr>
        <p:spPr>
          <a:xfrm rot="16200000">
            <a:off x="4603429" y="3051444"/>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s-AR" sz="1400" dirty="0" smtClean="0"/>
              <a:t>1</a:t>
            </a:r>
            <a:endParaRPr lang="es-AR" sz="1400" dirty="0"/>
          </a:p>
        </p:txBody>
      </p:sp>
      <p:sp>
        <p:nvSpPr>
          <p:cNvPr id="37" name="36 Hexágono"/>
          <p:cNvSpPr/>
          <p:nvPr/>
        </p:nvSpPr>
        <p:spPr>
          <a:xfrm rot="16200000">
            <a:off x="6882550" y="3072909"/>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s-AR" sz="1400" dirty="0" smtClean="0"/>
              <a:t>6</a:t>
            </a:r>
            <a:endParaRPr lang="es-AR" sz="1400" dirty="0"/>
          </a:p>
        </p:txBody>
      </p:sp>
      <p:sp>
        <p:nvSpPr>
          <p:cNvPr id="38" name="37 Hexágono"/>
          <p:cNvSpPr/>
          <p:nvPr/>
        </p:nvSpPr>
        <p:spPr>
          <a:xfrm rot="16200000">
            <a:off x="7346574" y="3072909"/>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s-AR" sz="1400" dirty="0"/>
          </a:p>
        </p:txBody>
      </p:sp>
      <p:sp>
        <p:nvSpPr>
          <p:cNvPr id="39" name="38 Hexágono"/>
          <p:cNvSpPr/>
          <p:nvPr/>
        </p:nvSpPr>
        <p:spPr>
          <a:xfrm rot="16200000">
            <a:off x="5732015" y="3479925"/>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normAutofit fontScale="77500" lnSpcReduction="20000"/>
          </a:bodyPr>
          <a:lstStyle/>
          <a:p>
            <a:pPr algn="ctr"/>
            <a:r>
              <a:rPr lang="es-AR" dirty="0" smtClean="0"/>
              <a:t>35</a:t>
            </a:r>
            <a:endParaRPr lang="es-AR" dirty="0"/>
          </a:p>
        </p:txBody>
      </p:sp>
      <p:sp>
        <p:nvSpPr>
          <p:cNvPr id="40" name="39 Hexágono"/>
          <p:cNvSpPr/>
          <p:nvPr/>
        </p:nvSpPr>
        <p:spPr>
          <a:xfrm rot="16200000">
            <a:off x="6189257" y="3473926"/>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normAutofit fontScale="77500" lnSpcReduction="20000"/>
          </a:bodyPr>
          <a:lstStyle/>
          <a:p>
            <a:pPr algn="ctr"/>
            <a:r>
              <a:rPr lang="es-AR" dirty="0" smtClean="0"/>
              <a:t>35</a:t>
            </a:r>
            <a:endParaRPr lang="es-AR" dirty="0"/>
          </a:p>
        </p:txBody>
      </p:sp>
      <p:sp>
        <p:nvSpPr>
          <p:cNvPr id="41" name="40 Hexágono"/>
          <p:cNvSpPr/>
          <p:nvPr/>
        </p:nvSpPr>
        <p:spPr>
          <a:xfrm rot="16200000">
            <a:off x="5262643" y="3470401"/>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normAutofit fontScale="77500" lnSpcReduction="20000"/>
          </a:bodyPr>
          <a:lstStyle/>
          <a:p>
            <a:pPr algn="ctr"/>
            <a:r>
              <a:rPr lang="es-AR" dirty="0" smtClean="0"/>
              <a:t>21</a:t>
            </a:r>
            <a:endParaRPr lang="es-AR" dirty="0"/>
          </a:p>
        </p:txBody>
      </p:sp>
      <p:sp>
        <p:nvSpPr>
          <p:cNvPr id="42" name="41 Hexágono"/>
          <p:cNvSpPr/>
          <p:nvPr/>
        </p:nvSpPr>
        <p:spPr>
          <a:xfrm rot="16200000">
            <a:off x="4814969" y="3451352"/>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s-AR" sz="1400" dirty="0" smtClean="0"/>
              <a:t>7</a:t>
            </a:r>
            <a:endParaRPr lang="es-AR" sz="1400" dirty="0"/>
          </a:p>
        </p:txBody>
      </p:sp>
      <p:sp>
        <p:nvSpPr>
          <p:cNvPr id="43" name="42 Hexágono"/>
          <p:cNvSpPr/>
          <p:nvPr/>
        </p:nvSpPr>
        <p:spPr>
          <a:xfrm rot="16200000">
            <a:off x="4357770" y="3460875"/>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s-AR" sz="1400" dirty="0" smtClean="0"/>
              <a:t>1</a:t>
            </a:r>
            <a:endParaRPr lang="es-AR" sz="1400" dirty="0"/>
          </a:p>
        </p:txBody>
      </p:sp>
      <p:sp>
        <p:nvSpPr>
          <p:cNvPr id="44" name="43 Hexágono"/>
          <p:cNvSpPr/>
          <p:nvPr/>
        </p:nvSpPr>
        <p:spPr>
          <a:xfrm rot="16200000">
            <a:off x="6636891" y="3482342"/>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normAutofit fontScale="77500" lnSpcReduction="20000"/>
          </a:bodyPr>
          <a:lstStyle/>
          <a:p>
            <a:pPr algn="ctr"/>
            <a:endParaRPr lang="es-AR" dirty="0"/>
          </a:p>
        </p:txBody>
      </p:sp>
      <p:sp>
        <p:nvSpPr>
          <p:cNvPr id="45" name="44 Hexágono"/>
          <p:cNvSpPr/>
          <p:nvPr/>
        </p:nvSpPr>
        <p:spPr>
          <a:xfrm rot="16200000">
            <a:off x="7100915" y="3482342"/>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s-AR" sz="1400" dirty="0"/>
          </a:p>
        </p:txBody>
      </p:sp>
      <p:sp>
        <p:nvSpPr>
          <p:cNvPr id="46" name="45 Hexágono"/>
          <p:cNvSpPr/>
          <p:nvPr/>
        </p:nvSpPr>
        <p:spPr>
          <a:xfrm rot="16200000">
            <a:off x="7564938" y="3495990"/>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s-AR" sz="1400" dirty="0"/>
          </a:p>
        </p:txBody>
      </p:sp>
      <p:cxnSp>
        <p:nvCxnSpPr>
          <p:cNvPr id="3" name="2 Conector recto de flecha"/>
          <p:cNvCxnSpPr>
            <a:stCxn id="12" idx="0"/>
          </p:cNvCxnSpPr>
          <p:nvPr/>
        </p:nvCxnSpPr>
        <p:spPr>
          <a:xfrm flipV="1">
            <a:off x="6027118" y="483327"/>
            <a:ext cx="909261" cy="483064"/>
          </a:xfrm>
          <a:prstGeom prst="straightConnector1">
            <a:avLst/>
          </a:prstGeom>
          <a:ln w="15875">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47" name="46 Conector recto de flecha"/>
          <p:cNvCxnSpPr>
            <a:stCxn id="14" idx="5"/>
          </p:cNvCxnSpPr>
          <p:nvPr/>
        </p:nvCxnSpPr>
        <p:spPr>
          <a:xfrm flipV="1">
            <a:off x="5555651" y="679270"/>
            <a:ext cx="1524418" cy="789556"/>
          </a:xfrm>
          <a:prstGeom prst="straightConnector1">
            <a:avLst/>
          </a:prstGeom>
          <a:ln w="15875">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48" name="47 Conector recto de flecha"/>
          <p:cNvCxnSpPr>
            <a:stCxn id="21" idx="5"/>
          </p:cNvCxnSpPr>
          <p:nvPr/>
        </p:nvCxnSpPr>
        <p:spPr>
          <a:xfrm flipV="1">
            <a:off x="5329273" y="862149"/>
            <a:ext cx="1868363" cy="1024672"/>
          </a:xfrm>
          <a:prstGeom prst="straightConnector1">
            <a:avLst/>
          </a:prstGeom>
          <a:ln w="15875">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52" name="51 Conector recto de flecha"/>
          <p:cNvCxnSpPr/>
          <p:nvPr/>
        </p:nvCxnSpPr>
        <p:spPr>
          <a:xfrm flipV="1">
            <a:off x="5094284" y="1076462"/>
            <a:ext cx="2285944" cy="1238255"/>
          </a:xfrm>
          <a:prstGeom prst="straightConnector1">
            <a:avLst/>
          </a:prstGeom>
          <a:ln w="15875">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55" name="54 Conector recto de flecha"/>
          <p:cNvCxnSpPr/>
          <p:nvPr/>
        </p:nvCxnSpPr>
        <p:spPr>
          <a:xfrm flipV="1">
            <a:off x="4857603" y="1280162"/>
            <a:ext cx="2614353" cy="1422575"/>
          </a:xfrm>
          <a:prstGeom prst="straightConnector1">
            <a:avLst/>
          </a:prstGeom>
          <a:ln w="15875">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59" name="58 Conector recto de flecha"/>
          <p:cNvCxnSpPr/>
          <p:nvPr/>
        </p:nvCxnSpPr>
        <p:spPr>
          <a:xfrm flipV="1">
            <a:off x="4652886" y="1476103"/>
            <a:ext cx="2936635" cy="1649715"/>
          </a:xfrm>
          <a:prstGeom prst="straightConnector1">
            <a:avLst/>
          </a:prstGeom>
          <a:ln w="15875">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61" name="60 Conector recto de flecha"/>
          <p:cNvCxnSpPr/>
          <p:nvPr/>
        </p:nvCxnSpPr>
        <p:spPr>
          <a:xfrm flipV="1">
            <a:off x="4393580" y="1672047"/>
            <a:ext cx="3339633" cy="1849557"/>
          </a:xfrm>
          <a:prstGeom prst="straightConnector1">
            <a:avLst/>
          </a:prstGeom>
          <a:ln w="15875">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62" name="61 CuadroTexto"/>
          <p:cNvSpPr txBox="1"/>
          <p:nvPr/>
        </p:nvSpPr>
        <p:spPr>
          <a:xfrm>
            <a:off x="7009754" y="246083"/>
            <a:ext cx="301686" cy="369332"/>
          </a:xfrm>
          <a:prstGeom prst="rect">
            <a:avLst/>
          </a:prstGeom>
          <a:noFill/>
        </p:spPr>
        <p:txBody>
          <a:bodyPr wrap="none" rtlCol="0">
            <a:spAutoFit/>
          </a:bodyPr>
          <a:lstStyle/>
          <a:p>
            <a:r>
              <a:rPr lang="es-AR" dirty="0" smtClean="0">
                <a:solidFill>
                  <a:schemeClr val="bg1"/>
                </a:solidFill>
              </a:rPr>
              <a:t>1</a:t>
            </a:r>
            <a:endParaRPr lang="es-AR" dirty="0">
              <a:solidFill>
                <a:schemeClr val="bg1"/>
              </a:solidFill>
            </a:endParaRPr>
          </a:p>
        </p:txBody>
      </p:sp>
      <p:sp>
        <p:nvSpPr>
          <p:cNvPr id="64" name="63 CuadroTexto"/>
          <p:cNvSpPr txBox="1"/>
          <p:nvPr/>
        </p:nvSpPr>
        <p:spPr>
          <a:xfrm>
            <a:off x="7173994" y="407024"/>
            <a:ext cx="301686" cy="369332"/>
          </a:xfrm>
          <a:prstGeom prst="rect">
            <a:avLst/>
          </a:prstGeom>
          <a:noFill/>
        </p:spPr>
        <p:txBody>
          <a:bodyPr wrap="none" rtlCol="0">
            <a:spAutoFit/>
          </a:bodyPr>
          <a:lstStyle/>
          <a:p>
            <a:r>
              <a:rPr lang="es-AR" dirty="0" smtClean="0">
                <a:solidFill>
                  <a:schemeClr val="bg1"/>
                </a:solidFill>
              </a:rPr>
              <a:t>1</a:t>
            </a:r>
            <a:endParaRPr lang="es-AR" dirty="0">
              <a:solidFill>
                <a:schemeClr val="bg1"/>
              </a:solidFill>
            </a:endParaRPr>
          </a:p>
        </p:txBody>
      </p:sp>
      <p:sp>
        <p:nvSpPr>
          <p:cNvPr id="66" name="65 CuadroTexto"/>
          <p:cNvSpPr txBox="1"/>
          <p:nvPr/>
        </p:nvSpPr>
        <p:spPr>
          <a:xfrm>
            <a:off x="7323160" y="641161"/>
            <a:ext cx="301686" cy="369332"/>
          </a:xfrm>
          <a:prstGeom prst="rect">
            <a:avLst/>
          </a:prstGeom>
          <a:noFill/>
        </p:spPr>
        <p:txBody>
          <a:bodyPr wrap="none" rtlCol="0">
            <a:spAutoFit/>
          </a:bodyPr>
          <a:lstStyle/>
          <a:p>
            <a:r>
              <a:rPr lang="es-AR" dirty="0" smtClean="0">
                <a:solidFill>
                  <a:schemeClr val="bg1"/>
                </a:solidFill>
              </a:rPr>
              <a:t>2</a:t>
            </a:r>
            <a:endParaRPr lang="es-AR" dirty="0">
              <a:solidFill>
                <a:schemeClr val="bg1"/>
              </a:solidFill>
            </a:endParaRPr>
          </a:p>
        </p:txBody>
      </p:sp>
      <p:sp>
        <p:nvSpPr>
          <p:cNvPr id="67" name="66 CuadroTexto"/>
          <p:cNvSpPr txBox="1"/>
          <p:nvPr/>
        </p:nvSpPr>
        <p:spPr>
          <a:xfrm>
            <a:off x="7449905" y="822575"/>
            <a:ext cx="301686" cy="369332"/>
          </a:xfrm>
          <a:prstGeom prst="rect">
            <a:avLst/>
          </a:prstGeom>
          <a:noFill/>
        </p:spPr>
        <p:txBody>
          <a:bodyPr wrap="none" rtlCol="0">
            <a:spAutoFit/>
          </a:bodyPr>
          <a:lstStyle/>
          <a:p>
            <a:r>
              <a:rPr lang="es-AR" dirty="0" smtClean="0">
                <a:solidFill>
                  <a:schemeClr val="bg1"/>
                </a:solidFill>
              </a:rPr>
              <a:t>3</a:t>
            </a:r>
            <a:endParaRPr lang="es-AR" dirty="0">
              <a:solidFill>
                <a:schemeClr val="bg1"/>
              </a:solidFill>
            </a:endParaRPr>
          </a:p>
        </p:txBody>
      </p:sp>
      <p:sp>
        <p:nvSpPr>
          <p:cNvPr id="68" name="67 CuadroTexto"/>
          <p:cNvSpPr txBox="1"/>
          <p:nvPr/>
        </p:nvSpPr>
        <p:spPr>
          <a:xfrm>
            <a:off x="7575220" y="1009481"/>
            <a:ext cx="301686" cy="369332"/>
          </a:xfrm>
          <a:prstGeom prst="rect">
            <a:avLst/>
          </a:prstGeom>
          <a:noFill/>
        </p:spPr>
        <p:txBody>
          <a:bodyPr wrap="none" rtlCol="0">
            <a:spAutoFit/>
          </a:bodyPr>
          <a:lstStyle/>
          <a:p>
            <a:r>
              <a:rPr lang="es-AR" dirty="0" smtClean="0">
                <a:solidFill>
                  <a:schemeClr val="bg1"/>
                </a:solidFill>
              </a:rPr>
              <a:t>5</a:t>
            </a:r>
            <a:endParaRPr lang="es-AR" dirty="0">
              <a:solidFill>
                <a:schemeClr val="bg1"/>
              </a:solidFill>
            </a:endParaRPr>
          </a:p>
        </p:txBody>
      </p:sp>
      <p:sp>
        <p:nvSpPr>
          <p:cNvPr id="69" name="68 CuadroTexto"/>
          <p:cNvSpPr txBox="1"/>
          <p:nvPr/>
        </p:nvSpPr>
        <p:spPr>
          <a:xfrm>
            <a:off x="7673813" y="1186584"/>
            <a:ext cx="301686" cy="369332"/>
          </a:xfrm>
          <a:prstGeom prst="rect">
            <a:avLst/>
          </a:prstGeom>
          <a:noFill/>
        </p:spPr>
        <p:txBody>
          <a:bodyPr wrap="none" rtlCol="0">
            <a:spAutoFit/>
          </a:bodyPr>
          <a:lstStyle/>
          <a:p>
            <a:r>
              <a:rPr lang="es-AR" dirty="0" smtClean="0">
                <a:solidFill>
                  <a:schemeClr val="bg1"/>
                </a:solidFill>
              </a:rPr>
              <a:t>8</a:t>
            </a:r>
            <a:endParaRPr lang="es-AR" dirty="0">
              <a:solidFill>
                <a:schemeClr val="bg1"/>
              </a:solidFill>
            </a:endParaRPr>
          </a:p>
        </p:txBody>
      </p:sp>
      <p:sp>
        <p:nvSpPr>
          <p:cNvPr id="70" name="69 CuadroTexto"/>
          <p:cNvSpPr txBox="1"/>
          <p:nvPr/>
        </p:nvSpPr>
        <p:spPr>
          <a:xfrm>
            <a:off x="7735190" y="1366123"/>
            <a:ext cx="418704" cy="369332"/>
          </a:xfrm>
          <a:prstGeom prst="rect">
            <a:avLst/>
          </a:prstGeom>
          <a:noFill/>
        </p:spPr>
        <p:txBody>
          <a:bodyPr wrap="none" rtlCol="0">
            <a:spAutoFit/>
          </a:bodyPr>
          <a:lstStyle/>
          <a:p>
            <a:r>
              <a:rPr lang="es-AR" dirty="0" smtClean="0">
                <a:solidFill>
                  <a:schemeClr val="bg1"/>
                </a:solidFill>
              </a:rPr>
              <a:t>13</a:t>
            </a:r>
            <a:endParaRPr lang="es-AR" dirty="0">
              <a:solidFill>
                <a:schemeClr val="bg1"/>
              </a:solidFill>
            </a:endParaRPr>
          </a:p>
        </p:txBody>
      </p:sp>
      <p:cxnSp>
        <p:nvCxnSpPr>
          <p:cNvPr id="71" name="70 Conector recto de flecha"/>
          <p:cNvCxnSpPr/>
          <p:nvPr/>
        </p:nvCxnSpPr>
        <p:spPr>
          <a:xfrm flipV="1">
            <a:off x="4445920" y="1841863"/>
            <a:ext cx="3417920" cy="1886764"/>
          </a:xfrm>
          <a:prstGeom prst="straightConnector1">
            <a:avLst/>
          </a:prstGeom>
          <a:ln w="15875">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72" name="71 CuadroTexto"/>
          <p:cNvSpPr txBox="1"/>
          <p:nvPr/>
        </p:nvSpPr>
        <p:spPr>
          <a:xfrm>
            <a:off x="7895367" y="1555968"/>
            <a:ext cx="418704" cy="369332"/>
          </a:xfrm>
          <a:prstGeom prst="rect">
            <a:avLst/>
          </a:prstGeom>
          <a:noFill/>
        </p:spPr>
        <p:txBody>
          <a:bodyPr wrap="none" rtlCol="0">
            <a:spAutoFit/>
          </a:bodyPr>
          <a:lstStyle/>
          <a:p>
            <a:r>
              <a:rPr lang="es-AR" dirty="0" smtClean="0">
                <a:solidFill>
                  <a:schemeClr val="bg1"/>
                </a:solidFill>
              </a:rPr>
              <a:t>21</a:t>
            </a:r>
            <a:endParaRPr lang="es-AR" dirty="0">
              <a:solidFill>
                <a:schemeClr val="bg1"/>
              </a:solidFill>
            </a:endParaRPr>
          </a:p>
        </p:txBody>
      </p:sp>
      <p:cxnSp>
        <p:nvCxnSpPr>
          <p:cNvPr id="73" name="72 Conector recto de flecha"/>
          <p:cNvCxnSpPr/>
          <p:nvPr/>
        </p:nvCxnSpPr>
        <p:spPr>
          <a:xfrm flipV="1">
            <a:off x="3991815" y="2039260"/>
            <a:ext cx="3965132" cy="2230155"/>
          </a:xfrm>
          <a:prstGeom prst="straightConnector1">
            <a:avLst/>
          </a:prstGeom>
          <a:ln w="15875">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74" name="73 CuadroTexto"/>
          <p:cNvSpPr txBox="1"/>
          <p:nvPr/>
        </p:nvSpPr>
        <p:spPr>
          <a:xfrm>
            <a:off x="8013147" y="1774912"/>
            <a:ext cx="418704" cy="369332"/>
          </a:xfrm>
          <a:prstGeom prst="rect">
            <a:avLst/>
          </a:prstGeom>
          <a:noFill/>
        </p:spPr>
        <p:txBody>
          <a:bodyPr wrap="none" rtlCol="0">
            <a:spAutoFit/>
          </a:bodyPr>
          <a:lstStyle/>
          <a:p>
            <a:r>
              <a:rPr lang="es-AR" dirty="0" smtClean="0">
                <a:solidFill>
                  <a:schemeClr val="bg1"/>
                </a:solidFill>
              </a:rPr>
              <a:t>34</a:t>
            </a:r>
            <a:endParaRPr lang="es-AR" dirty="0">
              <a:solidFill>
                <a:schemeClr val="bg1"/>
              </a:solidFill>
            </a:endParaRPr>
          </a:p>
        </p:txBody>
      </p:sp>
      <p:sp>
        <p:nvSpPr>
          <p:cNvPr id="75" name="74 CuadroTexto"/>
          <p:cNvSpPr txBox="1"/>
          <p:nvPr/>
        </p:nvSpPr>
        <p:spPr>
          <a:xfrm>
            <a:off x="8166299" y="1966319"/>
            <a:ext cx="418704" cy="369332"/>
          </a:xfrm>
          <a:prstGeom prst="rect">
            <a:avLst/>
          </a:prstGeom>
          <a:noFill/>
        </p:spPr>
        <p:txBody>
          <a:bodyPr wrap="none" rtlCol="0">
            <a:spAutoFit/>
          </a:bodyPr>
          <a:lstStyle/>
          <a:p>
            <a:r>
              <a:rPr lang="es-AR" dirty="0" smtClean="0">
                <a:solidFill>
                  <a:schemeClr val="bg1"/>
                </a:solidFill>
              </a:rPr>
              <a:t>55</a:t>
            </a:r>
            <a:endParaRPr lang="es-AR" dirty="0">
              <a:solidFill>
                <a:schemeClr val="bg1"/>
              </a:solidFill>
            </a:endParaRPr>
          </a:p>
        </p:txBody>
      </p:sp>
      <p:sp>
        <p:nvSpPr>
          <p:cNvPr id="78" name="77 CuadroTexto"/>
          <p:cNvSpPr txBox="1"/>
          <p:nvPr/>
        </p:nvSpPr>
        <p:spPr>
          <a:xfrm>
            <a:off x="8281248" y="2193076"/>
            <a:ext cx="418704" cy="369332"/>
          </a:xfrm>
          <a:prstGeom prst="rect">
            <a:avLst/>
          </a:prstGeom>
          <a:noFill/>
        </p:spPr>
        <p:txBody>
          <a:bodyPr wrap="none" rtlCol="0">
            <a:spAutoFit/>
          </a:bodyPr>
          <a:lstStyle/>
          <a:p>
            <a:r>
              <a:rPr lang="es-AR" dirty="0" smtClean="0">
                <a:solidFill>
                  <a:schemeClr val="bg1"/>
                </a:solidFill>
              </a:rPr>
              <a:t>89</a:t>
            </a:r>
            <a:endParaRPr lang="es-AR" dirty="0">
              <a:solidFill>
                <a:schemeClr val="bg1"/>
              </a:solidFill>
            </a:endParaRPr>
          </a:p>
        </p:txBody>
      </p:sp>
      <p:sp>
        <p:nvSpPr>
          <p:cNvPr id="89" name="88 Hexágono"/>
          <p:cNvSpPr/>
          <p:nvPr/>
        </p:nvSpPr>
        <p:spPr>
          <a:xfrm rot="16200000">
            <a:off x="5274818" y="4287998"/>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normAutofit fontScale="77500" lnSpcReduction="20000"/>
          </a:bodyPr>
          <a:lstStyle/>
          <a:p>
            <a:pPr algn="ctr"/>
            <a:endParaRPr lang="es-AR" dirty="0"/>
          </a:p>
        </p:txBody>
      </p:sp>
      <p:sp>
        <p:nvSpPr>
          <p:cNvPr id="90" name="89 Hexágono"/>
          <p:cNvSpPr/>
          <p:nvPr/>
        </p:nvSpPr>
        <p:spPr>
          <a:xfrm rot="16200000">
            <a:off x="5732060" y="4282000"/>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normAutofit fontScale="77500" lnSpcReduction="20000"/>
          </a:bodyPr>
          <a:lstStyle/>
          <a:p>
            <a:pPr algn="ctr"/>
            <a:endParaRPr lang="es-AR" dirty="0"/>
          </a:p>
        </p:txBody>
      </p:sp>
      <p:sp>
        <p:nvSpPr>
          <p:cNvPr id="91" name="90 Hexágono"/>
          <p:cNvSpPr/>
          <p:nvPr/>
        </p:nvSpPr>
        <p:spPr>
          <a:xfrm rot="16200000">
            <a:off x="4805445" y="4278474"/>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normAutofit fontScale="77500" lnSpcReduction="20000"/>
          </a:bodyPr>
          <a:lstStyle/>
          <a:p>
            <a:pPr algn="ctr"/>
            <a:r>
              <a:rPr lang="es-AR" dirty="0" smtClean="0"/>
              <a:t>36</a:t>
            </a:r>
            <a:endParaRPr lang="es-AR" dirty="0"/>
          </a:p>
        </p:txBody>
      </p:sp>
      <p:sp>
        <p:nvSpPr>
          <p:cNvPr id="92" name="91 Hexágono"/>
          <p:cNvSpPr/>
          <p:nvPr/>
        </p:nvSpPr>
        <p:spPr>
          <a:xfrm rot="16200000">
            <a:off x="4357772" y="4259424"/>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s-AR" sz="1400" dirty="0" smtClean="0"/>
              <a:t>9</a:t>
            </a:r>
            <a:endParaRPr lang="es-AR" sz="1400" dirty="0"/>
          </a:p>
        </p:txBody>
      </p:sp>
      <p:sp>
        <p:nvSpPr>
          <p:cNvPr id="93" name="92 Hexágono"/>
          <p:cNvSpPr/>
          <p:nvPr/>
        </p:nvSpPr>
        <p:spPr>
          <a:xfrm rot="16200000">
            <a:off x="3900573" y="4268949"/>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s-AR" sz="1400" dirty="0" smtClean="0"/>
              <a:t>1</a:t>
            </a:r>
            <a:endParaRPr lang="es-AR" sz="1400" dirty="0"/>
          </a:p>
        </p:txBody>
      </p:sp>
      <p:sp>
        <p:nvSpPr>
          <p:cNvPr id="94" name="93 Hexágono"/>
          <p:cNvSpPr/>
          <p:nvPr/>
        </p:nvSpPr>
        <p:spPr>
          <a:xfrm rot="16200000">
            <a:off x="6179694" y="4290416"/>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normAutofit fontScale="77500" lnSpcReduction="20000"/>
          </a:bodyPr>
          <a:lstStyle/>
          <a:p>
            <a:pPr algn="ctr"/>
            <a:endParaRPr lang="es-AR" dirty="0"/>
          </a:p>
        </p:txBody>
      </p:sp>
      <p:sp>
        <p:nvSpPr>
          <p:cNvPr id="95" name="94 Hexágono"/>
          <p:cNvSpPr/>
          <p:nvPr/>
        </p:nvSpPr>
        <p:spPr>
          <a:xfrm rot="16200000">
            <a:off x="6643718" y="4290416"/>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s-AR" sz="1400" dirty="0"/>
          </a:p>
        </p:txBody>
      </p:sp>
      <p:sp>
        <p:nvSpPr>
          <p:cNvPr id="96" name="95 Hexágono"/>
          <p:cNvSpPr/>
          <p:nvPr/>
        </p:nvSpPr>
        <p:spPr>
          <a:xfrm rot="16200000">
            <a:off x="7107742" y="4304064"/>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s-AR" sz="1400" dirty="0"/>
          </a:p>
        </p:txBody>
      </p:sp>
      <p:sp>
        <p:nvSpPr>
          <p:cNvPr id="97" name="96 Hexágono"/>
          <p:cNvSpPr/>
          <p:nvPr/>
        </p:nvSpPr>
        <p:spPr>
          <a:xfrm rot="16200000">
            <a:off x="7554308" y="4304064"/>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s-AR" sz="1400" dirty="0"/>
          </a:p>
        </p:txBody>
      </p:sp>
      <p:sp>
        <p:nvSpPr>
          <p:cNvPr id="98" name="97 Hexágono"/>
          <p:cNvSpPr/>
          <p:nvPr/>
        </p:nvSpPr>
        <p:spPr>
          <a:xfrm rot="16200000">
            <a:off x="8000875" y="4314697"/>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s-AR" sz="1400" dirty="0"/>
          </a:p>
        </p:txBody>
      </p:sp>
      <p:cxnSp>
        <p:nvCxnSpPr>
          <p:cNvPr id="77" name="76 Conector recto de flecha"/>
          <p:cNvCxnSpPr/>
          <p:nvPr/>
        </p:nvCxnSpPr>
        <p:spPr>
          <a:xfrm flipV="1">
            <a:off x="3625702" y="2429692"/>
            <a:ext cx="4616961" cy="2610143"/>
          </a:xfrm>
          <a:prstGeom prst="straightConnector1">
            <a:avLst/>
          </a:prstGeom>
          <a:ln w="15875">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76" name="75 Conector recto de flecha"/>
          <p:cNvCxnSpPr/>
          <p:nvPr/>
        </p:nvCxnSpPr>
        <p:spPr>
          <a:xfrm flipV="1">
            <a:off x="3707906" y="2220688"/>
            <a:ext cx="4378005" cy="2474777"/>
          </a:xfrm>
          <a:prstGeom prst="straightConnector1">
            <a:avLst/>
          </a:prstGeom>
          <a:ln w="15875">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102" name="101 Hexágono"/>
          <p:cNvSpPr/>
          <p:nvPr/>
        </p:nvSpPr>
        <p:spPr>
          <a:xfrm rot="16200000">
            <a:off x="3879309" y="5099397"/>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s-AR" sz="1400" dirty="0"/>
          </a:p>
        </p:txBody>
      </p:sp>
      <p:cxnSp>
        <p:nvCxnSpPr>
          <p:cNvPr id="79" name="78 Conector recto de flecha"/>
          <p:cNvCxnSpPr/>
          <p:nvPr/>
        </p:nvCxnSpPr>
        <p:spPr>
          <a:xfrm flipV="1">
            <a:off x="3551274" y="2638697"/>
            <a:ext cx="4835080" cy="2720112"/>
          </a:xfrm>
          <a:prstGeom prst="straightConnector1">
            <a:avLst/>
          </a:prstGeom>
          <a:ln w="15875">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104" name="103 CuadroTexto"/>
          <p:cNvSpPr txBox="1"/>
          <p:nvPr/>
        </p:nvSpPr>
        <p:spPr>
          <a:xfrm>
            <a:off x="8424228" y="2419725"/>
            <a:ext cx="535724" cy="369332"/>
          </a:xfrm>
          <a:prstGeom prst="rect">
            <a:avLst/>
          </a:prstGeom>
          <a:noFill/>
        </p:spPr>
        <p:txBody>
          <a:bodyPr wrap="none" rtlCol="0">
            <a:spAutoFit/>
          </a:bodyPr>
          <a:lstStyle/>
          <a:p>
            <a:r>
              <a:rPr lang="es-AR" dirty="0" smtClean="0">
                <a:solidFill>
                  <a:schemeClr val="bg1"/>
                </a:solidFill>
              </a:rPr>
              <a:t>144</a:t>
            </a:r>
            <a:endParaRPr lang="es-AR" dirty="0">
              <a:solidFill>
                <a:schemeClr val="bg1"/>
              </a:solidFill>
            </a:endParaRPr>
          </a:p>
        </p:txBody>
      </p:sp>
      <p:sp>
        <p:nvSpPr>
          <p:cNvPr id="105" name="104 Hexágono"/>
          <p:cNvSpPr/>
          <p:nvPr/>
        </p:nvSpPr>
        <p:spPr>
          <a:xfrm rot="16200000">
            <a:off x="5019636" y="4692036"/>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normAutofit fontScale="77500" lnSpcReduction="20000"/>
          </a:bodyPr>
          <a:lstStyle/>
          <a:p>
            <a:pPr algn="ctr"/>
            <a:endParaRPr lang="es-AR" dirty="0"/>
          </a:p>
        </p:txBody>
      </p:sp>
      <p:sp>
        <p:nvSpPr>
          <p:cNvPr id="106" name="105 Hexágono"/>
          <p:cNvSpPr/>
          <p:nvPr/>
        </p:nvSpPr>
        <p:spPr>
          <a:xfrm rot="16200000">
            <a:off x="5498145" y="4686037"/>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normAutofit fontScale="77500" lnSpcReduction="20000"/>
          </a:bodyPr>
          <a:lstStyle/>
          <a:p>
            <a:pPr algn="ctr"/>
            <a:endParaRPr lang="es-AR" dirty="0"/>
          </a:p>
        </p:txBody>
      </p:sp>
      <p:sp>
        <p:nvSpPr>
          <p:cNvPr id="107" name="106 Hexágono"/>
          <p:cNvSpPr/>
          <p:nvPr/>
        </p:nvSpPr>
        <p:spPr>
          <a:xfrm rot="16200000">
            <a:off x="5945779" y="4694453"/>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normAutofit fontScale="77500" lnSpcReduction="20000"/>
          </a:bodyPr>
          <a:lstStyle/>
          <a:p>
            <a:pPr algn="ctr"/>
            <a:endParaRPr lang="es-AR" dirty="0"/>
          </a:p>
        </p:txBody>
      </p:sp>
      <p:sp>
        <p:nvSpPr>
          <p:cNvPr id="108" name="107 Hexágono"/>
          <p:cNvSpPr/>
          <p:nvPr/>
        </p:nvSpPr>
        <p:spPr>
          <a:xfrm rot="16200000">
            <a:off x="6409803" y="4694453"/>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s-AR" sz="1400" dirty="0"/>
          </a:p>
        </p:txBody>
      </p:sp>
      <p:sp>
        <p:nvSpPr>
          <p:cNvPr id="109" name="108 Hexágono"/>
          <p:cNvSpPr/>
          <p:nvPr/>
        </p:nvSpPr>
        <p:spPr>
          <a:xfrm rot="16200000">
            <a:off x="6873827" y="4708101"/>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s-AR" sz="1400" dirty="0"/>
          </a:p>
        </p:txBody>
      </p:sp>
      <p:sp>
        <p:nvSpPr>
          <p:cNvPr id="110" name="109 Hexágono"/>
          <p:cNvSpPr/>
          <p:nvPr/>
        </p:nvSpPr>
        <p:spPr>
          <a:xfrm rot="16200000">
            <a:off x="7320393" y="4708101"/>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s-AR" sz="1400" dirty="0"/>
          </a:p>
        </p:txBody>
      </p:sp>
      <p:sp>
        <p:nvSpPr>
          <p:cNvPr id="111" name="110 Hexágono"/>
          <p:cNvSpPr/>
          <p:nvPr/>
        </p:nvSpPr>
        <p:spPr>
          <a:xfrm rot="16200000">
            <a:off x="7766960" y="4718733"/>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s-AR" sz="1400" dirty="0"/>
          </a:p>
        </p:txBody>
      </p:sp>
      <p:sp>
        <p:nvSpPr>
          <p:cNvPr id="112" name="111 Hexágono"/>
          <p:cNvSpPr/>
          <p:nvPr/>
        </p:nvSpPr>
        <p:spPr>
          <a:xfrm rot="16200000">
            <a:off x="4339154" y="5096073"/>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normAutofit fontScale="77500" lnSpcReduction="20000"/>
          </a:bodyPr>
          <a:lstStyle/>
          <a:p>
            <a:pPr algn="ctr"/>
            <a:endParaRPr lang="es-AR" dirty="0"/>
          </a:p>
        </p:txBody>
      </p:sp>
      <p:sp>
        <p:nvSpPr>
          <p:cNvPr id="113" name="112 Hexágono"/>
          <p:cNvSpPr/>
          <p:nvPr/>
        </p:nvSpPr>
        <p:spPr>
          <a:xfrm rot="16200000">
            <a:off x="4796396" y="5090073"/>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normAutofit fontScale="77500" lnSpcReduction="20000"/>
          </a:bodyPr>
          <a:lstStyle/>
          <a:p>
            <a:pPr algn="ctr"/>
            <a:endParaRPr lang="es-AR" dirty="0"/>
          </a:p>
        </p:txBody>
      </p:sp>
      <p:sp>
        <p:nvSpPr>
          <p:cNvPr id="114" name="113 Hexágono"/>
          <p:cNvSpPr/>
          <p:nvPr/>
        </p:nvSpPr>
        <p:spPr>
          <a:xfrm rot="16200000">
            <a:off x="5244030" y="5098489"/>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normAutofit fontScale="77500" lnSpcReduction="20000"/>
          </a:bodyPr>
          <a:lstStyle/>
          <a:p>
            <a:pPr algn="ctr"/>
            <a:endParaRPr lang="es-AR" dirty="0"/>
          </a:p>
        </p:txBody>
      </p:sp>
      <p:sp>
        <p:nvSpPr>
          <p:cNvPr id="115" name="114 Hexágono"/>
          <p:cNvSpPr/>
          <p:nvPr/>
        </p:nvSpPr>
        <p:spPr>
          <a:xfrm rot="16200000">
            <a:off x="5708054" y="5098489"/>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s-AR" sz="1400" dirty="0"/>
          </a:p>
        </p:txBody>
      </p:sp>
      <p:sp>
        <p:nvSpPr>
          <p:cNvPr id="116" name="115 Hexágono"/>
          <p:cNvSpPr/>
          <p:nvPr/>
        </p:nvSpPr>
        <p:spPr>
          <a:xfrm rot="16200000">
            <a:off x="6172078" y="5112137"/>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s-AR" sz="1400" dirty="0"/>
          </a:p>
        </p:txBody>
      </p:sp>
      <p:sp>
        <p:nvSpPr>
          <p:cNvPr id="117" name="116 Hexágono"/>
          <p:cNvSpPr/>
          <p:nvPr/>
        </p:nvSpPr>
        <p:spPr>
          <a:xfrm rot="16200000">
            <a:off x="6618644" y="5112137"/>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s-AR" sz="1400" dirty="0"/>
          </a:p>
        </p:txBody>
      </p:sp>
      <p:sp>
        <p:nvSpPr>
          <p:cNvPr id="118" name="117 Hexágono"/>
          <p:cNvSpPr/>
          <p:nvPr/>
        </p:nvSpPr>
        <p:spPr>
          <a:xfrm rot="16200000">
            <a:off x="7065211" y="5122770"/>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s-AR" sz="1400" dirty="0"/>
          </a:p>
        </p:txBody>
      </p:sp>
      <p:sp>
        <p:nvSpPr>
          <p:cNvPr id="119" name="118 Hexágono"/>
          <p:cNvSpPr/>
          <p:nvPr/>
        </p:nvSpPr>
        <p:spPr>
          <a:xfrm rot="16200000">
            <a:off x="7533045" y="5133404"/>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s-AR" sz="1400" dirty="0"/>
          </a:p>
        </p:txBody>
      </p:sp>
      <p:sp>
        <p:nvSpPr>
          <p:cNvPr id="120" name="119 Hexágono"/>
          <p:cNvSpPr/>
          <p:nvPr/>
        </p:nvSpPr>
        <p:spPr>
          <a:xfrm rot="16200000">
            <a:off x="8224162" y="4729368"/>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s-AR" sz="1400" dirty="0"/>
          </a:p>
        </p:txBody>
      </p:sp>
      <p:sp>
        <p:nvSpPr>
          <p:cNvPr id="121" name="120 Hexágono"/>
          <p:cNvSpPr/>
          <p:nvPr/>
        </p:nvSpPr>
        <p:spPr>
          <a:xfrm rot="16200000">
            <a:off x="7979614" y="5133405"/>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s-AR" sz="1400" dirty="0"/>
          </a:p>
        </p:txBody>
      </p:sp>
      <p:sp>
        <p:nvSpPr>
          <p:cNvPr id="122" name="121 Hexágono"/>
          <p:cNvSpPr/>
          <p:nvPr/>
        </p:nvSpPr>
        <p:spPr>
          <a:xfrm rot="16200000">
            <a:off x="8436813" y="5144037"/>
            <a:ext cx="519255" cy="4476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s-AR" sz="1400" dirty="0"/>
          </a:p>
        </p:txBody>
      </p:sp>
      <p:sp>
        <p:nvSpPr>
          <p:cNvPr id="123" name="122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
        <p:nvSpPr>
          <p:cNvPr id="2" name="1 CuadroTexto"/>
          <p:cNvSpPr txBox="1"/>
          <p:nvPr/>
        </p:nvSpPr>
        <p:spPr>
          <a:xfrm>
            <a:off x="8463058" y="2852431"/>
            <a:ext cx="528478" cy="369332"/>
          </a:xfrm>
          <a:prstGeom prst="rect">
            <a:avLst/>
          </a:prstGeom>
          <a:noFill/>
        </p:spPr>
        <p:txBody>
          <a:bodyPr wrap="none" rtlCol="0">
            <a:spAutoFit/>
          </a:bodyPr>
          <a:lstStyle/>
          <a:p>
            <a:r>
              <a:rPr lang="es-AR" dirty="0" smtClean="0">
                <a:solidFill>
                  <a:schemeClr val="bg1"/>
                </a:solidFill>
              </a:rPr>
              <a:t>etc.</a:t>
            </a:r>
            <a:endParaRPr lang="es-AR" dirty="0">
              <a:solidFill>
                <a:schemeClr val="bg1"/>
              </a:solidFill>
            </a:endParaRPr>
          </a:p>
        </p:txBody>
      </p:sp>
      <p:sp>
        <p:nvSpPr>
          <p:cNvPr id="5" name="4 Rectángulo"/>
          <p:cNvSpPr/>
          <p:nvPr/>
        </p:nvSpPr>
        <p:spPr>
          <a:xfrm>
            <a:off x="4230017" y="3221763"/>
            <a:ext cx="3994632" cy="513000"/>
          </a:xfrm>
          <a:prstGeom prst="rect">
            <a:avLst/>
          </a:prstGeom>
          <a:solidFill>
            <a:schemeClr val="tx1">
              <a:alpha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124" name="123 Rectángulo"/>
          <p:cNvSpPr/>
          <p:nvPr/>
        </p:nvSpPr>
        <p:spPr>
          <a:xfrm>
            <a:off x="4230017" y="3228977"/>
            <a:ext cx="3994632" cy="3508653"/>
          </a:xfrm>
          <a:prstGeom prst="rect">
            <a:avLst/>
          </a:prstGeom>
          <a:solidFill>
            <a:schemeClr val="tx1">
              <a:alpha val="40000"/>
            </a:schemeClr>
          </a:solidFill>
          <a:ln>
            <a:solidFill>
              <a:schemeClr val="accent1"/>
            </a:solidFill>
          </a:ln>
        </p:spPr>
        <p:txBody>
          <a:bodyPr wrap="square">
            <a:spAutoFit/>
          </a:bodyPr>
          <a:lstStyle/>
          <a:p>
            <a:r>
              <a:rPr lang="es-AR" sz="2400" dirty="0">
                <a:solidFill>
                  <a:srgbClr val="FFFF00"/>
                </a:solidFill>
              </a:rPr>
              <a:t>Niccolò Fontana (1500-1557</a:t>
            </a:r>
            <a:r>
              <a:rPr lang="es-AR" sz="2400" dirty="0" smtClean="0">
                <a:solidFill>
                  <a:srgbClr val="FFFF00"/>
                </a:solidFill>
              </a:rPr>
              <a:t>)</a:t>
            </a:r>
          </a:p>
          <a:p>
            <a:endParaRPr lang="es-AR" dirty="0" smtClean="0">
              <a:solidFill>
                <a:schemeClr val="bg1"/>
              </a:solidFill>
            </a:endParaRPr>
          </a:p>
          <a:p>
            <a:r>
              <a:rPr lang="es-AR" dirty="0" smtClean="0">
                <a:solidFill>
                  <a:schemeClr val="bg1"/>
                </a:solidFill>
              </a:rPr>
              <a:t>Matemático </a:t>
            </a:r>
            <a:r>
              <a:rPr lang="es-AR" dirty="0">
                <a:solidFill>
                  <a:schemeClr val="bg1"/>
                </a:solidFill>
              </a:rPr>
              <a:t>italiano apodado Tartaglia (el tartamudo). Huérfano y sin medios materiales para proveerse una instrucción, llegó a ser uno de los principales matemáticos del siglo XVI</a:t>
            </a:r>
            <a:r>
              <a:rPr lang="es-AR" dirty="0" smtClean="0">
                <a:solidFill>
                  <a:schemeClr val="bg1"/>
                </a:solidFill>
              </a:rPr>
              <a:t>.</a:t>
            </a:r>
          </a:p>
          <a:p>
            <a:endParaRPr lang="es-AR" dirty="0">
              <a:solidFill>
                <a:schemeClr val="bg1"/>
              </a:solidFill>
            </a:endParaRPr>
          </a:p>
          <a:p>
            <a:r>
              <a:rPr lang="es-AR" dirty="0">
                <a:solidFill>
                  <a:schemeClr val="bg1"/>
                </a:solidFill>
              </a:rPr>
              <a:t>Se especializó en geometría y matemáticas y llegó a ser profesor de matemáticas en las ciudades de Viena, Mantua y Venecia.</a:t>
            </a:r>
          </a:p>
        </p:txBody>
      </p:sp>
    </p:spTree>
    <p:extLst>
      <p:ext uri="{BB962C8B-B14F-4D97-AF65-F5344CB8AC3E}">
        <p14:creationId xmlns:p14="http://schemas.microsoft.com/office/powerpoint/2010/main" val="341695337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afterEffect">
                                  <p:stCondLst>
                                    <p:cond delay="7000"/>
                                  </p:stCondLst>
                                  <p:childTnLst>
                                    <p:animScale>
                                      <p:cBhvr>
                                        <p:cTn id="6" dur="1000" fill="hold"/>
                                        <p:tgtEl>
                                          <p:spTgt spid="10">
                                            <p:txEl>
                                              <p:pRg st="0" end="0"/>
                                            </p:txEl>
                                          </p:spTgt>
                                        </p:tgtEl>
                                      </p:cBhvr>
                                      <p:by x="200000" y="200000"/>
                                    </p:animScale>
                                  </p:childTnLst>
                                  <p:subTnLst>
                                    <p:animClr clrSpc="rgb" dir="cw">
                                      <p:cBhvr override="childStyle">
                                        <p:cTn dur="1" fill="hold" display="0" masterRel="nextClick" afterEffect="1"/>
                                        <p:tgtEl>
                                          <p:spTgt spid="10">
                                            <p:txEl>
                                              <p:pRg st="0" end="0"/>
                                            </p:txEl>
                                          </p:spTgt>
                                        </p:tgtEl>
                                        <p:attrNameLst>
                                          <p:attrName>ppt_c</p:attrName>
                                        </p:attrNameLst>
                                      </p:cBhvr>
                                      <p:to>
                                        <a:srgbClr val="FFFF00"/>
                                      </p:to>
                                    </p:animClr>
                                  </p:subTnLst>
                                </p:cTn>
                              </p:par>
                            </p:childTnLst>
                          </p:cTn>
                        </p:par>
                        <p:par>
                          <p:cTn id="7" fill="hold">
                            <p:stCondLst>
                              <p:cond delay="8000"/>
                            </p:stCondLst>
                            <p:childTnLst>
                              <p:par>
                                <p:cTn id="8" presetID="22" presetClass="entr" presetSubtype="4" fill="hold" nodeType="after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500"/>
                                        <p:tgtEl>
                                          <p:spTgt spid="3"/>
                                        </p:tgtEl>
                                      </p:cBhvr>
                                    </p:animEffect>
                                  </p:childTnLst>
                                </p:cTn>
                              </p:par>
                            </p:childTnLst>
                          </p:cTn>
                        </p:par>
                        <p:par>
                          <p:cTn id="11" fill="hold">
                            <p:stCondLst>
                              <p:cond delay="8500"/>
                            </p:stCondLst>
                            <p:childTnLst>
                              <p:par>
                                <p:cTn id="12" presetID="1" presetClass="entr" presetSubtype="0" fill="hold" grpId="0" nodeType="afterEffect">
                                  <p:stCondLst>
                                    <p:cond delay="0"/>
                                  </p:stCondLst>
                                  <p:childTnLst>
                                    <p:set>
                                      <p:cBhvr>
                                        <p:cTn id="13" dur="1" fill="hold">
                                          <p:stCondLst>
                                            <p:cond delay="0"/>
                                          </p:stCondLst>
                                        </p:cTn>
                                        <p:tgtEl>
                                          <p:spTgt spid="62"/>
                                        </p:tgtEl>
                                        <p:attrNameLst>
                                          <p:attrName>style.visibility</p:attrName>
                                        </p:attrNameLst>
                                      </p:cBhvr>
                                      <p:to>
                                        <p:strVal val="visible"/>
                                      </p:to>
                                    </p:set>
                                  </p:childTnLst>
                                </p:cTn>
                              </p:par>
                            </p:childTnLst>
                          </p:cTn>
                        </p:par>
                        <p:par>
                          <p:cTn id="14" fill="hold">
                            <p:stCondLst>
                              <p:cond delay="8500"/>
                            </p:stCondLst>
                            <p:childTnLst>
                              <p:par>
                                <p:cTn id="15" presetID="6" presetClass="emph" presetSubtype="0" fill="hold" grpId="0" nodeType="afterEffect">
                                  <p:stCondLst>
                                    <p:cond delay="0"/>
                                  </p:stCondLst>
                                  <p:childTnLst>
                                    <p:animScale>
                                      <p:cBhvr>
                                        <p:cTn id="16" dur="1000" fill="hold"/>
                                        <p:tgtEl>
                                          <p:spTgt spid="12">
                                            <p:txEl>
                                              <p:pRg st="0" end="0"/>
                                            </p:txEl>
                                          </p:spTgt>
                                        </p:tgtEl>
                                      </p:cBhvr>
                                      <p:by x="200000" y="200000"/>
                                    </p:animScale>
                                  </p:childTnLst>
                                  <p:subTnLst>
                                    <p:animClr clrSpc="rgb" dir="cw">
                                      <p:cBhvr override="childStyle">
                                        <p:cTn dur="1" fill="hold" display="0" masterRel="nextClick" afterEffect="1"/>
                                        <p:tgtEl>
                                          <p:spTgt spid="12">
                                            <p:txEl>
                                              <p:pRg st="0" end="0"/>
                                            </p:txEl>
                                          </p:spTgt>
                                        </p:tgtEl>
                                        <p:attrNameLst>
                                          <p:attrName>ppt_c</p:attrName>
                                        </p:attrNameLst>
                                      </p:cBhvr>
                                      <p:to>
                                        <a:srgbClr val="FFFF00"/>
                                      </p:to>
                                    </p:animClr>
                                  </p:subTnLst>
                                </p:cTn>
                              </p:par>
                            </p:childTnLst>
                          </p:cTn>
                        </p:par>
                        <p:par>
                          <p:cTn id="17" fill="hold">
                            <p:stCondLst>
                              <p:cond delay="9500"/>
                            </p:stCondLst>
                            <p:childTnLst>
                              <p:par>
                                <p:cTn id="18" presetID="22" presetClass="entr" presetSubtype="4" fill="hold" nodeType="afterEffect">
                                  <p:stCondLst>
                                    <p:cond delay="0"/>
                                  </p:stCondLst>
                                  <p:childTnLst>
                                    <p:set>
                                      <p:cBhvr>
                                        <p:cTn id="19" dur="1" fill="hold">
                                          <p:stCondLst>
                                            <p:cond delay="0"/>
                                          </p:stCondLst>
                                        </p:cTn>
                                        <p:tgtEl>
                                          <p:spTgt spid="47"/>
                                        </p:tgtEl>
                                        <p:attrNameLst>
                                          <p:attrName>style.visibility</p:attrName>
                                        </p:attrNameLst>
                                      </p:cBhvr>
                                      <p:to>
                                        <p:strVal val="visible"/>
                                      </p:to>
                                    </p:set>
                                    <p:animEffect transition="in" filter="wipe(down)">
                                      <p:cBhvr>
                                        <p:cTn id="20" dur="500"/>
                                        <p:tgtEl>
                                          <p:spTgt spid="47"/>
                                        </p:tgtEl>
                                      </p:cBhvr>
                                    </p:animEffect>
                                  </p:childTnLst>
                                </p:cTn>
                              </p:par>
                            </p:childTnLst>
                          </p:cTn>
                        </p:par>
                        <p:par>
                          <p:cTn id="21" fill="hold">
                            <p:stCondLst>
                              <p:cond delay="10000"/>
                            </p:stCondLst>
                            <p:childTnLst>
                              <p:par>
                                <p:cTn id="22" presetID="1" presetClass="entr" presetSubtype="0" fill="hold" grpId="0" nodeType="afterEffect">
                                  <p:stCondLst>
                                    <p:cond delay="0"/>
                                  </p:stCondLst>
                                  <p:childTnLst>
                                    <p:set>
                                      <p:cBhvr>
                                        <p:cTn id="23" dur="1" fill="hold">
                                          <p:stCondLst>
                                            <p:cond delay="0"/>
                                          </p:stCondLst>
                                        </p:cTn>
                                        <p:tgtEl>
                                          <p:spTgt spid="64"/>
                                        </p:tgtEl>
                                        <p:attrNameLst>
                                          <p:attrName>style.visibility</p:attrName>
                                        </p:attrNameLst>
                                      </p:cBhvr>
                                      <p:to>
                                        <p:strVal val="visible"/>
                                      </p:to>
                                    </p:set>
                                  </p:childTnLst>
                                </p:cTn>
                              </p:par>
                            </p:childTnLst>
                          </p:cTn>
                        </p:par>
                        <p:par>
                          <p:cTn id="24" fill="hold">
                            <p:stCondLst>
                              <p:cond delay="10000"/>
                            </p:stCondLst>
                            <p:childTnLst>
                              <p:par>
                                <p:cTn id="25" presetID="6" presetClass="emph" presetSubtype="0" fill="hold" nodeType="afterEffect">
                                  <p:stCondLst>
                                    <p:cond delay="0"/>
                                  </p:stCondLst>
                                  <p:childTnLst>
                                    <p:animScale>
                                      <p:cBhvr>
                                        <p:cTn id="26" dur="1000" fill="hold"/>
                                        <p:tgtEl>
                                          <p:spTgt spid="14">
                                            <p:txEl>
                                              <p:pRg st="0" end="0"/>
                                            </p:txEl>
                                          </p:spTgt>
                                        </p:tgtEl>
                                      </p:cBhvr>
                                      <p:by x="200000" y="200000"/>
                                    </p:animScale>
                                  </p:childTnLst>
                                  <p:subTnLst>
                                    <p:animClr clrSpc="rgb" dir="cw">
                                      <p:cBhvr override="childStyle">
                                        <p:cTn dur="1" fill="hold" display="0" masterRel="nextClick" afterEffect="1"/>
                                        <p:tgtEl>
                                          <p:spTgt spid="14">
                                            <p:txEl>
                                              <p:pRg st="0" end="0"/>
                                            </p:txEl>
                                          </p:spTgt>
                                        </p:tgtEl>
                                        <p:attrNameLst>
                                          <p:attrName>ppt_c</p:attrName>
                                        </p:attrNameLst>
                                      </p:cBhvr>
                                      <p:to>
                                        <a:srgbClr val="FFFF00"/>
                                      </p:to>
                                    </p:animClr>
                                  </p:subTnLst>
                                </p:cTn>
                              </p:par>
                            </p:childTnLst>
                          </p:cTn>
                        </p:par>
                        <p:par>
                          <p:cTn id="27" fill="hold">
                            <p:stCondLst>
                              <p:cond delay="11000"/>
                            </p:stCondLst>
                            <p:childTnLst>
                              <p:par>
                                <p:cTn id="28" presetID="6" presetClass="emph" presetSubtype="0" fill="hold" nodeType="afterEffect">
                                  <p:stCondLst>
                                    <p:cond delay="0"/>
                                  </p:stCondLst>
                                  <p:childTnLst>
                                    <p:animScale>
                                      <p:cBhvr>
                                        <p:cTn id="29" dur="1000" fill="hold"/>
                                        <p:tgtEl>
                                          <p:spTgt spid="13">
                                            <p:txEl>
                                              <p:pRg st="0" end="0"/>
                                            </p:txEl>
                                          </p:spTgt>
                                        </p:tgtEl>
                                      </p:cBhvr>
                                      <p:by x="200000" y="200000"/>
                                    </p:animScale>
                                  </p:childTnLst>
                                  <p:subTnLst>
                                    <p:animClr clrSpc="rgb" dir="cw">
                                      <p:cBhvr override="childStyle">
                                        <p:cTn dur="1" fill="hold" display="0" masterRel="nextClick" afterEffect="1"/>
                                        <p:tgtEl>
                                          <p:spTgt spid="13">
                                            <p:txEl>
                                              <p:pRg st="0" end="0"/>
                                            </p:txEl>
                                          </p:spTgt>
                                        </p:tgtEl>
                                        <p:attrNameLst>
                                          <p:attrName>ppt_c</p:attrName>
                                        </p:attrNameLst>
                                      </p:cBhvr>
                                      <p:to>
                                        <a:srgbClr val="FFFF00"/>
                                      </p:to>
                                    </p:animClr>
                                  </p:subTnLst>
                                </p:cTn>
                              </p:par>
                            </p:childTnLst>
                          </p:cTn>
                        </p:par>
                        <p:par>
                          <p:cTn id="30" fill="hold">
                            <p:stCondLst>
                              <p:cond delay="12000"/>
                            </p:stCondLst>
                            <p:childTnLst>
                              <p:par>
                                <p:cTn id="31" presetID="22" presetClass="entr" presetSubtype="4" fill="hold" nodeType="afterEffect">
                                  <p:stCondLst>
                                    <p:cond delay="0"/>
                                  </p:stCondLst>
                                  <p:childTnLst>
                                    <p:set>
                                      <p:cBhvr>
                                        <p:cTn id="32" dur="1" fill="hold">
                                          <p:stCondLst>
                                            <p:cond delay="0"/>
                                          </p:stCondLst>
                                        </p:cTn>
                                        <p:tgtEl>
                                          <p:spTgt spid="48"/>
                                        </p:tgtEl>
                                        <p:attrNameLst>
                                          <p:attrName>style.visibility</p:attrName>
                                        </p:attrNameLst>
                                      </p:cBhvr>
                                      <p:to>
                                        <p:strVal val="visible"/>
                                      </p:to>
                                    </p:set>
                                    <p:animEffect transition="in" filter="wipe(down)">
                                      <p:cBhvr>
                                        <p:cTn id="33" dur="500"/>
                                        <p:tgtEl>
                                          <p:spTgt spid="48"/>
                                        </p:tgtEl>
                                      </p:cBhvr>
                                    </p:animEffect>
                                  </p:childTnLst>
                                </p:cTn>
                              </p:par>
                            </p:childTnLst>
                          </p:cTn>
                        </p:par>
                        <p:par>
                          <p:cTn id="34" fill="hold">
                            <p:stCondLst>
                              <p:cond delay="12500"/>
                            </p:stCondLst>
                            <p:childTnLst>
                              <p:par>
                                <p:cTn id="35" presetID="1" presetClass="entr" presetSubtype="0" fill="hold" grpId="0" nodeType="afterEffect">
                                  <p:stCondLst>
                                    <p:cond delay="0"/>
                                  </p:stCondLst>
                                  <p:childTnLst>
                                    <p:set>
                                      <p:cBhvr>
                                        <p:cTn id="36" dur="1" fill="hold">
                                          <p:stCondLst>
                                            <p:cond delay="0"/>
                                          </p:stCondLst>
                                        </p:cTn>
                                        <p:tgtEl>
                                          <p:spTgt spid="66"/>
                                        </p:tgtEl>
                                        <p:attrNameLst>
                                          <p:attrName>style.visibility</p:attrName>
                                        </p:attrNameLst>
                                      </p:cBhvr>
                                      <p:to>
                                        <p:strVal val="visible"/>
                                      </p:to>
                                    </p:set>
                                  </p:childTnLst>
                                </p:cTn>
                              </p:par>
                            </p:childTnLst>
                          </p:cTn>
                        </p:par>
                        <p:par>
                          <p:cTn id="37" fill="hold">
                            <p:stCondLst>
                              <p:cond delay="12500"/>
                            </p:stCondLst>
                            <p:childTnLst>
                              <p:par>
                                <p:cTn id="38" presetID="6" presetClass="emph" presetSubtype="0" fill="hold" nodeType="afterEffect">
                                  <p:stCondLst>
                                    <p:cond delay="0"/>
                                  </p:stCondLst>
                                  <p:childTnLst>
                                    <p:animScale>
                                      <p:cBhvr>
                                        <p:cTn id="39" dur="1000" fill="hold"/>
                                        <p:tgtEl>
                                          <p:spTgt spid="21">
                                            <p:txEl>
                                              <p:pRg st="0" end="0"/>
                                            </p:txEl>
                                          </p:spTgt>
                                        </p:tgtEl>
                                      </p:cBhvr>
                                      <p:by x="200000" y="200000"/>
                                    </p:animScale>
                                  </p:childTnLst>
                                  <p:subTnLst>
                                    <p:animClr clrSpc="rgb" dir="cw">
                                      <p:cBhvr override="childStyle">
                                        <p:cTn dur="1" fill="hold" display="0" masterRel="nextClick" afterEffect="1"/>
                                        <p:tgtEl>
                                          <p:spTgt spid="21">
                                            <p:txEl>
                                              <p:pRg st="0" end="0"/>
                                            </p:txEl>
                                          </p:spTgt>
                                        </p:tgtEl>
                                        <p:attrNameLst>
                                          <p:attrName>ppt_c</p:attrName>
                                        </p:attrNameLst>
                                      </p:cBhvr>
                                      <p:to>
                                        <a:srgbClr val="FFFF00"/>
                                      </p:to>
                                    </p:animClr>
                                  </p:subTnLst>
                                </p:cTn>
                              </p:par>
                            </p:childTnLst>
                          </p:cTn>
                        </p:par>
                        <p:par>
                          <p:cTn id="40" fill="hold">
                            <p:stCondLst>
                              <p:cond delay="13500"/>
                            </p:stCondLst>
                            <p:childTnLst>
                              <p:par>
                                <p:cTn id="41" presetID="6" presetClass="emph" presetSubtype="0" fill="hold" nodeType="afterEffect">
                                  <p:stCondLst>
                                    <p:cond delay="0"/>
                                  </p:stCondLst>
                                  <p:childTnLst>
                                    <p:animScale>
                                      <p:cBhvr>
                                        <p:cTn id="42" dur="1000" fill="hold"/>
                                        <p:tgtEl>
                                          <p:spTgt spid="15">
                                            <p:txEl>
                                              <p:pRg st="0" end="0"/>
                                            </p:txEl>
                                          </p:spTgt>
                                        </p:tgtEl>
                                      </p:cBhvr>
                                      <p:by x="200000" y="200000"/>
                                    </p:animScale>
                                  </p:childTnLst>
                                  <p:subTnLst>
                                    <p:animClr clrSpc="rgb" dir="cw">
                                      <p:cBhvr override="childStyle">
                                        <p:cTn dur="1" fill="hold" display="0" masterRel="nextClick" afterEffect="1"/>
                                        <p:tgtEl>
                                          <p:spTgt spid="15">
                                            <p:txEl>
                                              <p:pRg st="0" end="0"/>
                                            </p:txEl>
                                          </p:spTgt>
                                        </p:tgtEl>
                                        <p:attrNameLst>
                                          <p:attrName>ppt_c</p:attrName>
                                        </p:attrNameLst>
                                      </p:cBhvr>
                                      <p:to>
                                        <a:srgbClr val="FFFF00"/>
                                      </p:to>
                                    </p:animClr>
                                  </p:subTnLst>
                                </p:cTn>
                              </p:par>
                            </p:childTnLst>
                          </p:cTn>
                        </p:par>
                        <p:par>
                          <p:cTn id="43" fill="hold">
                            <p:stCondLst>
                              <p:cond delay="14500"/>
                            </p:stCondLst>
                            <p:childTnLst>
                              <p:par>
                                <p:cTn id="44" presetID="22" presetClass="entr" presetSubtype="4" fill="hold" nodeType="afterEffect">
                                  <p:stCondLst>
                                    <p:cond delay="0"/>
                                  </p:stCondLst>
                                  <p:childTnLst>
                                    <p:set>
                                      <p:cBhvr>
                                        <p:cTn id="45" dur="1" fill="hold">
                                          <p:stCondLst>
                                            <p:cond delay="0"/>
                                          </p:stCondLst>
                                        </p:cTn>
                                        <p:tgtEl>
                                          <p:spTgt spid="52"/>
                                        </p:tgtEl>
                                        <p:attrNameLst>
                                          <p:attrName>style.visibility</p:attrName>
                                        </p:attrNameLst>
                                      </p:cBhvr>
                                      <p:to>
                                        <p:strVal val="visible"/>
                                      </p:to>
                                    </p:set>
                                    <p:animEffect transition="in" filter="wipe(down)">
                                      <p:cBhvr>
                                        <p:cTn id="46" dur="500"/>
                                        <p:tgtEl>
                                          <p:spTgt spid="52"/>
                                        </p:tgtEl>
                                      </p:cBhvr>
                                    </p:animEffect>
                                  </p:childTnLst>
                                </p:cTn>
                              </p:par>
                            </p:childTnLst>
                          </p:cTn>
                        </p:par>
                        <p:par>
                          <p:cTn id="47" fill="hold">
                            <p:stCondLst>
                              <p:cond delay="15000"/>
                            </p:stCondLst>
                            <p:childTnLst>
                              <p:par>
                                <p:cTn id="48" presetID="1" presetClass="entr" presetSubtype="0" fill="hold" grpId="0" nodeType="afterEffect">
                                  <p:stCondLst>
                                    <p:cond delay="0"/>
                                  </p:stCondLst>
                                  <p:childTnLst>
                                    <p:set>
                                      <p:cBhvr>
                                        <p:cTn id="49" dur="1" fill="hold">
                                          <p:stCondLst>
                                            <p:cond delay="0"/>
                                          </p:stCondLst>
                                        </p:cTn>
                                        <p:tgtEl>
                                          <p:spTgt spid="67"/>
                                        </p:tgtEl>
                                        <p:attrNameLst>
                                          <p:attrName>style.visibility</p:attrName>
                                        </p:attrNameLst>
                                      </p:cBhvr>
                                      <p:to>
                                        <p:strVal val="visible"/>
                                      </p:to>
                                    </p:set>
                                  </p:childTnLst>
                                </p:cTn>
                              </p:par>
                            </p:childTnLst>
                          </p:cTn>
                        </p:par>
                        <p:par>
                          <p:cTn id="50" fill="hold">
                            <p:stCondLst>
                              <p:cond delay="15000"/>
                            </p:stCondLst>
                            <p:childTnLst>
                              <p:par>
                                <p:cTn id="51" presetID="6" presetClass="emph" presetSubtype="0" fill="hold" nodeType="afterEffect">
                                  <p:stCondLst>
                                    <p:cond delay="0"/>
                                  </p:stCondLst>
                                  <p:childTnLst>
                                    <p:animScale>
                                      <p:cBhvr>
                                        <p:cTn id="52" dur="1000" fill="hold"/>
                                        <p:tgtEl>
                                          <p:spTgt spid="25">
                                            <p:txEl>
                                              <p:pRg st="0" end="0"/>
                                            </p:txEl>
                                          </p:spTgt>
                                        </p:tgtEl>
                                      </p:cBhvr>
                                      <p:by x="200000" y="200000"/>
                                    </p:animScale>
                                  </p:childTnLst>
                                  <p:subTnLst>
                                    <p:animClr clrSpc="rgb" dir="cw">
                                      <p:cBhvr override="childStyle">
                                        <p:cTn dur="1" fill="hold" display="0" masterRel="nextClick" afterEffect="1"/>
                                        <p:tgtEl>
                                          <p:spTgt spid="25">
                                            <p:txEl>
                                              <p:pRg st="0" end="0"/>
                                            </p:txEl>
                                          </p:spTgt>
                                        </p:tgtEl>
                                        <p:attrNameLst>
                                          <p:attrName>ppt_c</p:attrName>
                                        </p:attrNameLst>
                                      </p:cBhvr>
                                      <p:to>
                                        <a:srgbClr val="FFFF00"/>
                                      </p:to>
                                    </p:animClr>
                                  </p:subTnLst>
                                </p:cTn>
                              </p:par>
                            </p:childTnLst>
                          </p:cTn>
                        </p:par>
                        <p:par>
                          <p:cTn id="53" fill="hold">
                            <p:stCondLst>
                              <p:cond delay="16000"/>
                            </p:stCondLst>
                            <p:childTnLst>
                              <p:par>
                                <p:cTn id="54" presetID="6" presetClass="emph" presetSubtype="0" fill="hold" nodeType="afterEffect">
                                  <p:stCondLst>
                                    <p:cond delay="0"/>
                                  </p:stCondLst>
                                  <p:childTnLst>
                                    <p:animScale>
                                      <p:cBhvr>
                                        <p:cTn id="55" dur="1000" fill="hold"/>
                                        <p:tgtEl>
                                          <p:spTgt spid="18">
                                            <p:txEl>
                                              <p:pRg st="0" end="0"/>
                                            </p:txEl>
                                          </p:spTgt>
                                        </p:tgtEl>
                                      </p:cBhvr>
                                      <p:by x="200000" y="200000"/>
                                    </p:animScale>
                                  </p:childTnLst>
                                  <p:subTnLst>
                                    <p:animClr clrSpc="rgb" dir="cw">
                                      <p:cBhvr override="childStyle">
                                        <p:cTn dur="1" fill="hold" display="0" masterRel="nextClick" afterEffect="1"/>
                                        <p:tgtEl>
                                          <p:spTgt spid="18">
                                            <p:txEl>
                                              <p:pRg st="0" end="0"/>
                                            </p:txEl>
                                          </p:spTgt>
                                        </p:tgtEl>
                                        <p:attrNameLst>
                                          <p:attrName>ppt_c</p:attrName>
                                        </p:attrNameLst>
                                      </p:cBhvr>
                                      <p:to>
                                        <a:srgbClr val="FFFF00"/>
                                      </p:to>
                                    </p:animClr>
                                  </p:subTnLst>
                                </p:cTn>
                              </p:par>
                            </p:childTnLst>
                          </p:cTn>
                        </p:par>
                        <p:par>
                          <p:cTn id="56" fill="hold">
                            <p:stCondLst>
                              <p:cond delay="17000"/>
                            </p:stCondLst>
                            <p:childTnLst>
                              <p:par>
                                <p:cTn id="57" presetID="6" presetClass="emph" presetSubtype="0" fill="hold" nodeType="afterEffect">
                                  <p:stCondLst>
                                    <p:cond delay="0"/>
                                  </p:stCondLst>
                                  <p:childTnLst>
                                    <p:animScale>
                                      <p:cBhvr>
                                        <p:cTn id="58" dur="1000" fill="hold"/>
                                        <p:tgtEl>
                                          <p:spTgt spid="17">
                                            <p:txEl>
                                              <p:pRg st="0" end="0"/>
                                            </p:txEl>
                                          </p:spTgt>
                                        </p:tgtEl>
                                      </p:cBhvr>
                                      <p:by x="200000" y="200000"/>
                                    </p:animScale>
                                  </p:childTnLst>
                                  <p:subTnLst>
                                    <p:animClr clrSpc="rgb" dir="cw">
                                      <p:cBhvr override="childStyle">
                                        <p:cTn dur="1" fill="hold" display="0" masterRel="nextClick" afterEffect="1"/>
                                        <p:tgtEl>
                                          <p:spTgt spid="17">
                                            <p:txEl>
                                              <p:pRg st="0" end="0"/>
                                            </p:txEl>
                                          </p:spTgt>
                                        </p:tgtEl>
                                        <p:attrNameLst>
                                          <p:attrName>ppt_c</p:attrName>
                                        </p:attrNameLst>
                                      </p:cBhvr>
                                      <p:to>
                                        <a:srgbClr val="FFFF00"/>
                                      </p:to>
                                    </p:animClr>
                                  </p:subTnLst>
                                </p:cTn>
                              </p:par>
                            </p:childTnLst>
                          </p:cTn>
                        </p:par>
                        <p:par>
                          <p:cTn id="59" fill="hold">
                            <p:stCondLst>
                              <p:cond delay="18000"/>
                            </p:stCondLst>
                            <p:childTnLst>
                              <p:par>
                                <p:cTn id="60" presetID="22" presetClass="entr" presetSubtype="4" fill="hold" nodeType="afterEffect">
                                  <p:stCondLst>
                                    <p:cond delay="0"/>
                                  </p:stCondLst>
                                  <p:childTnLst>
                                    <p:set>
                                      <p:cBhvr>
                                        <p:cTn id="61" dur="1" fill="hold">
                                          <p:stCondLst>
                                            <p:cond delay="0"/>
                                          </p:stCondLst>
                                        </p:cTn>
                                        <p:tgtEl>
                                          <p:spTgt spid="55"/>
                                        </p:tgtEl>
                                        <p:attrNameLst>
                                          <p:attrName>style.visibility</p:attrName>
                                        </p:attrNameLst>
                                      </p:cBhvr>
                                      <p:to>
                                        <p:strVal val="visible"/>
                                      </p:to>
                                    </p:set>
                                    <p:animEffect transition="in" filter="wipe(down)">
                                      <p:cBhvr>
                                        <p:cTn id="62" dur="500"/>
                                        <p:tgtEl>
                                          <p:spTgt spid="55"/>
                                        </p:tgtEl>
                                      </p:cBhvr>
                                    </p:animEffect>
                                  </p:childTnLst>
                                </p:cTn>
                              </p:par>
                            </p:childTnLst>
                          </p:cTn>
                        </p:par>
                        <p:par>
                          <p:cTn id="63" fill="hold">
                            <p:stCondLst>
                              <p:cond delay="18500"/>
                            </p:stCondLst>
                            <p:childTnLst>
                              <p:par>
                                <p:cTn id="64" presetID="1" presetClass="entr" presetSubtype="0" fill="hold" grpId="0" nodeType="afterEffect">
                                  <p:stCondLst>
                                    <p:cond delay="0"/>
                                  </p:stCondLst>
                                  <p:childTnLst>
                                    <p:set>
                                      <p:cBhvr>
                                        <p:cTn id="65" dur="1" fill="hold">
                                          <p:stCondLst>
                                            <p:cond delay="0"/>
                                          </p:stCondLst>
                                        </p:cTn>
                                        <p:tgtEl>
                                          <p:spTgt spid="68"/>
                                        </p:tgtEl>
                                        <p:attrNameLst>
                                          <p:attrName>style.visibility</p:attrName>
                                        </p:attrNameLst>
                                      </p:cBhvr>
                                      <p:to>
                                        <p:strVal val="visible"/>
                                      </p:to>
                                    </p:set>
                                  </p:childTnLst>
                                </p:cTn>
                              </p:par>
                            </p:childTnLst>
                          </p:cTn>
                        </p:par>
                        <p:par>
                          <p:cTn id="66" fill="hold">
                            <p:stCondLst>
                              <p:cond delay="18500"/>
                            </p:stCondLst>
                            <p:childTnLst>
                              <p:par>
                                <p:cTn id="67" presetID="6" presetClass="emph" presetSubtype="0" fill="hold" nodeType="afterEffect">
                                  <p:stCondLst>
                                    <p:cond delay="0"/>
                                  </p:stCondLst>
                                  <p:childTnLst>
                                    <p:animScale>
                                      <p:cBhvr>
                                        <p:cTn id="68" dur="1000" fill="hold"/>
                                        <p:tgtEl>
                                          <p:spTgt spid="30">
                                            <p:txEl>
                                              <p:pRg st="0" end="0"/>
                                            </p:txEl>
                                          </p:spTgt>
                                        </p:tgtEl>
                                      </p:cBhvr>
                                      <p:by x="200000" y="200000"/>
                                    </p:animScale>
                                  </p:childTnLst>
                                  <p:subTnLst>
                                    <p:animClr clrSpc="rgb" dir="cw">
                                      <p:cBhvr override="childStyle">
                                        <p:cTn dur="1" fill="hold" display="0" masterRel="nextClick" afterEffect="1"/>
                                        <p:tgtEl>
                                          <p:spTgt spid="30">
                                            <p:txEl>
                                              <p:pRg st="0" end="0"/>
                                            </p:txEl>
                                          </p:spTgt>
                                        </p:tgtEl>
                                        <p:attrNameLst>
                                          <p:attrName>ppt_c</p:attrName>
                                        </p:attrNameLst>
                                      </p:cBhvr>
                                      <p:to>
                                        <a:srgbClr val="FFFF00"/>
                                      </p:to>
                                    </p:animClr>
                                  </p:subTnLst>
                                </p:cTn>
                              </p:par>
                            </p:childTnLst>
                          </p:cTn>
                        </p:par>
                        <p:par>
                          <p:cTn id="69" fill="hold">
                            <p:stCondLst>
                              <p:cond delay="19500"/>
                            </p:stCondLst>
                            <p:childTnLst>
                              <p:par>
                                <p:cTn id="70" presetID="6" presetClass="emph" presetSubtype="0" fill="hold" nodeType="afterEffect">
                                  <p:stCondLst>
                                    <p:cond delay="0"/>
                                  </p:stCondLst>
                                  <p:childTnLst>
                                    <p:animScale>
                                      <p:cBhvr>
                                        <p:cTn id="71" dur="1000" fill="hold"/>
                                        <p:tgtEl>
                                          <p:spTgt spid="24">
                                            <p:txEl>
                                              <p:pRg st="0" end="0"/>
                                            </p:txEl>
                                          </p:spTgt>
                                        </p:tgtEl>
                                      </p:cBhvr>
                                      <p:by x="200000" y="200000"/>
                                    </p:animScale>
                                  </p:childTnLst>
                                  <p:subTnLst>
                                    <p:animClr clrSpc="rgb" dir="cw">
                                      <p:cBhvr override="childStyle">
                                        <p:cTn dur="1" fill="hold" display="0" masterRel="nextClick" afterEffect="1"/>
                                        <p:tgtEl>
                                          <p:spTgt spid="24">
                                            <p:txEl>
                                              <p:pRg st="0" end="0"/>
                                            </p:txEl>
                                          </p:spTgt>
                                        </p:tgtEl>
                                        <p:attrNameLst>
                                          <p:attrName>ppt_c</p:attrName>
                                        </p:attrNameLst>
                                      </p:cBhvr>
                                      <p:to>
                                        <a:srgbClr val="FFFF00"/>
                                      </p:to>
                                    </p:animClr>
                                  </p:subTnLst>
                                </p:cTn>
                              </p:par>
                            </p:childTnLst>
                          </p:cTn>
                        </p:par>
                        <p:par>
                          <p:cTn id="72" fill="hold">
                            <p:stCondLst>
                              <p:cond delay="20500"/>
                            </p:stCondLst>
                            <p:childTnLst>
                              <p:par>
                                <p:cTn id="73" presetID="6" presetClass="emph" presetSubtype="0" fill="hold" nodeType="afterEffect">
                                  <p:stCondLst>
                                    <p:cond delay="0"/>
                                  </p:stCondLst>
                                  <p:childTnLst>
                                    <p:animScale>
                                      <p:cBhvr>
                                        <p:cTn id="74" dur="1000" fill="hold"/>
                                        <p:tgtEl>
                                          <p:spTgt spid="19">
                                            <p:txEl>
                                              <p:pRg st="0" end="0"/>
                                            </p:txEl>
                                          </p:spTgt>
                                        </p:tgtEl>
                                      </p:cBhvr>
                                      <p:by x="200000" y="200000"/>
                                    </p:animScale>
                                  </p:childTnLst>
                                  <p:subTnLst>
                                    <p:animClr clrSpc="rgb" dir="cw">
                                      <p:cBhvr override="childStyle">
                                        <p:cTn dur="1" fill="hold" display="0" masterRel="nextClick" afterEffect="1"/>
                                        <p:tgtEl>
                                          <p:spTgt spid="19">
                                            <p:txEl>
                                              <p:pRg st="0" end="0"/>
                                            </p:txEl>
                                          </p:spTgt>
                                        </p:tgtEl>
                                        <p:attrNameLst>
                                          <p:attrName>ppt_c</p:attrName>
                                        </p:attrNameLst>
                                      </p:cBhvr>
                                      <p:to>
                                        <a:srgbClr val="FFFF00"/>
                                      </p:to>
                                    </p:animClr>
                                  </p:subTnLst>
                                </p:cTn>
                              </p:par>
                            </p:childTnLst>
                          </p:cTn>
                        </p:par>
                        <p:par>
                          <p:cTn id="75" fill="hold">
                            <p:stCondLst>
                              <p:cond delay="21500"/>
                            </p:stCondLst>
                            <p:childTnLst>
                              <p:par>
                                <p:cTn id="76" presetID="22" presetClass="entr" presetSubtype="4" fill="hold" nodeType="afterEffect">
                                  <p:stCondLst>
                                    <p:cond delay="0"/>
                                  </p:stCondLst>
                                  <p:childTnLst>
                                    <p:set>
                                      <p:cBhvr>
                                        <p:cTn id="77" dur="1" fill="hold">
                                          <p:stCondLst>
                                            <p:cond delay="0"/>
                                          </p:stCondLst>
                                        </p:cTn>
                                        <p:tgtEl>
                                          <p:spTgt spid="59"/>
                                        </p:tgtEl>
                                        <p:attrNameLst>
                                          <p:attrName>style.visibility</p:attrName>
                                        </p:attrNameLst>
                                      </p:cBhvr>
                                      <p:to>
                                        <p:strVal val="visible"/>
                                      </p:to>
                                    </p:set>
                                    <p:animEffect transition="in" filter="wipe(down)">
                                      <p:cBhvr>
                                        <p:cTn id="78" dur="500"/>
                                        <p:tgtEl>
                                          <p:spTgt spid="59"/>
                                        </p:tgtEl>
                                      </p:cBhvr>
                                    </p:animEffect>
                                  </p:childTnLst>
                                </p:cTn>
                              </p:par>
                            </p:childTnLst>
                          </p:cTn>
                        </p:par>
                        <p:par>
                          <p:cTn id="79" fill="hold">
                            <p:stCondLst>
                              <p:cond delay="22000"/>
                            </p:stCondLst>
                            <p:childTnLst>
                              <p:par>
                                <p:cTn id="80" presetID="1" presetClass="entr" presetSubtype="0" fill="hold" grpId="0" nodeType="afterEffect">
                                  <p:stCondLst>
                                    <p:cond delay="0"/>
                                  </p:stCondLst>
                                  <p:childTnLst>
                                    <p:set>
                                      <p:cBhvr>
                                        <p:cTn id="81" dur="1" fill="hold">
                                          <p:stCondLst>
                                            <p:cond delay="0"/>
                                          </p:stCondLst>
                                        </p:cTn>
                                        <p:tgtEl>
                                          <p:spTgt spid="69"/>
                                        </p:tgtEl>
                                        <p:attrNameLst>
                                          <p:attrName>style.visibility</p:attrName>
                                        </p:attrNameLst>
                                      </p:cBhvr>
                                      <p:to>
                                        <p:strVal val="visible"/>
                                      </p:to>
                                    </p:set>
                                  </p:childTnLst>
                                </p:cTn>
                              </p:par>
                            </p:childTnLst>
                          </p:cTn>
                        </p:par>
                        <p:par>
                          <p:cTn id="82" fill="hold">
                            <p:stCondLst>
                              <p:cond delay="22000"/>
                            </p:stCondLst>
                            <p:childTnLst>
                              <p:par>
                                <p:cTn id="83" presetID="22" presetClass="entr" presetSubtype="4" fill="hold" nodeType="afterEffect">
                                  <p:stCondLst>
                                    <p:cond delay="0"/>
                                  </p:stCondLst>
                                  <p:childTnLst>
                                    <p:set>
                                      <p:cBhvr>
                                        <p:cTn id="84" dur="1" fill="hold">
                                          <p:stCondLst>
                                            <p:cond delay="0"/>
                                          </p:stCondLst>
                                        </p:cTn>
                                        <p:tgtEl>
                                          <p:spTgt spid="61"/>
                                        </p:tgtEl>
                                        <p:attrNameLst>
                                          <p:attrName>style.visibility</p:attrName>
                                        </p:attrNameLst>
                                      </p:cBhvr>
                                      <p:to>
                                        <p:strVal val="visible"/>
                                      </p:to>
                                    </p:set>
                                    <p:animEffect transition="in" filter="wipe(down)">
                                      <p:cBhvr>
                                        <p:cTn id="85" dur="500"/>
                                        <p:tgtEl>
                                          <p:spTgt spid="61"/>
                                        </p:tgtEl>
                                      </p:cBhvr>
                                    </p:animEffect>
                                  </p:childTnLst>
                                </p:cTn>
                              </p:par>
                            </p:childTnLst>
                          </p:cTn>
                        </p:par>
                        <p:par>
                          <p:cTn id="86" fill="hold">
                            <p:stCondLst>
                              <p:cond delay="22500"/>
                            </p:stCondLst>
                            <p:childTnLst>
                              <p:par>
                                <p:cTn id="87" presetID="1" presetClass="entr" presetSubtype="0" fill="hold" grpId="0" nodeType="afterEffect">
                                  <p:stCondLst>
                                    <p:cond delay="0"/>
                                  </p:stCondLst>
                                  <p:childTnLst>
                                    <p:set>
                                      <p:cBhvr>
                                        <p:cTn id="88" dur="1" fill="hold">
                                          <p:stCondLst>
                                            <p:cond delay="0"/>
                                          </p:stCondLst>
                                        </p:cTn>
                                        <p:tgtEl>
                                          <p:spTgt spid="70"/>
                                        </p:tgtEl>
                                        <p:attrNameLst>
                                          <p:attrName>style.visibility</p:attrName>
                                        </p:attrNameLst>
                                      </p:cBhvr>
                                      <p:to>
                                        <p:strVal val="visible"/>
                                      </p:to>
                                    </p:set>
                                  </p:childTnLst>
                                </p:cTn>
                              </p:par>
                            </p:childTnLst>
                          </p:cTn>
                        </p:par>
                        <p:par>
                          <p:cTn id="89" fill="hold">
                            <p:stCondLst>
                              <p:cond delay="22500"/>
                            </p:stCondLst>
                            <p:childTnLst>
                              <p:par>
                                <p:cTn id="90" presetID="22" presetClass="entr" presetSubtype="4" fill="hold" nodeType="afterEffect">
                                  <p:stCondLst>
                                    <p:cond delay="0"/>
                                  </p:stCondLst>
                                  <p:childTnLst>
                                    <p:set>
                                      <p:cBhvr>
                                        <p:cTn id="91" dur="1" fill="hold">
                                          <p:stCondLst>
                                            <p:cond delay="0"/>
                                          </p:stCondLst>
                                        </p:cTn>
                                        <p:tgtEl>
                                          <p:spTgt spid="71"/>
                                        </p:tgtEl>
                                        <p:attrNameLst>
                                          <p:attrName>style.visibility</p:attrName>
                                        </p:attrNameLst>
                                      </p:cBhvr>
                                      <p:to>
                                        <p:strVal val="visible"/>
                                      </p:to>
                                    </p:set>
                                    <p:animEffect transition="in" filter="wipe(down)">
                                      <p:cBhvr>
                                        <p:cTn id="92" dur="500"/>
                                        <p:tgtEl>
                                          <p:spTgt spid="71"/>
                                        </p:tgtEl>
                                      </p:cBhvr>
                                    </p:animEffect>
                                  </p:childTnLst>
                                </p:cTn>
                              </p:par>
                            </p:childTnLst>
                          </p:cTn>
                        </p:par>
                        <p:par>
                          <p:cTn id="93" fill="hold">
                            <p:stCondLst>
                              <p:cond delay="23000"/>
                            </p:stCondLst>
                            <p:childTnLst>
                              <p:par>
                                <p:cTn id="94" presetID="1" presetClass="entr" presetSubtype="0" fill="hold" grpId="0" nodeType="afterEffect">
                                  <p:stCondLst>
                                    <p:cond delay="0"/>
                                  </p:stCondLst>
                                  <p:childTnLst>
                                    <p:set>
                                      <p:cBhvr>
                                        <p:cTn id="95" dur="1" fill="hold">
                                          <p:stCondLst>
                                            <p:cond delay="0"/>
                                          </p:stCondLst>
                                        </p:cTn>
                                        <p:tgtEl>
                                          <p:spTgt spid="72"/>
                                        </p:tgtEl>
                                        <p:attrNameLst>
                                          <p:attrName>style.visibility</p:attrName>
                                        </p:attrNameLst>
                                      </p:cBhvr>
                                      <p:to>
                                        <p:strVal val="visible"/>
                                      </p:to>
                                    </p:set>
                                  </p:childTnLst>
                                </p:cTn>
                              </p:par>
                            </p:childTnLst>
                          </p:cTn>
                        </p:par>
                        <p:par>
                          <p:cTn id="96" fill="hold">
                            <p:stCondLst>
                              <p:cond delay="23000"/>
                            </p:stCondLst>
                            <p:childTnLst>
                              <p:par>
                                <p:cTn id="97" presetID="22" presetClass="entr" presetSubtype="4" fill="hold" nodeType="afterEffect">
                                  <p:stCondLst>
                                    <p:cond delay="0"/>
                                  </p:stCondLst>
                                  <p:childTnLst>
                                    <p:set>
                                      <p:cBhvr>
                                        <p:cTn id="98" dur="1" fill="hold">
                                          <p:stCondLst>
                                            <p:cond delay="0"/>
                                          </p:stCondLst>
                                        </p:cTn>
                                        <p:tgtEl>
                                          <p:spTgt spid="73"/>
                                        </p:tgtEl>
                                        <p:attrNameLst>
                                          <p:attrName>style.visibility</p:attrName>
                                        </p:attrNameLst>
                                      </p:cBhvr>
                                      <p:to>
                                        <p:strVal val="visible"/>
                                      </p:to>
                                    </p:set>
                                    <p:animEffect transition="in" filter="wipe(down)">
                                      <p:cBhvr>
                                        <p:cTn id="99" dur="500"/>
                                        <p:tgtEl>
                                          <p:spTgt spid="73"/>
                                        </p:tgtEl>
                                      </p:cBhvr>
                                    </p:animEffect>
                                  </p:childTnLst>
                                </p:cTn>
                              </p:par>
                            </p:childTnLst>
                          </p:cTn>
                        </p:par>
                        <p:par>
                          <p:cTn id="100" fill="hold">
                            <p:stCondLst>
                              <p:cond delay="23500"/>
                            </p:stCondLst>
                            <p:childTnLst>
                              <p:par>
                                <p:cTn id="101" presetID="1" presetClass="entr" presetSubtype="0" fill="hold" grpId="0" nodeType="afterEffect">
                                  <p:stCondLst>
                                    <p:cond delay="0"/>
                                  </p:stCondLst>
                                  <p:childTnLst>
                                    <p:set>
                                      <p:cBhvr>
                                        <p:cTn id="102" dur="1" fill="hold">
                                          <p:stCondLst>
                                            <p:cond delay="0"/>
                                          </p:stCondLst>
                                        </p:cTn>
                                        <p:tgtEl>
                                          <p:spTgt spid="74"/>
                                        </p:tgtEl>
                                        <p:attrNameLst>
                                          <p:attrName>style.visibility</p:attrName>
                                        </p:attrNameLst>
                                      </p:cBhvr>
                                      <p:to>
                                        <p:strVal val="visible"/>
                                      </p:to>
                                    </p:set>
                                  </p:childTnLst>
                                </p:cTn>
                              </p:par>
                            </p:childTnLst>
                          </p:cTn>
                        </p:par>
                        <p:par>
                          <p:cTn id="103" fill="hold">
                            <p:stCondLst>
                              <p:cond delay="23500"/>
                            </p:stCondLst>
                            <p:childTnLst>
                              <p:par>
                                <p:cTn id="104" presetID="22" presetClass="entr" presetSubtype="4" fill="hold" nodeType="afterEffect">
                                  <p:stCondLst>
                                    <p:cond delay="0"/>
                                  </p:stCondLst>
                                  <p:childTnLst>
                                    <p:set>
                                      <p:cBhvr>
                                        <p:cTn id="105" dur="1" fill="hold">
                                          <p:stCondLst>
                                            <p:cond delay="0"/>
                                          </p:stCondLst>
                                        </p:cTn>
                                        <p:tgtEl>
                                          <p:spTgt spid="76"/>
                                        </p:tgtEl>
                                        <p:attrNameLst>
                                          <p:attrName>style.visibility</p:attrName>
                                        </p:attrNameLst>
                                      </p:cBhvr>
                                      <p:to>
                                        <p:strVal val="visible"/>
                                      </p:to>
                                    </p:set>
                                    <p:animEffect transition="in" filter="wipe(down)">
                                      <p:cBhvr>
                                        <p:cTn id="106" dur="500"/>
                                        <p:tgtEl>
                                          <p:spTgt spid="76"/>
                                        </p:tgtEl>
                                      </p:cBhvr>
                                    </p:animEffect>
                                  </p:childTnLst>
                                </p:cTn>
                              </p:par>
                            </p:childTnLst>
                          </p:cTn>
                        </p:par>
                        <p:par>
                          <p:cTn id="107" fill="hold">
                            <p:stCondLst>
                              <p:cond delay="24000"/>
                            </p:stCondLst>
                            <p:childTnLst>
                              <p:par>
                                <p:cTn id="108" presetID="1" presetClass="entr" presetSubtype="0" fill="hold" grpId="0" nodeType="afterEffect">
                                  <p:stCondLst>
                                    <p:cond delay="0"/>
                                  </p:stCondLst>
                                  <p:childTnLst>
                                    <p:set>
                                      <p:cBhvr>
                                        <p:cTn id="109" dur="1" fill="hold">
                                          <p:stCondLst>
                                            <p:cond delay="0"/>
                                          </p:stCondLst>
                                        </p:cTn>
                                        <p:tgtEl>
                                          <p:spTgt spid="75"/>
                                        </p:tgtEl>
                                        <p:attrNameLst>
                                          <p:attrName>style.visibility</p:attrName>
                                        </p:attrNameLst>
                                      </p:cBhvr>
                                      <p:to>
                                        <p:strVal val="visible"/>
                                      </p:to>
                                    </p:set>
                                  </p:childTnLst>
                                </p:cTn>
                              </p:par>
                            </p:childTnLst>
                          </p:cTn>
                        </p:par>
                        <p:par>
                          <p:cTn id="110" fill="hold">
                            <p:stCondLst>
                              <p:cond delay="24000"/>
                            </p:stCondLst>
                            <p:childTnLst>
                              <p:par>
                                <p:cTn id="111" presetID="22" presetClass="entr" presetSubtype="4" fill="hold" nodeType="afterEffect">
                                  <p:stCondLst>
                                    <p:cond delay="0"/>
                                  </p:stCondLst>
                                  <p:childTnLst>
                                    <p:set>
                                      <p:cBhvr>
                                        <p:cTn id="112" dur="1" fill="hold">
                                          <p:stCondLst>
                                            <p:cond delay="0"/>
                                          </p:stCondLst>
                                        </p:cTn>
                                        <p:tgtEl>
                                          <p:spTgt spid="77"/>
                                        </p:tgtEl>
                                        <p:attrNameLst>
                                          <p:attrName>style.visibility</p:attrName>
                                        </p:attrNameLst>
                                      </p:cBhvr>
                                      <p:to>
                                        <p:strVal val="visible"/>
                                      </p:to>
                                    </p:set>
                                    <p:animEffect transition="in" filter="wipe(down)">
                                      <p:cBhvr>
                                        <p:cTn id="113" dur="500"/>
                                        <p:tgtEl>
                                          <p:spTgt spid="77"/>
                                        </p:tgtEl>
                                      </p:cBhvr>
                                    </p:animEffect>
                                  </p:childTnLst>
                                </p:cTn>
                              </p:par>
                            </p:childTnLst>
                          </p:cTn>
                        </p:par>
                        <p:par>
                          <p:cTn id="114" fill="hold">
                            <p:stCondLst>
                              <p:cond delay="24500"/>
                            </p:stCondLst>
                            <p:childTnLst>
                              <p:par>
                                <p:cTn id="115" presetID="1" presetClass="entr" presetSubtype="0" fill="hold" grpId="0" nodeType="afterEffect">
                                  <p:stCondLst>
                                    <p:cond delay="0"/>
                                  </p:stCondLst>
                                  <p:childTnLst>
                                    <p:set>
                                      <p:cBhvr>
                                        <p:cTn id="116" dur="1" fill="hold">
                                          <p:stCondLst>
                                            <p:cond delay="0"/>
                                          </p:stCondLst>
                                        </p:cTn>
                                        <p:tgtEl>
                                          <p:spTgt spid="78"/>
                                        </p:tgtEl>
                                        <p:attrNameLst>
                                          <p:attrName>style.visibility</p:attrName>
                                        </p:attrNameLst>
                                      </p:cBhvr>
                                      <p:to>
                                        <p:strVal val="visible"/>
                                      </p:to>
                                    </p:set>
                                  </p:childTnLst>
                                </p:cTn>
                              </p:par>
                            </p:childTnLst>
                          </p:cTn>
                        </p:par>
                        <p:par>
                          <p:cTn id="117" fill="hold">
                            <p:stCondLst>
                              <p:cond delay="24500"/>
                            </p:stCondLst>
                            <p:childTnLst>
                              <p:par>
                                <p:cTn id="118" presetID="22" presetClass="entr" presetSubtype="4" fill="hold" nodeType="afterEffect">
                                  <p:stCondLst>
                                    <p:cond delay="0"/>
                                  </p:stCondLst>
                                  <p:childTnLst>
                                    <p:set>
                                      <p:cBhvr>
                                        <p:cTn id="119" dur="1" fill="hold">
                                          <p:stCondLst>
                                            <p:cond delay="0"/>
                                          </p:stCondLst>
                                        </p:cTn>
                                        <p:tgtEl>
                                          <p:spTgt spid="79"/>
                                        </p:tgtEl>
                                        <p:attrNameLst>
                                          <p:attrName>style.visibility</p:attrName>
                                        </p:attrNameLst>
                                      </p:cBhvr>
                                      <p:to>
                                        <p:strVal val="visible"/>
                                      </p:to>
                                    </p:set>
                                    <p:animEffect transition="in" filter="wipe(down)">
                                      <p:cBhvr>
                                        <p:cTn id="120" dur="500"/>
                                        <p:tgtEl>
                                          <p:spTgt spid="79"/>
                                        </p:tgtEl>
                                      </p:cBhvr>
                                    </p:animEffect>
                                  </p:childTnLst>
                                </p:cTn>
                              </p:par>
                            </p:childTnLst>
                          </p:cTn>
                        </p:par>
                        <p:par>
                          <p:cTn id="121" fill="hold">
                            <p:stCondLst>
                              <p:cond delay="25000"/>
                            </p:stCondLst>
                            <p:childTnLst>
                              <p:par>
                                <p:cTn id="122" presetID="1" presetClass="entr" presetSubtype="0" fill="hold" grpId="0" nodeType="afterEffect">
                                  <p:stCondLst>
                                    <p:cond delay="0"/>
                                  </p:stCondLst>
                                  <p:childTnLst>
                                    <p:set>
                                      <p:cBhvr>
                                        <p:cTn id="123" dur="1" fill="hold">
                                          <p:stCondLst>
                                            <p:cond delay="0"/>
                                          </p:stCondLst>
                                        </p:cTn>
                                        <p:tgtEl>
                                          <p:spTgt spid="104"/>
                                        </p:tgtEl>
                                        <p:attrNameLst>
                                          <p:attrName>style.visibility</p:attrName>
                                        </p:attrNameLst>
                                      </p:cBhvr>
                                      <p:to>
                                        <p:strVal val="visible"/>
                                      </p:to>
                                    </p:set>
                                  </p:childTnLst>
                                </p:cTn>
                              </p:par>
                            </p:childTnLst>
                          </p:cTn>
                        </p:par>
                        <p:par>
                          <p:cTn id="124" fill="hold">
                            <p:stCondLst>
                              <p:cond delay="25000"/>
                            </p:stCondLst>
                            <p:childTnLst>
                              <p:par>
                                <p:cTn id="125" presetID="10" presetClass="entr" presetSubtype="0" fill="hold" grpId="0" nodeType="afterEffect">
                                  <p:stCondLst>
                                    <p:cond delay="0"/>
                                  </p:stCondLst>
                                  <p:childTnLst>
                                    <p:set>
                                      <p:cBhvr>
                                        <p:cTn id="126" dur="1" fill="hold">
                                          <p:stCondLst>
                                            <p:cond delay="0"/>
                                          </p:stCondLst>
                                        </p:cTn>
                                        <p:tgtEl>
                                          <p:spTgt spid="2"/>
                                        </p:tgtEl>
                                        <p:attrNameLst>
                                          <p:attrName>style.visibility</p:attrName>
                                        </p:attrNameLst>
                                      </p:cBhvr>
                                      <p:to>
                                        <p:strVal val="visible"/>
                                      </p:to>
                                    </p:set>
                                    <p:animEffect transition="in" filter="fade">
                                      <p:cBhvr>
                                        <p:cTn id="127" dur="500"/>
                                        <p:tgtEl>
                                          <p:spTgt spid="2"/>
                                        </p:tgtEl>
                                      </p:cBhvr>
                                    </p:animEffect>
                                  </p:childTnLst>
                                </p:cTn>
                              </p:par>
                            </p:childTnLst>
                          </p:cTn>
                        </p:par>
                        <p:par>
                          <p:cTn id="128" fill="hold">
                            <p:stCondLst>
                              <p:cond delay="25500"/>
                            </p:stCondLst>
                            <p:childTnLst>
                              <p:par>
                                <p:cTn id="129" presetID="10" presetClass="entr" presetSubtype="0" fill="hold" grpId="0" nodeType="afterEffect">
                                  <p:stCondLst>
                                    <p:cond delay="0"/>
                                  </p:stCondLst>
                                  <p:childTnLst>
                                    <p:set>
                                      <p:cBhvr>
                                        <p:cTn id="130" dur="1" fill="hold">
                                          <p:stCondLst>
                                            <p:cond delay="0"/>
                                          </p:stCondLst>
                                        </p:cTn>
                                        <p:tgtEl>
                                          <p:spTgt spid="124"/>
                                        </p:tgtEl>
                                        <p:attrNameLst>
                                          <p:attrName>style.visibility</p:attrName>
                                        </p:attrNameLst>
                                      </p:cBhvr>
                                      <p:to>
                                        <p:strVal val="visible"/>
                                      </p:to>
                                    </p:set>
                                    <p:animEffect transition="in" filter="fade">
                                      <p:cBhvr>
                                        <p:cTn id="131" dur="1000"/>
                                        <p:tgtEl>
                                          <p:spTgt spid="124"/>
                                        </p:tgtEl>
                                      </p:cBhvr>
                                    </p:animEffect>
                                  </p:childTnLst>
                                </p:cTn>
                              </p:par>
                              <p:par>
                                <p:cTn id="132" presetID="10" presetClass="entr" presetSubtype="0" fill="hold" grpId="0" nodeType="withEffect">
                                  <p:stCondLst>
                                    <p:cond delay="0"/>
                                  </p:stCondLst>
                                  <p:childTnLst>
                                    <p:set>
                                      <p:cBhvr>
                                        <p:cTn id="133" dur="1" fill="hold">
                                          <p:stCondLst>
                                            <p:cond delay="0"/>
                                          </p:stCondLst>
                                        </p:cTn>
                                        <p:tgtEl>
                                          <p:spTgt spid="5"/>
                                        </p:tgtEl>
                                        <p:attrNameLst>
                                          <p:attrName>style.visibility</p:attrName>
                                        </p:attrNameLst>
                                      </p:cBhvr>
                                      <p:to>
                                        <p:strVal val="visible"/>
                                      </p:to>
                                    </p:set>
                                    <p:animEffect transition="in" filter="fade">
                                      <p:cBhvr>
                                        <p:cTn id="13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allAtOnce"/>
      <p:bldP spid="62" grpId="0"/>
      <p:bldP spid="64" grpId="0"/>
      <p:bldP spid="66" grpId="0"/>
      <p:bldP spid="67" grpId="0"/>
      <p:bldP spid="68" grpId="0"/>
      <p:bldP spid="69" grpId="0"/>
      <p:bldP spid="70" grpId="0"/>
      <p:bldP spid="72" grpId="0"/>
      <p:bldP spid="74" grpId="0"/>
      <p:bldP spid="75" grpId="0"/>
      <p:bldP spid="78" grpId="0"/>
      <p:bldP spid="104" grpId="0"/>
      <p:bldP spid="2" grpId="0"/>
      <p:bldP spid="5" grpId="0" animBg="1"/>
      <p:bldP spid="12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CuadroTexto"/>
          <p:cNvSpPr txBox="1"/>
          <p:nvPr/>
        </p:nvSpPr>
        <p:spPr>
          <a:xfrm>
            <a:off x="160398" y="332656"/>
            <a:ext cx="8770142" cy="923330"/>
          </a:xfrm>
          <a:prstGeom prst="rect">
            <a:avLst/>
          </a:prstGeom>
          <a:noFill/>
        </p:spPr>
        <p:txBody>
          <a:bodyPr wrap="square" rtlCol="0">
            <a:spAutoFit/>
          </a:bodyPr>
          <a:lstStyle/>
          <a:p>
            <a:pPr algn="ctr"/>
            <a:r>
              <a:rPr lang="es-AR" dirty="0" smtClean="0">
                <a:solidFill>
                  <a:schemeClr val="bg1"/>
                </a:solidFill>
              </a:rPr>
              <a:t>Los números áureos forman la sucesión de Fibonacci y </a:t>
            </a:r>
            <a:r>
              <a:rPr lang="es-AR" dirty="0">
                <a:solidFill>
                  <a:schemeClr val="bg1"/>
                </a:solidFill>
              </a:rPr>
              <a:t>la relación de recurrencia que la </a:t>
            </a:r>
            <a:r>
              <a:rPr lang="es-AR" dirty="0" smtClean="0">
                <a:solidFill>
                  <a:schemeClr val="bg1"/>
                </a:solidFill>
              </a:rPr>
              <a:t>define es </a:t>
            </a:r>
            <a:r>
              <a:rPr lang="es-AR" dirty="0" smtClean="0">
                <a:solidFill>
                  <a:srgbClr val="FFFF00"/>
                </a:solidFill>
              </a:rPr>
              <a:t>«cada </a:t>
            </a:r>
            <a:r>
              <a:rPr lang="es-AR" dirty="0">
                <a:solidFill>
                  <a:srgbClr val="FFFF00"/>
                </a:solidFill>
              </a:rPr>
              <a:t>término es la suma de los dos anteriores</a:t>
            </a:r>
            <a:r>
              <a:rPr lang="es-AR" dirty="0" smtClean="0">
                <a:solidFill>
                  <a:srgbClr val="FFFF00"/>
                </a:solidFill>
              </a:rPr>
              <a:t>».</a:t>
            </a:r>
            <a:endParaRPr lang="es-AR" dirty="0">
              <a:solidFill>
                <a:srgbClr val="FFFF00"/>
              </a:solidFill>
            </a:endParaRPr>
          </a:p>
          <a:p>
            <a:pPr algn="ctr"/>
            <a:r>
              <a:rPr lang="es-AR" dirty="0" smtClean="0">
                <a:solidFill>
                  <a:schemeClr val="bg1"/>
                </a:solidFill>
              </a:rPr>
              <a:t>1, 1, 2, 3, 5, 8, 13, 21, 34, 55, 89, 144 …….es decir el 2=1+1, 3=2+1, 5=3+2, etc</a:t>
            </a:r>
            <a:endParaRPr lang="es-AR" dirty="0">
              <a:solidFill>
                <a:schemeClr val="bg1"/>
              </a:solidFill>
            </a:endParaRPr>
          </a:p>
        </p:txBody>
      </p:sp>
      <p:sp>
        <p:nvSpPr>
          <p:cNvPr id="5" name="4 CuadroTexto"/>
          <p:cNvSpPr txBox="1"/>
          <p:nvPr/>
        </p:nvSpPr>
        <p:spPr>
          <a:xfrm>
            <a:off x="1019095" y="2317550"/>
            <a:ext cx="958917" cy="461665"/>
          </a:xfrm>
          <a:prstGeom prst="rect">
            <a:avLst/>
          </a:prstGeom>
          <a:noFill/>
        </p:spPr>
        <p:txBody>
          <a:bodyPr wrap="none" rtlCol="0">
            <a:spAutoFit/>
          </a:bodyPr>
          <a:lstStyle/>
          <a:p>
            <a:r>
              <a:rPr lang="es-AR" sz="2400" dirty="0" smtClean="0">
                <a:solidFill>
                  <a:schemeClr val="bg1"/>
                </a:solidFill>
              </a:rPr>
              <a:t>0+1=1</a:t>
            </a:r>
            <a:endParaRPr lang="es-AR" sz="2400" dirty="0">
              <a:solidFill>
                <a:schemeClr val="bg1"/>
              </a:solidFill>
            </a:endParaRPr>
          </a:p>
        </p:txBody>
      </p:sp>
      <p:sp>
        <p:nvSpPr>
          <p:cNvPr id="6" name="5 CuadroTexto"/>
          <p:cNvSpPr txBox="1"/>
          <p:nvPr/>
        </p:nvSpPr>
        <p:spPr>
          <a:xfrm>
            <a:off x="1373812" y="2808013"/>
            <a:ext cx="958917" cy="461665"/>
          </a:xfrm>
          <a:prstGeom prst="rect">
            <a:avLst/>
          </a:prstGeom>
          <a:noFill/>
        </p:spPr>
        <p:txBody>
          <a:bodyPr wrap="none" rtlCol="0">
            <a:spAutoFit/>
          </a:bodyPr>
          <a:lstStyle/>
          <a:p>
            <a:r>
              <a:rPr lang="es-AR" sz="2400" dirty="0" smtClean="0">
                <a:solidFill>
                  <a:schemeClr val="bg1"/>
                </a:solidFill>
              </a:rPr>
              <a:t>1+1=2</a:t>
            </a:r>
            <a:endParaRPr lang="es-AR" sz="2400" dirty="0">
              <a:solidFill>
                <a:schemeClr val="bg1"/>
              </a:solidFill>
            </a:endParaRPr>
          </a:p>
        </p:txBody>
      </p:sp>
      <p:sp>
        <p:nvSpPr>
          <p:cNvPr id="7" name="6 CuadroTexto"/>
          <p:cNvSpPr txBox="1"/>
          <p:nvPr/>
        </p:nvSpPr>
        <p:spPr>
          <a:xfrm>
            <a:off x="1769723" y="3313837"/>
            <a:ext cx="958917" cy="461665"/>
          </a:xfrm>
          <a:prstGeom prst="rect">
            <a:avLst/>
          </a:prstGeom>
          <a:noFill/>
        </p:spPr>
        <p:txBody>
          <a:bodyPr wrap="none" rtlCol="0">
            <a:spAutoFit/>
          </a:bodyPr>
          <a:lstStyle/>
          <a:p>
            <a:r>
              <a:rPr lang="es-AR" sz="2400" dirty="0" smtClean="0">
                <a:solidFill>
                  <a:schemeClr val="bg1"/>
                </a:solidFill>
              </a:rPr>
              <a:t>1+2=3</a:t>
            </a:r>
            <a:endParaRPr lang="es-AR" sz="2400" dirty="0">
              <a:solidFill>
                <a:schemeClr val="bg1"/>
              </a:solidFill>
            </a:endParaRPr>
          </a:p>
        </p:txBody>
      </p:sp>
      <p:sp>
        <p:nvSpPr>
          <p:cNvPr id="8" name="7 CuadroTexto"/>
          <p:cNvSpPr txBox="1"/>
          <p:nvPr/>
        </p:nvSpPr>
        <p:spPr>
          <a:xfrm>
            <a:off x="2097270" y="3723270"/>
            <a:ext cx="958917" cy="461665"/>
          </a:xfrm>
          <a:prstGeom prst="rect">
            <a:avLst/>
          </a:prstGeom>
          <a:noFill/>
        </p:spPr>
        <p:txBody>
          <a:bodyPr wrap="none" rtlCol="0">
            <a:spAutoFit/>
          </a:bodyPr>
          <a:lstStyle/>
          <a:p>
            <a:r>
              <a:rPr lang="es-AR" sz="2400" dirty="0" smtClean="0">
                <a:solidFill>
                  <a:schemeClr val="bg1"/>
                </a:solidFill>
              </a:rPr>
              <a:t>2+3=5</a:t>
            </a:r>
            <a:endParaRPr lang="es-AR" sz="2400" dirty="0">
              <a:solidFill>
                <a:schemeClr val="bg1"/>
              </a:solidFill>
            </a:endParaRPr>
          </a:p>
        </p:txBody>
      </p:sp>
      <p:sp>
        <p:nvSpPr>
          <p:cNvPr id="10" name="9 CuadroTexto"/>
          <p:cNvSpPr txBox="1"/>
          <p:nvPr/>
        </p:nvSpPr>
        <p:spPr>
          <a:xfrm>
            <a:off x="2465760" y="4159999"/>
            <a:ext cx="958917" cy="461665"/>
          </a:xfrm>
          <a:prstGeom prst="rect">
            <a:avLst/>
          </a:prstGeom>
          <a:noFill/>
        </p:spPr>
        <p:txBody>
          <a:bodyPr wrap="none" rtlCol="0">
            <a:spAutoFit/>
          </a:bodyPr>
          <a:lstStyle/>
          <a:p>
            <a:r>
              <a:rPr lang="es-AR" sz="2400" dirty="0" smtClean="0">
                <a:solidFill>
                  <a:schemeClr val="bg1"/>
                </a:solidFill>
              </a:rPr>
              <a:t>3+5=8</a:t>
            </a:r>
            <a:endParaRPr lang="es-AR" sz="2400" dirty="0">
              <a:solidFill>
                <a:schemeClr val="bg1"/>
              </a:solidFill>
            </a:endParaRPr>
          </a:p>
        </p:txBody>
      </p:sp>
      <p:sp>
        <p:nvSpPr>
          <p:cNvPr id="11" name="10 CuadroTexto"/>
          <p:cNvSpPr txBox="1"/>
          <p:nvPr/>
        </p:nvSpPr>
        <p:spPr>
          <a:xfrm>
            <a:off x="2697769" y="4624022"/>
            <a:ext cx="1114408" cy="461665"/>
          </a:xfrm>
          <a:prstGeom prst="rect">
            <a:avLst/>
          </a:prstGeom>
          <a:noFill/>
        </p:spPr>
        <p:txBody>
          <a:bodyPr wrap="none" rtlCol="0">
            <a:spAutoFit/>
          </a:bodyPr>
          <a:lstStyle/>
          <a:p>
            <a:r>
              <a:rPr lang="es-AR" sz="2400" dirty="0" smtClean="0">
                <a:solidFill>
                  <a:schemeClr val="bg1"/>
                </a:solidFill>
              </a:rPr>
              <a:t>5+8=13</a:t>
            </a:r>
            <a:endParaRPr lang="es-AR" sz="2400" dirty="0">
              <a:solidFill>
                <a:schemeClr val="bg1"/>
              </a:solidFill>
            </a:endParaRPr>
          </a:p>
        </p:txBody>
      </p:sp>
      <p:sp>
        <p:nvSpPr>
          <p:cNvPr id="12" name="11 CuadroTexto"/>
          <p:cNvSpPr txBox="1"/>
          <p:nvPr/>
        </p:nvSpPr>
        <p:spPr>
          <a:xfrm>
            <a:off x="3011667" y="5060751"/>
            <a:ext cx="1269899" cy="461665"/>
          </a:xfrm>
          <a:prstGeom prst="rect">
            <a:avLst/>
          </a:prstGeom>
          <a:noFill/>
        </p:spPr>
        <p:txBody>
          <a:bodyPr wrap="none" rtlCol="0">
            <a:spAutoFit/>
          </a:bodyPr>
          <a:lstStyle/>
          <a:p>
            <a:r>
              <a:rPr lang="es-AR" sz="2400" dirty="0" smtClean="0">
                <a:solidFill>
                  <a:schemeClr val="bg1"/>
                </a:solidFill>
              </a:rPr>
              <a:t>8+13=21</a:t>
            </a:r>
            <a:endParaRPr lang="es-AR" sz="2400" dirty="0">
              <a:solidFill>
                <a:schemeClr val="bg1"/>
              </a:solidFill>
            </a:endParaRPr>
          </a:p>
        </p:txBody>
      </p:sp>
      <p:sp>
        <p:nvSpPr>
          <p:cNvPr id="13" name="12 CuadroTexto"/>
          <p:cNvSpPr txBox="1"/>
          <p:nvPr/>
        </p:nvSpPr>
        <p:spPr>
          <a:xfrm>
            <a:off x="705195" y="1867174"/>
            <a:ext cx="958917" cy="461665"/>
          </a:xfrm>
          <a:prstGeom prst="rect">
            <a:avLst/>
          </a:prstGeom>
          <a:noFill/>
        </p:spPr>
        <p:txBody>
          <a:bodyPr wrap="none" rtlCol="0">
            <a:spAutoFit/>
          </a:bodyPr>
          <a:lstStyle/>
          <a:p>
            <a:r>
              <a:rPr lang="es-AR" sz="2400" dirty="0" smtClean="0">
                <a:solidFill>
                  <a:schemeClr val="bg1"/>
                </a:solidFill>
              </a:rPr>
              <a:t>1+0=1</a:t>
            </a:r>
            <a:endParaRPr lang="es-AR" sz="2400" dirty="0">
              <a:solidFill>
                <a:schemeClr val="bg1"/>
              </a:solidFill>
            </a:endParaRPr>
          </a:p>
        </p:txBody>
      </p:sp>
      <p:sp>
        <p:nvSpPr>
          <p:cNvPr id="14" name="13 CuadroTexto"/>
          <p:cNvSpPr txBox="1"/>
          <p:nvPr/>
        </p:nvSpPr>
        <p:spPr>
          <a:xfrm>
            <a:off x="3243676" y="5538423"/>
            <a:ext cx="1425390" cy="461665"/>
          </a:xfrm>
          <a:prstGeom prst="rect">
            <a:avLst/>
          </a:prstGeom>
          <a:noFill/>
        </p:spPr>
        <p:txBody>
          <a:bodyPr wrap="none" rtlCol="0">
            <a:spAutoFit/>
          </a:bodyPr>
          <a:lstStyle/>
          <a:p>
            <a:r>
              <a:rPr lang="es-AR" sz="2400" dirty="0" smtClean="0">
                <a:solidFill>
                  <a:schemeClr val="bg1"/>
                </a:solidFill>
              </a:rPr>
              <a:t>13+21=34</a:t>
            </a:r>
            <a:endParaRPr lang="es-AR" sz="2400" dirty="0">
              <a:solidFill>
                <a:schemeClr val="bg1"/>
              </a:solidFill>
            </a:endParaRPr>
          </a:p>
        </p:txBody>
      </p:sp>
      <p:sp>
        <p:nvSpPr>
          <p:cNvPr id="15" name="14 CuadroTexto"/>
          <p:cNvSpPr txBox="1"/>
          <p:nvPr/>
        </p:nvSpPr>
        <p:spPr>
          <a:xfrm>
            <a:off x="3571221" y="6002447"/>
            <a:ext cx="1425390" cy="461665"/>
          </a:xfrm>
          <a:prstGeom prst="rect">
            <a:avLst/>
          </a:prstGeom>
          <a:noFill/>
        </p:spPr>
        <p:txBody>
          <a:bodyPr wrap="none" rtlCol="0">
            <a:spAutoFit/>
          </a:bodyPr>
          <a:lstStyle/>
          <a:p>
            <a:r>
              <a:rPr lang="es-AR" sz="2400" dirty="0" smtClean="0">
                <a:solidFill>
                  <a:schemeClr val="bg1"/>
                </a:solidFill>
              </a:rPr>
              <a:t>21+34=55</a:t>
            </a:r>
            <a:endParaRPr lang="es-AR" sz="2400" dirty="0">
              <a:solidFill>
                <a:schemeClr val="bg1"/>
              </a:solidFill>
            </a:endParaRPr>
          </a:p>
        </p:txBody>
      </p:sp>
      <p:sp>
        <p:nvSpPr>
          <p:cNvPr id="17" name="16 CuadroTexto"/>
          <p:cNvSpPr txBox="1"/>
          <p:nvPr/>
        </p:nvSpPr>
        <p:spPr>
          <a:xfrm>
            <a:off x="3571221" y="2452097"/>
            <a:ext cx="5104282" cy="369332"/>
          </a:xfrm>
          <a:prstGeom prst="rect">
            <a:avLst/>
          </a:prstGeom>
          <a:noFill/>
        </p:spPr>
        <p:txBody>
          <a:bodyPr wrap="none" rtlCol="0">
            <a:spAutoFit/>
          </a:bodyPr>
          <a:lstStyle/>
          <a:p>
            <a:r>
              <a:rPr lang="es-AR" dirty="0" smtClean="0">
                <a:solidFill>
                  <a:schemeClr val="bg1"/>
                </a:solidFill>
              </a:rPr>
              <a:t>0, 1, 1, 2, 3, 5, 8, 13, 21, 34, 55, 89, 144, 233, 377 …</a:t>
            </a:r>
            <a:endParaRPr lang="es-AR" dirty="0">
              <a:solidFill>
                <a:schemeClr val="bg1"/>
              </a:solidFill>
            </a:endParaRPr>
          </a:p>
        </p:txBody>
      </p:sp>
      <p:cxnSp>
        <p:nvCxnSpPr>
          <p:cNvPr id="19" name="18 Conector recto de flecha"/>
          <p:cNvCxnSpPr/>
          <p:nvPr/>
        </p:nvCxnSpPr>
        <p:spPr>
          <a:xfrm>
            <a:off x="1228299" y="1678675"/>
            <a:ext cx="3919765" cy="478543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12285467"/>
      </p:ext>
    </p:extLst>
  </p:cSld>
  <p:clrMapOvr>
    <a:masterClrMapping/>
  </p:clrMapOvr>
  <mc:AlternateContent xmlns:mc="http://schemas.openxmlformats.org/markup-compatibility/2006" xmlns:p14="http://schemas.microsoft.com/office/powerpoint/2010/main">
    <mc:Choice Requires="p14">
      <p:transition spd="slow" p14:dur="1100">
        <p14:switch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left)">
                                      <p:cBhvr>
                                        <p:cTn id="23" dur="500"/>
                                        <p:tgtEl>
                                          <p:spTgt spid="10"/>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left)">
                                      <p:cBhvr>
                                        <p:cTn id="31" dur="500"/>
                                        <p:tgtEl>
                                          <p:spTgt spid="12"/>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left)">
                                      <p:cBhvr>
                                        <p:cTn id="35" dur="500"/>
                                        <p:tgtEl>
                                          <p:spTgt spid="14"/>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left)">
                                      <p:cBhvr>
                                        <p:cTn id="39" dur="500"/>
                                        <p:tgtEl>
                                          <p:spTgt spid="15"/>
                                        </p:tgtEl>
                                      </p:cBhvr>
                                    </p:animEffect>
                                  </p:childTnLst>
                                </p:cTn>
                              </p:par>
                            </p:childTnLst>
                          </p:cTn>
                        </p:par>
                        <p:par>
                          <p:cTn id="40" fill="hold">
                            <p:stCondLst>
                              <p:cond delay="4500"/>
                            </p:stCondLst>
                            <p:childTnLst>
                              <p:par>
                                <p:cTn id="41" presetID="22" presetClass="entr" presetSubtype="1" fill="hold"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wipe(up)">
                                      <p:cBhvr>
                                        <p:cTn id="43" dur="2000"/>
                                        <p:tgtEl>
                                          <p:spTgt spid="19"/>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wipe(left)">
                                      <p:cBhvr>
                                        <p:cTn id="46"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10" grpId="0"/>
      <p:bldP spid="11" grpId="0"/>
      <p:bldP spid="12" grpId="0"/>
      <p:bldP spid="14" grpId="0"/>
      <p:bldP spid="15" grpId="0"/>
      <p:bldP spid="17"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5" name="14 Rectángulo"/>
          <p:cNvSpPr/>
          <p:nvPr/>
        </p:nvSpPr>
        <p:spPr>
          <a:xfrm rot="16200000">
            <a:off x="6629094" y="2031195"/>
            <a:ext cx="255824" cy="255824"/>
          </a:xfrm>
          <a:prstGeom prst="rect">
            <a:avLst/>
          </a:prstGeom>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s-AR" sz="1000" dirty="0" smtClean="0">
                <a:solidFill>
                  <a:srgbClr val="FFFF00"/>
                </a:solidFill>
              </a:rPr>
              <a:t>1</a:t>
            </a:r>
            <a:endParaRPr lang="es-AR" sz="1000" dirty="0">
              <a:solidFill>
                <a:srgbClr val="FFFF00"/>
              </a:solidFill>
            </a:endParaRPr>
          </a:p>
        </p:txBody>
      </p:sp>
      <p:sp>
        <p:nvSpPr>
          <p:cNvPr id="16" name="15 Rectángulo"/>
          <p:cNvSpPr/>
          <p:nvPr/>
        </p:nvSpPr>
        <p:spPr>
          <a:xfrm rot="16200000">
            <a:off x="6374682" y="2031195"/>
            <a:ext cx="255824" cy="255824"/>
          </a:xfrm>
          <a:prstGeom prst="rect">
            <a:avLst/>
          </a:prstGeom>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s-AR" sz="1000" dirty="0" smtClean="0">
                <a:solidFill>
                  <a:srgbClr val="FFFF00"/>
                </a:solidFill>
              </a:rPr>
              <a:t>1</a:t>
            </a:r>
            <a:endParaRPr lang="es-AR" sz="1000" dirty="0">
              <a:solidFill>
                <a:srgbClr val="FFFF00"/>
              </a:solidFill>
            </a:endParaRPr>
          </a:p>
        </p:txBody>
      </p:sp>
      <p:sp>
        <p:nvSpPr>
          <p:cNvPr id="17" name="16 Rectángulo"/>
          <p:cNvSpPr/>
          <p:nvPr/>
        </p:nvSpPr>
        <p:spPr>
          <a:xfrm rot="16200000">
            <a:off x="6374654" y="2287048"/>
            <a:ext cx="511705" cy="511648"/>
          </a:xfrm>
          <a:prstGeom prst="rect">
            <a:avLst/>
          </a:prstGeom>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s-AR" b="1" dirty="0" smtClean="0">
                <a:solidFill>
                  <a:srgbClr val="FFFF00"/>
                </a:solidFill>
              </a:rPr>
              <a:t>2</a:t>
            </a:r>
            <a:endParaRPr lang="es-AR" b="1" dirty="0">
              <a:solidFill>
                <a:srgbClr val="FFFF00"/>
              </a:solidFill>
            </a:endParaRPr>
          </a:p>
        </p:txBody>
      </p:sp>
      <p:sp>
        <p:nvSpPr>
          <p:cNvPr id="18" name="17 Rectángulo"/>
          <p:cNvSpPr/>
          <p:nvPr/>
        </p:nvSpPr>
        <p:spPr>
          <a:xfrm rot="16200000">
            <a:off x="5610532" y="2031252"/>
            <a:ext cx="767472" cy="767473"/>
          </a:xfrm>
          <a:prstGeom prst="rect">
            <a:avLst/>
          </a:prstGeom>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s-AR" sz="3200" dirty="0" smtClean="0">
                <a:solidFill>
                  <a:srgbClr val="FFFF00"/>
                </a:solidFill>
              </a:rPr>
              <a:t>3</a:t>
            </a:r>
            <a:endParaRPr lang="es-AR" sz="3200" dirty="0">
              <a:solidFill>
                <a:srgbClr val="FFFF00"/>
              </a:solidFill>
            </a:endParaRPr>
          </a:p>
        </p:txBody>
      </p:sp>
      <p:sp>
        <p:nvSpPr>
          <p:cNvPr id="19" name="18 Rectángulo"/>
          <p:cNvSpPr/>
          <p:nvPr/>
        </p:nvSpPr>
        <p:spPr>
          <a:xfrm rot="16200000">
            <a:off x="5610532" y="752131"/>
            <a:ext cx="1279121" cy="1279121"/>
          </a:xfrm>
          <a:prstGeom prst="rect">
            <a:avLst/>
          </a:prstGeom>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s-AR" sz="5400" dirty="0" smtClean="0">
                <a:solidFill>
                  <a:srgbClr val="FFFF00"/>
                </a:solidFill>
              </a:rPr>
              <a:t>5</a:t>
            </a:r>
            <a:endParaRPr lang="es-AR" sz="5400" dirty="0">
              <a:solidFill>
                <a:srgbClr val="FFFF00"/>
              </a:solidFill>
            </a:endParaRPr>
          </a:p>
        </p:txBody>
      </p:sp>
      <p:sp>
        <p:nvSpPr>
          <p:cNvPr id="20" name="19 Rectángulo"/>
          <p:cNvSpPr/>
          <p:nvPr/>
        </p:nvSpPr>
        <p:spPr>
          <a:xfrm rot="16200000">
            <a:off x="6884947" y="752103"/>
            <a:ext cx="2046536" cy="2046593"/>
          </a:xfrm>
          <a:prstGeom prst="rect">
            <a:avLst/>
          </a:prstGeom>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s-AR" sz="8800" dirty="0" smtClean="0">
                <a:solidFill>
                  <a:srgbClr val="FFFF00"/>
                </a:solidFill>
              </a:rPr>
              <a:t>8</a:t>
            </a:r>
            <a:endParaRPr lang="es-AR" sz="8800" dirty="0">
              <a:solidFill>
                <a:srgbClr val="FFFF00"/>
              </a:solidFill>
            </a:endParaRPr>
          </a:p>
        </p:txBody>
      </p:sp>
      <p:sp>
        <p:nvSpPr>
          <p:cNvPr id="23" name="22 Rectángulo"/>
          <p:cNvSpPr/>
          <p:nvPr/>
        </p:nvSpPr>
        <p:spPr>
          <a:xfrm rot="16200000">
            <a:off x="5610578" y="2798678"/>
            <a:ext cx="3320890" cy="3320982"/>
          </a:xfrm>
          <a:prstGeom prst="rect">
            <a:avLst/>
          </a:prstGeom>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s-AR" sz="11000" dirty="0" smtClean="0">
                <a:solidFill>
                  <a:srgbClr val="FFFF00"/>
                </a:solidFill>
              </a:rPr>
              <a:t>13</a:t>
            </a:r>
            <a:endParaRPr lang="es-AR" sz="11000" dirty="0">
              <a:solidFill>
                <a:srgbClr val="FFFF00"/>
              </a:solidFill>
            </a:endParaRPr>
          </a:p>
        </p:txBody>
      </p:sp>
      <p:sp>
        <p:nvSpPr>
          <p:cNvPr id="24" name="23 Rectángulo"/>
          <p:cNvSpPr/>
          <p:nvPr/>
        </p:nvSpPr>
        <p:spPr>
          <a:xfrm rot="16200000">
            <a:off x="242973" y="752056"/>
            <a:ext cx="5367484" cy="5367633"/>
          </a:xfrm>
          <a:prstGeom prst="rect">
            <a:avLst/>
          </a:prstGeom>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s-AR" sz="14000" dirty="0" smtClean="0">
                <a:solidFill>
                  <a:srgbClr val="FFFF00"/>
                </a:solidFill>
              </a:rPr>
              <a:t>21</a:t>
            </a:r>
            <a:endParaRPr lang="es-AR" sz="14000" dirty="0">
              <a:solidFill>
                <a:srgbClr val="FFFF00"/>
              </a:solidFill>
            </a:endParaRPr>
          </a:p>
        </p:txBody>
      </p:sp>
      <p:sp>
        <p:nvSpPr>
          <p:cNvPr id="25" name="24 Arco"/>
          <p:cNvSpPr/>
          <p:nvPr/>
        </p:nvSpPr>
        <p:spPr>
          <a:xfrm>
            <a:off x="6416117" y="2049108"/>
            <a:ext cx="447819" cy="447819"/>
          </a:xfrm>
          <a:prstGeom prst="arc">
            <a:avLst/>
          </a:prstGeom>
          <a:ln w="508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AR"/>
          </a:p>
        </p:txBody>
      </p:sp>
      <p:sp>
        <p:nvSpPr>
          <p:cNvPr id="27" name="26 Arco"/>
          <p:cNvSpPr/>
          <p:nvPr/>
        </p:nvSpPr>
        <p:spPr>
          <a:xfrm rot="16200000">
            <a:off x="6385786" y="2040001"/>
            <a:ext cx="475382" cy="475382"/>
          </a:xfrm>
          <a:prstGeom prst="arc">
            <a:avLst/>
          </a:prstGeom>
          <a:ln w="508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AR"/>
          </a:p>
        </p:txBody>
      </p:sp>
      <p:sp>
        <p:nvSpPr>
          <p:cNvPr id="28" name="27 Arco"/>
          <p:cNvSpPr/>
          <p:nvPr/>
        </p:nvSpPr>
        <p:spPr>
          <a:xfrm rot="5400000">
            <a:off x="5913912" y="1834454"/>
            <a:ext cx="947256" cy="947256"/>
          </a:xfrm>
          <a:prstGeom prst="arc">
            <a:avLst/>
          </a:prstGeom>
          <a:ln w="508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AR"/>
          </a:p>
        </p:txBody>
      </p:sp>
      <p:sp>
        <p:nvSpPr>
          <p:cNvPr id="29" name="28 Arco"/>
          <p:cNvSpPr/>
          <p:nvPr/>
        </p:nvSpPr>
        <p:spPr>
          <a:xfrm rot="10800000">
            <a:off x="5599218" y="1270660"/>
            <a:ext cx="1557852" cy="1516988"/>
          </a:xfrm>
          <a:prstGeom prst="arc">
            <a:avLst/>
          </a:prstGeom>
          <a:ln w="508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AR"/>
          </a:p>
        </p:txBody>
      </p:sp>
      <p:sp>
        <p:nvSpPr>
          <p:cNvPr id="30" name="29 Arco"/>
          <p:cNvSpPr/>
          <p:nvPr/>
        </p:nvSpPr>
        <p:spPr>
          <a:xfrm rot="16200000">
            <a:off x="5565066" y="794172"/>
            <a:ext cx="2604074" cy="2535766"/>
          </a:xfrm>
          <a:prstGeom prst="arc">
            <a:avLst/>
          </a:prstGeom>
          <a:ln w="508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AR"/>
          </a:p>
        </p:txBody>
      </p:sp>
      <p:sp>
        <p:nvSpPr>
          <p:cNvPr id="31" name="30 Arco"/>
          <p:cNvSpPr/>
          <p:nvPr/>
        </p:nvSpPr>
        <p:spPr>
          <a:xfrm>
            <a:off x="4793961" y="760018"/>
            <a:ext cx="4136283" cy="4027783"/>
          </a:xfrm>
          <a:prstGeom prst="arc">
            <a:avLst/>
          </a:prstGeom>
          <a:ln w="508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AR"/>
          </a:p>
        </p:txBody>
      </p:sp>
      <p:sp>
        <p:nvSpPr>
          <p:cNvPr id="32" name="31 Arco"/>
          <p:cNvSpPr/>
          <p:nvPr/>
        </p:nvSpPr>
        <p:spPr>
          <a:xfrm rot="5400000">
            <a:off x="2225066" y="-598710"/>
            <a:ext cx="6795576" cy="6617320"/>
          </a:xfrm>
          <a:prstGeom prst="arc">
            <a:avLst/>
          </a:prstGeom>
          <a:ln w="508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AR"/>
          </a:p>
        </p:txBody>
      </p:sp>
      <p:sp>
        <p:nvSpPr>
          <p:cNvPr id="33" name="32 Arco"/>
          <p:cNvSpPr/>
          <p:nvPr/>
        </p:nvSpPr>
        <p:spPr>
          <a:xfrm rot="10800000">
            <a:off x="273132" y="-4671032"/>
            <a:ext cx="10636143" cy="10774949"/>
          </a:xfrm>
          <a:prstGeom prst="arc">
            <a:avLst/>
          </a:prstGeom>
          <a:ln w="508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AR"/>
          </a:p>
        </p:txBody>
      </p:sp>
      <p:sp>
        <p:nvSpPr>
          <p:cNvPr id="34" name="33 CuadroTexto"/>
          <p:cNvSpPr txBox="1"/>
          <p:nvPr/>
        </p:nvSpPr>
        <p:spPr>
          <a:xfrm>
            <a:off x="1341292" y="1188123"/>
            <a:ext cx="3477106" cy="646331"/>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AR" sz="3600" b="1" dirty="0" smtClean="0">
                <a:ln/>
                <a:solidFill>
                  <a:schemeClr val="accent3"/>
                </a:solidFill>
              </a:rPr>
              <a:t>Espiral de Durero</a:t>
            </a:r>
            <a:endParaRPr lang="es-AR" sz="3600" b="1" dirty="0">
              <a:ln/>
              <a:solidFill>
                <a:schemeClr val="accent3"/>
              </a:solidFill>
            </a:endParaRPr>
          </a:p>
        </p:txBody>
      </p:sp>
      <p:sp>
        <p:nvSpPr>
          <p:cNvPr id="2" name="1 CuadroTexto"/>
          <p:cNvSpPr txBox="1"/>
          <p:nvPr/>
        </p:nvSpPr>
        <p:spPr>
          <a:xfrm>
            <a:off x="1475656" y="1850596"/>
            <a:ext cx="3452669" cy="646331"/>
          </a:xfrm>
          <a:prstGeom prst="rect">
            <a:avLst/>
          </a:prstGeom>
          <a:noFill/>
        </p:spPr>
        <p:txBody>
          <a:bodyPr wrap="squar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AR" b="1" dirty="0">
                <a:ln/>
                <a:solidFill>
                  <a:schemeClr val="accent3"/>
                </a:solidFill>
              </a:rPr>
              <a:t>Basada </a:t>
            </a:r>
            <a:r>
              <a:rPr lang="es-AR" b="1" dirty="0" smtClean="0">
                <a:ln/>
                <a:solidFill>
                  <a:schemeClr val="accent3"/>
                </a:solidFill>
              </a:rPr>
              <a:t>en el rectángulo áureo y éste en la sucesión de Fibonacci  </a:t>
            </a:r>
            <a:endParaRPr lang="es-AR" b="1" dirty="0">
              <a:ln/>
              <a:solidFill>
                <a:schemeClr val="accent3"/>
              </a:solidFill>
            </a:endParaRPr>
          </a:p>
        </p:txBody>
      </p:sp>
    </p:spTree>
    <p:extLst>
      <p:ext uri="{BB962C8B-B14F-4D97-AF65-F5344CB8AC3E}">
        <p14:creationId xmlns:p14="http://schemas.microsoft.com/office/powerpoint/2010/main" val="312658408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childTnLst>
                          </p:cTn>
                        </p:par>
                        <p:par>
                          <p:cTn id="10" fill="hold">
                            <p:stCondLst>
                              <p:cond delay="500"/>
                            </p:stCondLst>
                            <p:childTnLst>
                              <p:par>
                                <p:cTn id="11" presetID="1" presetClass="entr" presetSubtype="0" fill="hold" nodeType="afterEffect">
                                  <p:stCondLst>
                                    <p:cond delay="0"/>
                                  </p:stCondLst>
                                  <p:childTnLst>
                                    <p:set>
                                      <p:cBhvr>
                                        <p:cTn id="12" dur="1" fill="hold">
                                          <p:stCondLst>
                                            <p:cond delay="0"/>
                                          </p:stCondLst>
                                        </p:cTn>
                                        <p:tgtEl>
                                          <p:spTgt spid="16">
                                            <p:txEl>
                                              <p:pRg st="0" end="0"/>
                                            </p:txEl>
                                          </p:spTgt>
                                        </p:tgtEl>
                                        <p:attrNameLst>
                                          <p:attrName>style.visibility</p:attrName>
                                        </p:attrNameLst>
                                      </p:cBhvr>
                                      <p:to>
                                        <p:strVal val="visible"/>
                                      </p:to>
                                    </p:set>
                                  </p:childTnLst>
                                </p:cTn>
                              </p:par>
                            </p:childTnLst>
                          </p:cTn>
                        </p:par>
                        <p:par>
                          <p:cTn id="13" fill="hold">
                            <p:stCondLst>
                              <p:cond delay="500"/>
                            </p:stCondLst>
                            <p:childTnLst>
                              <p:par>
                                <p:cTn id="14" presetID="53" presetClass="entr" presetSubtype="16" fill="hold" grpId="0" nodeType="afterEffect">
                                  <p:stCondLst>
                                    <p:cond delay="0"/>
                                  </p:stCondLst>
                                  <p:childTnLst>
                                    <p:set>
                                      <p:cBhvr>
                                        <p:cTn id="15" dur="1" fill="hold">
                                          <p:stCondLst>
                                            <p:cond delay="0"/>
                                          </p:stCondLst>
                                        </p:cTn>
                                        <p:tgtEl>
                                          <p:spTgt spid="15"/>
                                        </p:tgtEl>
                                        <p:attrNameLst>
                                          <p:attrName>style.visibility</p:attrName>
                                        </p:attrNameLst>
                                      </p:cBhvr>
                                      <p:to>
                                        <p:strVal val="visible"/>
                                      </p:to>
                                    </p:set>
                                    <p:anim calcmode="lin" valueType="num">
                                      <p:cBhvr>
                                        <p:cTn id="16" dur="500" fill="hold"/>
                                        <p:tgtEl>
                                          <p:spTgt spid="15"/>
                                        </p:tgtEl>
                                        <p:attrNameLst>
                                          <p:attrName>ppt_w</p:attrName>
                                        </p:attrNameLst>
                                      </p:cBhvr>
                                      <p:tavLst>
                                        <p:tav tm="0">
                                          <p:val>
                                            <p:fltVal val="0"/>
                                          </p:val>
                                        </p:tav>
                                        <p:tav tm="100000">
                                          <p:val>
                                            <p:strVal val="#ppt_w"/>
                                          </p:val>
                                        </p:tav>
                                      </p:tavLst>
                                    </p:anim>
                                    <p:anim calcmode="lin" valueType="num">
                                      <p:cBhvr>
                                        <p:cTn id="17" dur="500" fill="hold"/>
                                        <p:tgtEl>
                                          <p:spTgt spid="15"/>
                                        </p:tgtEl>
                                        <p:attrNameLst>
                                          <p:attrName>ppt_h</p:attrName>
                                        </p:attrNameLst>
                                      </p:cBhvr>
                                      <p:tavLst>
                                        <p:tav tm="0">
                                          <p:val>
                                            <p:fltVal val="0"/>
                                          </p:val>
                                        </p:tav>
                                        <p:tav tm="100000">
                                          <p:val>
                                            <p:strVal val="#ppt_h"/>
                                          </p:val>
                                        </p:tav>
                                      </p:tavLst>
                                    </p:anim>
                                    <p:animEffect transition="in" filter="fade">
                                      <p:cBhvr>
                                        <p:cTn id="18" dur="500"/>
                                        <p:tgtEl>
                                          <p:spTgt spid="15"/>
                                        </p:tgtEl>
                                      </p:cBhvr>
                                    </p:animEffect>
                                  </p:childTnLst>
                                </p:cTn>
                              </p:par>
                            </p:childTnLst>
                          </p:cTn>
                        </p:par>
                        <p:par>
                          <p:cTn id="19" fill="hold">
                            <p:stCondLst>
                              <p:cond delay="1000"/>
                            </p:stCondLst>
                            <p:childTnLst>
                              <p:par>
                                <p:cTn id="20" presetID="1" presetClass="entr" presetSubtype="0" fill="hold" nodeType="afterEffect">
                                  <p:stCondLst>
                                    <p:cond delay="0"/>
                                  </p:stCondLst>
                                  <p:childTnLst>
                                    <p:set>
                                      <p:cBhvr>
                                        <p:cTn id="21" dur="1" fill="hold">
                                          <p:stCondLst>
                                            <p:cond delay="0"/>
                                          </p:stCondLst>
                                        </p:cTn>
                                        <p:tgtEl>
                                          <p:spTgt spid="15">
                                            <p:txEl>
                                              <p:pRg st="0" end="0"/>
                                            </p:txEl>
                                          </p:spTgt>
                                        </p:tgtEl>
                                        <p:attrNameLst>
                                          <p:attrName>style.visibility</p:attrName>
                                        </p:attrNameLst>
                                      </p:cBhvr>
                                      <p:to>
                                        <p:strVal val="visible"/>
                                      </p:to>
                                    </p:set>
                                  </p:childTnLst>
                                </p:cTn>
                              </p:par>
                            </p:childTnLst>
                          </p:cTn>
                        </p:par>
                        <p:par>
                          <p:cTn id="22" fill="hold">
                            <p:stCondLst>
                              <p:cond delay="1000"/>
                            </p:stCondLst>
                            <p:childTnLst>
                              <p:par>
                                <p:cTn id="23" presetID="53" presetClass="entr" presetSubtype="16"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p:cTn id="25" dur="500" fill="hold"/>
                                        <p:tgtEl>
                                          <p:spTgt spid="17"/>
                                        </p:tgtEl>
                                        <p:attrNameLst>
                                          <p:attrName>ppt_w</p:attrName>
                                        </p:attrNameLst>
                                      </p:cBhvr>
                                      <p:tavLst>
                                        <p:tav tm="0">
                                          <p:val>
                                            <p:fltVal val="0"/>
                                          </p:val>
                                        </p:tav>
                                        <p:tav tm="100000">
                                          <p:val>
                                            <p:strVal val="#ppt_w"/>
                                          </p:val>
                                        </p:tav>
                                      </p:tavLst>
                                    </p:anim>
                                    <p:anim calcmode="lin" valueType="num">
                                      <p:cBhvr>
                                        <p:cTn id="26" dur="500" fill="hold"/>
                                        <p:tgtEl>
                                          <p:spTgt spid="17"/>
                                        </p:tgtEl>
                                        <p:attrNameLst>
                                          <p:attrName>ppt_h</p:attrName>
                                        </p:attrNameLst>
                                      </p:cBhvr>
                                      <p:tavLst>
                                        <p:tav tm="0">
                                          <p:val>
                                            <p:fltVal val="0"/>
                                          </p:val>
                                        </p:tav>
                                        <p:tav tm="100000">
                                          <p:val>
                                            <p:strVal val="#ppt_h"/>
                                          </p:val>
                                        </p:tav>
                                      </p:tavLst>
                                    </p:anim>
                                    <p:animEffect transition="in" filter="fade">
                                      <p:cBhvr>
                                        <p:cTn id="27" dur="500"/>
                                        <p:tgtEl>
                                          <p:spTgt spid="17"/>
                                        </p:tgtEl>
                                      </p:cBhvr>
                                    </p:animEffect>
                                  </p:childTnLst>
                                </p:cTn>
                              </p:par>
                            </p:childTnLst>
                          </p:cTn>
                        </p:par>
                        <p:par>
                          <p:cTn id="28" fill="hold">
                            <p:stCondLst>
                              <p:cond delay="1500"/>
                            </p:stCondLst>
                            <p:childTnLst>
                              <p:par>
                                <p:cTn id="29" presetID="1" presetClass="entr" presetSubtype="0" fill="hold" nodeType="afterEffect">
                                  <p:stCondLst>
                                    <p:cond delay="0"/>
                                  </p:stCondLst>
                                  <p:childTnLst>
                                    <p:set>
                                      <p:cBhvr>
                                        <p:cTn id="30" dur="1" fill="hold">
                                          <p:stCondLst>
                                            <p:cond delay="0"/>
                                          </p:stCondLst>
                                        </p:cTn>
                                        <p:tgtEl>
                                          <p:spTgt spid="17">
                                            <p:txEl>
                                              <p:pRg st="0" end="0"/>
                                            </p:txEl>
                                          </p:spTgt>
                                        </p:tgtEl>
                                        <p:attrNameLst>
                                          <p:attrName>style.visibility</p:attrName>
                                        </p:attrNameLst>
                                      </p:cBhvr>
                                      <p:to>
                                        <p:strVal val="visible"/>
                                      </p:to>
                                    </p:set>
                                  </p:childTnLst>
                                </p:cTn>
                              </p:par>
                            </p:childTnLst>
                          </p:cTn>
                        </p:par>
                        <p:par>
                          <p:cTn id="31" fill="hold">
                            <p:stCondLst>
                              <p:cond delay="1500"/>
                            </p:stCondLst>
                            <p:childTnLst>
                              <p:par>
                                <p:cTn id="32" presetID="53" presetClass="entr" presetSubtype="16"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p:cTn id="34" dur="500" fill="hold"/>
                                        <p:tgtEl>
                                          <p:spTgt spid="18"/>
                                        </p:tgtEl>
                                        <p:attrNameLst>
                                          <p:attrName>ppt_w</p:attrName>
                                        </p:attrNameLst>
                                      </p:cBhvr>
                                      <p:tavLst>
                                        <p:tav tm="0">
                                          <p:val>
                                            <p:fltVal val="0"/>
                                          </p:val>
                                        </p:tav>
                                        <p:tav tm="100000">
                                          <p:val>
                                            <p:strVal val="#ppt_w"/>
                                          </p:val>
                                        </p:tav>
                                      </p:tavLst>
                                    </p:anim>
                                    <p:anim calcmode="lin" valueType="num">
                                      <p:cBhvr>
                                        <p:cTn id="35" dur="500" fill="hold"/>
                                        <p:tgtEl>
                                          <p:spTgt spid="18"/>
                                        </p:tgtEl>
                                        <p:attrNameLst>
                                          <p:attrName>ppt_h</p:attrName>
                                        </p:attrNameLst>
                                      </p:cBhvr>
                                      <p:tavLst>
                                        <p:tav tm="0">
                                          <p:val>
                                            <p:fltVal val="0"/>
                                          </p:val>
                                        </p:tav>
                                        <p:tav tm="100000">
                                          <p:val>
                                            <p:strVal val="#ppt_h"/>
                                          </p:val>
                                        </p:tav>
                                      </p:tavLst>
                                    </p:anim>
                                    <p:animEffect transition="in" filter="fade">
                                      <p:cBhvr>
                                        <p:cTn id="36" dur="500"/>
                                        <p:tgtEl>
                                          <p:spTgt spid="18"/>
                                        </p:tgtEl>
                                      </p:cBhvr>
                                    </p:animEffect>
                                  </p:childTnLst>
                                </p:cTn>
                              </p:par>
                            </p:childTnLst>
                          </p:cTn>
                        </p:par>
                        <p:par>
                          <p:cTn id="37" fill="hold">
                            <p:stCondLst>
                              <p:cond delay="2000"/>
                            </p:stCondLst>
                            <p:childTnLst>
                              <p:par>
                                <p:cTn id="38" presetID="1" presetClass="entr" presetSubtype="0" fill="hold" nodeType="afterEffect">
                                  <p:stCondLst>
                                    <p:cond delay="0"/>
                                  </p:stCondLst>
                                  <p:childTnLst>
                                    <p:set>
                                      <p:cBhvr>
                                        <p:cTn id="39" dur="1" fill="hold">
                                          <p:stCondLst>
                                            <p:cond delay="0"/>
                                          </p:stCondLst>
                                        </p:cTn>
                                        <p:tgtEl>
                                          <p:spTgt spid="18">
                                            <p:txEl>
                                              <p:pRg st="0" end="0"/>
                                            </p:txEl>
                                          </p:spTgt>
                                        </p:tgtEl>
                                        <p:attrNameLst>
                                          <p:attrName>style.visibility</p:attrName>
                                        </p:attrNameLst>
                                      </p:cBhvr>
                                      <p:to>
                                        <p:strVal val="visible"/>
                                      </p:to>
                                    </p:set>
                                  </p:childTnLst>
                                </p:cTn>
                              </p:par>
                            </p:childTnLst>
                          </p:cTn>
                        </p:par>
                        <p:par>
                          <p:cTn id="40" fill="hold">
                            <p:stCondLst>
                              <p:cond delay="2000"/>
                            </p:stCondLst>
                            <p:childTnLst>
                              <p:par>
                                <p:cTn id="41" presetID="53" presetClass="entr" presetSubtype="16"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p:cTn id="43" dur="500" fill="hold"/>
                                        <p:tgtEl>
                                          <p:spTgt spid="19"/>
                                        </p:tgtEl>
                                        <p:attrNameLst>
                                          <p:attrName>ppt_w</p:attrName>
                                        </p:attrNameLst>
                                      </p:cBhvr>
                                      <p:tavLst>
                                        <p:tav tm="0">
                                          <p:val>
                                            <p:fltVal val="0"/>
                                          </p:val>
                                        </p:tav>
                                        <p:tav tm="100000">
                                          <p:val>
                                            <p:strVal val="#ppt_w"/>
                                          </p:val>
                                        </p:tav>
                                      </p:tavLst>
                                    </p:anim>
                                    <p:anim calcmode="lin" valueType="num">
                                      <p:cBhvr>
                                        <p:cTn id="44" dur="500" fill="hold"/>
                                        <p:tgtEl>
                                          <p:spTgt spid="19"/>
                                        </p:tgtEl>
                                        <p:attrNameLst>
                                          <p:attrName>ppt_h</p:attrName>
                                        </p:attrNameLst>
                                      </p:cBhvr>
                                      <p:tavLst>
                                        <p:tav tm="0">
                                          <p:val>
                                            <p:fltVal val="0"/>
                                          </p:val>
                                        </p:tav>
                                        <p:tav tm="100000">
                                          <p:val>
                                            <p:strVal val="#ppt_h"/>
                                          </p:val>
                                        </p:tav>
                                      </p:tavLst>
                                    </p:anim>
                                    <p:animEffect transition="in" filter="fade">
                                      <p:cBhvr>
                                        <p:cTn id="45" dur="500"/>
                                        <p:tgtEl>
                                          <p:spTgt spid="19"/>
                                        </p:tgtEl>
                                      </p:cBhvr>
                                    </p:animEffect>
                                  </p:childTnLst>
                                </p:cTn>
                              </p:par>
                            </p:childTnLst>
                          </p:cTn>
                        </p:par>
                        <p:par>
                          <p:cTn id="46" fill="hold">
                            <p:stCondLst>
                              <p:cond delay="2500"/>
                            </p:stCondLst>
                            <p:childTnLst>
                              <p:par>
                                <p:cTn id="47" presetID="1" presetClass="entr" presetSubtype="0" fill="hold" nodeType="afterEffect">
                                  <p:stCondLst>
                                    <p:cond delay="0"/>
                                  </p:stCondLst>
                                  <p:childTnLst>
                                    <p:set>
                                      <p:cBhvr>
                                        <p:cTn id="48" dur="1" fill="hold">
                                          <p:stCondLst>
                                            <p:cond delay="0"/>
                                          </p:stCondLst>
                                        </p:cTn>
                                        <p:tgtEl>
                                          <p:spTgt spid="19">
                                            <p:txEl>
                                              <p:pRg st="0" end="0"/>
                                            </p:txEl>
                                          </p:spTgt>
                                        </p:tgtEl>
                                        <p:attrNameLst>
                                          <p:attrName>style.visibility</p:attrName>
                                        </p:attrNameLst>
                                      </p:cBhvr>
                                      <p:to>
                                        <p:strVal val="visible"/>
                                      </p:to>
                                    </p:set>
                                  </p:childTnLst>
                                </p:cTn>
                              </p:par>
                            </p:childTnLst>
                          </p:cTn>
                        </p:par>
                        <p:par>
                          <p:cTn id="49" fill="hold">
                            <p:stCondLst>
                              <p:cond delay="2500"/>
                            </p:stCondLst>
                            <p:childTnLst>
                              <p:par>
                                <p:cTn id="50" presetID="53" presetClass="entr" presetSubtype="16"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cBhvr>
                                        <p:cTn id="52" dur="500" fill="hold"/>
                                        <p:tgtEl>
                                          <p:spTgt spid="20"/>
                                        </p:tgtEl>
                                        <p:attrNameLst>
                                          <p:attrName>ppt_w</p:attrName>
                                        </p:attrNameLst>
                                      </p:cBhvr>
                                      <p:tavLst>
                                        <p:tav tm="0">
                                          <p:val>
                                            <p:fltVal val="0"/>
                                          </p:val>
                                        </p:tav>
                                        <p:tav tm="100000">
                                          <p:val>
                                            <p:strVal val="#ppt_w"/>
                                          </p:val>
                                        </p:tav>
                                      </p:tavLst>
                                    </p:anim>
                                    <p:anim calcmode="lin" valueType="num">
                                      <p:cBhvr>
                                        <p:cTn id="53" dur="500" fill="hold"/>
                                        <p:tgtEl>
                                          <p:spTgt spid="20"/>
                                        </p:tgtEl>
                                        <p:attrNameLst>
                                          <p:attrName>ppt_h</p:attrName>
                                        </p:attrNameLst>
                                      </p:cBhvr>
                                      <p:tavLst>
                                        <p:tav tm="0">
                                          <p:val>
                                            <p:fltVal val="0"/>
                                          </p:val>
                                        </p:tav>
                                        <p:tav tm="100000">
                                          <p:val>
                                            <p:strVal val="#ppt_h"/>
                                          </p:val>
                                        </p:tav>
                                      </p:tavLst>
                                    </p:anim>
                                    <p:animEffect transition="in" filter="fade">
                                      <p:cBhvr>
                                        <p:cTn id="54" dur="500"/>
                                        <p:tgtEl>
                                          <p:spTgt spid="20"/>
                                        </p:tgtEl>
                                      </p:cBhvr>
                                    </p:animEffect>
                                  </p:childTnLst>
                                </p:cTn>
                              </p:par>
                            </p:childTnLst>
                          </p:cTn>
                        </p:par>
                        <p:par>
                          <p:cTn id="55" fill="hold">
                            <p:stCondLst>
                              <p:cond delay="3000"/>
                            </p:stCondLst>
                            <p:childTnLst>
                              <p:par>
                                <p:cTn id="56" presetID="1" presetClass="entr" presetSubtype="0" fill="hold" nodeType="afterEffect">
                                  <p:stCondLst>
                                    <p:cond delay="0"/>
                                  </p:stCondLst>
                                  <p:childTnLst>
                                    <p:set>
                                      <p:cBhvr>
                                        <p:cTn id="57" dur="1" fill="hold">
                                          <p:stCondLst>
                                            <p:cond delay="0"/>
                                          </p:stCondLst>
                                        </p:cTn>
                                        <p:tgtEl>
                                          <p:spTgt spid="20">
                                            <p:txEl>
                                              <p:pRg st="0" end="0"/>
                                            </p:txEl>
                                          </p:spTgt>
                                        </p:tgtEl>
                                        <p:attrNameLst>
                                          <p:attrName>style.visibility</p:attrName>
                                        </p:attrNameLst>
                                      </p:cBhvr>
                                      <p:to>
                                        <p:strVal val="visible"/>
                                      </p:to>
                                    </p:set>
                                  </p:childTnLst>
                                </p:cTn>
                              </p:par>
                            </p:childTnLst>
                          </p:cTn>
                        </p:par>
                        <p:par>
                          <p:cTn id="58" fill="hold">
                            <p:stCondLst>
                              <p:cond delay="3000"/>
                            </p:stCondLst>
                            <p:childTnLst>
                              <p:par>
                                <p:cTn id="59" presetID="53" presetClass="entr" presetSubtype="16" fill="hold" grpId="0" nodeType="after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p:cTn id="61" dur="500" fill="hold"/>
                                        <p:tgtEl>
                                          <p:spTgt spid="23"/>
                                        </p:tgtEl>
                                        <p:attrNameLst>
                                          <p:attrName>ppt_w</p:attrName>
                                        </p:attrNameLst>
                                      </p:cBhvr>
                                      <p:tavLst>
                                        <p:tav tm="0">
                                          <p:val>
                                            <p:fltVal val="0"/>
                                          </p:val>
                                        </p:tav>
                                        <p:tav tm="100000">
                                          <p:val>
                                            <p:strVal val="#ppt_w"/>
                                          </p:val>
                                        </p:tav>
                                      </p:tavLst>
                                    </p:anim>
                                    <p:anim calcmode="lin" valueType="num">
                                      <p:cBhvr>
                                        <p:cTn id="62" dur="500" fill="hold"/>
                                        <p:tgtEl>
                                          <p:spTgt spid="23"/>
                                        </p:tgtEl>
                                        <p:attrNameLst>
                                          <p:attrName>ppt_h</p:attrName>
                                        </p:attrNameLst>
                                      </p:cBhvr>
                                      <p:tavLst>
                                        <p:tav tm="0">
                                          <p:val>
                                            <p:fltVal val="0"/>
                                          </p:val>
                                        </p:tav>
                                        <p:tav tm="100000">
                                          <p:val>
                                            <p:strVal val="#ppt_h"/>
                                          </p:val>
                                        </p:tav>
                                      </p:tavLst>
                                    </p:anim>
                                    <p:animEffect transition="in" filter="fade">
                                      <p:cBhvr>
                                        <p:cTn id="63" dur="500"/>
                                        <p:tgtEl>
                                          <p:spTgt spid="23"/>
                                        </p:tgtEl>
                                      </p:cBhvr>
                                    </p:animEffect>
                                  </p:childTnLst>
                                </p:cTn>
                              </p:par>
                            </p:childTnLst>
                          </p:cTn>
                        </p:par>
                        <p:par>
                          <p:cTn id="64" fill="hold">
                            <p:stCondLst>
                              <p:cond delay="3500"/>
                            </p:stCondLst>
                            <p:childTnLst>
                              <p:par>
                                <p:cTn id="65" presetID="1" presetClass="entr" presetSubtype="0" fill="hold" nodeType="afterEffect">
                                  <p:stCondLst>
                                    <p:cond delay="0"/>
                                  </p:stCondLst>
                                  <p:childTnLst>
                                    <p:set>
                                      <p:cBhvr>
                                        <p:cTn id="66" dur="1" fill="hold">
                                          <p:stCondLst>
                                            <p:cond delay="0"/>
                                          </p:stCondLst>
                                        </p:cTn>
                                        <p:tgtEl>
                                          <p:spTgt spid="23">
                                            <p:txEl>
                                              <p:pRg st="0" end="0"/>
                                            </p:txEl>
                                          </p:spTgt>
                                        </p:tgtEl>
                                        <p:attrNameLst>
                                          <p:attrName>style.visibility</p:attrName>
                                        </p:attrNameLst>
                                      </p:cBhvr>
                                      <p:to>
                                        <p:strVal val="visible"/>
                                      </p:to>
                                    </p:set>
                                  </p:childTnLst>
                                </p:cTn>
                              </p:par>
                            </p:childTnLst>
                          </p:cTn>
                        </p:par>
                        <p:par>
                          <p:cTn id="67" fill="hold">
                            <p:stCondLst>
                              <p:cond delay="3500"/>
                            </p:stCondLst>
                            <p:childTnLst>
                              <p:par>
                                <p:cTn id="68" presetID="53" presetClass="entr" presetSubtype="16" fill="hold" grpId="0" nodeType="afterEffect">
                                  <p:stCondLst>
                                    <p:cond delay="0"/>
                                  </p:stCondLst>
                                  <p:childTnLst>
                                    <p:set>
                                      <p:cBhvr>
                                        <p:cTn id="69" dur="1" fill="hold">
                                          <p:stCondLst>
                                            <p:cond delay="0"/>
                                          </p:stCondLst>
                                        </p:cTn>
                                        <p:tgtEl>
                                          <p:spTgt spid="24"/>
                                        </p:tgtEl>
                                        <p:attrNameLst>
                                          <p:attrName>style.visibility</p:attrName>
                                        </p:attrNameLst>
                                      </p:cBhvr>
                                      <p:to>
                                        <p:strVal val="visible"/>
                                      </p:to>
                                    </p:set>
                                    <p:anim calcmode="lin" valueType="num">
                                      <p:cBhvr>
                                        <p:cTn id="70" dur="500" fill="hold"/>
                                        <p:tgtEl>
                                          <p:spTgt spid="24"/>
                                        </p:tgtEl>
                                        <p:attrNameLst>
                                          <p:attrName>ppt_w</p:attrName>
                                        </p:attrNameLst>
                                      </p:cBhvr>
                                      <p:tavLst>
                                        <p:tav tm="0">
                                          <p:val>
                                            <p:fltVal val="0"/>
                                          </p:val>
                                        </p:tav>
                                        <p:tav tm="100000">
                                          <p:val>
                                            <p:strVal val="#ppt_w"/>
                                          </p:val>
                                        </p:tav>
                                      </p:tavLst>
                                    </p:anim>
                                    <p:anim calcmode="lin" valueType="num">
                                      <p:cBhvr>
                                        <p:cTn id="71" dur="500" fill="hold"/>
                                        <p:tgtEl>
                                          <p:spTgt spid="24"/>
                                        </p:tgtEl>
                                        <p:attrNameLst>
                                          <p:attrName>ppt_h</p:attrName>
                                        </p:attrNameLst>
                                      </p:cBhvr>
                                      <p:tavLst>
                                        <p:tav tm="0">
                                          <p:val>
                                            <p:fltVal val="0"/>
                                          </p:val>
                                        </p:tav>
                                        <p:tav tm="100000">
                                          <p:val>
                                            <p:strVal val="#ppt_h"/>
                                          </p:val>
                                        </p:tav>
                                      </p:tavLst>
                                    </p:anim>
                                    <p:animEffect transition="in" filter="fade">
                                      <p:cBhvr>
                                        <p:cTn id="72" dur="500"/>
                                        <p:tgtEl>
                                          <p:spTgt spid="24"/>
                                        </p:tgtEl>
                                      </p:cBhvr>
                                    </p:animEffect>
                                  </p:childTnLst>
                                </p:cTn>
                              </p:par>
                            </p:childTnLst>
                          </p:cTn>
                        </p:par>
                        <p:par>
                          <p:cTn id="73" fill="hold">
                            <p:stCondLst>
                              <p:cond delay="4000"/>
                            </p:stCondLst>
                            <p:childTnLst>
                              <p:par>
                                <p:cTn id="74" presetID="1" presetClass="entr" presetSubtype="0" fill="hold" nodeType="afterEffect">
                                  <p:stCondLst>
                                    <p:cond delay="0"/>
                                  </p:stCondLst>
                                  <p:childTnLst>
                                    <p:set>
                                      <p:cBhvr>
                                        <p:cTn id="75" dur="1" fill="hold">
                                          <p:stCondLst>
                                            <p:cond delay="0"/>
                                          </p:stCondLst>
                                        </p:cTn>
                                        <p:tgtEl>
                                          <p:spTgt spid="24">
                                            <p:txEl>
                                              <p:pRg st="0" end="0"/>
                                            </p:txEl>
                                          </p:spTgt>
                                        </p:tgtEl>
                                        <p:attrNameLst>
                                          <p:attrName>style.visibility</p:attrName>
                                        </p:attrNameLst>
                                      </p:cBhvr>
                                      <p:to>
                                        <p:strVal val="visible"/>
                                      </p:to>
                                    </p:set>
                                  </p:childTnLst>
                                </p:cTn>
                              </p:par>
                            </p:childTnLst>
                          </p:cTn>
                        </p:par>
                        <p:par>
                          <p:cTn id="76" fill="hold">
                            <p:stCondLst>
                              <p:cond delay="4000"/>
                            </p:stCondLst>
                            <p:childTnLst>
                              <p:par>
                                <p:cTn id="77" presetID="22" presetClass="entr" presetSubtype="4" fill="hold" grpId="0" nodeType="afterEffect">
                                  <p:stCondLst>
                                    <p:cond delay="0"/>
                                  </p:stCondLst>
                                  <p:childTnLst>
                                    <p:set>
                                      <p:cBhvr>
                                        <p:cTn id="78" dur="1" fill="hold">
                                          <p:stCondLst>
                                            <p:cond delay="0"/>
                                          </p:stCondLst>
                                        </p:cTn>
                                        <p:tgtEl>
                                          <p:spTgt spid="27"/>
                                        </p:tgtEl>
                                        <p:attrNameLst>
                                          <p:attrName>style.visibility</p:attrName>
                                        </p:attrNameLst>
                                      </p:cBhvr>
                                      <p:to>
                                        <p:strVal val="visible"/>
                                      </p:to>
                                    </p:set>
                                    <p:animEffect transition="in" filter="wipe(down)">
                                      <p:cBhvr>
                                        <p:cTn id="79" dur="500"/>
                                        <p:tgtEl>
                                          <p:spTgt spid="27"/>
                                        </p:tgtEl>
                                      </p:cBhvr>
                                    </p:animEffect>
                                  </p:childTnLst>
                                </p:cTn>
                              </p:par>
                            </p:childTnLst>
                          </p:cTn>
                        </p:par>
                        <p:par>
                          <p:cTn id="80" fill="hold">
                            <p:stCondLst>
                              <p:cond delay="4500"/>
                            </p:stCondLst>
                            <p:childTnLst>
                              <p:par>
                                <p:cTn id="81" presetID="22" presetClass="entr" presetSubtype="8" fill="hold" grpId="0" nodeType="afterEffect">
                                  <p:stCondLst>
                                    <p:cond delay="0"/>
                                  </p:stCondLst>
                                  <p:childTnLst>
                                    <p:set>
                                      <p:cBhvr>
                                        <p:cTn id="82" dur="1" fill="hold">
                                          <p:stCondLst>
                                            <p:cond delay="0"/>
                                          </p:stCondLst>
                                        </p:cTn>
                                        <p:tgtEl>
                                          <p:spTgt spid="25"/>
                                        </p:tgtEl>
                                        <p:attrNameLst>
                                          <p:attrName>style.visibility</p:attrName>
                                        </p:attrNameLst>
                                      </p:cBhvr>
                                      <p:to>
                                        <p:strVal val="visible"/>
                                      </p:to>
                                    </p:set>
                                    <p:animEffect transition="in" filter="wipe(left)">
                                      <p:cBhvr>
                                        <p:cTn id="83" dur="500"/>
                                        <p:tgtEl>
                                          <p:spTgt spid="25"/>
                                        </p:tgtEl>
                                      </p:cBhvr>
                                    </p:animEffect>
                                  </p:childTnLst>
                                </p:cTn>
                              </p:par>
                            </p:childTnLst>
                          </p:cTn>
                        </p:par>
                        <p:par>
                          <p:cTn id="84" fill="hold">
                            <p:stCondLst>
                              <p:cond delay="5000"/>
                            </p:stCondLst>
                            <p:childTnLst>
                              <p:par>
                                <p:cTn id="85" presetID="22" presetClass="entr" presetSubtype="2" fill="hold" grpId="0" nodeType="afterEffect">
                                  <p:stCondLst>
                                    <p:cond delay="0"/>
                                  </p:stCondLst>
                                  <p:childTnLst>
                                    <p:set>
                                      <p:cBhvr>
                                        <p:cTn id="86" dur="1" fill="hold">
                                          <p:stCondLst>
                                            <p:cond delay="0"/>
                                          </p:stCondLst>
                                        </p:cTn>
                                        <p:tgtEl>
                                          <p:spTgt spid="28"/>
                                        </p:tgtEl>
                                        <p:attrNameLst>
                                          <p:attrName>style.visibility</p:attrName>
                                        </p:attrNameLst>
                                      </p:cBhvr>
                                      <p:to>
                                        <p:strVal val="visible"/>
                                      </p:to>
                                    </p:set>
                                    <p:animEffect transition="in" filter="wipe(right)">
                                      <p:cBhvr>
                                        <p:cTn id="87" dur="500"/>
                                        <p:tgtEl>
                                          <p:spTgt spid="28"/>
                                        </p:tgtEl>
                                      </p:cBhvr>
                                    </p:animEffect>
                                  </p:childTnLst>
                                </p:cTn>
                              </p:par>
                            </p:childTnLst>
                          </p:cTn>
                        </p:par>
                        <p:par>
                          <p:cTn id="88" fill="hold">
                            <p:stCondLst>
                              <p:cond delay="5500"/>
                            </p:stCondLst>
                            <p:childTnLst>
                              <p:par>
                                <p:cTn id="89" presetID="22" presetClass="entr" presetSubtype="4" fill="hold" grpId="0" nodeType="afterEffect">
                                  <p:stCondLst>
                                    <p:cond delay="0"/>
                                  </p:stCondLst>
                                  <p:childTnLst>
                                    <p:set>
                                      <p:cBhvr>
                                        <p:cTn id="90" dur="1" fill="hold">
                                          <p:stCondLst>
                                            <p:cond delay="0"/>
                                          </p:stCondLst>
                                        </p:cTn>
                                        <p:tgtEl>
                                          <p:spTgt spid="29"/>
                                        </p:tgtEl>
                                        <p:attrNameLst>
                                          <p:attrName>style.visibility</p:attrName>
                                        </p:attrNameLst>
                                      </p:cBhvr>
                                      <p:to>
                                        <p:strVal val="visible"/>
                                      </p:to>
                                    </p:set>
                                    <p:animEffect transition="in" filter="wipe(down)">
                                      <p:cBhvr>
                                        <p:cTn id="91" dur="500"/>
                                        <p:tgtEl>
                                          <p:spTgt spid="29"/>
                                        </p:tgtEl>
                                      </p:cBhvr>
                                    </p:animEffect>
                                  </p:childTnLst>
                                </p:cTn>
                              </p:par>
                            </p:childTnLst>
                          </p:cTn>
                        </p:par>
                        <p:par>
                          <p:cTn id="92" fill="hold">
                            <p:stCondLst>
                              <p:cond delay="6000"/>
                            </p:stCondLst>
                            <p:childTnLst>
                              <p:par>
                                <p:cTn id="93" presetID="22" presetClass="entr" presetSubtype="4" fill="hold" grpId="0" nodeType="afterEffect">
                                  <p:stCondLst>
                                    <p:cond delay="0"/>
                                  </p:stCondLst>
                                  <p:childTnLst>
                                    <p:set>
                                      <p:cBhvr>
                                        <p:cTn id="94" dur="1" fill="hold">
                                          <p:stCondLst>
                                            <p:cond delay="0"/>
                                          </p:stCondLst>
                                        </p:cTn>
                                        <p:tgtEl>
                                          <p:spTgt spid="30"/>
                                        </p:tgtEl>
                                        <p:attrNameLst>
                                          <p:attrName>style.visibility</p:attrName>
                                        </p:attrNameLst>
                                      </p:cBhvr>
                                      <p:to>
                                        <p:strVal val="visible"/>
                                      </p:to>
                                    </p:set>
                                    <p:animEffect transition="in" filter="wipe(down)">
                                      <p:cBhvr>
                                        <p:cTn id="95" dur="500"/>
                                        <p:tgtEl>
                                          <p:spTgt spid="30"/>
                                        </p:tgtEl>
                                      </p:cBhvr>
                                    </p:animEffect>
                                  </p:childTnLst>
                                </p:cTn>
                              </p:par>
                            </p:childTnLst>
                          </p:cTn>
                        </p:par>
                        <p:par>
                          <p:cTn id="96" fill="hold">
                            <p:stCondLst>
                              <p:cond delay="6500"/>
                            </p:stCondLst>
                            <p:childTnLst>
                              <p:par>
                                <p:cTn id="97" presetID="22" presetClass="entr" presetSubtype="8" fill="hold" grpId="0" nodeType="afterEffect">
                                  <p:stCondLst>
                                    <p:cond delay="0"/>
                                  </p:stCondLst>
                                  <p:childTnLst>
                                    <p:set>
                                      <p:cBhvr>
                                        <p:cTn id="98" dur="1" fill="hold">
                                          <p:stCondLst>
                                            <p:cond delay="0"/>
                                          </p:stCondLst>
                                        </p:cTn>
                                        <p:tgtEl>
                                          <p:spTgt spid="31"/>
                                        </p:tgtEl>
                                        <p:attrNameLst>
                                          <p:attrName>style.visibility</p:attrName>
                                        </p:attrNameLst>
                                      </p:cBhvr>
                                      <p:to>
                                        <p:strVal val="visible"/>
                                      </p:to>
                                    </p:set>
                                    <p:animEffect transition="in" filter="wipe(left)">
                                      <p:cBhvr>
                                        <p:cTn id="99" dur="500"/>
                                        <p:tgtEl>
                                          <p:spTgt spid="31"/>
                                        </p:tgtEl>
                                      </p:cBhvr>
                                    </p:animEffect>
                                  </p:childTnLst>
                                </p:cTn>
                              </p:par>
                            </p:childTnLst>
                          </p:cTn>
                        </p:par>
                        <p:par>
                          <p:cTn id="100" fill="hold">
                            <p:stCondLst>
                              <p:cond delay="7000"/>
                            </p:stCondLst>
                            <p:childTnLst>
                              <p:par>
                                <p:cTn id="101" presetID="22" presetClass="entr" presetSubtype="1" fill="hold" grpId="0" nodeType="afterEffect">
                                  <p:stCondLst>
                                    <p:cond delay="0"/>
                                  </p:stCondLst>
                                  <p:childTnLst>
                                    <p:set>
                                      <p:cBhvr>
                                        <p:cTn id="102" dur="1" fill="hold">
                                          <p:stCondLst>
                                            <p:cond delay="0"/>
                                          </p:stCondLst>
                                        </p:cTn>
                                        <p:tgtEl>
                                          <p:spTgt spid="32"/>
                                        </p:tgtEl>
                                        <p:attrNameLst>
                                          <p:attrName>style.visibility</p:attrName>
                                        </p:attrNameLst>
                                      </p:cBhvr>
                                      <p:to>
                                        <p:strVal val="visible"/>
                                      </p:to>
                                    </p:set>
                                    <p:animEffect transition="in" filter="wipe(up)">
                                      <p:cBhvr>
                                        <p:cTn id="103" dur="500"/>
                                        <p:tgtEl>
                                          <p:spTgt spid="32"/>
                                        </p:tgtEl>
                                      </p:cBhvr>
                                    </p:animEffect>
                                  </p:childTnLst>
                                </p:cTn>
                              </p:par>
                            </p:childTnLst>
                          </p:cTn>
                        </p:par>
                        <p:par>
                          <p:cTn id="104" fill="hold">
                            <p:stCondLst>
                              <p:cond delay="7500"/>
                            </p:stCondLst>
                            <p:childTnLst>
                              <p:par>
                                <p:cTn id="105" presetID="22" presetClass="entr" presetSubtype="4" fill="hold" grpId="0" nodeType="afterEffect">
                                  <p:stCondLst>
                                    <p:cond delay="0"/>
                                  </p:stCondLst>
                                  <p:childTnLst>
                                    <p:set>
                                      <p:cBhvr>
                                        <p:cTn id="106" dur="1" fill="hold">
                                          <p:stCondLst>
                                            <p:cond delay="0"/>
                                          </p:stCondLst>
                                        </p:cTn>
                                        <p:tgtEl>
                                          <p:spTgt spid="33"/>
                                        </p:tgtEl>
                                        <p:attrNameLst>
                                          <p:attrName>style.visibility</p:attrName>
                                        </p:attrNameLst>
                                      </p:cBhvr>
                                      <p:to>
                                        <p:strVal val="visible"/>
                                      </p:to>
                                    </p:set>
                                    <p:animEffect transition="in" filter="wipe(down)">
                                      <p:cBhvr>
                                        <p:cTn id="107"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P spid="19" grpId="0" animBg="1"/>
      <p:bldP spid="20" grpId="0" animBg="1"/>
      <p:bldP spid="23" grpId="0" animBg="1"/>
      <p:bldP spid="24" grpId="0" animBg="1"/>
      <p:bldP spid="25" grpId="0" animBg="1"/>
      <p:bldP spid="27" grpId="0" animBg="1"/>
      <p:bldP spid="28" grpId="0" animBg="1"/>
      <p:bldP spid="29" grpId="0" animBg="1"/>
      <p:bldP spid="30" grpId="0" animBg="1"/>
      <p:bldP spid="31" grpId="0" animBg="1"/>
      <p:bldP spid="32" grpId="0" animBg="1"/>
      <p:bldP spid="3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a:stretch/>
        </p:blipFill>
        <p:spPr bwMode="auto">
          <a:xfrm>
            <a:off x="721167" y="3501008"/>
            <a:ext cx="3714233" cy="2395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CuadroTexto"/>
          <p:cNvSpPr txBox="1"/>
          <p:nvPr/>
        </p:nvSpPr>
        <p:spPr>
          <a:xfrm>
            <a:off x="412995" y="332658"/>
            <a:ext cx="8352928" cy="2800767"/>
          </a:xfrm>
          <a:prstGeom prst="rect">
            <a:avLst/>
          </a:prstGeom>
          <a:noFill/>
        </p:spPr>
        <p:txBody>
          <a:bodyPr wrap="square" rtlCol="0">
            <a:spAutoFit/>
          </a:bodyPr>
          <a:lstStyle/>
          <a:p>
            <a:pPr algn="ctr"/>
            <a:r>
              <a:rPr lang="es-AR" sz="3200" dirty="0" smtClean="0">
                <a:solidFill>
                  <a:schemeClr val="bg1"/>
                </a:solidFill>
              </a:rPr>
              <a:t>A </a:t>
            </a:r>
            <a:r>
              <a:rPr lang="es-AR" sz="3200" dirty="0">
                <a:solidFill>
                  <a:schemeClr val="bg1"/>
                </a:solidFill>
              </a:rPr>
              <a:t>estas </a:t>
            </a:r>
            <a:r>
              <a:rPr lang="es-AR" sz="3200" dirty="0" smtClean="0">
                <a:solidFill>
                  <a:schemeClr val="bg1"/>
                </a:solidFill>
              </a:rPr>
              <a:t>alturas, ustedes se estarán preguntando :</a:t>
            </a:r>
          </a:p>
          <a:p>
            <a:pPr algn="ctr"/>
            <a:r>
              <a:rPr lang="es-AR" sz="3600" dirty="0" smtClean="0">
                <a:solidFill>
                  <a:srgbClr val="FFFF00"/>
                </a:solidFill>
              </a:rPr>
              <a:t>¿qué es lo interesante de todo esto?</a:t>
            </a:r>
            <a:endParaRPr lang="es-AR" dirty="0" smtClean="0">
              <a:solidFill>
                <a:srgbClr val="FFFF00"/>
              </a:solidFill>
            </a:endParaRPr>
          </a:p>
          <a:p>
            <a:pPr algn="ctr"/>
            <a:endParaRPr lang="es-AR" dirty="0" smtClean="0">
              <a:solidFill>
                <a:schemeClr val="bg1"/>
              </a:solidFill>
            </a:endParaRPr>
          </a:p>
          <a:p>
            <a:pPr algn="ctr"/>
            <a:r>
              <a:rPr lang="es-AR" dirty="0" smtClean="0">
                <a:solidFill>
                  <a:schemeClr val="bg1"/>
                </a:solidFill>
              </a:rPr>
              <a:t>Las matemáticas, sea aritmética o geometría,  para muchos no son entretenidas, pero les puedo asegurar que en este caso les van a resultar al menos… </a:t>
            </a:r>
          </a:p>
          <a:p>
            <a:pPr algn="ctr"/>
            <a:endParaRPr lang="es-AR" dirty="0">
              <a:solidFill>
                <a:schemeClr val="bg1"/>
              </a:solidFill>
            </a:endParaRPr>
          </a:p>
          <a:p>
            <a:pPr algn="ctr"/>
            <a:r>
              <a:rPr lang="es-AR" sz="3600" dirty="0">
                <a:solidFill>
                  <a:schemeClr val="accent1">
                    <a:lumMod val="60000"/>
                    <a:lumOff val="40000"/>
                  </a:schemeClr>
                </a:solidFill>
              </a:rPr>
              <a:t> …S</a:t>
            </a:r>
            <a:r>
              <a:rPr lang="es-AR" sz="3600" dirty="0" smtClean="0">
                <a:solidFill>
                  <a:schemeClr val="accent1">
                    <a:lumMod val="60000"/>
                    <a:lumOff val="40000"/>
                  </a:schemeClr>
                </a:solidFill>
              </a:rPr>
              <a:t>ORPRENDENTE Y ASOMBROSA !!!.</a:t>
            </a:r>
          </a:p>
        </p:txBody>
      </p:sp>
      <p:pic>
        <p:nvPicPr>
          <p:cNvPr id="4" name="Picture 2"/>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a:stretch/>
        </p:blipFill>
        <p:spPr bwMode="auto">
          <a:xfrm>
            <a:off x="4211960" y="3512083"/>
            <a:ext cx="4265931" cy="3547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241954772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CuadroTexto"/>
          <p:cNvSpPr txBox="1"/>
          <p:nvPr/>
        </p:nvSpPr>
        <p:spPr>
          <a:xfrm>
            <a:off x="1389802" y="372600"/>
            <a:ext cx="6352893" cy="584775"/>
          </a:xfrm>
          <a:prstGeom prst="rect">
            <a:avLst/>
          </a:prstGeom>
          <a:noFill/>
        </p:spPr>
        <p:txBody>
          <a:bodyPr wrap="none" rtlCol="0">
            <a:spAutoFit/>
          </a:bodyPr>
          <a:lstStyle/>
          <a:p>
            <a:pPr algn="ctr"/>
            <a:r>
              <a:rPr lang="es-AR" sz="3200" dirty="0" smtClean="0">
                <a:solidFill>
                  <a:schemeClr val="accent6">
                    <a:lumMod val="40000"/>
                    <a:lumOff val="60000"/>
                  </a:schemeClr>
                </a:solidFill>
              </a:rPr>
              <a:t>¿ Donde encontramos esta relación ?</a:t>
            </a:r>
            <a:endParaRPr lang="es-AR" sz="3200" dirty="0">
              <a:solidFill>
                <a:schemeClr val="accent6">
                  <a:lumMod val="40000"/>
                  <a:lumOff val="60000"/>
                </a:schemeClr>
              </a:solidFill>
            </a:endParaRPr>
          </a:p>
        </p:txBody>
      </p:sp>
      <p:sp>
        <p:nvSpPr>
          <p:cNvPr id="5" name="4 CuadroTexto"/>
          <p:cNvSpPr txBox="1"/>
          <p:nvPr/>
        </p:nvSpPr>
        <p:spPr>
          <a:xfrm>
            <a:off x="531258" y="1016871"/>
            <a:ext cx="8044766" cy="523220"/>
          </a:xfrm>
          <a:prstGeom prst="rect">
            <a:avLst/>
          </a:prstGeom>
          <a:noFill/>
        </p:spPr>
        <p:txBody>
          <a:bodyPr wrap="none" rtlCol="0">
            <a:spAutoFit/>
          </a:bodyPr>
          <a:lstStyle/>
          <a:p>
            <a:r>
              <a:rPr lang="es-AR" dirty="0" smtClean="0">
                <a:solidFill>
                  <a:schemeClr val="bg1"/>
                </a:solidFill>
              </a:rPr>
              <a:t>La respuesta simple es </a:t>
            </a:r>
            <a:r>
              <a:rPr lang="es-AR" sz="2800" dirty="0" smtClean="0">
                <a:solidFill>
                  <a:srgbClr val="FFFF00"/>
                </a:solidFill>
              </a:rPr>
              <a:t>“¡ EN TODOS LADOS !”, </a:t>
            </a:r>
            <a:r>
              <a:rPr lang="es-AR" dirty="0" smtClean="0">
                <a:solidFill>
                  <a:schemeClr val="bg1"/>
                </a:solidFill>
              </a:rPr>
              <a:t>veamos algunos de ellos:</a:t>
            </a:r>
            <a:endParaRPr lang="es-AR" dirty="0">
              <a:solidFill>
                <a:schemeClr val="bg1"/>
              </a:solidFill>
            </a:endParaRPr>
          </a:p>
        </p:txBody>
      </p:sp>
      <p:sp>
        <p:nvSpPr>
          <p:cNvPr id="6" name="5 CuadroTexto"/>
          <p:cNvSpPr txBox="1"/>
          <p:nvPr/>
        </p:nvSpPr>
        <p:spPr>
          <a:xfrm>
            <a:off x="776331" y="1700808"/>
            <a:ext cx="3127587" cy="400110"/>
          </a:xfrm>
          <a:prstGeom prst="rect">
            <a:avLst/>
          </a:prstGeom>
          <a:noFill/>
        </p:spPr>
        <p:txBody>
          <a:bodyPr wrap="none" rtlCol="0">
            <a:spAutoFit/>
          </a:bodyPr>
          <a:lstStyle/>
          <a:p>
            <a:r>
              <a:rPr lang="es-AR" sz="2000" dirty="0" smtClean="0">
                <a:solidFill>
                  <a:srgbClr val="FFFF00"/>
                </a:solidFill>
              </a:rPr>
              <a:t>Veamos en la NATURALEZA</a:t>
            </a:r>
            <a:r>
              <a:rPr lang="es-AR" sz="2000" dirty="0">
                <a:solidFill>
                  <a:srgbClr val="FFFF00"/>
                </a:solidFill>
              </a:rPr>
              <a:t>:</a:t>
            </a:r>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334108" y="3144440"/>
            <a:ext cx="4467388" cy="30451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a:stretch/>
        </p:blipFill>
        <p:spPr bwMode="auto">
          <a:xfrm>
            <a:off x="4920981" y="3142614"/>
            <a:ext cx="4031972" cy="30488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6 CuadroTexto"/>
          <p:cNvSpPr txBox="1"/>
          <p:nvPr/>
        </p:nvSpPr>
        <p:spPr>
          <a:xfrm>
            <a:off x="6166788" y="2263025"/>
            <a:ext cx="1288879" cy="369332"/>
          </a:xfrm>
          <a:prstGeom prst="rect">
            <a:avLst/>
          </a:prstGeom>
          <a:noFill/>
        </p:spPr>
        <p:txBody>
          <a:bodyPr wrap="none" rtlCol="0">
            <a:spAutoFit/>
          </a:bodyPr>
          <a:lstStyle/>
          <a:p>
            <a:r>
              <a:rPr lang="es-AR" dirty="0" smtClean="0">
                <a:solidFill>
                  <a:schemeClr val="bg1"/>
                </a:solidFill>
              </a:rPr>
              <a:t>el “Caracol”</a:t>
            </a:r>
            <a:endParaRPr lang="es-AR" dirty="0">
              <a:solidFill>
                <a:schemeClr val="bg1"/>
              </a:solidFill>
            </a:endParaRPr>
          </a:p>
        </p:txBody>
      </p:sp>
      <p:sp>
        <p:nvSpPr>
          <p:cNvPr id="8" name="7 Rectángulo"/>
          <p:cNvSpPr/>
          <p:nvPr/>
        </p:nvSpPr>
        <p:spPr>
          <a:xfrm>
            <a:off x="804599" y="2259360"/>
            <a:ext cx="3915816" cy="369332"/>
          </a:xfrm>
          <a:prstGeom prst="rect">
            <a:avLst/>
          </a:prstGeom>
        </p:spPr>
        <p:txBody>
          <a:bodyPr wrap="none">
            <a:spAutoFit/>
          </a:bodyPr>
          <a:lstStyle/>
          <a:p>
            <a:pPr marL="285750" indent="-285750">
              <a:buFont typeface="Arial" pitchFamily="34" charset="0"/>
              <a:buChar char="•"/>
            </a:pPr>
            <a:r>
              <a:rPr lang="es-AR" dirty="0" smtClean="0">
                <a:solidFill>
                  <a:schemeClr val="accent6">
                    <a:lumMod val="60000"/>
                    <a:lumOff val="40000"/>
                  </a:schemeClr>
                </a:solidFill>
              </a:rPr>
              <a:t>ANIMALES </a:t>
            </a:r>
            <a:r>
              <a:rPr lang="es-AR" dirty="0" smtClean="0">
                <a:solidFill>
                  <a:schemeClr val="bg1"/>
                </a:solidFill>
              </a:rPr>
              <a:t>                       el </a:t>
            </a:r>
            <a:r>
              <a:rPr lang="es-AR" dirty="0">
                <a:solidFill>
                  <a:schemeClr val="bg1"/>
                </a:solidFill>
              </a:rPr>
              <a:t>“Nautilus”</a:t>
            </a:r>
          </a:p>
        </p:txBody>
      </p:sp>
      <p:pic>
        <p:nvPicPr>
          <p:cNvPr id="2052" name="Picture 4" descr="http://www.educa.madrid.org/web/cepa.coslada/math_online/html_aux_pages/fibonacci_files/espiral%20fibonacci.gif"/>
          <p:cNvPicPr>
            <a:picLocks noChangeAspect="1" noChangeArrowheads="1"/>
          </p:cNvPicPr>
          <p:nvPr/>
        </p:nvPicPr>
        <p:blipFill>
          <a:blip r:embed="rId4">
            <a:extLst>
              <a:ext uri="{BEBA8EAE-BF5A-486C-A8C5-ECC9F3942E4B}">
                <a14:imgProps xmlns:a14="http://schemas.microsoft.com/office/drawing/2010/main">
                  <a14:imgLayer r:embed="rId5">
                    <a14:imgEffect>
                      <a14:artisticGlowDiffused/>
                    </a14:imgEffect>
                  </a14:imgLayer>
                </a14:imgProps>
              </a:ext>
              <a:ext uri="{28A0092B-C50C-407E-A947-70E740481C1C}">
                <a14:useLocalDpi xmlns:a14="http://schemas.microsoft.com/office/drawing/2010/main"/>
              </a:ext>
            </a:extLst>
          </a:blip>
          <a:srcRect/>
          <a:stretch>
            <a:fillRect/>
          </a:stretch>
        </p:blipFill>
        <p:spPr bwMode="auto">
          <a:xfrm>
            <a:off x="860521" y="3534315"/>
            <a:ext cx="3739350" cy="2325831"/>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6216372" y="-531440"/>
            <a:ext cx="2736583" cy="369332"/>
          </a:xfrm>
          <a:prstGeom prst="rect">
            <a:avLst/>
          </a:prstGeom>
        </p:spPr>
        <p:txBody>
          <a:bodyPr wrap="none">
            <a:spAutoFit/>
          </a:bodyPr>
          <a:lstStyle/>
          <a:p>
            <a:r>
              <a:rPr lang="es-AR" dirty="0"/>
              <a:t>espiral </a:t>
            </a:r>
            <a:r>
              <a:rPr lang="es-AR" dirty="0" err="1"/>
              <a:t>fibonacci</a:t>
            </a:r>
            <a:r>
              <a:rPr lang="es-AR" dirty="0"/>
              <a:t> naturaleza</a:t>
            </a:r>
          </a:p>
        </p:txBody>
      </p:sp>
      <p:sp>
        <p:nvSpPr>
          <p:cNvPr id="15" name="14 Arco"/>
          <p:cNvSpPr/>
          <p:nvPr/>
        </p:nvSpPr>
        <p:spPr>
          <a:xfrm>
            <a:off x="890193" y="3553903"/>
            <a:ext cx="1790700" cy="1739900"/>
          </a:xfrm>
          <a:prstGeom prst="arc">
            <a:avLst>
              <a:gd name="adj1" fmla="val 10745053"/>
              <a:gd name="adj2" fmla="val 16154887"/>
            </a:avLst>
          </a:prstGeom>
          <a:ln w="254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AR"/>
          </a:p>
        </p:txBody>
      </p:sp>
      <p:sp>
        <p:nvSpPr>
          <p:cNvPr id="19" name="18 Arco"/>
          <p:cNvSpPr/>
          <p:nvPr/>
        </p:nvSpPr>
        <p:spPr>
          <a:xfrm rot="5400000">
            <a:off x="1283576" y="3526303"/>
            <a:ext cx="963312" cy="1026503"/>
          </a:xfrm>
          <a:prstGeom prst="arc">
            <a:avLst>
              <a:gd name="adj1" fmla="val 10745053"/>
              <a:gd name="adj2" fmla="val 16154887"/>
            </a:avLst>
          </a:prstGeom>
          <a:ln w="254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AR"/>
          </a:p>
        </p:txBody>
      </p:sp>
      <p:sp>
        <p:nvSpPr>
          <p:cNvPr id="20" name="19 Arco"/>
          <p:cNvSpPr/>
          <p:nvPr/>
        </p:nvSpPr>
        <p:spPr>
          <a:xfrm rot="16200000">
            <a:off x="843371" y="3075685"/>
            <a:ext cx="2797960" cy="2718585"/>
          </a:xfrm>
          <a:prstGeom prst="arc">
            <a:avLst>
              <a:gd name="adj1" fmla="val 10745053"/>
              <a:gd name="adj2" fmla="val 16154887"/>
            </a:avLst>
          </a:prstGeom>
          <a:ln w="254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AR"/>
          </a:p>
        </p:txBody>
      </p:sp>
      <p:sp>
        <p:nvSpPr>
          <p:cNvPr id="21" name="20 Arco"/>
          <p:cNvSpPr/>
          <p:nvPr/>
        </p:nvSpPr>
        <p:spPr>
          <a:xfrm rot="10800000">
            <a:off x="-35842" y="1278481"/>
            <a:ext cx="4602090" cy="4558832"/>
          </a:xfrm>
          <a:prstGeom prst="arc">
            <a:avLst>
              <a:gd name="adj1" fmla="val 10745053"/>
              <a:gd name="adj2" fmla="val 16154887"/>
            </a:avLst>
          </a:prstGeom>
          <a:ln w="254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AR"/>
          </a:p>
        </p:txBody>
      </p:sp>
      <p:sp>
        <p:nvSpPr>
          <p:cNvPr id="22" name="21 Arco"/>
          <p:cNvSpPr/>
          <p:nvPr/>
        </p:nvSpPr>
        <p:spPr>
          <a:xfrm rot="10800000">
            <a:off x="1626794" y="3719485"/>
            <a:ext cx="638411" cy="706385"/>
          </a:xfrm>
          <a:prstGeom prst="arc">
            <a:avLst>
              <a:gd name="adj1" fmla="val 10745053"/>
              <a:gd name="adj2" fmla="val 16154887"/>
            </a:avLst>
          </a:prstGeom>
          <a:ln w="254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AR"/>
          </a:p>
        </p:txBody>
      </p:sp>
      <p:sp>
        <p:nvSpPr>
          <p:cNvPr id="23" name="22 Arco"/>
          <p:cNvSpPr/>
          <p:nvPr/>
        </p:nvSpPr>
        <p:spPr>
          <a:xfrm rot="16200000">
            <a:off x="1773691" y="4072935"/>
            <a:ext cx="356761" cy="358655"/>
          </a:xfrm>
          <a:prstGeom prst="arc">
            <a:avLst>
              <a:gd name="adj1" fmla="val 10745053"/>
              <a:gd name="adj2" fmla="val 16154887"/>
            </a:avLst>
          </a:prstGeom>
          <a:ln w="254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AR"/>
          </a:p>
        </p:txBody>
      </p:sp>
      <p:sp>
        <p:nvSpPr>
          <p:cNvPr id="24" name="23 Arco"/>
          <p:cNvSpPr/>
          <p:nvPr/>
        </p:nvSpPr>
        <p:spPr>
          <a:xfrm>
            <a:off x="1772264" y="4076574"/>
            <a:ext cx="356761" cy="358655"/>
          </a:xfrm>
          <a:prstGeom prst="arc">
            <a:avLst>
              <a:gd name="adj1" fmla="val 10745053"/>
              <a:gd name="adj2" fmla="val 16154887"/>
            </a:avLst>
          </a:prstGeom>
          <a:ln w="254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AR"/>
          </a:p>
        </p:txBody>
      </p:sp>
      <p:pic>
        <p:nvPicPr>
          <p:cNvPr id="2" name="Picture 2" descr="http://fibonacci.ucoz.com/espiral.gif"/>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rot="10800000">
            <a:off x="781677" y="3488538"/>
            <a:ext cx="3951137" cy="2457175"/>
          </a:xfrm>
          <a:prstGeom prst="rect">
            <a:avLst/>
          </a:prstGeom>
          <a:noFill/>
          <a:ln>
            <a:noFill/>
          </a:ln>
        </p:spPr>
      </p:pic>
      <p:sp>
        <p:nvSpPr>
          <p:cNvPr id="16" name="15 Flecha derecha"/>
          <p:cNvSpPr/>
          <p:nvPr/>
        </p:nvSpPr>
        <p:spPr>
          <a:xfrm>
            <a:off x="2372819" y="2400117"/>
            <a:ext cx="714785" cy="9514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pic>
        <p:nvPicPr>
          <p:cNvPr id="1026" name="Picture 2"/>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5326914" y="2810455"/>
            <a:ext cx="2968625" cy="3713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04725024"/>
      </p:ext>
    </p:extLst>
  </p:cSld>
  <p:clrMapOvr>
    <a:masterClrMapping/>
  </p:clrMapOvr>
  <mc:AlternateContent xmlns:mc="http://schemas.openxmlformats.org/markup-compatibility/2006" xmlns:p14="http://schemas.microsoft.com/office/powerpoint/2010/main">
    <mc:Choice Requires="p14">
      <p:transition spd="slow" p14:dur="4000">
        <p14:vortex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up)">
                                      <p:cBhvr>
                                        <p:cTn id="7" dur="500"/>
                                        <p:tgtEl>
                                          <p:spTgt spid="24"/>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wipe(up)">
                                      <p:cBhvr>
                                        <p:cTn id="11" dur="500"/>
                                        <p:tgtEl>
                                          <p:spTgt spid="23"/>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wipe(left)">
                                      <p:cBhvr>
                                        <p:cTn id="15" dur="500"/>
                                        <p:tgtEl>
                                          <p:spTgt spid="22"/>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right)">
                                      <p:cBhvr>
                                        <p:cTn id="19" dur="500"/>
                                        <p:tgtEl>
                                          <p:spTgt spid="19"/>
                                        </p:tgtEl>
                                      </p:cBhvr>
                                    </p:animEffect>
                                  </p:childTnLst>
                                </p:cTn>
                              </p:par>
                            </p:childTnLst>
                          </p:cTn>
                        </p:par>
                        <p:par>
                          <p:cTn id="20" fill="hold">
                            <p:stCondLst>
                              <p:cond delay="2000"/>
                            </p:stCondLst>
                            <p:childTnLst>
                              <p:par>
                                <p:cTn id="21" presetID="22" presetClass="entr" presetSubtype="2"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right)">
                                      <p:cBhvr>
                                        <p:cTn id="23" dur="500"/>
                                        <p:tgtEl>
                                          <p:spTgt spid="15"/>
                                        </p:tgtEl>
                                      </p:cBhvr>
                                    </p:animEffect>
                                  </p:childTnLst>
                                </p:cTn>
                              </p:par>
                            </p:childTnLst>
                          </p:cTn>
                        </p:par>
                        <p:par>
                          <p:cTn id="24" fill="hold">
                            <p:stCondLst>
                              <p:cond delay="2500"/>
                            </p:stCondLst>
                            <p:childTnLst>
                              <p:par>
                                <p:cTn id="25" presetID="22" presetClass="entr" presetSubtype="1"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wipe(up)">
                                      <p:cBhvr>
                                        <p:cTn id="27" dur="500"/>
                                        <p:tgtEl>
                                          <p:spTgt spid="20"/>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wipe(left)">
                                      <p:cBhvr>
                                        <p:cTn id="31" dur="500"/>
                                        <p:tgtEl>
                                          <p:spTgt spid="21"/>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fade">
                                      <p:cBhvr>
                                        <p:cTn id="35" dur="500"/>
                                        <p:tgtEl>
                                          <p:spTgt spid="2"/>
                                        </p:tgtEl>
                                      </p:cBhvr>
                                    </p:animEffect>
                                  </p:childTnLst>
                                </p:cTn>
                              </p:par>
                            </p:childTnLst>
                          </p:cTn>
                        </p:par>
                        <p:par>
                          <p:cTn id="36" fill="hold">
                            <p:stCondLst>
                              <p:cond delay="4000"/>
                            </p:stCondLst>
                            <p:childTnLst>
                              <p:par>
                                <p:cTn id="37" presetID="10" presetClass="exit" presetSubtype="0" fill="hold" nodeType="afterEffect">
                                  <p:stCondLst>
                                    <p:cond delay="1000"/>
                                  </p:stCondLst>
                                  <p:childTnLst>
                                    <p:animEffect transition="out" filter="fade">
                                      <p:cBhvr>
                                        <p:cTn id="38" dur="2000"/>
                                        <p:tgtEl>
                                          <p:spTgt spid="2051"/>
                                        </p:tgtEl>
                                      </p:cBhvr>
                                    </p:animEffect>
                                    <p:set>
                                      <p:cBhvr>
                                        <p:cTn id="39" dur="1" fill="hold">
                                          <p:stCondLst>
                                            <p:cond delay="1999"/>
                                          </p:stCondLst>
                                        </p:cTn>
                                        <p:tgtEl>
                                          <p:spTgt spid="2051"/>
                                        </p:tgtEl>
                                        <p:attrNameLst>
                                          <p:attrName>style.visibility</p:attrName>
                                        </p:attrNameLst>
                                      </p:cBhvr>
                                      <p:to>
                                        <p:strVal val="hidden"/>
                                      </p:to>
                                    </p:set>
                                  </p:childTnLst>
                                </p:cTn>
                              </p:par>
                              <p:par>
                                <p:cTn id="40" presetID="10" presetClass="entr" presetSubtype="0" fill="hold" nodeType="withEffect">
                                  <p:stCondLst>
                                    <p:cond delay="1000"/>
                                  </p:stCondLst>
                                  <p:childTnLst>
                                    <p:set>
                                      <p:cBhvr>
                                        <p:cTn id="41" dur="1" fill="hold">
                                          <p:stCondLst>
                                            <p:cond delay="0"/>
                                          </p:stCondLst>
                                        </p:cTn>
                                        <p:tgtEl>
                                          <p:spTgt spid="1026"/>
                                        </p:tgtEl>
                                        <p:attrNameLst>
                                          <p:attrName>style.visibility</p:attrName>
                                        </p:attrNameLst>
                                      </p:cBhvr>
                                      <p:to>
                                        <p:strVal val="visible"/>
                                      </p:to>
                                    </p:set>
                                    <p:animEffect transition="in" filter="fade">
                                      <p:cBhvr>
                                        <p:cTn id="42"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9" grpId="0" animBg="1"/>
      <p:bldP spid="20" grpId="0" animBg="1"/>
      <p:bldP spid="21" grpId="0" animBg="1"/>
      <p:bldP spid="22" grpId="0" animBg="1"/>
      <p:bldP spid="23" grpId="0" animBg="1"/>
      <p:bldP spid="2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Picture 2"/>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a:stretch/>
        </p:blipFill>
        <p:spPr bwMode="auto">
          <a:xfrm>
            <a:off x="5549626" y="3834129"/>
            <a:ext cx="3149601" cy="25484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rotWithShape="1">
          <a:blip r:embed="rId3" cstate="print">
            <a:clrChange>
              <a:clrFrom>
                <a:srgbClr val="08080A"/>
              </a:clrFrom>
              <a:clrTo>
                <a:srgbClr val="08080A">
                  <a:alpha val="0"/>
                </a:srgbClr>
              </a:clrTo>
            </a:clrChange>
            <a:extLst>
              <a:ext uri="{28A0092B-C50C-407E-A947-70E740481C1C}">
                <a14:useLocalDpi xmlns:a14="http://schemas.microsoft.com/office/drawing/2010/main"/>
              </a:ext>
            </a:extLst>
          </a:blip>
          <a:srcRect/>
          <a:stretch/>
        </p:blipFill>
        <p:spPr bwMode="auto">
          <a:xfrm>
            <a:off x="5624019" y="3920296"/>
            <a:ext cx="3000813" cy="2376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83568" y="1094717"/>
            <a:ext cx="3648405"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6 Rectángulo"/>
          <p:cNvSpPr/>
          <p:nvPr/>
        </p:nvSpPr>
        <p:spPr>
          <a:xfrm>
            <a:off x="899594" y="404664"/>
            <a:ext cx="4900957" cy="369332"/>
          </a:xfrm>
          <a:prstGeom prst="rect">
            <a:avLst/>
          </a:prstGeom>
        </p:spPr>
        <p:txBody>
          <a:bodyPr wrap="none">
            <a:spAutoFit/>
          </a:bodyPr>
          <a:lstStyle/>
          <a:p>
            <a:pPr marL="285750" indent="-285750">
              <a:buFont typeface="Arial" pitchFamily="34" charset="0"/>
              <a:buChar char="•"/>
            </a:pPr>
            <a:r>
              <a:rPr lang="es-AR" dirty="0" smtClean="0">
                <a:solidFill>
                  <a:schemeClr val="accent6">
                    <a:lumMod val="60000"/>
                    <a:lumOff val="40000"/>
                  </a:schemeClr>
                </a:solidFill>
              </a:rPr>
              <a:t>ANIMALES    </a:t>
            </a:r>
            <a:r>
              <a:rPr lang="es-AR" dirty="0" smtClean="0">
                <a:solidFill>
                  <a:schemeClr val="bg1"/>
                </a:solidFill>
              </a:rPr>
              <a:t>                  la cola del “CAMALEÓN”</a:t>
            </a:r>
            <a:endParaRPr lang="es-AR" dirty="0">
              <a:solidFill>
                <a:schemeClr val="bg1"/>
              </a:solidFill>
            </a:endParaRPr>
          </a:p>
        </p:txBody>
      </p:sp>
      <p:pic>
        <p:nvPicPr>
          <p:cNvPr id="3075" name="Picture 3"/>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5222236" y="1348373"/>
            <a:ext cx="3166188" cy="24584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1907704" y="4089654"/>
            <a:ext cx="3335736" cy="25704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7 Flecha derecha"/>
          <p:cNvSpPr/>
          <p:nvPr/>
        </p:nvSpPr>
        <p:spPr>
          <a:xfrm>
            <a:off x="2397845" y="556001"/>
            <a:ext cx="714785" cy="9514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10" name="9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4035955274"/>
      </p:ext>
    </p:extLst>
  </p:cSld>
  <p:clrMapOvr>
    <a:masterClrMapping/>
  </p:clrMapOvr>
  <mc:AlternateContent xmlns:mc="http://schemas.openxmlformats.org/markup-compatibility/2006" xmlns:p14="http://schemas.microsoft.com/office/powerpoint/2010/main">
    <mc:Choice Requires="p14">
      <p:transition spd="slow" p14:dur="4000">
        <p14:vortex di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564432" y="801639"/>
            <a:ext cx="3972898" cy="31624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268999" y="620688"/>
            <a:ext cx="3614514" cy="1785104"/>
          </a:xfrm>
          <a:prstGeom prst="rect">
            <a:avLst/>
          </a:prstGeom>
        </p:spPr>
        <p:txBody>
          <a:bodyPr wrap="square">
            <a:spAutoFit/>
          </a:bodyPr>
          <a:lstStyle/>
          <a:p>
            <a:r>
              <a:rPr lang="es-AR" dirty="0">
                <a:solidFill>
                  <a:schemeClr val="bg1"/>
                </a:solidFill>
              </a:rPr>
              <a:t>La medida del abdomen de la abeja dividida por </a:t>
            </a:r>
            <a:r>
              <a:rPr lang="es-AR" dirty="0" smtClean="0">
                <a:solidFill>
                  <a:schemeClr val="bg1"/>
                </a:solidFill>
              </a:rPr>
              <a:t>el número</a:t>
            </a:r>
            <a:r>
              <a:rPr lang="es-AR" sz="2800" dirty="0" smtClean="0">
                <a:solidFill>
                  <a:schemeClr val="bg1"/>
                </a:solidFill>
                <a:latin typeface="Symbol" pitchFamily="18" charset="2"/>
              </a:rPr>
              <a:t> </a:t>
            </a:r>
            <a:r>
              <a:rPr lang="es-AR" sz="2800" dirty="0" smtClean="0">
                <a:solidFill>
                  <a:srgbClr val="FFFF00"/>
                </a:solidFill>
                <a:latin typeface="Symbol" pitchFamily="18" charset="2"/>
              </a:rPr>
              <a:t>f</a:t>
            </a:r>
            <a:r>
              <a:rPr lang="es-AR" sz="2800" dirty="0" smtClean="0">
                <a:solidFill>
                  <a:schemeClr val="bg1"/>
                </a:solidFill>
                <a:latin typeface="Symbol" pitchFamily="18" charset="2"/>
              </a:rPr>
              <a:t> </a:t>
            </a:r>
            <a:r>
              <a:rPr lang="es-AR" dirty="0">
                <a:solidFill>
                  <a:schemeClr val="bg1"/>
                </a:solidFill>
              </a:rPr>
              <a:t>es igual a la medida de su tórax y a su vez la medida del tórax dividida por </a:t>
            </a:r>
            <a:r>
              <a:rPr lang="es-AR" dirty="0" smtClean="0">
                <a:solidFill>
                  <a:schemeClr val="bg1"/>
                </a:solidFill>
              </a:rPr>
              <a:t> </a:t>
            </a:r>
            <a:r>
              <a:rPr lang="es-AR" sz="2800" dirty="0" smtClean="0">
                <a:solidFill>
                  <a:srgbClr val="FFFF00"/>
                </a:solidFill>
                <a:latin typeface="Symbol" pitchFamily="18" charset="2"/>
              </a:rPr>
              <a:t>f</a:t>
            </a:r>
            <a:r>
              <a:rPr lang="es-AR" sz="2800" dirty="0" smtClean="0">
                <a:solidFill>
                  <a:schemeClr val="bg1"/>
                </a:solidFill>
                <a:latin typeface="Symbol" pitchFamily="18" charset="2"/>
              </a:rPr>
              <a:t> </a:t>
            </a:r>
            <a:r>
              <a:rPr lang="es-AR" dirty="0" smtClean="0">
                <a:solidFill>
                  <a:schemeClr val="bg1"/>
                </a:solidFill>
              </a:rPr>
              <a:t>es </a:t>
            </a:r>
            <a:r>
              <a:rPr lang="es-AR" dirty="0">
                <a:solidFill>
                  <a:schemeClr val="bg1"/>
                </a:solidFill>
              </a:rPr>
              <a:t>igual a la medida de su cabeza. </a:t>
            </a:r>
          </a:p>
        </p:txBody>
      </p:sp>
      <p:sp>
        <p:nvSpPr>
          <p:cNvPr id="5" name="4 Rectángulo"/>
          <p:cNvSpPr/>
          <p:nvPr/>
        </p:nvSpPr>
        <p:spPr>
          <a:xfrm>
            <a:off x="323528" y="-1251520"/>
            <a:ext cx="6912768" cy="923330"/>
          </a:xfrm>
          <a:prstGeom prst="rect">
            <a:avLst/>
          </a:prstGeom>
        </p:spPr>
        <p:txBody>
          <a:bodyPr wrap="square">
            <a:spAutoFit/>
          </a:bodyPr>
          <a:lstStyle/>
          <a:p>
            <a:r>
              <a:rPr lang="es-AR" dirty="0">
                <a:hlinkClick r:id="rId3"/>
              </a:rPr>
              <a:t>http://</a:t>
            </a:r>
            <a:r>
              <a:rPr lang="es-AR" dirty="0" smtClean="0">
                <a:hlinkClick r:id="rId3"/>
              </a:rPr>
              <a:t>www.taringa.net/comunidades/profedemate2001/6119450/Explicacion-muy-simple-del-numero-aureo.html</a:t>
            </a:r>
            <a:endParaRPr lang="es-AR" dirty="0" smtClean="0"/>
          </a:p>
          <a:p>
            <a:endParaRPr lang="es-AR" dirty="0"/>
          </a:p>
        </p:txBody>
      </p:sp>
      <p:pic>
        <p:nvPicPr>
          <p:cNvPr id="12292" name="Picture 4"/>
          <p:cNvPicPr>
            <a:picLocks noChangeAspect="1" noChangeArrowheads="1"/>
          </p:cNvPicPr>
          <p:nvPr/>
        </p:nvPicPr>
        <p:blipFill rotWithShape="1">
          <a:blip r:embed="rId4" cstate="print">
            <a:extLst>
              <a:ext uri="{28A0092B-C50C-407E-A947-70E740481C1C}">
                <a14:useLocalDpi xmlns:a14="http://schemas.microsoft.com/office/drawing/2010/main"/>
              </a:ext>
            </a:extLst>
          </a:blip>
          <a:srcRect t="3486"/>
          <a:stretch/>
        </p:blipFill>
        <p:spPr bwMode="auto">
          <a:xfrm>
            <a:off x="5429404" y="3645023"/>
            <a:ext cx="3617852" cy="31425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CuadroTexto"/>
          <p:cNvSpPr txBox="1"/>
          <p:nvPr/>
        </p:nvSpPr>
        <p:spPr>
          <a:xfrm>
            <a:off x="790761" y="4693786"/>
            <a:ext cx="3532955" cy="369332"/>
          </a:xfrm>
          <a:prstGeom prst="rect">
            <a:avLst/>
          </a:prstGeom>
          <a:noFill/>
        </p:spPr>
        <p:txBody>
          <a:bodyPr wrap="none" rtlCol="0">
            <a:spAutoFit/>
          </a:bodyPr>
          <a:lstStyle/>
          <a:p>
            <a:r>
              <a:rPr lang="es-AR" dirty="0" smtClean="0">
                <a:solidFill>
                  <a:schemeClr val="bg1"/>
                </a:solidFill>
              </a:rPr>
              <a:t>Largo total aproximado   =   1,26 cm</a:t>
            </a:r>
            <a:endParaRPr lang="es-AR" dirty="0">
              <a:solidFill>
                <a:schemeClr val="bg1"/>
              </a:solidFill>
            </a:endParaRPr>
          </a:p>
        </p:txBody>
      </p:sp>
      <p:sp>
        <p:nvSpPr>
          <p:cNvPr id="3" name="2 CuadroTexto"/>
          <p:cNvSpPr txBox="1"/>
          <p:nvPr/>
        </p:nvSpPr>
        <p:spPr>
          <a:xfrm>
            <a:off x="1756019" y="5090149"/>
            <a:ext cx="1338828" cy="369332"/>
          </a:xfrm>
          <a:prstGeom prst="rect">
            <a:avLst/>
          </a:prstGeom>
          <a:noFill/>
        </p:spPr>
        <p:txBody>
          <a:bodyPr wrap="none" rtlCol="0">
            <a:spAutoFit/>
          </a:bodyPr>
          <a:lstStyle/>
          <a:p>
            <a:r>
              <a:rPr lang="es-AR" dirty="0" smtClean="0">
                <a:solidFill>
                  <a:schemeClr val="bg1"/>
                </a:solidFill>
              </a:rPr>
              <a:t>cabeza  0,24</a:t>
            </a:r>
            <a:endParaRPr lang="es-AR" dirty="0">
              <a:solidFill>
                <a:schemeClr val="bg1"/>
              </a:solidFill>
            </a:endParaRPr>
          </a:p>
        </p:txBody>
      </p:sp>
      <p:sp>
        <p:nvSpPr>
          <p:cNvPr id="10" name="9 CuadroTexto"/>
          <p:cNvSpPr txBox="1"/>
          <p:nvPr/>
        </p:nvSpPr>
        <p:spPr>
          <a:xfrm>
            <a:off x="1725976" y="5459481"/>
            <a:ext cx="1231940" cy="369332"/>
          </a:xfrm>
          <a:prstGeom prst="rect">
            <a:avLst/>
          </a:prstGeom>
          <a:noFill/>
        </p:spPr>
        <p:txBody>
          <a:bodyPr wrap="none" rtlCol="0">
            <a:spAutoFit/>
          </a:bodyPr>
          <a:lstStyle/>
          <a:p>
            <a:r>
              <a:rPr lang="es-AR" dirty="0" err="1" smtClean="0">
                <a:solidFill>
                  <a:schemeClr val="bg1"/>
                </a:solidFill>
              </a:rPr>
              <a:t>torax</a:t>
            </a:r>
            <a:r>
              <a:rPr lang="es-AR" dirty="0" smtClean="0">
                <a:solidFill>
                  <a:schemeClr val="bg1"/>
                </a:solidFill>
              </a:rPr>
              <a:t>   0,39</a:t>
            </a:r>
          </a:p>
        </p:txBody>
      </p:sp>
      <p:sp>
        <p:nvSpPr>
          <p:cNvPr id="11" name="10 CuadroTexto"/>
          <p:cNvSpPr txBox="1"/>
          <p:nvPr/>
        </p:nvSpPr>
        <p:spPr>
          <a:xfrm>
            <a:off x="1725976" y="5834076"/>
            <a:ext cx="1649811" cy="369332"/>
          </a:xfrm>
          <a:prstGeom prst="rect">
            <a:avLst/>
          </a:prstGeom>
          <a:noFill/>
        </p:spPr>
        <p:txBody>
          <a:bodyPr wrap="none" rtlCol="0">
            <a:spAutoFit/>
          </a:bodyPr>
          <a:lstStyle/>
          <a:p>
            <a:r>
              <a:rPr lang="es-AR" dirty="0" smtClean="0">
                <a:solidFill>
                  <a:schemeClr val="bg1"/>
                </a:solidFill>
              </a:rPr>
              <a:t>abdomen   0,63</a:t>
            </a:r>
            <a:endParaRPr lang="es-AR" dirty="0">
              <a:solidFill>
                <a:schemeClr val="bg1"/>
              </a:solidFill>
            </a:endParaRPr>
          </a:p>
        </p:txBody>
      </p:sp>
      <p:sp>
        <p:nvSpPr>
          <p:cNvPr id="6" name="5 Rectángulo"/>
          <p:cNvSpPr/>
          <p:nvPr/>
        </p:nvSpPr>
        <p:spPr>
          <a:xfrm>
            <a:off x="1648879" y="6264361"/>
            <a:ext cx="1556836" cy="523220"/>
          </a:xfrm>
          <a:prstGeom prst="rect">
            <a:avLst/>
          </a:prstGeom>
        </p:spPr>
        <p:txBody>
          <a:bodyPr wrap="none">
            <a:spAutoFit/>
          </a:bodyPr>
          <a:lstStyle/>
          <a:p>
            <a:r>
              <a:rPr lang="es-AR" sz="2800" dirty="0" smtClean="0">
                <a:solidFill>
                  <a:srgbClr val="FFFF00"/>
                </a:solidFill>
                <a:latin typeface="Symbol" pitchFamily="18" charset="2"/>
              </a:rPr>
              <a:t>f </a:t>
            </a:r>
            <a:r>
              <a:rPr lang="es-AR" sz="2800" dirty="0" smtClean="0">
                <a:solidFill>
                  <a:srgbClr val="FFFF00"/>
                </a:solidFill>
                <a:latin typeface="+mj-lt"/>
              </a:rPr>
              <a:t>= 1,618</a:t>
            </a:r>
            <a:endParaRPr lang="es-AR" dirty="0">
              <a:latin typeface="+mj-lt"/>
            </a:endParaRPr>
          </a:p>
        </p:txBody>
      </p:sp>
      <p:sp>
        <p:nvSpPr>
          <p:cNvPr id="7" name="6 CuadroTexto"/>
          <p:cNvSpPr txBox="1"/>
          <p:nvPr/>
        </p:nvSpPr>
        <p:spPr>
          <a:xfrm>
            <a:off x="169632" y="4221088"/>
            <a:ext cx="5232266" cy="369332"/>
          </a:xfrm>
          <a:prstGeom prst="rect">
            <a:avLst/>
          </a:prstGeom>
          <a:noFill/>
        </p:spPr>
        <p:txBody>
          <a:bodyPr wrap="none" rtlCol="0">
            <a:spAutoFit/>
          </a:bodyPr>
          <a:lstStyle/>
          <a:p>
            <a:r>
              <a:rPr lang="es-AR" dirty="0" smtClean="0">
                <a:solidFill>
                  <a:schemeClr val="bg1"/>
                </a:solidFill>
              </a:rPr>
              <a:t>Medidas promedio de la </a:t>
            </a:r>
            <a:r>
              <a:rPr lang="es-AR" dirty="0">
                <a:solidFill>
                  <a:schemeClr val="bg1"/>
                </a:solidFill>
              </a:rPr>
              <a:t>abeja común </a:t>
            </a:r>
            <a:r>
              <a:rPr lang="es-AR" dirty="0" smtClean="0">
                <a:solidFill>
                  <a:schemeClr val="bg1"/>
                </a:solidFill>
              </a:rPr>
              <a:t>“Apis </a:t>
            </a:r>
            <a:r>
              <a:rPr lang="es-AR" dirty="0" err="1" smtClean="0">
                <a:solidFill>
                  <a:schemeClr val="bg1"/>
                </a:solidFill>
              </a:rPr>
              <a:t>mellifera</a:t>
            </a:r>
            <a:r>
              <a:rPr lang="es-AR" dirty="0" smtClean="0">
                <a:solidFill>
                  <a:schemeClr val="bg1"/>
                </a:solidFill>
              </a:rPr>
              <a:t>”</a:t>
            </a:r>
            <a:endParaRPr lang="es-AR" dirty="0">
              <a:solidFill>
                <a:schemeClr val="bg1"/>
              </a:solidFill>
            </a:endParaRPr>
          </a:p>
        </p:txBody>
      </p:sp>
      <p:sp>
        <p:nvSpPr>
          <p:cNvPr id="8" name="7 CuadroTexto"/>
          <p:cNvSpPr txBox="1"/>
          <p:nvPr/>
        </p:nvSpPr>
        <p:spPr>
          <a:xfrm>
            <a:off x="5459164" y="2740278"/>
            <a:ext cx="2845523" cy="369332"/>
          </a:xfrm>
          <a:prstGeom prst="rect">
            <a:avLst/>
          </a:prstGeom>
          <a:noFill/>
        </p:spPr>
        <p:txBody>
          <a:bodyPr wrap="none" rtlCol="0">
            <a:spAutoFit/>
          </a:bodyPr>
          <a:lstStyle/>
          <a:p>
            <a:r>
              <a:rPr lang="es-AR" dirty="0" smtClean="0">
                <a:solidFill>
                  <a:schemeClr val="bg1"/>
                </a:solidFill>
              </a:rPr>
              <a:t>Pueden hacer las cuentas !!!</a:t>
            </a:r>
            <a:endParaRPr lang="es-AR" dirty="0">
              <a:solidFill>
                <a:schemeClr val="bg1"/>
              </a:solidFill>
            </a:endParaRPr>
          </a:p>
        </p:txBody>
      </p:sp>
      <p:sp>
        <p:nvSpPr>
          <p:cNvPr id="13" name="12 Rectángulo"/>
          <p:cNvSpPr/>
          <p:nvPr/>
        </p:nvSpPr>
        <p:spPr>
          <a:xfrm>
            <a:off x="362101" y="142237"/>
            <a:ext cx="4576189" cy="369332"/>
          </a:xfrm>
          <a:prstGeom prst="rect">
            <a:avLst/>
          </a:prstGeom>
        </p:spPr>
        <p:txBody>
          <a:bodyPr wrap="none">
            <a:spAutoFit/>
          </a:bodyPr>
          <a:lstStyle/>
          <a:p>
            <a:pPr marL="285750" indent="-285750">
              <a:buFont typeface="Arial" pitchFamily="34" charset="0"/>
              <a:buChar char="•"/>
            </a:pPr>
            <a:r>
              <a:rPr lang="es-AR" dirty="0" smtClean="0">
                <a:solidFill>
                  <a:schemeClr val="accent6">
                    <a:lumMod val="60000"/>
                    <a:lumOff val="40000"/>
                  </a:schemeClr>
                </a:solidFill>
              </a:rPr>
              <a:t>ANIMALES    </a:t>
            </a:r>
            <a:r>
              <a:rPr lang="es-AR" dirty="0" smtClean="0">
                <a:solidFill>
                  <a:schemeClr val="bg1"/>
                </a:solidFill>
              </a:rPr>
              <a:t>                  cuerpo de la “ABEJA”</a:t>
            </a:r>
            <a:endParaRPr lang="es-AR" dirty="0">
              <a:solidFill>
                <a:schemeClr val="bg1"/>
              </a:solidFill>
            </a:endParaRPr>
          </a:p>
        </p:txBody>
      </p:sp>
      <p:sp>
        <p:nvSpPr>
          <p:cNvPr id="14" name="13 Flecha derecha"/>
          <p:cNvSpPr/>
          <p:nvPr/>
        </p:nvSpPr>
        <p:spPr>
          <a:xfrm>
            <a:off x="1984553" y="279329"/>
            <a:ext cx="714785" cy="9514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Tree>
    <p:extLst>
      <p:ext uri="{BB962C8B-B14F-4D97-AF65-F5344CB8AC3E}">
        <p14:creationId xmlns:p14="http://schemas.microsoft.com/office/powerpoint/2010/main" val="923942351"/>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Rectángulo"/>
          <p:cNvSpPr/>
          <p:nvPr/>
        </p:nvSpPr>
        <p:spPr>
          <a:xfrm>
            <a:off x="350846" y="3543984"/>
            <a:ext cx="4572000" cy="3139321"/>
          </a:xfrm>
          <a:prstGeom prst="rect">
            <a:avLst/>
          </a:prstGeom>
        </p:spPr>
        <p:txBody>
          <a:bodyPr>
            <a:spAutoFit/>
          </a:bodyPr>
          <a:lstStyle/>
          <a:p>
            <a:pPr algn="just"/>
            <a:r>
              <a:rPr lang="es-AR" dirty="0">
                <a:solidFill>
                  <a:schemeClr val="bg1"/>
                </a:solidFill>
              </a:rPr>
              <a:t>Los machos de una colmena de abejas tienen un árbol genealógico que cumple con esta sucesión. El hecho es que los zánganos, el macho de la abeja, no tiene padre (1), pero sí que tiene una madre (1, 1), dos abuelos, que son los padres de la reina (1, 1, 2), tres bisabuelos, ya que el padre de la reina no tiene padre (1, 1, 2, 3), cinco tatarabuelos (1, 1, 2, 3, 5), ocho trastatarabuelos (1, 1, 2, 3, 5, 8) y así sucesivamente, cumpliendo con la sucesión de Fibonacci.</a:t>
            </a: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5139059" y="3789040"/>
            <a:ext cx="3661902" cy="21605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388807" y="1128205"/>
            <a:ext cx="8412154" cy="677108"/>
          </a:xfrm>
          <a:prstGeom prst="rect">
            <a:avLst/>
          </a:prstGeom>
        </p:spPr>
        <p:txBody>
          <a:bodyPr wrap="square">
            <a:spAutoFit/>
          </a:bodyPr>
          <a:lstStyle/>
          <a:p>
            <a:pPr algn="just"/>
            <a:r>
              <a:rPr lang="es-AR" dirty="0">
                <a:solidFill>
                  <a:schemeClr val="bg1"/>
                </a:solidFill>
              </a:rPr>
              <a:t>El número de descendientes en cada generación de una abeja macho o zángano nos conduce a la sucesión de Fibonacci, y por lo tanto, al </a:t>
            </a:r>
            <a:r>
              <a:rPr lang="es-AR" sz="2000" dirty="0">
                <a:solidFill>
                  <a:srgbClr val="FFFF00"/>
                </a:solidFill>
              </a:rPr>
              <a:t>número áureo</a:t>
            </a:r>
            <a:r>
              <a:rPr lang="es-AR" dirty="0">
                <a:solidFill>
                  <a:schemeClr val="bg1"/>
                </a:solidFill>
              </a:rPr>
              <a:t>.</a:t>
            </a:r>
          </a:p>
        </p:txBody>
      </p:sp>
      <p:sp>
        <p:nvSpPr>
          <p:cNvPr id="6" name="5 Rectángulo"/>
          <p:cNvSpPr/>
          <p:nvPr/>
        </p:nvSpPr>
        <p:spPr>
          <a:xfrm>
            <a:off x="683568" y="404579"/>
            <a:ext cx="2292615" cy="646331"/>
          </a:xfrm>
          <a:prstGeom prst="rect">
            <a:avLst/>
          </a:prstGeom>
        </p:spPr>
        <p:txBody>
          <a:bodyPr wrap="none">
            <a:spAutoFit/>
          </a:bodyPr>
          <a:lstStyle/>
          <a:p>
            <a:r>
              <a:rPr lang="es-AR" sz="3600" dirty="0">
                <a:solidFill>
                  <a:srgbClr val="FFFF00"/>
                </a:solidFill>
              </a:rPr>
              <a:t>Genealogía</a:t>
            </a:r>
          </a:p>
        </p:txBody>
      </p:sp>
      <p:sp>
        <p:nvSpPr>
          <p:cNvPr id="7" name="6 Rectángulo"/>
          <p:cNvSpPr/>
          <p:nvPr/>
        </p:nvSpPr>
        <p:spPr>
          <a:xfrm>
            <a:off x="388807" y="1774536"/>
            <a:ext cx="8412154" cy="1754326"/>
          </a:xfrm>
          <a:prstGeom prst="rect">
            <a:avLst/>
          </a:prstGeom>
        </p:spPr>
        <p:txBody>
          <a:bodyPr wrap="square">
            <a:spAutoFit/>
          </a:bodyPr>
          <a:lstStyle/>
          <a:p>
            <a:pPr algn="just"/>
            <a:r>
              <a:rPr lang="es-AR" dirty="0" smtClean="0">
                <a:solidFill>
                  <a:schemeClr val="bg1"/>
                </a:solidFill>
              </a:rPr>
              <a:t>Como se </a:t>
            </a:r>
            <a:r>
              <a:rPr lang="es-AR" dirty="0">
                <a:solidFill>
                  <a:schemeClr val="bg1"/>
                </a:solidFill>
              </a:rPr>
              <a:t>sabe, una vez inseminada la abeja reina por un zángano (de </a:t>
            </a:r>
            <a:r>
              <a:rPr lang="es-AR" dirty="0" smtClean="0">
                <a:solidFill>
                  <a:schemeClr val="bg1"/>
                </a:solidFill>
              </a:rPr>
              <a:t>otra colmena), </a:t>
            </a:r>
            <a:r>
              <a:rPr lang="es-AR" dirty="0">
                <a:solidFill>
                  <a:schemeClr val="bg1"/>
                </a:solidFill>
              </a:rPr>
              <a:t>aquella se queda en su colmena y ya no sale más, dedicándose a la puesta de huevos que ella misma va fecundando o no, dando origen así a abejas obreras, o bien reinas, en el primer caso y machos o zánganos en el segundo. Si observamos el árbol genealógico (figura 1) de un zángano, podemos ver como el número de abejas en cada generación es uno de los términos de la sucesión de Fibonacci.</a:t>
            </a:r>
          </a:p>
        </p:txBody>
      </p:sp>
      <p:grpSp>
        <p:nvGrpSpPr>
          <p:cNvPr id="11" name="10 Grupo"/>
          <p:cNvGrpSpPr/>
          <p:nvPr/>
        </p:nvGrpSpPr>
        <p:grpSpPr>
          <a:xfrm>
            <a:off x="5436096" y="6137692"/>
            <a:ext cx="360040" cy="412576"/>
            <a:chOff x="6012160" y="6093296"/>
            <a:chExt cx="360040" cy="412576"/>
          </a:xfrm>
        </p:grpSpPr>
        <p:sp>
          <p:nvSpPr>
            <p:cNvPr id="10" name="9 Elipse"/>
            <p:cNvSpPr/>
            <p:nvPr/>
          </p:nvSpPr>
          <p:spPr>
            <a:xfrm>
              <a:off x="6012160" y="6217840"/>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cxnSp>
          <p:nvCxnSpPr>
            <p:cNvPr id="8" name="7 Conector recto de flecha"/>
            <p:cNvCxnSpPr>
              <a:stCxn id="10" idx="7"/>
            </p:cNvCxnSpPr>
            <p:nvPr/>
          </p:nvCxnSpPr>
          <p:spPr>
            <a:xfrm flipV="1">
              <a:off x="6258011" y="6093296"/>
              <a:ext cx="114189" cy="166725"/>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grpSp>
      <p:grpSp>
        <p:nvGrpSpPr>
          <p:cNvPr id="14" name="13 Grupo"/>
          <p:cNvGrpSpPr/>
          <p:nvPr/>
        </p:nvGrpSpPr>
        <p:grpSpPr>
          <a:xfrm rot="8597416">
            <a:off x="7182118" y="6204389"/>
            <a:ext cx="360040" cy="412576"/>
            <a:chOff x="6012160" y="6093296"/>
            <a:chExt cx="360040" cy="412576"/>
          </a:xfrm>
        </p:grpSpPr>
        <p:sp>
          <p:nvSpPr>
            <p:cNvPr id="15" name="14 Elipse"/>
            <p:cNvSpPr/>
            <p:nvPr/>
          </p:nvSpPr>
          <p:spPr>
            <a:xfrm>
              <a:off x="6012160" y="6217840"/>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cxnSp>
          <p:nvCxnSpPr>
            <p:cNvPr id="16" name="15 Conector recto de flecha"/>
            <p:cNvCxnSpPr>
              <a:stCxn id="15" idx="7"/>
            </p:cNvCxnSpPr>
            <p:nvPr/>
          </p:nvCxnSpPr>
          <p:spPr>
            <a:xfrm flipV="1">
              <a:off x="6258011" y="6093296"/>
              <a:ext cx="114189" cy="166725"/>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grpSp>
      <p:sp>
        <p:nvSpPr>
          <p:cNvPr id="12" name="11 CuadroTexto"/>
          <p:cNvSpPr txBox="1"/>
          <p:nvPr/>
        </p:nvSpPr>
        <p:spPr>
          <a:xfrm>
            <a:off x="5796136" y="6221586"/>
            <a:ext cx="963597" cy="369332"/>
          </a:xfrm>
          <a:prstGeom prst="rect">
            <a:avLst/>
          </a:prstGeom>
          <a:noFill/>
        </p:spPr>
        <p:txBody>
          <a:bodyPr wrap="none" rtlCol="0">
            <a:spAutoFit/>
          </a:bodyPr>
          <a:lstStyle/>
          <a:p>
            <a:r>
              <a:rPr lang="es-AR" dirty="0" smtClean="0">
                <a:solidFill>
                  <a:schemeClr val="bg1"/>
                </a:solidFill>
              </a:rPr>
              <a:t>zángano</a:t>
            </a:r>
            <a:endParaRPr lang="es-AR" dirty="0">
              <a:solidFill>
                <a:schemeClr val="bg1"/>
              </a:solidFill>
            </a:endParaRPr>
          </a:p>
        </p:txBody>
      </p:sp>
      <p:sp>
        <p:nvSpPr>
          <p:cNvPr id="18" name="17 CuadroTexto"/>
          <p:cNvSpPr txBox="1"/>
          <p:nvPr/>
        </p:nvSpPr>
        <p:spPr>
          <a:xfrm>
            <a:off x="7596336" y="6213371"/>
            <a:ext cx="662554" cy="369332"/>
          </a:xfrm>
          <a:prstGeom prst="rect">
            <a:avLst/>
          </a:prstGeom>
          <a:noFill/>
        </p:spPr>
        <p:txBody>
          <a:bodyPr wrap="none" rtlCol="0">
            <a:spAutoFit/>
          </a:bodyPr>
          <a:lstStyle/>
          <a:p>
            <a:r>
              <a:rPr lang="es-AR" dirty="0" smtClean="0">
                <a:solidFill>
                  <a:schemeClr val="bg1"/>
                </a:solidFill>
              </a:rPr>
              <a:t>reina</a:t>
            </a:r>
            <a:endParaRPr lang="es-AR" dirty="0">
              <a:solidFill>
                <a:schemeClr val="bg1"/>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19747" y="1184467"/>
            <a:ext cx="8497798" cy="54691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2" name="Picture 2" descr="https://encrypted-tbn3.gstatic.com/images?q=tbn:ANd9GcSPZ2Vqhtqn37-WM5rN8VS1E-LB0qoUVPZXeLBjxNEqMIubCYO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3969261" y="8794"/>
            <a:ext cx="2282140" cy="1718214"/>
          </a:xfrm>
          <a:prstGeom prst="rect">
            <a:avLst/>
          </a:prstGeom>
          <a:noFill/>
          <a:extLst>
            <a:ext uri="{909E8E84-426E-40DD-AFC4-6F175D3DCCD1}">
              <a14:hiddenFill xmlns:a14="http://schemas.microsoft.com/office/drawing/2010/main">
                <a:solidFill>
                  <a:srgbClr val="FFFFFF"/>
                </a:solidFill>
              </a14:hiddenFill>
            </a:ext>
          </a:extLst>
        </p:spPr>
      </p:pic>
      <p:sp>
        <p:nvSpPr>
          <p:cNvPr id="19" name="18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3288091961"/>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500"/>
                                        <p:tgtEl>
                                          <p:spTgt spid="2050"/>
                                        </p:tgtEl>
                                      </p:cBhvr>
                                    </p:animEffect>
                                  </p:childTnLst>
                                </p:cTn>
                              </p:par>
                              <p:par>
                                <p:cTn id="8" presetID="10" presetClass="entr" presetSubtype="0" fill="hold" nodeType="withEffect">
                                  <p:stCondLst>
                                    <p:cond delay="0"/>
                                  </p:stCondLst>
                                  <p:childTnLst>
                                    <p:set>
                                      <p:cBhvr>
                                        <p:cTn id="9" dur="1" fill="hold">
                                          <p:stCondLst>
                                            <p:cond delay="0"/>
                                          </p:stCondLst>
                                        </p:cTn>
                                        <p:tgtEl>
                                          <p:spTgt spid="5122"/>
                                        </p:tgtEl>
                                        <p:attrNameLst>
                                          <p:attrName>style.visibility</p:attrName>
                                        </p:attrNameLst>
                                      </p:cBhvr>
                                      <p:to>
                                        <p:strVal val="visible"/>
                                      </p:to>
                                    </p:set>
                                    <p:animEffect transition="in" filter="fade">
                                      <p:cBhvr>
                                        <p:cTn id="10" dur="5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CuadroTexto"/>
          <p:cNvSpPr txBox="1"/>
          <p:nvPr/>
        </p:nvSpPr>
        <p:spPr>
          <a:xfrm>
            <a:off x="1579861" y="2348880"/>
            <a:ext cx="6038063" cy="1415772"/>
          </a:xfrm>
          <a:prstGeom prst="rect">
            <a:avLst/>
          </a:prstGeom>
          <a:noFill/>
        </p:spPr>
        <p:txBody>
          <a:bodyPr wrap="none" rtlCol="0">
            <a:spAutoFit/>
          </a:bodyPr>
          <a:lstStyle/>
          <a:p>
            <a:pPr algn="ctr"/>
            <a:r>
              <a:rPr lang="es-AR" sz="2800" dirty="0" smtClean="0">
                <a:solidFill>
                  <a:schemeClr val="bg1"/>
                </a:solidFill>
              </a:rPr>
              <a:t>Ya me imagino lo que estarán diciendo…</a:t>
            </a:r>
          </a:p>
          <a:p>
            <a:pPr algn="ctr"/>
            <a:endParaRPr lang="es-AR" dirty="0">
              <a:solidFill>
                <a:schemeClr val="bg1"/>
              </a:solidFill>
            </a:endParaRPr>
          </a:p>
          <a:p>
            <a:pPr algn="ctr"/>
            <a:r>
              <a:rPr lang="es-AR" sz="4000" dirty="0" smtClean="0">
                <a:solidFill>
                  <a:srgbClr val="FFFF00"/>
                </a:solidFill>
              </a:rPr>
              <a:t>¡¡¡ Es una casualidad !!!</a:t>
            </a:r>
            <a:endParaRPr lang="es-AR" sz="4000" dirty="0">
              <a:solidFill>
                <a:srgbClr val="FFFF00"/>
              </a:solidFill>
            </a:endParaRPr>
          </a:p>
        </p:txBody>
      </p:sp>
      <p:sp>
        <p:nvSpPr>
          <p:cNvPr id="5" name="4 CuadroTexto"/>
          <p:cNvSpPr txBox="1"/>
          <p:nvPr/>
        </p:nvSpPr>
        <p:spPr>
          <a:xfrm>
            <a:off x="1296729" y="4437112"/>
            <a:ext cx="6549736" cy="954107"/>
          </a:xfrm>
          <a:prstGeom prst="rect">
            <a:avLst/>
          </a:prstGeom>
          <a:noFill/>
        </p:spPr>
        <p:txBody>
          <a:bodyPr wrap="square" rtlCol="0">
            <a:spAutoFit/>
          </a:bodyPr>
          <a:lstStyle/>
          <a:p>
            <a:pPr algn="ctr"/>
            <a:r>
              <a:rPr lang="es-AR" sz="2800" dirty="0" smtClean="0">
                <a:solidFill>
                  <a:schemeClr val="bg1"/>
                </a:solidFill>
              </a:rPr>
              <a:t>Veamos otros ejemplos que nos irán intrigando cada vez más…</a:t>
            </a:r>
          </a:p>
        </p:txBody>
      </p:sp>
      <p:sp>
        <p:nvSpPr>
          <p:cNvPr id="6" name="5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264093932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Rectángulo"/>
          <p:cNvSpPr/>
          <p:nvPr/>
        </p:nvSpPr>
        <p:spPr>
          <a:xfrm>
            <a:off x="431605" y="894468"/>
            <a:ext cx="3887346" cy="369332"/>
          </a:xfrm>
          <a:prstGeom prst="rect">
            <a:avLst/>
          </a:prstGeom>
        </p:spPr>
        <p:txBody>
          <a:bodyPr wrap="none">
            <a:spAutoFit/>
          </a:bodyPr>
          <a:lstStyle/>
          <a:p>
            <a:pPr marL="285750" indent="-285750">
              <a:buFont typeface="Arial" pitchFamily="34" charset="0"/>
              <a:buChar char="•"/>
            </a:pPr>
            <a:r>
              <a:rPr lang="es-AR" dirty="0" smtClean="0">
                <a:solidFill>
                  <a:schemeClr val="accent3">
                    <a:lumMod val="75000"/>
                  </a:schemeClr>
                </a:solidFill>
              </a:rPr>
              <a:t>VEGETALES</a:t>
            </a:r>
            <a:r>
              <a:rPr lang="es-AR" dirty="0" smtClean="0">
                <a:solidFill>
                  <a:schemeClr val="bg1"/>
                </a:solidFill>
              </a:rPr>
              <a:t>                      el “GIRASOL”</a:t>
            </a:r>
            <a:endParaRPr lang="es-AR" dirty="0">
              <a:solidFill>
                <a:schemeClr val="bg1"/>
              </a:solidFill>
            </a:endParaRPr>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261711" y="2079553"/>
            <a:ext cx="3415827" cy="25585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bwMode="auto">
          <a:xfrm>
            <a:off x="5026556" y="977589"/>
            <a:ext cx="2381250" cy="2381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3"/>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5616181" y="3637696"/>
            <a:ext cx="2853498" cy="288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7 Flecha derecha"/>
          <p:cNvSpPr/>
          <p:nvPr/>
        </p:nvSpPr>
        <p:spPr>
          <a:xfrm>
            <a:off x="2123730" y="1031560"/>
            <a:ext cx="714785" cy="9514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3" name="2 CuadroTexto"/>
          <p:cNvSpPr txBox="1"/>
          <p:nvPr/>
        </p:nvSpPr>
        <p:spPr>
          <a:xfrm>
            <a:off x="999629" y="5261991"/>
            <a:ext cx="7529690" cy="369332"/>
          </a:xfrm>
          <a:prstGeom prst="rect">
            <a:avLst/>
          </a:prstGeom>
          <a:noFill/>
        </p:spPr>
        <p:txBody>
          <a:bodyPr wrap="none" rtlCol="0">
            <a:spAutoFit/>
          </a:bodyPr>
          <a:lstStyle/>
          <a:p>
            <a:r>
              <a:rPr lang="es-AR" dirty="0" smtClean="0">
                <a:solidFill>
                  <a:schemeClr val="bg1"/>
                </a:solidFill>
              </a:rPr>
              <a:t>…y seguimos viendo en la disposición de las semillas, la espiral de Fibonacci !!!</a:t>
            </a:r>
          </a:p>
        </p:txBody>
      </p:sp>
      <p:sp>
        <p:nvSpPr>
          <p:cNvPr id="9" name="8 Rectángulo"/>
          <p:cNvSpPr/>
          <p:nvPr/>
        </p:nvSpPr>
        <p:spPr>
          <a:xfrm>
            <a:off x="431605" y="73994"/>
            <a:ext cx="1810239" cy="646331"/>
          </a:xfrm>
          <a:prstGeom prst="rect">
            <a:avLst/>
          </a:prstGeom>
        </p:spPr>
        <p:txBody>
          <a:bodyPr wrap="none">
            <a:spAutoFit/>
          </a:bodyPr>
          <a:lstStyle/>
          <a:p>
            <a:r>
              <a:rPr lang="es-AR" sz="3600" dirty="0">
                <a:solidFill>
                  <a:schemeClr val="bg1"/>
                </a:solidFill>
              </a:rPr>
              <a:t>Botánica</a:t>
            </a:r>
          </a:p>
        </p:txBody>
      </p:sp>
      <p:pic>
        <p:nvPicPr>
          <p:cNvPr id="10" name="9 Imagen"/>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342946" y="1649857"/>
            <a:ext cx="4572000" cy="3429000"/>
          </a:xfrm>
          <a:prstGeom prst="rect">
            <a:avLst/>
          </a:prstGeom>
        </p:spPr>
      </p:pic>
      <p:sp>
        <p:nvSpPr>
          <p:cNvPr id="2" name="1 Rectángulo"/>
          <p:cNvSpPr/>
          <p:nvPr/>
        </p:nvSpPr>
        <p:spPr>
          <a:xfrm>
            <a:off x="3521678" y="-884561"/>
            <a:ext cx="5391006" cy="646331"/>
          </a:xfrm>
          <a:prstGeom prst="rect">
            <a:avLst/>
          </a:prstGeom>
        </p:spPr>
        <p:txBody>
          <a:bodyPr wrap="square">
            <a:spAutoFit/>
          </a:bodyPr>
          <a:lstStyle/>
          <a:p>
            <a:r>
              <a:rPr lang="es-AR" dirty="0">
                <a:solidFill>
                  <a:srgbClr val="FFFF00"/>
                </a:solidFill>
                <a:hlinkClick r:id="rId6"/>
              </a:rPr>
              <a:t>http://</a:t>
            </a:r>
            <a:r>
              <a:rPr lang="es-AR" dirty="0" smtClean="0">
                <a:solidFill>
                  <a:srgbClr val="FFFF00"/>
                </a:solidFill>
                <a:hlinkClick r:id="rId6"/>
              </a:rPr>
              <a:t>www.youtube.com/watch?v=BaXjWXXwQTk</a:t>
            </a:r>
            <a:endParaRPr lang="es-AR" dirty="0" smtClean="0">
              <a:solidFill>
                <a:srgbClr val="FFFF00"/>
              </a:solidFill>
            </a:endParaRPr>
          </a:p>
          <a:p>
            <a:endParaRPr lang="es-AR" dirty="0">
              <a:solidFill>
                <a:srgbClr val="FFFF00"/>
              </a:solidFill>
            </a:endParaRPr>
          </a:p>
        </p:txBody>
      </p:sp>
      <p:sp>
        <p:nvSpPr>
          <p:cNvPr id="11" name="10 CuadroTexto"/>
          <p:cNvSpPr txBox="1"/>
          <p:nvPr/>
        </p:nvSpPr>
        <p:spPr>
          <a:xfrm>
            <a:off x="377674" y="5633957"/>
            <a:ext cx="8599727" cy="677108"/>
          </a:xfrm>
          <a:prstGeom prst="rect">
            <a:avLst/>
          </a:prstGeom>
          <a:noFill/>
        </p:spPr>
        <p:txBody>
          <a:bodyPr wrap="none" rtlCol="0">
            <a:spAutoFit/>
          </a:bodyPr>
          <a:lstStyle/>
          <a:p>
            <a:pPr algn="ctr"/>
            <a:r>
              <a:rPr lang="es-AR" dirty="0" smtClean="0">
                <a:solidFill>
                  <a:schemeClr val="bg1"/>
                </a:solidFill>
              </a:rPr>
              <a:t>Con </a:t>
            </a:r>
            <a:r>
              <a:rPr lang="es-AR" dirty="0" smtClean="0">
                <a:solidFill>
                  <a:srgbClr val="FFFF00"/>
                </a:solidFill>
              </a:rPr>
              <a:t>34</a:t>
            </a:r>
            <a:r>
              <a:rPr lang="es-AR" dirty="0" smtClean="0">
                <a:solidFill>
                  <a:schemeClr val="bg1"/>
                </a:solidFill>
              </a:rPr>
              <a:t> espirales en el sentido del reloj y </a:t>
            </a:r>
            <a:r>
              <a:rPr lang="es-AR" dirty="0" smtClean="0">
                <a:solidFill>
                  <a:srgbClr val="FFFF00"/>
                </a:solidFill>
              </a:rPr>
              <a:t>21</a:t>
            </a:r>
            <a:r>
              <a:rPr lang="es-AR" dirty="0" smtClean="0">
                <a:solidFill>
                  <a:schemeClr val="bg1"/>
                </a:solidFill>
              </a:rPr>
              <a:t> en contra.</a:t>
            </a:r>
          </a:p>
          <a:p>
            <a:pPr algn="ctr"/>
            <a:r>
              <a:rPr lang="es-AR" dirty="0" smtClean="0">
                <a:solidFill>
                  <a:schemeClr val="bg1"/>
                </a:solidFill>
              </a:rPr>
              <a:t>Por supuesto son números de Fibonacci y si los dividimos da un valor próximo a </a:t>
            </a:r>
            <a:r>
              <a:rPr lang="es-AR" sz="2000" dirty="0" smtClean="0">
                <a:solidFill>
                  <a:srgbClr val="FFFF00"/>
                </a:solidFill>
              </a:rPr>
              <a:t>1, 618 </a:t>
            </a:r>
            <a:r>
              <a:rPr lang="es-AR" dirty="0" smtClean="0">
                <a:solidFill>
                  <a:schemeClr val="bg1"/>
                </a:solidFill>
              </a:rPr>
              <a:t>!!!</a:t>
            </a:r>
            <a:endParaRPr lang="es-AR" dirty="0">
              <a:solidFill>
                <a:schemeClr val="bg1"/>
              </a:solidFill>
            </a:endParaRPr>
          </a:p>
        </p:txBody>
      </p:sp>
    </p:spTree>
    <p:extLst>
      <p:ext uri="{BB962C8B-B14F-4D97-AF65-F5344CB8AC3E}">
        <p14:creationId xmlns:p14="http://schemas.microsoft.com/office/powerpoint/2010/main" val="215212918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2000"/>
                                  </p:stCondLst>
                                  <p:childTnLst>
                                    <p:set>
                                      <p:cBhvr>
                                        <p:cTn id="6" dur="1" fill="hold">
                                          <p:stCondLst>
                                            <p:cond delay="0"/>
                                          </p:stCondLst>
                                        </p:cTn>
                                        <p:tgtEl>
                                          <p:spTgt spid="5"/>
                                        </p:tgtEl>
                                        <p:attrNameLst>
                                          <p:attrName>style.visibility</p:attrName>
                                        </p:attrNameLst>
                                      </p:cBhvr>
                                      <p:to>
                                        <p:strVal val="visible"/>
                                      </p:to>
                                    </p:set>
                                  </p:childTnLst>
                                </p:cTn>
                              </p:par>
                            </p:childTnLst>
                          </p:cTn>
                        </p:par>
                        <p:par>
                          <p:cTn id="7" fill="hold">
                            <p:stCondLst>
                              <p:cond delay="2000"/>
                            </p:stCondLst>
                            <p:childTnLst>
                              <p:par>
                                <p:cTn id="8" presetID="42" presetClass="path" presetSubtype="0" accel="50000" decel="50000" fill="hold" nodeType="afterEffect">
                                  <p:stCondLst>
                                    <p:cond delay="0"/>
                                  </p:stCondLst>
                                  <p:childTnLst>
                                    <p:animMotion origin="layout" path="M -5.55556E-7 1.06383E-6 L -0.35851 0.16998 " pathEditMode="relative" rAng="0" ptsTypes="AA">
                                      <p:cBhvr>
                                        <p:cTn id="9" dur="2000" fill="hold"/>
                                        <p:tgtEl>
                                          <p:spTgt spid="5"/>
                                        </p:tgtEl>
                                        <p:attrNameLst>
                                          <p:attrName>ppt_x</p:attrName>
                                          <p:attrName>ppt_y</p:attrName>
                                        </p:attrNameLst>
                                      </p:cBhvr>
                                      <p:rCtr x="-17934" y="8488"/>
                                    </p:animMotion>
                                  </p:childTnLst>
                                </p:cTn>
                              </p:par>
                            </p:childTnLst>
                          </p:cTn>
                        </p:par>
                        <p:par>
                          <p:cTn id="10" fill="hold">
                            <p:stCondLst>
                              <p:cond delay="4000"/>
                            </p:stCondLst>
                            <p:childTnLst>
                              <p:par>
                                <p:cTn id="11" presetID="1"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par>
                          <p:cTn id="13" fill="hold">
                            <p:stCondLst>
                              <p:cond delay="4000"/>
                            </p:stCondLst>
                            <p:childTnLst>
                              <p:par>
                                <p:cTn id="14" presetID="42" presetClass="path" presetSubtype="0" accel="50000" decel="50000" fill="hold" nodeType="afterEffect">
                                  <p:stCondLst>
                                    <p:cond delay="0"/>
                                  </p:stCondLst>
                                  <p:childTnLst>
                                    <p:animMotion origin="layout" path="M 1.11111E-6 -4.23682E-6 L -0.45122 -0.26133 " pathEditMode="relative" rAng="0" ptsTypes="AA">
                                      <p:cBhvr>
                                        <p:cTn id="15" dur="2000" fill="hold"/>
                                        <p:tgtEl>
                                          <p:spTgt spid="7"/>
                                        </p:tgtEl>
                                        <p:attrNameLst>
                                          <p:attrName>ppt_x</p:attrName>
                                          <p:attrName>ppt_y</p:attrName>
                                        </p:attrNameLst>
                                      </p:cBhvr>
                                      <p:rCtr x="-22569" y="-13067"/>
                                    </p:animMotion>
                                  </p:childTnLst>
                                </p:cTn>
                              </p:par>
                              <p:par>
                                <p:cTn id="16" presetID="10" presetClass="entr" presetSubtype="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0"/>
                                        <p:tgtEl>
                                          <p:spTgt spid="7"/>
                                        </p:tgtEl>
                                      </p:cBhvr>
                                    </p:animEffect>
                                  </p:childTnLst>
                                </p:cTn>
                              </p:par>
                              <p:par>
                                <p:cTn id="19" presetID="10" presetClass="exit" presetSubtype="0" fill="hold" nodeType="withEffect">
                                  <p:stCondLst>
                                    <p:cond delay="3000"/>
                                  </p:stCondLst>
                                  <p:childTnLst>
                                    <p:animEffect transition="out" filter="fade">
                                      <p:cBhvr>
                                        <p:cTn id="20" dur="500"/>
                                        <p:tgtEl>
                                          <p:spTgt spid="6"/>
                                        </p:tgtEl>
                                      </p:cBhvr>
                                    </p:animEffect>
                                    <p:set>
                                      <p:cBhvr>
                                        <p:cTn id="21" dur="1" fill="hold">
                                          <p:stCondLst>
                                            <p:cond delay="499"/>
                                          </p:stCondLst>
                                        </p:cTn>
                                        <p:tgtEl>
                                          <p:spTgt spid="6"/>
                                        </p:tgtEl>
                                        <p:attrNameLst>
                                          <p:attrName>style.visibility</p:attrName>
                                        </p:attrNameLst>
                                      </p:cBhvr>
                                      <p:to>
                                        <p:strVal val="hidden"/>
                                      </p:to>
                                    </p:set>
                                  </p:childTnLst>
                                </p:cTn>
                              </p:par>
                            </p:childTnLst>
                          </p:cTn>
                        </p:par>
                        <p:par>
                          <p:cTn id="22" fill="hold">
                            <p:stCondLst>
                              <p:cond delay="9000"/>
                            </p:stCondLst>
                            <p:childTnLst>
                              <p:par>
                                <p:cTn id="23" presetID="26" presetClass="entr" presetSubtype="0" fill="hold" grpId="0" nodeType="afterEffect">
                                  <p:stCondLst>
                                    <p:cond delay="0"/>
                                  </p:stCondLst>
                                  <p:iterate type="lt">
                                    <p:tmPct val="10000"/>
                                  </p:iterate>
                                  <p:childTnLst>
                                    <p:set>
                                      <p:cBhvr>
                                        <p:cTn id="24" dur="1" fill="hold">
                                          <p:stCondLst>
                                            <p:cond delay="0"/>
                                          </p:stCondLst>
                                        </p:cTn>
                                        <p:tgtEl>
                                          <p:spTgt spid="3"/>
                                        </p:tgtEl>
                                        <p:attrNameLst>
                                          <p:attrName>style.visibility</p:attrName>
                                        </p:attrNameLst>
                                      </p:cBhvr>
                                      <p:to>
                                        <p:strVal val="visible"/>
                                      </p:to>
                                    </p:set>
                                    <p:animEffect transition="in" filter="wipe(down)">
                                      <p:cBhvr>
                                        <p:cTn id="25" dur="145">
                                          <p:stCondLst>
                                            <p:cond delay="0"/>
                                          </p:stCondLst>
                                        </p:cTn>
                                        <p:tgtEl>
                                          <p:spTgt spid="3"/>
                                        </p:tgtEl>
                                      </p:cBhvr>
                                    </p:animEffect>
                                    <p:anim calcmode="lin" valueType="num">
                                      <p:cBhvr>
                                        <p:cTn id="26" dur="456"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27" dur="166"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28" dur="166" tmFilter="0, 0; 0.125,0.2665; 0.25,0.4; 0.375,0.465; 0.5,0.5;  0.625,0.535; 0.75,0.6; 0.875,0.7335; 1,1">
                                          <p:stCondLst>
                                            <p:cond delay="166"/>
                                          </p:stCondLst>
                                        </p:cTn>
                                        <p:tgtEl>
                                          <p:spTgt spid="3"/>
                                        </p:tgtEl>
                                        <p:attrNameLst>
                                          <p:attrName>ppt_y</p:attrName>
                                        </p:attrNameLst>
                                      </p:cBhvr>
                                      <p:tavLst>
                                        <p:tav tm="0" fmla="#ppt_y-sin(pi*$)/9">
                                          <p:val>
                                            <p:fltVal val="0"/>
                                          </p:val>
                                        </p:tav>
                                        <p:tav tm="100000">
                                          <p:val>
                                            <p:fltVal val="1"/>
                                          </p:val>
                                        </p:tav>
                                      </p:tavLst>
                                    </p:anim>
                                    <p:anim calcmode="lin" valueType="num">
                                      <p:cBhvr>
                                        <p:cTn id="29" dur="83" tmFilter="0, 0; 0.125,0.2665; 0.25,0.4; 0.375,0.465; 0.5,0.5;  0.625,0.535; 0.75,0.6; 0.875,0.7335; 1,1">
                                          <p:stCondLst>
                                            <p:cond delay="331"/>
                                          </p:stCondLst>
                                        </p:cTn>
                                        <p:tgtEl>
                                          <p:spTgt spid="3"/>
                                        </p:tgtEl>
                                        <p:attrNameLst>
                                          <p:attrName>ppt_y</p:attrName>
                                        </p:attrNameLst>
                                      </p:cBhvr>
                                      <p:tavLst>
                                        <p:tav tm="0" fmla="#ppt_y-sin(pi*$)/27">
                                          <p:val>
                                            <p:fltVal val="0"/>
                                          </p:val>
                                        </p:tav>
                                        <p:tav tm="100000">
                                          <p:val>
                                            <p:fltVal val="1"/>
                                          </p:val>
                                        </p:tav>
                                      </p:tavLst>
                                    </p:anim>
                                    <p:anim calcmode="lin" valueType="num">
                                      <p:cBhvr>
                                        <p:cTn id="30" dur="41" tmFilter="0, 0; 0.125,0.2665; 0.25,0.4; 0.375,0.465; 0.5,0.5;  0.625,0.535; 0.75,0.6; 0.875,0.7335; 1,1">
                                          <p:stCondLst>
                                            <p:cond delay="414"/>
                                          </p:stCondLst>
                                        </p:cTn>
                                        <p:tgtEl>
                                          <p:spTgt spid="3"/>
                                        </p:tgtEl>
                                        <p:attrNameLst>
                                          <p:attrName>ppt_y</p:attrName>
                                        </p:attrNameLst>
                                      </p:cBhvr>
                                      <p:tavLst>
                                        <p:tav tm="0" fmla="#ppt_y-sin(pi*$)/81">
                                          <p:val>
                                            <p:fltVal val="0"/>
                                          </p:val>
                                        </p:tav>
                                        <p:tav tm="100000">
                                          <p:val>
                                            <p:fltVal val="1"/>
                                          </p:val>
                                        </p:tav>
                                      </p:tavLst>
                                    </p:anim>
                                    <p:animScale>
                                      <p:cBhvr>
                                        <p:cTn id="31" dur="7">
                                          <p:stCondLst>
                                            <p:cond delay="163"/>
                                          </p:stCondLst>
                                        </p:cTn>
                                        <p:tgtEl>
                                          <p:spTgt spid="3"/>
                                        </p:tgtEl>
                                      </p:cBhvr>
                                      <p:to x="100000" y="60000"/>
                                    </p:animScale>
                                    <p:animScale>
                                      <p:cBhvr>
                                        <p:cTn id="32" dur="42" decel="50000">
                                          <p:stCondLst>
                                            <p:cond delay="169"/>
                                          </p:stCondLst>
                                        </p:cTn>
                                        <p:tgtEl>
                                          <p:spTgt spid="3"/>
                                        </p:tgtEl>
                                      </p:cBhvr>
                                      <p:to x="100000" y="100000"/>
                                    </p:animScale>
                                    <p:animScale>
                                      <p:cBhvr>
                                        <p:cTn id="33" dur="7">
                                          <p:stCondLst>
                                            <p:cond delay="328"/>
                                          </p:stCondLst>
                                        </p:cTn>
                                        <p:tgtEl>
                                          <p:spTgt spid="3"/>
                                        </p:tgtEl>
                                      </p:cBhvr>
                                      <p:to x="100000" y="80000"/>
                                    </p:animScale>
                                    <p:animScale>
                                      <p:cBhvr>
                                        <p:cTn id="34" dur="42" decel="50000">
                                          <p:stCondLst>
                                            <p:cond delay="335"/>
                                          </p:stCondLst>
                                        </p:cTn>
                                        <p:tgtEl>
                                          <p:spTgt spid="3"/>
                                        </p:tgtEl>
                                      </p:cBhvr>
                                      <p:to x="100000" y="100000"/>
                                    </p:animScale>
                                    <p:animScale>
                                      <p:cBhvr>
                                        <p:cTn id="35" dur="7">
                                          <p:stCondLst>
                                            <p:cond delay="411"/>
                                          </p:stCondLst>
                                        </p:cTn>
                                        <p:tgtEl>
                                          <p:spTgt spid="3"/>
                                        </p:tgtEl>
                                      </p:cBhvr>
                                      <p:to x="100000" y="90000"/>
                                    </p:animScale>
                                    <p:animScale>
                                      <p:cBhvr>
                                        <p:cTn id="36" dur="42" decel="50000">
                                          <p:stCondLst>
                                            <p:cond delay="417"/>
                                          </p:stCondLst>
                                        </p:cTn>
                                        <p:tgtEl>
                                          <p:spTgt spid="3"/>
                                        </p:tgtEl>
                                      </p:cBhvr>
                                      <p:to x="100000" y="100000"/>
                                    </p:animScale>
                                    <p:animScale>
                                      <p:cBhvr>
                                        <p:cTn id="37" dur="7">
                                          <p:stCondLst>
                                            <p:cond delay="452"/>
                                          </p:stCondLst>
                                        </p:cTn>
                                        <p:tgtEl>
                                          <p:spTgt spid="3"/>
                                        </p:tgtEl>
                                      </p:cBhvr>
                                      <p:to x="100000" y="95000"/>
                                    </p:animScale>
                                    <p:animScale>
                                      <p:cBhvr>
                                        <p:cTn id="38" dur="42" decel="50000">
                                          <p:stCondLst>
                                            <p:cond delay="459"/>
                                          </p:stCondLst>
                                        </p:cTn>
                                        <p:tgtEl>
                                          <p:spTgt spid="3"/>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10" presetClass="exit" presetSubtype="0" fill="hold" nodeType="clickEffect">
                                  <p:stCondLst>
                                    <p:cond delay="0"/>
                                  </p:stCondLst>
                                  <p:childTnLst>
                                    <p:animEffect transition="out" filter="fade">
                                      <p:cBhvr>
                                        <p:cTn id="42" dur="500"/>
                                        <p:tgtEl>
                                          <p:spTgt spid="5"/>
                                        </p:tgtEl>
                                      </p:cBhvr>
                                    </p:animEffect>
                                    <p:set>
                                      <p:cBhvr>
                                        <p:cTn id="43" dur="1" fill="hold">
                                          <p:stCondLst>
                                            <p:cond delay="499"/>
                                          </p:stCondLst>
                                        </p:cTn>
                                        <p:tgtEl>
                                          <p:spTgt spid="5"/>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500"/>
                                        <p:tgtEl>
                                          <p:spTgt spid="7"/>
                                        </p:tgtEl>
                                      </p:cBhvr>
                                    </p:animEffect>
                                    <p:set>
                                      <p:cBhvr>
                                        <p:cTn id="46" dur="1" fill="hold">
                                          <p:stCondLst>
                                            <p:cond delay="499"/>
                                          </p:stCondLst>
                                        </p:cTn>
                                        <p:tgtEl>
                                          <p:spTgt spid="7"/>
                                        </p:tgtEl>
                                        <p:attrNameLst>
                                          <p:attrName>style.visibility</p:attrName>
                                        </p:attrNameLst>
                                      </p:cBhvr>
                                      <p:to>
                                        <p:strVal val="hidden"/>
                                      </p:to>
                                    </p:set>
                                  </p:childTnLst>
                                </p:cTn>
                              </p:par>
                              <p:par>
                                <p:cTn id="47" presetID="10" presetClass="exit" presetSubtype="0" fill="hold" nodeType="withEffect">
                                  <p:stCondLst>
                                    <p:cond delay="0"/>
                                  </p:stCondLst>
                                  <p:childTnLst>
                                    <p:animEffect transition="out" filter="fade">
                                      <p:cBhvr>
                                        <p:cTn id="48" dur="500"/>
                                        <p:tgtEl>
                                          <p:spTgt spid="6"/>
                                        </p:tgtEl>
                                      </p:cBhvr>
                                    </p:animEffect>
                                    <p:set>
                                      <p:cBhvr>
                                        <p:cTn id="49" dur="1" fill="hold">
                                          <p:stCondLst>
                                            <p:cond delay="499"/>
                                          </p:stCondLst>
                                        </p:cTn>
                                        <p:tgtEl>
                                          <p:spTgt spid="6"/>
                                        </p:tgtEl>
                                        <p:attrNameLst>
                                          <p:attrName>style.visibility</p:attrName>
                                        </p:attrNameLst>
                                      </p:cBhvr>
                                      <p:to>
                                        <p:strVal val="hidden"/>
                                      </p:to>
                                    </p:set>
                                  </p:childTnLst>
                                </p:cTn>
                              </p:par>
                            </p:childTnLst>
                          </p:cTn>
                        </p:par>
                        <p:par>
                          <p:cTn id="50" fill="hold">
                            <p:stCondLst>
                              <p:cond delay="500"/>
                            </p:stCondLst>
                            <p:childTnLst>
                              <p:par>
                                <p:cTn id="51" presetID="10" presetClass="entr" presetSubtype="0" fill="hold" nodeType="afterEffect">
                                  <p:stCondLst>
                                    <p:cond delay="500"/>
                                  </p:stCondLst>
                                  <p:childTnLst>
                                    <p:set>
                                      <p:cBhvr>
                                        <p:cTn id="52" dur="1" fill="hold">
                                          <p:stCondLst>
                                            <p:cond delay="0"/>
                                          </p:stCondLst>
                                        </p:cTn>
                                        <p:tgtEl>
                                          <p:spTgt spid="10"/>
                                        </p:tgtEl>
                                        <p:attrNameLst>
                                          <p:attrName>style.visibility</p:attrName>
                                        </p:attrNameLst>
                                      </p:cBhvr>
                                      <p:to>
                                        <p:strVal val="visible"/>
                                      </p:to>
                                    </p:set>
                                    <p:animEffect transition="in" filter="fade">
                                      <p:cBhvr>
                                        <p:cTn id="53" dur="2000"/>
                                        <p:tgtEl>
                                          <p:spTgt spid="10"/>
                                        </p:tgtEl>
                                      </p:cBhvr>
                                    </p:animEffect>
                                  </p:childTnLst>
                                </p:cTn>
                              </p:par>
                            </p:childTnLst>
                          </p:cTn>
                        </p:par>
                        <p:par>
                          <p:cTn id="54" fill="hold">
                            <p:stCondLst>
                              <p:cond delay="3000"/>
                            </p:stCondLst>
                            <p:childTnLst>
                              <p:par>
                                <p:cTn id="55" presetID="26" presetClass="entr" presetSubtype="0" fill="hold" grpId="0" nodeType="afterEffect">
                                  <p:stCondLst>
                                    <p:cond delay="0"/>
                                  </p:stCondLst>
                                  <p:iterate type="lt">
                                    <p:tmPct val="10000"/>
                                  </p:iterate>
                                  <p:childTnLst>
                                    <p:set>
                                      <p:cBhvr>
                                        <p:cTn id="56" dur="1" fill="hold">
                                          <p:stCondLst>
                                            <p:cond delay="0"/>
                                          </p:stCondLst>
                                        </p:cTn>
                                        <p:tgtEl>
                                          <p:spTgt spid="11"/>
                                        </p:tgtEl>
                                        <p:attrNameLst>
                                          <p:attrName>style.visibility</p:attrName>
                                        </p:attrNameLst>
                                      </p:cBhvr>
                                      <p:to>
                                        <p:strVal val="visible"/>
                                      </p:to>
                                    </p:set>
                                    <p:animEffect transition="in" filter="wipe(down)">
                                      <p:cBhvr>
                                        <p:cTn id="57" dur="145">
                                          <p:stCondLst>
                                            <p:cond delay="0"/>
                                          </p:stCondLst>
                                        </p:cTn>
                                        <p:tgtEl>
                                          <p:spTgt spid="11"/>
                                        </p:tgtEl>
                                      </p:cBhvr>
                                    </p:animEffect>
                                    <p:anim calcmode="lin" valueType="num">
                                      <p:cBhvr>
                                        <p:cTn id="58" dur="456"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59" dur="166"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60" dur="166" tmFilter="0, 0; 0.125,0.2665; 0.25,0.4; 0.375,0.465; 0.5,0.5;  0.625,0.535; 0.75,0.6; 0.875,0.7335; 1,1">
                                          <p:stCondLst>
                                            <p:cond delay="166"/>
                                          </p:stCondLst>
                                        </p:cTn>
                                        <p:tgtEl>
                                          <p:spTgt spid="11"/>
                                        </p:tgtEl>
                                        <p:attrNameLst>
                                          <p:attrName>ppt_y</p:attrName>
                                        </p:attrNameLst>
                                      </p:cBhvr>
                                      <p:tavLst>
                                        <p:tav tm="0" fmla="#ppt_y-sin(pi*$)/9">
                                          <p:val>
                                            <p:fltVal val="0"/>
                                          </p:val>
                                        </p:tav>
                                        <p:tav tm="100000">
                                          <p:val>
                                            <p:fltVal val="1"/>
                                          </p:val>
                                        </p:tav>
                                      </p:tavLst>
                                    </p:anim>
                                    <p:anim calcmode="lin" valueType="num">
                                      <p:cBhvr>
                                        <p:cTn id="61" dur="83" tmFilter="0, 0; 0.125,0.2665; 0.25,0.4; 0.375,0.465; 0.5,0.5;  0.625,0.535; 0.75,0.6; 0.875,0.7335; 1,1">
                                          <p:stCondLst>
                                            <p:cond delay="331"/>
                                          </p:stCondLst>
                                        </p:cTn>
                                        <p:tgtEl>
                                          <p:spTgt spid="11"/>
                                        </p:tgtEl>
                                        <p:attrNameLst>
                                          <p:attrName>ppt_y</p:attrName>
                                        </p:attrNameLst>
                                      </p:cBhvr>
                                      <p:tavLst>
                                        <p:tav tm="0" fmla="#ppt_y-sin(pi*$)/27">
                                          <p:val>
                                            <p:fltVal val="0"/>
                                          </p:val>
                                        </p:tav>
                                        <p:tav tm="100000">
                                          <p:val>
                                            <p:fltVal val="1"/>
                                          </p:val>
                                        </p:tav>
                                      </p:tavLst>
                                    </p:anim>
                                    <p:anim calcmode="lin" valueType="num">
                                      <p:cBhvr>
                                        <p:cTn id="62" dur="41" tmFilter="0, 0; 0.125,0.2665; 0.25,0.4; 0.375,0.465; 0.5,0.5;  0.625,0.535; 0.75,0.6; 0.875,0.7335; 1,1">
                                          <p:stCondLst>
                                            <p:cond delay="414"/>
                                          </p:stCondLst>
                                        </p:cTn>
                                        <p:tgtEl>
                                          <p:spTgt spid="11"/>
                                        </p:tgtEl>
                                        <p:attrNameLst>
                                          <p:attrName>ppt_y</p:attrName>
                                        </p:attrNameLst>
                                      </p:cBhvr>
                                      <p:tavLst>
                                        <p:tav tm="0" fmla="#ppt_y-sin(pi*$)/81">
                                          <p:val>
                                            <p:fltVal val="0"/>
                                          </p:val>
                                        </p:tav>
                                        <p:tav tm="100000">
                                          <p:val>
                                            <p:fltVal val="1"/>
                                          </p:val>
                                        </p:tav>
                                      </p:tavLst>
                                    </p:anim>
                                    <p:animScale>
                                      <p:cBhvr>
                                        <p:cTn id="63" dur="7">
                                          <p:stCondLst>
                                            <p:cond delay="163"/>
                                          </p:stCondLst>
                                        </p:cTn>
                                        <p:tgtEl>
                                          <p:spTgt spid="11"/>
                                        </p:tgtEl>
                                      </p:cBhvr>
                                      <p:to x="100000" y="60000"/>
                                    </p:animScale>
                                    <p:animScale>
                                      <p:cBhvr>
                                        <p:cTn id="64" dur="42" decel="50000">
                                          <p:stCondLst>
                                            <p:cond delay="169"/>
                                          </p:stCondLst>
                                        </p:cTn>
                                        <p:tgtEl>
                                          <p:spTgt spid="11"/>
                                        </p:tgtEl>
                                      </p:cBhvr>
                                      <p:to x="100000" y="100000"/>
                                    </p:animScale>
                                    <p:animScale>
                                      <p:cBhvr>
                                        <p:cTn id="65" dur="7">
                                          <p:stCondLst>
                                            <p:cond delay="328"/>
                                          </p:stCondLst>
                                        </p:cTn>
                                        <p:tgtEl>
                                          <p:spTgt spid="11"/>
                                        </p:tgtEl>
                                      </p:cBhvr>
                                      <p:to x="100000" y="80000"/>
                                    </p:animScale>
                                    <p:animScale>
                                      <p:cBhvr>
                                        <p:cTn id="66" dur="42" decel="50000">
                                          <p:stCondLst>
                                            <p:cond delay="335"/>
                                          </p:stCondLst>
                                        </p:cTn>
                                        <p:tgtEl>
                                          <p:spTgt spid="11"/>
                                        </p:tgtEl>
                                      </p:cBhvr>
                                      <p:to x="100000" y="100000"/>
                                    </p:animScale>
                                    <p:animScale>
                                      <p:cBhvr>
                                        <p:cTn id="67" dur="7">
                                          <p:stCondLst>
                                            <p:cond delay="411"/>
                                          </p:stCondLst>
                                        </p:cTn>
                                        <p:tgtEl>
                                          <p:spTgt spid="11"/>
                                        </p:tgtEl>
                                      </p:cBhvr>
                                      <p:to x="100000" y="90000"/>
                                    </p:animScale>
                                    <p:animScale>
                                      <p:cBhvr>
                                        <p:cTn id="68" dur="42" decel="50000">
                                          <p:stCondLst>
                                            <p:cond delay="417"/>
                                          </p:stCondLst>
                                        </p:cTn>
                                        <p:tgtEl>
                                          <p:spTgt spid="11"/>
                                        </p:tgtEl>
                                      </p:cBhvr>
                                      <p:to x="100000" y="100000"/>
                                    </p:animScale>
                                    <p:animScale>
                                      <p:cBhvr>
                                        <p:cTn id="69" dur="7">
                                          <p:stCondLst>
                                            <p:cond delay="452"/>
                                          </p:stCondLst>
                                        </p:cTn>
                                        <p:tgtEl>
                                          <p:spTgt spid="11"/>
                                        </p:tgtEl>
                                      </p:cBhvr>
                                      <p:to x="100000" y="95000"/>
                                    </p:animScale>
                                    <p:animScale>
                                      <p:cBhvr>
                                        <p:cTn id="70" dur="42" decel="50000">
                                          <p:stCondLst>
                                            <p:cond delay="459"/>
                                          </p:stCondLst>
                                        </p:cTn>
                                        <p:tgtEl>
                                          <p:spTgt spid="11"/>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l="1921" t="2180" r="2249" b="3957"/>
          <a:stretch/>
        </p:blipFill>
        <p:spPr bwMode="auto">
          <a:xfrm>
            <a:off x="177945" y="0"/>
            <a:ext cx="5691116" cy="42581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CuadroTexto"/>
          <p:cNvSpPr txBox="1"/>
          <p:nvPr/>
        </p:nvSpPr>
        <p:spPr>
          <a:xfrm rot="2311059">
            <a:off x="2155003" y="2799241"/>
            <a:ext cx="340158" cy="400110"/>
          </a:xfrm>
          <a:prstGeom prst="rect">
            <a:avLst/>
          </a:prstGeom>
          <a:noFill/>
        </p:spPr>
        <p:txBody>
          <a:bodyPr wrap="none" rtlCol="0">
            <a:spAutoFit/>
          </a:bodyPr>
          <a:lstStyle/>
          <a:p>
            <a:r>
              <a:rPr lang="es-AR" sz="2000" b="1" dirty="0" smtClean="0">
                <a:solidFill>
                  <a:schemeClr val="accent6">
                    <a:lumMod val="50000"/>
                  </a:schemeClr>
                </a:solidFill>
              </a:rPr>
              <a:t>A</a:t>
            </a:r>
            <a:endParaRPr lang="es-AR" sz="2000" b="1" dirty="0">
              <a:solidFill>
                <a:schemeClr val="accent6">
                  <a:lumMod val="50000"/>
                </a:schemeClr>
              </a:solidFill>
            </a:endParaRPr>
          </a:p>
        </p:txBody>
      </p:sp>
      <p:cxnSp>
        <p:nvCxnSpPr>
          <p:cNvPr id="6" name="5 Conector recto"/>
          <p:cNvCxnSpPr/>
          <p:nvPr/>
        </p:nvCxnSpPr>
        <p:spPr>
          <a:xfrm>
            <a:off x="1531088" y="2296633"/>
            <a:ext cx="1563052" cy="1132367"/>
          </a:xfrm>
          <a:prstGeom prst="line">
            <a:avLst/>
          </a:prstGeom>
          <a:ln w="38100">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 name="9 Conector recto"/>
          <p:cNvCxnSpPr/>
          <p:nvPr/>
        </p:nvCxnSpPr>
        <p:spPr>
          <a:xfrm>
            <a:off x="2132894" y="440374"/>
            <a:ext cx="971879" cy="3009598"/>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sp>
        <p:nvSpPr>
          <p:cNvPr id="14" name="13 CuadroTexto"/>
          <p:cNvSpPr txBox="1"/>
          <p:nvPr/>
        </p:nvSpPr>
        <p:spPr>
          <a:xfrm rot="20508092">
            <a:off x="2274117" y="1776627"/>
            <a:ext cx="333746" cy="400110"/>
          </a:xfrm>
          <a:prstGeom prst="rect">
            <a:avLst/>
          </a:prstGeom>
          <a:noFill/>
        </p:spPr>
        <p:txBody>
          <a:bodyPr wrap="none" rtlCol="0">
            <a:spAutoFit/>
          </a:bodyPr>
          <a:lstStyle/>
          <a:p>
            <a:r>
              <a:rPr lang="es-AR" sz="2000" b="1" dirty="0" smtClean="0">
                <a:solidFill>
                  <a:schemeClr val="accent3">
                    <a:lumMod val="75000"/>
                  </a:schemeClr>
                </a:solidFill>
              </a:rPr>
              <a:t>B</a:t>
            </a:r>
            <a:endParaRPr lang="es-AR" sz="2000" b="1" dirty="0">
              <a:solidFill>
                <a:schemeClr val="accent3">
                  <a:lumMod val="75000"/>
                </a:schemeClr>
              </a:solidFill>
            </a:endParaRPr>
          </a:p>
        </p:txBody>
      </p:sp>
      <p:sp>
        <p:nvSpPr>
          <p:cNvPr id="11" name="10 CuadroTexto"/>
          <p:cNvSpPr txBox="1"/>
          <p:nvPr/>
        </p:nvSpPr>
        <p:spPr>
          <a:xfrm>
            <a:off x="6328725" y="660093"/>
            <a:ext cx="380232" cy="523220"/>
          </a:xfrm>
          <a:prstGeom prst="rect">
            <a:avLst/>
          </a:prstGeom>
          <a:noFill/>
        </p:spPr>
        <p:txBody>
          <a:bodyPr wrap="none" rtlCol="0">
            <a:spAutoFit/>
          </a:bodyPr>
          <a:lstStyle/>
          <a:p>
            <a:r>
              <a:rPr lang="es-AR" sz="2800" dirty="0" smtClean="0">
                <a:solidFill>
                  <a:schemeClr val="accent3">
                    <a:lumMod val="75000"/>
                  </a:schemeClr>
                </a:solidFill>
              </a:rPr>
              <a:t>B</a:t>
            </a:r>
            <a:endParaRPr lang="es-AR" sz="2800" dirty="0">
              <a:solidFill>
                <a:schemeClr val="accent3">
                  <a:lumMod val="75000"/>
                </a:schemeClr>
              </a:solidFill>
            </a:endParaRPr>
          </a:p>
        </p:txBody>
      </p:sp>
      <p:sp>
        <p:nvSpPr>
          <p:cNvPr id="17" name="16 CuadroTexto"/>
          <p:cNvSpPr txBox="1"/>
          <p:nvPr/>
        </p:nvSpPr>
        <p:spPr>
          <a:xfrm>
            <a:off x="6316702" y="972694"/>
            <a:ext cx="421910" cy="584775"/>
          </a:xfrm>
          <a:prstGeom prst="rect">
            <a:avLst/>
          </a:prstGeom>
          <a:noFill/>
        </p:spPr>
        <p:txBody>
          <a:bodyPr wrap="none" rtlCol="0">
            <a:spAutoFit/>
          </a:bodyPr>
          <a:lstStyle/>
          <a:p>
            <a:r>
              <a:rPr lang="es-AR" sz="3200" dirty="0" smtClean="0">
                <a:solidFill>
                  <a:schemeClr val="accent6">
                    <a:lumMod val="50000"/>
                  </a:schemeClr>
                </a:solidFill>
              </a:rPr>
              <a:t>A</a:t>
            </a:r>
            <a:endParaRPr lang="es-AR" sz="3200" dirty="0">
              <a:solidFill>
                <a:schemeClr val="accent6">
                  <a:lumMod val="50000"/>
                </a:schemeClr>
              </a:solidFill>
            </a:endParaRPr>
          </a:p>
        </p:txBody>
      </p:sp>
      <p:sp>
        <p:nvSpPr>
          <p:cNvPr id="12" name="11 CuadroTexto"/>
          <p:cNvSpPr txBox="1"/>
          <p:nvPr/>
        </p:nvSpPr>
        <p:spPr>
          <a:xfrm>
            <a:off x="6792134" y="803417"/>
            <a:ext cx="1266693" cy="523220"/>
          </a:xfrm>
          <a:prstGeom prst="rect">
            <a:avLst/>
          </a:prstGeom>
          <a:noFill/>
        </p:spPr>
        <p:txBody>
          <a:bodyPr wrap="none" rtlCol="0">
            <a:spAutoFit/>
          </a:bodyPr>
          <a:lstStyle/>
          <a:p>
            <a:r>
              <a:rPr lang="es-AR" sz="2800" dirty="0" smtClean="0">
                <a:solidFill>
                  <a:srgbClr val="FFFF00"/>
                </a:solidFill>
              </a:rPr>
              <a:t>= 1,681</a:t>
            </a:r>
            <a:endParaRPr lang="es-AR" sz="2800" dirty="0">
              <a:solidFill>
                <a:srgbClr val="FFFF00"/>
              </a:solidFill>
            </a:endParaRPr>
          </a:p>
        </p:txBody>
      </p:sp>
      <p:cxnSp>
        <p:nvCxnSpPr>
          <p:cNvPr id="15" name="14 Conector recto"/>
          <p:cNvCxnSpPr/>
          <p:nvPr/>
        </p:nvCxnSpPr>
        <p:spPr>
          <a:xfrm flipV="1">
            <a:off x="3104772" y="141709"/>
            <a:ext cx="0" cy="1728192"/>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 name="18 Conector recto"/>
          <p:cNvCxnSpPr/>
          <p:nvPr/>
        </p:nvCxnSpPr>
        <p:spPr>
          <a:xfrm flipH="1" flipV="1">
            <a:off x="3104773" y="152929"/>
            <a:ext cx="959277" cy="301988"/>
          </a:xfrm>
          <a:prstGeom prst="line">
            <a:avLst/>
          </a:prstGeom>
          <a:ln w="38100">
            <a:solidFill>
              <a:schemeClr val="accent6">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25" name="24 CuadroTexto"/>
          <p:cNvSpPr txBox="1"/>
          <p:nvPr/>
        </p:nvSpPr>
        <p:spPr>
          <a:xfrm>
            <a:off x="3088688" y="972694"/>
            <a:ext cx="320922" cy="400110"/>
          </a:xfrm>
          <a:prstGeom prst="rect">
            <a:avLst/>
          </a:prstGeom>
          <a:noFill/>
        </p:spPr>
        <p:txBody>
          <a:bodyPr wrap="none" rtlCol="0">
            <a:spAutoFit/>
          </a:bodyPr>
          <a:lstStyle/>
          <a:p>
            <a:r>
              <a:rPr lang="es-AR" sz="2000" b="1" dirty="0" smtClean="0">
                <a:solidFill>
                  <a:schemeClr val="bg1"/>
                </a:solidFill>
              </a:rPr>
              <a:t>C</a:t>
            </a:r>
            <a:endParaRPr lang="es-AR" sz="2000" b="1" dirty="0">
              <a:solidFill>
                <a:schemeClr val="bg1"/>
              </a:solidFill>
            </a:endParaRPr>
          </a:p>
        </p:txBody>
      </p:sp>
      <p:sp>
        <p:nvSpPr>
          <p:cNvPr id="26" name="25 CuadroTexto"/>
          <p:cNvSpPr txBox="1"/>
          <p:nvPr/>
        </p:nvSpPr>
        <p:spPr>
          <a:xfrm rot="1179576">
            <a:off x="3554440" y="-58726"/>
            <a:ext cx="346570" cy="400110"/>
          </a:xfrm>
          <a:prstGeom prst="rect">
            <a:avLst/>
          </a:prstGeom>
          <a:noFill/>
        </p:spPr>
        <p:txBody>
          <a:bodyPr wrap="none" rtlCol="0">
            <a:spAutoFit/>
          </a:bodyPr>
          <a:lstStyle/>
          <a:p>
            <a:r>
              <a:rPr lang="es-AR" sz="2000" b="1" dirty="0" smtClean="0">
                <a:solidFill>
                  <a:schemeClr val="accent3">
                    <a:lumMod val="60000"/>
                    <a:lumOff val="40000"/>
                  </a:schemeClr>
                </a:solidFill>
              </a:rPr>
              <a:t>D</a:t>
            </a:r>
            <a:endParaRPr lang="es-AR" sz="2000" b="1" dirty="0">
              <a:solidFill>
                <a:schemeClr val="accent3">
                  <a:lumMod val="60000"/>
                  <a:lumOff val="40000"/>
                </a:schemeClr>
              </a:solidFill>
            </a:endParaRPr>
          </a:p>
        </p:txBody>
      </p:sp>
      <p:cxnSp>
        <p:nvCxnSpPr>
          <p:cNvPr id="23" name="22 Conector recto"/>
          <p:cNvCxnSpPr>
            <a:endCxn id="12" idx="1"/>
          </p:cNvCxnSpPr>
          <p:nvPr/>
        </p:nvCxnSpPr>
        <p:spPr>
          <a:xfrm>
            <a:off x="6256716" y="1065027"/>
            <a:ext cx="535418"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sp>
        <p:nvSpPr>
          <p:cNvPr id="29" name="28 CuadroTexto"/>
          <p:cNvSpPr txBox="1"/>
          <p:nvPr/>
        </p:nvSpPr>
        <p:spPr>
          <a:xfrm>
            <a:off x="6328724" y="1746645"/>
            <a:ext cx="375424" cy="523220"/>
          </a:xfrm>
          <a:prstGeom prst="rect">
            <a:avLst/>
          </a:prstGeom>
          <a:noFill/>
        </p:spPr>
        <p:txBody>
          <a:bodyPr wrap="none" rtlCol="0">
            <a:spAutoFit/>
          </a:bodyPr>
          <a:lstStyle/>
          <a:p>
            <a:r>
              <a:rPr lang="es-AR" sz="2800" dirty="0" smtClean="0">
                <a:solidFill>
                  <a:schemeClr val="bg1"/>
                </a:solidFill>
              </a:rPr>
              <a:t>C</a:t>
            </a:r>
            <a:endParaRPr lang="es-AR" sz="2800" dirty="0">
              <a:solidFill>
                <a:schemeClr val="bg1"/>
              </a:solidFill>
            </a:endParaRPr>
          </a:p>
        </p:txBody>
      </p:sp>
      <p:sp>
        <p:nvSpPr>
          <p:cNvPr id="30" name="29 CuadroTexto"/>
          <p:cNvSpPr txBox="1"/>
          <p:nvPr/>
        </p:nvSpPr>
        <p:spPr>
          <a:xfrm>
            <a:off x="6316701" y="2059246"/>
            <a:ext cx="437940" cy="584775"/>
          </a:xfrm>
          <a:prstGeom prst="rect">
            <a:avLst/>
          </a:prstGeom>
          <a:noFill/>
        </p:spPr>
        <p:txBody>
          <a:bodyPr wrap="none" rtlCol="0">
            <a:spAutoFit/>
          </a:bodyPr>
          <a:lstStyle/>
          <a:p>
            <a:r>
              <a:rPr lang="es-AR" sz="3200" dirty="0" smtClean="0">
                <a:solidFill>
                  <a:schemeClr val="accent3">
                    <a:lumMod val="60000"/>
                    <a:lumOff val="40000"/>
                  </a:schemeClr>
                </a:solidFill>
              </a:rPr>
              <a:t>D</a:t>
            </a:r>
            <a:endParaRPr lang="es-AR" sz="3200" dirty="0">
              <a:solidFill>
                <a:schemeClr val="accent3">
                  <a:lumMod val="60000"/>
                  <a:lumOff val="40000"/>
                </a:schemeClr>
              </a:solidFill>
            </a:endParaRPr>
          </a:p>
        </p:txBody>
      </p:sp>
      <p:sp>
        <p:nvSpPr>
          <p:cNvPr id="31" name="30 CuadroTexto"/>
          <p:cNvSpPr txBox="1"/>
          <p:nvPr/>
        </p:nvSpPr>
        <p:spPr>
          <a:xfrm>
            <a:off x="6792133" y="1889969"/>
            <a:ext cx="1266693" cy="523220"/>
          </a:xfrm>
          <a:prstGeom prst="rect">
            <a:avLst/>
          </a:prstGeom>
          <a:noFill/>
        </p:spPr>
        <p:txBody>
          <a:bodyPr wrap="none" rtlCol="0">
            <a:spAutoFit/>
          </a:bodyPr>
          <a:lstStyle/>
          <a:p>
            <a:r>
              <a:rPr lang="es-AR" sz="2800" dirty="0" smtClean="0">
                <a:solidFill>
                  <a:srgbClr val="FFFF00"/>
                </a:solidFill>
              </a:rPr>
              <a:t>= 1,681</a:t>
            </a:r>
            <a:endParaRPr lang="es-AR" sz="2800" dirty="0">
              <a:solidFill>
                <a:srgbClr val="FFFF00"/>
              </a:solidFill>
            </a:endParaRPr>
          </a:p>
        </p:txBody>
      </p:sp>
      <p:cxnSp>
        <p:nvCxnSpPr>
          <p:cNvPr id="32" name="31 Conector recto"/>
          <p:cNvCxnSpPr>
            <a:endCxn id="31" idx="1"/>
          </p:cNvCxnSpPr>
          <p:nvPr/>
        </p:nvCxnSpPr>
        <p:spPr>
          <a:xfrm>
            <a:off x="6256716" y="2151579"/>
            <a:ext cx="535417"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sp>
        <p:nvSpPr>
          <p:cNvPr id="24" name="23 CuadroTexto"/>
          <p:cNvSpPr txBox="1"/>
          <p:nvPr/>
        </p:nvSpPr>
        <p:spPr>
          <a:xfrm>
            <a:off x="193824" y="5146406"/>
            <a:ext cx="3955627" cy="923330"/>
          </a:xfrm>
          <a:prstGeom prst="rect">
            <a:avLst/>
          </a:prstGeom>
          <a:noFill/>
        </p:spPr>
        <p:txBody>
          <a:bodyPr wrap="square" rtlCol="0">
            <a:spAutoFit/>
          </a:bodyPr>
          <a:lstStyle/>
          <a:p>
            <a:pPr algn="ctr"/>
            <a:r>
              <a:rPr lang="es-AR" dirty="0" smtClean="0">
                <a:solidFill>
                  <a:schemeClr val="bg1"/>
                </a:solidFill>
              </a:rPr>
              <a:t>Las flores en general siguen los números de la serie de Fibonacci en cuanto a cantidad de pétalos. </a:t>
            </a:r>
            <a:endParaRPr lang="es-AR" dirty="0">
              <a:solidFill>
                <a:schemeClr val="bg1"/>
              </a:solidFill>
            </a:endParaRPr>
          </a:p>
        </p:txBody>
      </p:sp>
      <p:sp>
        <p:nvSpPr>
          <p:cNvPr id="35" name="34 Rectángulo"/>
          <p:cNvSpPr/>
          <p:nvPr/>
        </p:nvSpPr>
        <p:spPr>
          <a:xfrm>
            <a:off x="611560" y="-1107504"/>
            <a:ext cx="8064896" cy="923330"/>
          </a:xfrm>
          <a:prstGeom prst="rect">
            <a:avLst/>
          </a:prstGeom>
        </p:spPr>
        <p:txBody>
          <a:bodyPr wrap="square">
            <a:spAutoFit/>
          </a:bodyPr>
          <a:lstStyle/>
          <a:p>
            <a:r>
              <a:rPr lang="es-AR" dirty="0">
                <a:hlinkClick r:id="rId3"/>
              </a:rPr>
              <a:t>http://</a:t>
            </a:r>
            <a:r>
              <a:rPr lang="es-AR" dirty="0" smtClean="0">
                <a:hlinkClick r:id="rId3"/>
              </a:rPr>
              <a:t>www2.caminos.upm.es/Departamentos/matematicas/grupomaic/conferencias/11.Numero%20de%20oro.pdf</a:t>
            </a:r>
            <a:endParaRPr lang="es-AR" dirty="0" smtClean="0"/>
          </a:p>
          <a:p>
            <a:endParaRPr lang="es-AR" dirty="0"/>
          </a:p>
        </p:txBody>
      </p:sp>
      <p:pic>
        <p:nvPicPr>
          <p:cNvPr id="1029" name="Picture 5"/>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5777513" y="2699813"/>
            <a:ext cx="3114675" cy="144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4221763" y="4234729"/>
            <a:ext cx="4670425" cy="2459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rotWithShape="1">
          <a:blip r:embed="rId6" cstate="print">
            <a:extLst>
              <a:ext uri="{28A0092B-C50C-407E-A947-70E740481C1C}">
                <a14:useLocalDpi xmlns:a14="http://schemas.microsoft.com/office/drawing/2010/main"/>
              </a:ext>
            </a:extLst>
          </a:blip>
          <a:srcRect b="39245"/>
          <a:stretch/>
        </p:blipFill>
        <p:spPr bwMode="auto">
          <a:xfrm>
            <a:off x="5433237" y="5492975"/>
            <a:ext cx="989791" cy="8463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7" name="36 Rectángulo"/>
          <p:cNvSpPr/>
          <p:nvPr/>
        </p:nvSpPr>
        <p:spPr>
          <a:xfrm>
            <a:off x="-1980728" y="7029400"/>
            <a:ext cx="11809312" cy="646331"/>
          </a:xfrm>
          <a:prstGeom prst="rect">
            <a:avLst/>
          </a:prstGeom>
        </p:spPr>
        <p:txBody>
          <a:bodyPr wrap="square">
            <a:spAutoFit/>
          </a:bodyPr>
          <a:lstStyle/>
          <a:p>
            <a:r>
              <a:rPr lang="es-AR" dirty="0">
                <a:hlinkClick r:id="rId3"/>
              </a:rPr>
              <a:t>http://</a:t>
            </a:r>
            <a:r>
              <a:rPr lang="es-AR" dirty="0" smtClean="0">
                <a:hlinkClick r:id="rId3"/>
              </a:rPr>
              <a:t>www2.caminos.upm.es/Departamentos/matematicas/grupomaic/conferencias/11.Numero%20de%20oro.pdf</a:t>
            </a:r>
            <a:endParaRPr lang="es-AR" dirty="0" smtClean="0"/>
          </a:p>
          <a:p>
            <a:endParaRPr lang="es-AR" dirty="0"/>
          </a:p>
        </p:txBody>
      </p:sp>
    </p:spTree>
    <p:extLst>
      <p:ext uri="{BB962C8B-B14F-4D97-AF65-F5344CB8AC3E}">
        <p14:creationId xmlns:p14="http://schemas.microsoft.com/office/powerpoint/2010/main" val="326607797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67544" y="332656"/>
            <a:ext cx="3810000" cy="3676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572000" y="320594"/>
            <a:ext cx="4064696" cy="3688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513388" y="3541036"/>
            <a:ext cx="2857500" cy="3133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rotWithShape="1">
          <a:blip r:embed="rId5" cstate="print">
            <a:extLst>
              <a:ext uri="{28A0092B-C50C-407E-A947-70E740481C1C}">
                <a14:useLocalDpi xmlns:a14="http://schemas.microsoft.com/office/drawing/2010/main"/>
              </a:ext>
            </a:extLst>
          </a:blip>
          <a:srcRect t="6691" b="4973"/>
          <a:stretch/>
        </p:blipFill>
        <p:spPr bwMode="auto">
          <a:xfrm>
            <a:off x="4503783" y="3566847"/>
            <a:ext cx="2857500" cy="3247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Triángulo isósceles"/>
          <p:cNvSpPr/>
          <p:nvPr/>
        </p:nvSpPr>
        <p:spPr>
          <a:xfrm rot="3192672">
            <a:off x="2069857" y="3679671"/>
            <a:ext cx="2311531" cy="1952107"/>
          </a:xfrm>
          <a:prstGeom prst="triangle">
            <a:avLst/>
          </a:prstGeom>
          <a:no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cxnSp>
        <p:nvCxnSpPr>
          <p:cNvPr id="4" name="3 Conector recto"/>
          <p:cNvCxnSpPr>
            <a:stCxn id="2" idx="0"/>
          </p:cNvCxnSpPr>
          <p:nvPr/>
        </p:nvCxnSpPr>
        <p:spPr>
          <a:xfrm flipH="1">
            <a:off x="2942138" y="4071199"/>
            <a:ext cx="1065156" cy="693973"/>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4 CuadroTexto"/>
          <p:cNvSpPr txBox="1"/>
          <p:nvPr/>
        </p:nvSpPr>
        <p:spPr>
          <a:xfrm>
            <a:off x="1458797" y="4084168"/>
            <a:ext cx="317716" cy="369332"/>
          </a:xfrm>
          <a:prstGeom prst="rect">
            <a:avLst/>
          </a:prstGeom>
          <a:noFill/>
        </p:spPr>
        <p:txBody>
          <a:bodyPr wrap="none" rtlCol="0">
            <a:spAutoFit/>
          </a:bodyPr>
          <a:lstStyle/>
          <a:p>
            <a:r>
              <a:rPr lang="es-AR" dirty="0" smtClean="0">
                <a:solidFill>
                  <a:schemeClr val="bg1"/>
                </a:solidFill>
              </a:rPr>
              <a:t>A</a:t>
            </a:r>
            <a:endParaRPr lang="es-AR" dirty="0">
              <a:solidFill>
                <a:schemeClr val="bg1"/>
              </a:solidFill>
            </a:endParaRPr>
          </a:p>
        </p:txBody>
      </p:sp>
      <p:sp>
        <p:nvSpPr>
          <p:cNvPr id="10" name="9 CuadroTexto"/>
          <p:cNvSpPr txBox="1"/>
          <p:nvPr/>
        </p:nvSpPr>
        <p:spPr>
          <a:xfrm>
            <a:off x="3000994" y="6145659"/>
            <a:ext cx="317716" cy="369332"/>
          </a:xfrm>
          <a:prstGeom prst="rect">
            <a:avLst/>
          </a:prstGeom>
          <a:noFill/>
        </p:spPr>
        <p:txBody>
          <a:bodyPr wrap="none" rtlCol="0">
            <a:spAutoFit/>
          </a:bodyPr>
          <a:lstStyle/>
          <a:p>
            <a:r>
              <a:rPr lang="es-AR" dirty="0" smtClean="0">
                <a:solidFill>
                  <a:schemeClr val="bg1"/>
                </a:solidFill>
              </a:rPr>
              <a:t>C</a:t>
            </a:r>
            <a:endParaRPr lang="es-AR" dirty="0">
              <a:solidFill>
                <a:schemeClr val="bg1"/>
              </a:solidFill>
            </a:endParaRPr>
          </a:p>
        </p:txBody>
      </p:sp>
      <p:sp>
        <p:nvSpPr>
          <p:cNvPr id="11" name="10 CuadroTexto"/>
          <p:cNvSpPr txBox="1"/>
          <p:nvPr/>
        </p:nvSpPr>
        <p:spPr>
          <a:xfrm>
            <a:off x="3997280" y="3828806"/>
            <a:ext cx="317716" cy="369332"/>
          </a:xfrm>
          <a:prstGeom prst="rect">
            <a:avLst/>
          </a:prstGeom>
          <a:noFill/>
        </p:spPr>
        <p:txBody>
          <a:bodyPr wrap="none" rtlCol="0">
            <a:spAutoFit/>
          </a:bodyPr>
          <a:lstStyle/>
          <a:p>
            <a:r>
              <a:rPr lang="es-AR" dirty="0" smtClean="0">
                <a:solidFill>
                  <a:schemeClr val="bg1"/>
                </a:solidFill>
              </a:rPr>
              <a:t>B</a:t>
            </a:r>
            <a:endParaRPr lang="es-AR" dirty="0">
              <a:solidFill>
                <a:schemeClr val="bg1"/>
              </a:solidFill>
            </a:endParaRPr>
          </a:p>
        </p:txBody>
      </p:sp>
      <p:sp>
        <p:nvSpPr>
          <p:cNvPr id="12" name="11 CuadroTexto"/>
          <p:cNvSpPr txBox="1"/>
          <p:nvPr/>
        </p:nvSpPr>
        <p:spPr>
          <a:xfrm>
            <a:off x="2686588" y="4418185"/>
            <a:ext cx="346570" cy="400110"/>
          </a:xfrm>
          <a:prstGeom prst="rect">
            <a:avLst/>
          </a:prstGeom>
          <a:noFill/>
        </p:spPr>
        <p:txBody>
          <a:bodyPr wrap="none" rtlCol="0">
            <a:spAutoFit/>
          </a:bodyPr>
          <a:lstStyle/>
          <a:p>
            <a:r>
              <a:rPr lang="es-AR" sz="2000" b="1" dirty="0" smtClean="0">
                <a:solidFill>
                  <a:schemeClr val="bg1"/>
                </a:solidFill>
              </a:rPr>
              <a:t>D</a:t>
            </a:r>
            <a:endParaRPr lang="es-AR" sz="2000" b="1" dirty="0">
              <a:solidFill>
                <a:schemeClr val="bg1"/>
              </a:solidFill>
            </a:endParaRPr>
          </a:p>
        </p:txBody>
      </p:sp>
      <p:sp>
        <p:nvSpPr>
          <p:cNvPr id="6" name="5 CuadroTexto"/>
          <p:cNvSpPr txBox="1"/>
          <p:nvPr/>
        </p:nvSpPr>
        <p:spPr>
          <a:xfrm>
            <a:off x="7373975" y="5195694"/>
            <a:ext cx="442750" cy="369332"/>
          </a:xfrm>
          <a:prstGeom prst="rect">
            <a:avLst/>
          </a:prstGeom>
          <a:noFill/>
        </p:spPr>
        <p:txBody>
          <a:bodyPr wrap="none" rtlCol="0">
            <a:spAutoFit/>
          </a:bodyPr>
          <a:lstStyle/>
          <a:p>
            <a:r>
              <a:rPr lang="es-AR" dirty="0" smtClean="0">
                <a:solidFill>
                  <a:schemeClr val="bg1"/>
                </a:solidFill>
              </a:rPr>
              <a:t>AB</a:t>
            </a:r>
            <a:endParaRPr lang="es-AR" dirty="0">
              <a:solidFill>
                <a:schemeClr val="bg1"/>
              </a:solidFill>
            </a:endParaRPr>
          </a:p>
        </p:txBody>
      </p:sp>
      <p:sp>
        <p:nvSpPr>
          <p:cNvPr id="14" name="13 CuadroTexto"/>
          <p:cNvSpPr txBox="1"/>
          <p:nvPr/>
        </p:nvSpPr>
        <p:spPr>
          <a:xfrm>
            <a:off x="7373975" y="5647868"/>
            <a:ext cx="433132" cy="369332"/>
          </a:xfrm>
          <a:prstGeom prst="rect">
            <a:avLst/>
          </a:prstGeom>
          <a:noFill/>
        </p:spPr>
        <p:txBody>
          <a:bodyPr wrap="none" rtlCol="0">
            <a:spAutoFit/>
          </a:bodyPr>
          <a:lstStyle/>
          <a:p>
            <a:r>
              <a:rPr lang="es-AR" dirty="0" smtClean="0">
                <a:solidFill>
                  <a:schemeClr val="bg1"/>
                </a:solidFill>
              </a:rPr>
              <a:t>BC</a:t>
            </a:r>
            <a:endParaRPr lang="es-AR" dirty="0">
              <a:solidFill>
                <a:schemeClr val="bg1"/>
              </a:solidFill>
            </a:endParaRPr>
          </a:p>
        </p:txBody>
      </p:sp>
      <p:sp>
        <p:nvSpPr>
          <p:cNvPr id="15" name="14 CuadroTexto"/>
          <p:cNvSpPr txBox="1"/>
          <p:nvPr/>
        </p:nvSpPr>
        <p:spPr>
          <a:xfrm>
            <a:off x="8044867" y="5380360"/>
            <a:ext cx="591829" cy="369332"/>
          </a:xfrm>
          <a:prstGeom prst="rect">
            <a:avLst/>
          </a:prstGeom>
          <a:noFill/>
        </p:spPr>
        <p:txBody>
          <a:bodyPr wrap="none" rtlCol="0">
            <a:spAutoFit/>
          </a:bodyPr>
          <a:lstStyle/>
          <a:p>
            <a:r>
              <a:rPr lang="es-AR" dirty="0" smtClean="0">
                <a:solidFill>
                  <a:schemeClr val="bg1"/>
                </a:solidFill>
              </a:rPr>
              <a:t>=1,6</a:t>
            </a:r>
            <a:endParaRPr lang="es-AR" dirty="0">
              <a:solidFill>
                <a:schemeClr val="bg1"/>
              </a:solidFill>
            </a:endParaRPr>
          </a:p>
        </p:txBody>
      </p:sp>
      <p:sp>
        <p:nvSpPr>
          <p:cNvPr id="16" name="15 CuadroTexto"/>
          <p:cNvSpPr txBox="1"/>
          <p:nvPr/>
        </p:nvSpPr>
        <p:spPr>
          <a:xfrm>
            <a:off x="561565" y="508030"/>
            <a:ext cx="442750" cy="369332"/>
          </a:xfrm>
          <a:prstGeom prst="rect">
            <a:avLst/>
          </a:prstGeom>
          <a:noFill/>
        </p:spPr>
        <p:txBody>
          <a:bodyPr wrap="none" rtlCol="0">
            <a:spAutoFit/>
          </a:bodyPr>
          <a:lstStyle/>
          <a:p>
            <a:r>
              <a:rPr lang="es-AR" dirty="0" smtClean="0">
                <a:solidFill>
                  <a:schemeClr val="bg1"/>
                </a:solidFill>
              </a:rPr>
              <a:t>AB</a:t>
            </a:r>
            <a:endParaRPr lang="es-AR" dirty="0">
              <a:solidFill>
                <a:schemeClr val="bg1"/>
              </a:solidFill>
            </a:endParaRPr>
          </a:p>
        </p:txBody>
      </p:sp>
      <p:sp>
        <p:nvSpPr>
          <p:cNvPr id="17" name="16 CuadroTexto"/>
          <p:cNvSpPr txBox="1"/>
          <p:nvPr/>
        </p:nvSpPr>
        <p:spPr>
          <a:xfrm>
            <a:off x="561565" y="960204"/>
            <a:ext cx="450764" cy="369332"/>
          </a:xfrm>
          <a:prstGeom prst="rect">
            <a:avLst/>
          </a:prstGeom>
          <a:noFill/>
        </p:spPr>
        <p:txBody>
          <a:bodyPr wrap="none" rtlCol="0">
            <a:spAutoFit/>
          </a:bodyPr>
          <a:lstStyle/>
          <a:p>
            <a:r>
              <a:rPr lang="es-AR" dirty="0" smtClean="0">
                <a:solidFill>
                  <a:schemeClr val="bg1"/>
                </a:solidFill>
              </a:rPr>
              <a:t>CD</a:t>
            </a:r>
            <a:endParaRPr lang="es-AR" dirty="0">
              <a:solidFill>
                <a:schemeClr val="bg1"/>
              </a:solidFill>
            </a:endParaRPr>
          </a:p>
        </p:txBody>
      </p:sp>
      <p:sp>
        <p:nvSpPr>
          <p:cNvPr id="18" name="17 CuadroTexto"/>
          <p:cNvSpPr txBox="1"/>
          <p:nvPr/>
        </p:nvSpPr>
        <p:spPr>
          <a:xfrm>
            <a:off x="1232457" y="692696"/>
            <a:ext cx="591829" cy="369332"/>
          </a:xfrm>
          <a:prstGeom prst="rect">
            <a:avLst/>
          </a:prstGeom>
          <a:noFill/>
        </p:spPr>
        <p:txBody>
          <a:bodyPr wrap="none" rtlCol="0">
            <a:spAutoFit/>
          </a:bodyPr>
          <a:lstStyle/>
          <a:p>
            <a:r>
              <a:rPr lang="es-AR" dirty="0" smtClean="0">
                <a:solidFill>
                  <a:schemeClr val="bg1"/>
                </a:solidFill>
              </a:rPr>
              <a:t>=1,6</a:t>
            </a:r>
            <a:endParaRPr lang="es-AR" dirty="0">
              <a:solidFill>
                <a:schemeClr val="bg1"/>
              </a:solidFill>
            </a:endParaRPr>
          </a:p>
        </p:txBody>
      </p:sp>
      <p:sp>
        <p:nvSpPr>
          <p:cNvPr id="19" name="18 CuadroTexto"/>
          <p:cNvSpPr txBox="1"/>
          <p:nvPr/>
        </p:nvSpPr>
        <p:spPr>
          <a:xfrm>
            <a:off x="423380" y="5212991"/>
            <a:ext cx="442750" cy="369332"/>
          </a:xfrm>
          <a:prstGeom prst="rect">
            <a:avLst/>
          </a:prstGeom>
          <a:noFill/>
        </p:spPr>
        <p:txBody>
          <a:bodyPr wrap="none" rtlCol="0">
            <a:spAutoFit/>
          </a:bodyPr>
          <a:lstStyle/>
          <a:p>
            <a:r>
              <a:rPr lang="es-AR" dirty="0" smtClean="0">
                <a:solidFill>
                  <a:schemeClr val="bg1"/>
                </a:solidFill>
              </a:rPr>
              <a:t>AB</a:t>
            </a:r>
            <a:endParaRPr lang="es-AR" dirty="0">
              <a:solidFill>
                <a:schemeClr val="bg1"/>
              </a:solidFill>
            </a:endParaRPr>
          </a:p>
        </p:txBody>
      </p:sp>
      <p:sp>
        <p:nvSpPr>
          <p:cNvPr id="20" name="19 CuadroTexto"/>
          <p:cNvSpPr txBox="1"/>
          <p:nvPr/>
        </p:nvSpPr>
        <p:spPr>
          <a:xfrm>
            <a:off x="423380" y="5665165"/>
            <a:ext cx="450764" cy="369332"/>
          </a:xfrm>
          <a:prstGeom prst="rect">
            <a:avLst/>
          </a:prstGeom>
          <a:noFill/>
        </p:spPr>
        <p:txBody>
          <a:bodyPr wrap="none" rtlCol="0">
            <a:spAutoFit/>
          </a:bodyPr>
          <a:lstStyle/>
          <a:p>
            <a:r>
              <a:rPr lang="es-AR" dirty="0" smtClean="0">
                <a:solidFill>
                  <a:schemeClr val="bg1"/>
                </a:solidFill>
              </a:rPr>
              <a:t>BD</a:t>
            </a:r>
            <a:endParaRPr lang="es-AR" dirty="0">
              <a:solidFill>
                <a:schemeClr val="bg1"/>
              </a:solidFill>
            </a:endParaRPr>
          </a:p>
        </p:txBody>
      </p:sp>
      <p:sp>
        <p:nvSpPr>
          <p:cNvPr id="21" name="20 CuadroTexto"/>
          <p:cNvSpPr txBox="1"/>
          <p:nvPr/>
        </p:nvSpPr>
        <p:spPr>
          <a:xfrm>
            <a:off x="1094272" y="5397657"/>
            <a:ext cx="591829" cy="369332"/>
          </a:xfrm>
          <a:prstGeom prst="rect">
            <a:avLst/>
          </a:prstGeom>
          <a:noFill/>
        </p:spPr>
        <p:txBody>
          <a:bodyPr wrap="none" rtlCol="0">
            <a:spAutoFit/>
          </a:bodyPr>
          <a:lstStyle/>
          <a:p>
            <a:r>
              <a:rPr lang="es-AR" dirty="0" smtClean="0">
                <a:solidFill>
                  <a:schemeClr val="bg1"/>
                </a:solidFill>
              </a:rPr>
              <a:t>=1,6</a:t>
            </a:r>
            <a:endParaRPr lang="es-AR" dirty="0">
              <a:solidFill>
                <a:schemeClr val="bg1"/>
              </a:solidFill>
            </a:endParaRPr>
          </a:p>
        </p:txBody>
      </p:sp>
      <p:cxnSp>
        <p:nvCxnSpPr>
          <p:cNvPr id="8" name="7 Conector recto"/>
          <p:cNvCxnSpPr>
            <a:endCxn id="18" idx="1"/>
          </p:cNvCxnSpPr>
          <p:nvPr/>
        </p:nvCxnSpPr>
        <p:spPr>
          <a:xfrm>
            <a:off x="499803" y="877362"/>
            <a:ext cx="732654"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4" name="23 Conector recto"/>
          <p:cNvCxnSpPr/>
          <p:nvPr/>
        </p:nvCxnSpPr>
        <p:spPr>
          <a:xfrm>
            <a:off x="396942" y="5582323"/>
            <a:ext cx="732654"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5" name="24 Conector recto"/>
          <p:cNvCxnSpPr/>
          <p:nvPr/>
        </p:nvCxnSpPr>
        <p:spPr>
          <a:xfrm>
            <a:off x="7312213" y="5565026"/>
            <a:ext cx="732654"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6" name="25 CuadroTexto"/>
          <p:cNvSpPr txBox="1"/>
          <p:nvPr/>
        </p:nvSpPr>
        <p:spPr>
          <a:xfrm>
            <a:off x="7881279" y="1147329"/>
            <a:ext cx="442750" cy="369332"/>
          </a:xfrm>
          <a:prstGeom prst="rect">
            <a:avLst/>
          </a:prstGeom>
          <a:noFill/>
        </p:spPr>
        <p:txBody>
          <a:bodyPr wrap="none" rtlCol="0">
            <a:spAutoFit/>
          </a:bodyPr>
          <a:lstStyle/>
          <a:p>
            <a:r>
              <a:rPr lang="es-AR" dirty="0" smtClean="0">
                <a:solidFill>
                  <a:schemeClr val="bg1"/>
                </a:solidFill>
              </a:rPr>
              <a:t>AB</a:t>
            </a:r>
            <a:endParaRPr lang="es-AR" dirty="0">
              <a:solidFill>
                <a:schemeClr val="bg1"/>
              </a:solidFill>
            </a:endParaRPr>
          </a:p>
        </p:txBody>
      </p:sp>
      <p:sp>
        <p:nvSpPr>
          <p:cNvPr id="27" name="26 CuadroTexto"/>
          <p:cNvSpPr txBox="1"/>
          <p:nvPr/>
        </p:nvSpPr>
        <p:spPr>
          <a:xfrm>
            <a:off x="7881279" y="1599503"/>
            <a:ext cx="433132" cy="369332"/>
          </a:xfrm>
          <a:prstGeom prst="rect">
            <a:avLst/>
          </a:prstGeom>
          <a:noFill/>
        </p:spPr>
        <p:txBody>
          <a:bodyPr wrap="none" rtlCol="0">
            <a:spAutoFit/>
          </a:bodyPr>
          <a:lstStyle/>
          <a:p>
            <a:r>
              <a:rPr lang="es-AR" dirty="0" smtClean="0">
                <a:solidFill>
                  <a:schemeClr val="bg1"/>
                </a:solidFill>
              </a:rPr>
              <a:t>CB</a:t>
            </a:r>
            <a:endParaRPr lang="es-AR" dirty="0">
              <a:solidFill>
                <a:schemeClr val="bg1"/>
              </a:solidFill>
            </a:endParaRPr>
          </a:p>
        </p:txBody>
      </p:sp>
      <p:sp>
        <p:nvSpPr>
          <p:cNvPr id="28" name="27 CuadroTexto"/>
          <p:cNvSpPr txBox="1"/>
          <p:nvPr/>
        </p:nvSpPr>
        <p:spPr>
          <a:xfrm>
            <a:off x="8552171" y="1331995"/>
            <a:ext cx="591829" cy="369332"/>
          </a:xfrm>
          <a:prstGeom prst="rect">
            <a:avLst/>
          </a:prstGeom>
          <a:noFill/>
        </p:spPr>
        <p:txBody>
          <a:bodyPr wrap="none" rtlCol="0">
            <a:spAutoFit/>
          </a:bodyPr>
          <a:lstStyle/>
          <a:p>
            <a:r>
              <a:rPr lang="es-AR" dirty="0" smtClean="0">
                <a:solidFill>
                  <a:schemeClr val="bg1"/>
                </a:solidFill>
              </a:rPr>
              <a:t>=1,6</a:t>
            </a:r>
            <a:endParaRPr lang="es-AR" dirty="0">
              <a:solidFill>
                <a:schemeClr val="bg1"/>
              </a:solidFill>
            </a:endParaRPr>
          </a:p>
        </p:txBody>
      </p:sp>
      <p:cxnSp>
        <p:nvCxnSpPr>
          <p:cNvPr id="29" name="28 Conector recto"/>
          <p:cNvCxnSpPr/>
          <p:nvPr/>
        </p:nvCxnSpPr>
        <p:spPr>
          <a:xfrm>
            <a:off x="7819517" y="1516661"/>
            <a:ext cx="732654"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8 Octágono"/>
          <p:cNvSpPr/>
          <p:nvPr/>
        </p:nvSpPr>
        <p:spPr>
          <a:xfrm rot="20825443">
            <a:off x="4744760" y="4146118"/>
            <a:ext cx="2135922" cy="2135922"/>
          </a:xfrm>
          <a:prstGeom prst="octagon">
            <a:avLst/>
          </a:prstGeom>
          <a:no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cxnSp>
        <p:nvCxnSpPr>
          <p:cNvPr id="22" name="21 Conector recto"/>
          <p:cNvCxnSpPr>
            <a:stCxn id="9" idx="0"/>
          </p:cNvCxnSpPr>
          <p:nvPr/>
        </p:nvCxnSpPr>
        <p:spPr>
          <a:xfrm flipH="1">
            <a:off x="5894032" y="4544298"/>
            <a:ext cx="860828" cy="628538"/>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33" name="32 CuadroTexto"/>
          <p:cNvSpPr txBox="1"/>
          <p:nvPr/>
        </p:nvSpPr>
        <p:spPr>
          <a:xfrm>
            <a:off x="4825224" y="3982345"/>
            <a:ext cx="317716" cy="369332"/>
          </a:xfrm>
          <a:prstGeom prst="rect">
            <a:avLst/>
          </a:prstGeom>
          <a:noFill/>
        </p:spPr>
        <p:txBody>
          <a:bodyPr wrap="none" rtlCol="0">
            <a:spAutoFit/>
          </a:bodyPr>
          <a:lstStyle/>
          <a:p>
            <a:r>
              <a:rPr lang="es-AR" dirty="0" smtClean="0">
                <a:solidFill>
                  <a:schemeClr val="bg1"/>
                </a:solidFill>
              </a:rPr>
              <a:t>A</a:t>
            </a:r>
            <a:endParaRPr lang="es-AR" dirty="0">
              <a:solidFill>
                <a:schemeClr val="bg1"/>
              </a:solidFill>
            </a:endParaRPr>
          </a:p>
        </p:txBody>
      </p:sp>
      <p:sp>
        <p:nvSpPr>
          <p:cNvPr id="34" name="33 CuadroTexto"/>
          <p:cNvSpPr txBox="1"/>
          <p:nvPr/>
        </p:nvSpPr>
        <p:spPr>
          <a:xfrm>
            <a:off x="6815508" y="4281755"/>
            <a:ext cx="317716" cy="369332"/>
          </a:xfrm>
          <a:prstGeom prst="rect">
            <a:avLst/>
          </a:prstGeom>
          <a:noFill/>
        </p:spPr>
        <p:txBody>
          <a:bodyPr wrap="none" rtlCol="0">
            <a:spAutoFit/>
          </a:bodyPr>
          <a:lstStyle/>
          <a:p>
            <a:r>
              <a:rPr lang="es-AR" dirty="0" smtClean="0">
                <a:solidFill>
                  <a:schemeClr val="bg1"/>
                </a:solidFill>
              </a:rPr>
              <a:t>B</a:t>
            </a:r>
            <a:endParaRPr lang="es-AR" dirty="0">
              <a:solidFill>
                <a:schemeClr val="bg1"/>
              </a:solidFill>
            </a:endParaRPr>
          </a:p>
        </p:txBody>
      </p:sp>
      <p:sp>
        <p:nvSpPr>
          <p:cNvPr id="35" name="34 CuadroTexto"/>
          <p:cNvSpPr txBox="1"/>
          <p:nvPr/>
        </p:nvSpPr>
        <p:spPr>
          <a:xfrm>
            <a:off x="5576316" y="4926969"/>
            <a:ext cx="317716" cy="369332"/>
          </a:xfrm>
          <a:prstGeom prst="rect">
            <a:avLst/>
          </a:prstGeom>
          <a:noFill/>
        </p:spPr>
        <p:txBody>
          <a:bodyPr wrap="none" rtlCol="0">
            <a:spAutoFit/>
          </a:bodyPr>
          <a:lstStyle/>
          <a:p>
            <a:r>
              <a:rPr lang="es-AR" dirty="0" smtClean="0">
                <a:solidFill>
                  <a:schemeClr val="bg1"/>
                </a:solidFill>
              </a:rPr>
              <a:t>C</a:t>
            </a:r>
            <a:endParaRPr lang="es-AR" dirty="0">
              <a:solidFill>
                <a:schemeClr val="bg1"/>
              </a:solidFill>
            </a:endParaRPr>
          </a:p>
        </p:txBody>
      </p:sp>
      <p:cxnSp>
        <p:nvCxnSpPr>
          <p:cNvPr id="30" name="29 Conector recto"/>
          <p:cNvCxnSpPr>
            <a:stCxn id="9" idx="6"/>
            <a:endCxn id="9" idx="0"/>
          </p:cNvCxnSpPr>
          <p:nvPr/>
        </p:nvCxnSpPr>
        <p:spPr>
          <a:xfrm>
            <a:off x="5142940" y="4271940"/>
            <a:ext cx="1611920" cy="272358"/>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3392112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123" name="Picture 3"/>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93182" y="1180002"/>
            <a:ext cx="4389065" cy="43012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23528" y="1094952"/>
            <a:ext cx="4576955" cy="44364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5" name="Picture 5"/>
          <p:cNvPicPr>
            <a:picLocks noChangeAspect="1" noChangeArrowheads="1"/>
          </p:cNvPicPr>
          <p:nvPr/>
        </p:nvPicPr>
        <p:blipFill rotWithShape="1">
          <a:blip r:embed="rId4" cstate="print">
            <a:extLst>
              <a:ext uri="{28A0092B-C50C-407E-A947-70E740481C1C}">
                <a14:useLocalDpi xmlns:a14="http://schemas.microsoft.com/office/drawing/2010/main"/>
              </a:ext>
            </a:extLst>
          </a:blip>
          <a:srcRect/>
          <a:stretch/>
        </p:blipFill>
        <p:spPr bwMode="auto">
          <a:xfrm>
            <a:off x="391759" y="1124744"/>
            <a:ext cx="4300793" cy="42943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6 Rectángulo"/>
          <p:cNvSpPr/>
          <p:nvPr/>
        </p:nvSpPr>
        <p:spPr>
          <a:xfrm>
            <a:off x="684654" y="404664"/>
            <a:ext cx="3588162" cy="369332"/>
          </a:xfrm>
          <a:prstGeom prst="rect">
            <a:avLst/>
          </a:prstGeom>
        </p:spPr>
        <p:txBody>
          <a:bodyPr wrap="none">
            <a:spAutoFit/>
          </a:bodyPr>
          <a:lstStyle/>
          <a:p>
            <a:pPr marL="285750" indent="-285750">
              <a:buFont typeface="Arial" pitchFamily="34" charset="0"/>
              <a:buChar char="•"/>
            </a:pPr>
            <a:r>
              <a:rPr lang="es-AR" dirty="0" smtClean="0">
                <a:solidFill>
                  <a:schemeClr val="accent3">
                    <a:lumMod val="75000"/>
                  </a:schemeClr>
                </a:solidFill>
              </a:rPr>
              <a:t>VEGETALES</a:t>
            </a:r>
            <a:r>
              <a:rPr lang="es-AR" dirty="0" smtClean="0">
                <a:solidFill>
                  <a:schemeClr val="bg1"/>
                </a:solidFill>
              </a:rPr>
              <a:t>                      la  “PIÑA”</a:t>
            </a:r>
            <a:endParaRPr lang="es-AR" dirty="0">
              <a:solidFill>
                <a:schemeClr val="bg1"/>
              </a:solidFill>
            </a:endParaRPr>
          </a:p>
        </p:txBody>
      </p:sp>
      <p:sp>
        <p:nvSpPr>
          <p:cNvPr id="8" name="7 Flecha derecha"/>
          <p:cNvSpPr/>
          <p:nvPr/>
        </p:nvSpPr>
        <p:spPr>
          <a:xfrm>
            <a:off x="2404497" y="541757"/>
            <a:ext cx="714785" cy="9514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3" name="2 Rectángulo"/>
          <p:cNvSpPr/>
          <p:nvPr/>
        </p:nvSpPr>
        <p:spPr>
          <a:xfrm>
            <a:off x="5385978" y="773996"/>
            <a:ext cx="3240360" cy="2585323"/>
          </a:xfrm>
          <a:prstGeom prst="rect">
            <a:avLst/>
          </a:prstGeom>
        </p:spPr>
        <p:txBody>
          <a:bodyPr wrap="square">
            <a:spAutoFit/>
          </a:bodyPr>
          <a:lstStyle/>
          <a:p>
            <a:r>
              <a:rPr lang="es-AR" dirty="0">
                <a:solidFill>
                  <a:schemeClr val="bg1"/>
                </a:solidFill>
              </a:rPr>
              <a:t>las espirales de crecimiento en las piñas de las coníferas y los pinos (e incluso en la "piña tropical") como vemos en esta imagen adjunta, en la que hay </a:t>
            </a:r>
            <a:r>
              <a:rPr lang="es-AR" dirty="0">
                <a:solidFill>
                  <a:srgbClr val="FFFF00"/>
                </a:solidFill>
              </a:rPr>
              <a:t>8 espirales en un sentido y 13 en el sentido inverso</a:t>
            </a:r>
            <a:r>
              <a:rPr lang="es-AR" dirty="0">
                <a:solidFill>
                  <a:schemeClr val="bg1"/>
                </a:solidFill>
              </a:rPr>
              <a:t>. Por supuesto que </a:t>
            </a:r>
            <a:r>
              <a:rPr lang="es-AR" dirty="0" smtClean="0">
                <a:solidFill>
                  <a:schemeClr val="bg1"/>
                </a:solidFill>
              </a:rPr>
              <a:t>13 dividido 8 </a:t>
            </a:r>
            <a:r>
              <a:rPr lang="es-AR" dirty="0">
                <a:solidFill>
                  <a:schemeClr val="bg1"/>
                </a:solidFill>
              </a:rPr>
              <a:t>también es un valor próximo a </a:t>
            </a:r>
            <a:r>
              <a:rPr lang="es-AR" dirty="0">
                <a:solidFill>
                  <a:srgbClr val="FFFF00"/>
                </a:solidFill>
              </a:rPr>
              <a:t>1,618.</a:t>
            </a:r>
          </a:p>
        </p:txBody>
      </p:sp>
      <p:pic>
        <p:nvPicPr>
          <p:cNvPr id="4" name="3 Imagen"/>
          <p:cNvPicPr>
            <a:picLocks noChangeAspect="1"/>
          </p:cNvPicPr>
          <p:nvPr/>
        </p:nvPicPr>
        <p:blipFill>
          <a:blip r:embed="rId5">
            <a:clrChange>
              <a:clrFrom>
                <a:srgbClr val="FCFEFC"/>
              </a:clrFrom>
              <a:clrTo>
                <a:srgbClr val="FCFEFC">
                  <a:alpha val="0"/>
                </a:srgbClr>
              </a:clrTo>
            </a:clrChange>
            <a:extLst>
              <a:ext uri="{28A0092B-C50C-407E-A947-70E740481C1C}">
                <a14:useLocalDpi xmlns:a14="http://schemas.microsoft.com/office/drawing/2010/main"/>
              </a:ext>
            </a:extLst>
          </a:blip>
          <a:stretch>
            <a:fillRect/>
          </a:stretch>
        </p:blipFill>
        <p:spPr>
          <a:xfrm>
            <a:off x="6516216" y="3765325"/>
            <a:ext cx="1905000" cy="1885950"/>
          </a:xfrm>
          <a:prstGeom prst="rect">
            <a:avLst/>
          </a:prstGeom>
        </p:spPr>
      </p:pic>
      <p:sp>
        <p:nvSpPr>
          <p:cNvPr id="5" name="4 Rectángulo"/>
          <p:cNvSpPr/>
          <p:nvPr/>
        </p:nvSpPr>
        <p:spPr>
          <a:xfrm>
            <a:off x="2404497" y="-1251520"/>
            <a:ext cx="4572000" cy="923330"/>
          </a:xfrm>
          <a:prstGeom prst="rect">
            <a:avLst/>
          </a:prstGeom>
        </p:spPr>
        <p:txBody>
          <a:bodyPr>
            <a:spAutoFit/>
          </a:bodyPr>
          <a:lstStyle/>
          <a:p>
            <a:r>
              <a:rPr lang="es-AR" dirty="0">
                <a:hlinkClick r:id="rId6"/>
              </a:rPr>
              <a:t>http://</a:t>
            </a:r>
            <a:r>
              <a:rPr lang="es-AR" dirty="0" smtClean="0">
                <a:hlinkClick r:id="rId6"/>
              </a:rPr>
              <a:t>arteconaida.blogspot.com.ar/2012/12/el-secreto-de-la-belleza_9601.html</a:t>
            </a:r>
            <a:endParaRPr lang="es-AR" dirty="0" smtClean="0"/>
          </a:p>
          <a:p>
            <a:endParaRPr lang="es-AR" dirty="0"/>
          </a:p>
        </p:txBody>
      </p:sp>
      <p:sp>
        <p:nvSpPr>
          <p:cNvPr id="10" name="9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644202196"/>
      </p:ext>
    </p:extLst>
  </p:cSld>
  <p:clrMapOvr>
    <a:masterClrMapping/>
  </p:clrMapOvr>
  <mc:AlternateContent xmlns:mc="http://schemas.openxmlformats.org/markup-compatibility/2006" xmlns:p14="http://schemas.microsoft.com/office/powerpoint/2010/main">
    <mc:Choice Requires="p14">
      <p:transition spd="slow" p14:dur="1200">
        <p14:prism di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2500"/>
                                  </p:stCondLst>
                                  <p:childTnLst>
                                    <p:set>
                                      <p:cBhvr>
                                        <p:cTn id="6" dur="1" fill="hold">
                                          <p:stCondLst>
                                            <p:cond delay="0"/>
                                          </p:stCondLst>
                                        </p:cTn>
                                        <p:tgtEl>
                                          <p:spTgt spid="5124"/>
                                        </p:tgtEl>
                                        <p:attrNameLst>
                                          <p:attrName>style.visibility</p:attrName>
                                        </p:attrNameLst>
                                      </p:cBhvr>
                                      <p:to>
                                        <p:strVal val="visible"/>
                                      </p:to>
                                    </p:set>
                                    <p:animEffect transition="in" filter="circle(out)">
                                      <p:cBhvr>
                                        <p:cTn id="7" dur="2000"/>
                                        <p:tgtEl>
                                          <p:spTgt spid="5124"/>
                                        </p:tgtEl>
                                      </p:cBhvr>
                                    </p:animEffect>
                                  </p:childTnLst>
                                </p:cTn>
                              </p:par>
                            </p:childTnLst>
                          </p:cTn>
                        </p:par>
                        <p:par>
                          <p:cTn id="8" fill="hold">
                            <p:stCondLst>
                              <p:cond delay="4500"/>
                            </p:stCondLst>
                            <p:childTnLst>
                              <p:par>
                                <p:cTn id="9" presetID="10" presetClass="entr" presetSubtype="0" fill="hold" nodeType="afterEffect">
                                  <p:stCondLst>
                                    <p:cond delay="1000"/>
                                  </p:stCondLst>
                                  <p:childTnLst>
                                    <p:set>
                                      <p:cBhvr>
                                        <p:cTn id="10" dur="1" fill="hold">
                                          <p:stCondLst>
                                            <p:cond delay="0"/>
                                          </p:stCondLst>
                                        </p:cTn>
                                        <p:tgtEl>
                                          <p:spTgt spid="5125"/>
                                        </p:tgtEl>
                                        <p:attrNameLst>
                                          <p:attrName>style.visibility</p:attrName>
                                        </p:attrNameLst>
                                      </p:cBhvr>
                                      <p:to>
                                        <p:strVal val="visible"/>
                                      </p:to>
                                    </p:set>
                                    <p:animEffect transition="in" filter="fade">
                                      <p:cBhvr>
                                        <p:cTn id="11" dur="500"/>
                                        <p:tgtEl>
                                          <p:spTgt spid="5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074" name="Picture 2" descr="http://4sbccfaculty.sbcc.edu/lecture/2000s/images/georgakis_images/PowerPointImages/Slide24.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650704" y="921668"/>
            <a:ext cx="4762500" cy="4267200"/>
          </a:xfrm>
          <a:prstGeom prst="rect">
            <a:avLst/>
          </a:prstGeom>
          <a:noFill/>
          <a:extLst>
            <a:ext uri="{909E8E84-426E-40DD-AFC4-6F175D3DCCD1}">
              <a14:hiddenFill xmlns:a14="http://schemas.microsoft.com/office/drawing/2010/main">
                <a:solidFill>
                  <a:srgbClr val="FFFFFF"/>
                </a:solidFill>
              </a14:hiddenFill>
            </a:ext>
          </a:extLst>
        </p:spPr>
      </p:pic>
      <p:pic>
        <p:nvPicPr>
          <p:cNvPr id="5" name="4 Imagen"/>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23528" y="1340768"/>
            <a:ext cx="2266950" cy="3429000"/>
          </a:xfrm>
          <a:prstGeom prst="rect">
            <a:avLst/>
          </a:prstGeom>
        </p:spPr>
      </p:pic>
      <p:pic>
        <p:nvPicPr>
          <p:cNvPr id="3076" name="Picture 4" descr="http://britton.disted.camosun.bc.ca/fibslide/fib32sm.jp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04704" y="790928"/>
            <a:ext cx="2266949" cy="4033431"/>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3679946" y="1209700"/>
            <a:ext cx="2952328" cy="1200329"/>
          </a:xfrm>
          <a:prstGeom prst="rect">
            <a:avLst/>
          </a:prstGeom>
          <a:solidFill>
            <a:schemeClr val="tx1"/>
          </a:solidFill>
        </p:spPr>
        <p:txBody>
          <a:bodyPr wrap="square" rtlCol="0">
            <a:spAutoFit/>
          </a:bodyPr>
          <a:lstStyle/>
          <a:p>
            <a:r>
              <a:rPr lang="es-AR" dirty="0" smtClean="0">
                <a:solidFill>
                  <a:schemeClr val="bg1"/>
                </a:solidFill>
              </a:rPr>
              <a:t>Un </a:t>
            </a:r>
            <a:r>
              <a:rPr lang="es-AR" dirty="0">
                <a:solidFill>
                  <a:schemeClr val="bg1"/>
                </a:solidFill>
              </a:rPr>
              <a:t>conjunto </a:t>
            </a:r>
            <a:r>
              <a:rPr lang="es-AR" dirty="0" smtClean="0">
                <a:solidFill>
                  <a:schemeClr val="bg1"/>
                </a:solidFill>
              </a:rPr>
              <a:t>de </a:t>
            </a:r>
            <a:r>
              <a:rPr lang="es-AR" dirty="0">
                <a:solidFill>
                  <a:schemeClr val="bg1"/>
                </a:solidFill>
              </a:rPr>
              <a:t>5 espirales asciende </a:t>
            </a:r>
            <a:r>
              <a:rPr lang="es-AR" dirty="0" smtClean="0">
                <a:solidFill>
                  <a:schemeClr val="bg1"/>
                </a:solidFill>
              </a:rPr>
              <a:t>en un dado ángulo hacia la derecha.</a:t>
            </a:r>
          </a:p>
          <a:p>
            <a:endParaRPr lang="es-AR" dirty="0">
              <a:solidFill>
                <a:schemeClr val="bg1"/>
              </a:solidFill>
            </a:endParaRPr>
          </a:p>
        </p:txBody>
      </p:sp>
      <p:sp>
        <p:nvSpPr>
          <p:cNvPr id="6" name="5 CuadroTexto"/>
          <p:cNvSpPr txBox="1"/>
          <p:nvPr/>
        </p:nvSpPr>
        <p:spPr>
          <a:xfrm>
            <a:off x="3679946" y="3657972"/>
            <a:ext cx="2952328" cy="1200329"/>
          </a:xfrm>
          <a:prstGeom prst="rect">
            <a:avLst/>
          </a:prstGeom>
          <a:solidFill>
            <a:schemeClr val="tx1"/>
          </a:solidFill>
        </p:spPr>
        <p:txBody>
          <a:bodyPr wrap="square" rtlCol="0">
            <a:spAutoFit/>
          </a:bodyPr>
          <a:lstStyle/>
          <a:p>
            <a:r>
              <a:rPr lang="es-AR" dirty="0" smtClean="0">
                <a:solidFill>
                  <a:schemeClr val="bg1"/>
                </a:solidFill>
              </a:rPr>
              <a:t>Un </a:t>
            </a:r>
            <a:r>
              <a:rPr lang="es-AR" dirty="0">
                <a:solidFill>
                  <a:schemeClr val="bg1"/>
                </a:solidFill>
              </a:rPr>
              <a:t>segundo conjunto de 8 espirales asciende </a:t>
            </a:r>
            <a:r>
              <a:rPr lang="es-AR" dirty="0" smtClean="0">
                <a:solidFill>
                  <a:schemeClr val="bg1"/>
                </a:solidFill>
              </a:rPr>
              <a:t>en forma más  </a:t>
            </a:r>
            <a:r>
              <a:rPr lang="es-AR" dirty="0">
                <a:solidFill>
                  <a:schemeClr val="bg1"/>
                </a:solidFill>
              </a:rPr>
              <a:t>pronunciada </a:t>
            </a:r>
            <a:r>
              <a:rPr lang="es-AR" dirty="0" smtClean="0">
                <a:solidFill>
                  <a:schemeClr val="bg1"/>
                </a:solidFill>
              </a:rPr>
              <a:t>hacia </a:t>
            </a:r>
            <a:r>
              <a:rPr lang="es-AR" dirty="0">
                <a:solidFill>
                  <a:schemeClr val="bg1"/>
                </a:solidFill>
              </a:rPr>
              <a:t>la </a:t>
            </a:r>
            <a:r>
              <a:rPr lang="es-AR" dirty="0" smtClean="0">
                <a:solidFill>
                  <a:schemeClr val="bg1"/>
                </a:solidFill>
              </a:rPr>
              <a:t>izquierda.</a:t>
            </a:r>
            <a:endParaRPr lang="es-AR" dirty="0">
              <a:solidFill>
                <a:schemeClr val="bg1"/>
              </a:solidFill>
            </a:endParaRPr>
          </a:p>
        </p:txBody>
      </p:sp>
      <p:sp>
        <p:nvSpPr>
          <p:cNvPr id="7" name="6 CuadroTexto"/>
          <p:cNvSpPr txBox="1"/>
          <p:nvPr/>
        </p:nvSpPr>
        <p:spPr>
          <a:xfrm>
            <a:off x="238332" y="5013176"/>
            <a:ext cx="3109531" cy="923330"/>
          </a:xfrm>
          <a:prstGeom prst="rect">
            <a:avLst/>
          </a:prstGeom>
          <a:solidFill>
            <a:schemeClr val="tx1"/>
          </a:solidFill>
        </p:spPr>
        <p:txBody>
          <a:bodyPr wrap="square" rtlCol="0">
            <a:spAutoFit/>
          </a:bodyPr>
          <a:lstStyle/>
          <a:p>
            <a:r>
              <a:rPr lang="es-AR" dirty="0" smtClean="0">
                <a:solidFill>
                  <a:schemeClr val="bg1"/>
                </a:solidFill>
              </a:rPr>
              <a:t>Otro conjunto </a:t>
            </a:r>
            <a:r>
              <a:rPr lang="es-AR" dirty="0">
                <a:solidFill>
                  <a:schemeClr val="bg1"/>
                </a:solidFill>
              </a:rPr>
              <a:t>de </a:t>
            </a:r>
            <a:r>
              <a:rPr lang="es-AR" dirty="0" smtClean="0">
                <a:solidFill>
                  <a:schemeClr val="bg1"/>
                </a:solidFill>
              </a:rPr>
              <a:t>13 </a:t>
            </a:r>
            <a:r>
              <a:rPr lang="es-AR" dirty="0">
                <a:solidFill>
                  <a:schemeClr val="bg1"/>
                </a:solidFill>
              </a:rPr>
              <a:t>espirales asciende </a:t>
            </a:r>
            <a:r>
              <a:rPr lang="es-AR" dirty="0" smtClean="0">
                <a:solidFill>
                  <a:schemeClr val="bg1"/>
                </a:solidFill>
              </a:rPr>
              <a:t>en forma más  </a:t>
            </a:r>
            <a:r>
              <a:rPr lang="es-AR" dirty="0">
                <a:solidFill>
                  <a:schemeClr val="bg1"/>
                </a:solidFill>
              </a:rPr>
              <a:t>pronunciada </a:t>
            </a:r>
            <a:r>
              <a:rPr lang="es-AR" dirty="0" smtClean="0">
                <a:solidFill>
                  <a:schemeClr val="bg1"/>
                </a:solidFill>
              </a:rPr>
              <a:t>hacia la derecha. </a:t>
            </a:r>
            <a:endParaRPr lang="es-AR" dirty="0">
              <a:solidFill>
                <a:schemeClr val="bg1"/>
              </a:solidFill>
            </a:endParaRPr>
          </a:p>
        </p:txBody>
      </p:sp>
      <p:sp>
        <p:nvSpPr>
          <p:cNvPr id="3" name="2 CuadroTexto"/>
          <p:cNvSpPr txBox="1"/>
          <p:nvPr/>
        </p:nvSpPr>
        <p:spPr>
          <a:xfrm>
            <a:off x="3825516" y="5458172"/>
            <a:ext cx="4691797" cy="369332"/>
          </a:xfrm>
          <a:prstGeom prst="rect">
            <a:avLst/>
          </a:prstGeom>
          <a:noFill/>
        </p:spPr>
        <p:txBody>
          <a:bodyPr wrap="none" rtlCol="0">
            <a:spAutoFit/>
          </a:bodyPr>
          <a:lstStyle/>
          <a:p>
            <a:r>
              <a:rPr lang="es-AR" dirty="0" smtClean="0">
                <a:solidFill>
                  <a:schemeClr val="bg1"/>
                </a:solidFill>
              </a:rPr>
              <a:t>5, 8, 13, números de la sucesión de Fibonacci !!!</a:t>
            </a:r>
            <a:endParaRPr lang="es-AR" dirty="0">
              <a:solidFill>
                <a:schemeClr val="bg1"/>
              </a:solidFill>
            </a:endParaRPr>
          </a:p>
        </p:txBody>
      </p:sp>
      <p:sp>
        <p:nvSpPr>
          <p:cNvPr id="9" name="8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482884193"/>
      </p:ext>
    </p:extLst>
  </p:cSld>
  <p:clrMapOvr>
    <a:masterClrMapping/>
  </p:clrMapOvr>
  <mc:AlternateContent xmlns:mc="http://schemas.openxmlformats.org/markup-compatibility/2006" xmlns:p14="http://schemas.microsoft.com/office/powerpoint/2010/main">
    <mc:Choice Requires="p14">
      <p:transition spd="slow" p14:dur="1200">
        <p14:prism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3076"/>
                                        </p:tgtEl>
                                      </p:cBhvr>
                                    </p:animEffect>
                                    <p:set>
                                      <p:cBhvr>
                                        <p:cTn id="7" dur="1" fill="hold">
                                          <p:stCondLst>
                                            <p:cond delay="499"/>
                                          </p:stCondLst>
                                        </p:cTn>
                                        <p:tgtEl>
                                          <p:spTgt spid="307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2771" name="Picture 3"/>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63585" y="807636"/>
            <a:ext cx="4320480" cy="3240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17742" y="1849284"/>
            <a:ext cx="3285193" cy="20546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2770" name="Picture 2"/>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5331042" y="1983578"/>
            <a:ext cx="3662886" cy="487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rot="4973477">
            <a:off x="5053895" y="2305602"/>
            <a:ext cx="3991001" cy="25516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4"/>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rot="6353368">
            <a:off x="640710" y="310948"/>
            <a:ext cx="3174620" cy="24150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4"/>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rot="8360363">
            <a:off x="1418275" y="451226"/>
            <a:ext cx="2848100" cy="1984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CuadroTexto"/>
          <p:cNvSpPr txBox="1"/>
          <p:nvPr/>
        </p:nvSpPr>
        <p:spPr>
          <a:xfrm>
            <a:off x="602597" y="4797152"/>
            <a:ext cx="3764674" cy="1200329"/>
          </a:xfrm>
          <a:prstGeom prst="rect">
            <a:avLst/>
          </a:prstGeom>
          <a:noFill/>
        </p:spPr>
        <p:txBody>
          <a:bodyPr wrap="square" rtlCol="0">
            <a:spAutoFit/>
          </a:bodyPr>
          <a:lstStyle/>
          <a:p>
            <a:pPr algn="ctr"/>
            <a:r>
              <a:rPr lang="es-AR" b="1" dirty="0" smtClean="0">
                <a:solidFill>
                  <a:schemeClr val="bg1"/>
                </a:solidFill>
              </a:rPr>
              <a:t>Plantas crasas</a:t>
            </a:r>
          </a:p>
          <a:p>
            <a:pPr algn="ctr"/>
            <a:r>
              <a:rPr lang="es-AR" dirty="0" smtClean="0">
                <a:solidFill>
                  <a:schemeClr val="bg1"/>
                </a:solidFill>
              </a:rPr>
              <a:t>Son aquellas </a:t>
            </a:r>
            <a:r>
              <a:rPr lang="es-AR" dirty="0">
                <a:solidFill>
                  <a:schemeClr val="bg1"/>
                </a:solidFill>
              </a:rPr>
              <a:t>en las que la raíz, el tallo o las hojas se han engrosado para permitir </a:t>
            </a:r>
            <a:r>
              <a:rPr lang="es-AR" dirty="0" smtClean="0">
                <a:solidFill>
                  <a:schemeClr val="bg1"/>
                </a:solidFill>
              </a:rPr>
              <a:t>el almacenamiento de agua</a:t>
            </a:r>
            <a:endParaRPr lang="es-AR" dirty="0">
              <a:solidFill>
                <a:schemeClr val="bg1"/>
              </a:solidFill>
            </a:endParaRPr>
          </a:p>
        </p:txBody>
      </p:sp>
      <p:sp>
        <p:nvSpPr>
          <p:cNvPr id="3" name="2 Rectángulo"/>
          <p:cNvSpPr/>
          <p:nvPr/>
        </p:nvSpPr>
        <p:spPr>
          <a:xfrm>
            <a:off x="217742" y="1"/>
            <a:ext cx="4566325" cy="80763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5" name="4 Rectángulo"/>
          <p:cNvSpPr/>
          <p:nvPr/>
        </p:nvSpPr>
        <p:spPr>
          <a:xfrm>
            <a:off x="2" y="807637"/>
            <a:ext cx="463585" cy="247734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6" name="5 Rectángulo"/>
          <p:cNvSpPr/>
          <p:nvPr/>
        </p:nvSpPr>
        <p:spPr>
          <a:xfrm>
            <a:off x="6300192" y="1443359"/>
            <a:ext cx="2432838" cy="5402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14" name="13 Rectángulo"/>
          <p:cNvSpPr/>
          <p:nvPr/>
        </p:nvSpPr>
        <p:spPr>
          <a:xfrm>
            <a:off x="716065" y="219152"/>
            <a:ext cx="4083875" cy="369332"/>
          </a:xfrm>
          <a:prstGeom prst="rect">
            <a:avLst/>
          </a:prstGeom>
        </p:spPr>
        <p:txBody>
          <a:bodyPr wrap="none">
            <a:spAutoFit/>
          </a:bodyPr>
          <a:lstStyle/>
          <a:p>
            <a:pPr marL="285750" indent="-285750">
              <a:buFont typeface="Arial" pitchFamily="34" charset="0"/>
              <a:buChar char="•"/>
            </a:pPr>
            <a:r>
              <a:rPr lang="es-AR" dirty="0" smtClean="0">
                <a:solidFill>
                  <a:schemeClr val="accent3">
                    <a:lumMod val="75000"/>
                  </a:schemeClr>
                </a:solidFill>
              </a:rPr>
              <a:t>VEGETALES</a:t>
            </a:r>
            <a:r>
              <a:rPr lang="es-AR" dirty="0" smtClean="0">
                <a:solidFill>
                  <a:schemeClr val="bg1"/>
                </a:solidFill>
              </a:rPr>
              <a:t>                      “SUCULENTAS”</a:t>
            </a:r>
            <a:endParaRPr lang="es-AR" dirty="0">
              <a:solidFill>
                <a:schemeClr val="bg1"/>
              </a:solidFill>
            </a:endParaRPr>
          </a:p>
        </p:txBody>
      </p:sp>
      <p:sp>
        <p:nvSpPr>
          <p:cNvPr id="15" name="14 Flecha derecha"/>
          <p:cNvSpPr/>
          <p:nvPr/>
        </p:nvSpPr>
        <p:spPr>
          <a:xfrm>
            <a:off x="2484934" y="356245"/>
            <a:ext cx="714785" cy="9514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12" name="11 CuadroTexto"/>
          <p:cNvSpPr txBox="1"/>
          <p:nvPr/>
        </p:nvSpPr>
        <p:spPr>
          <a:xfrm>
            <a:off x="5148900" y="356245"/>
            <a:ext cx="3800990" cy="1477328"/>
          </a:xfrm>
          <a:prstGeom prst="rect">
            <a:avLst/>
          </a:prstGeom>
          <a:noFill/>
        </p:spPr>
        <p:txBody>
          <a:bodyPr wrap="square" rtlCol="0">
            <a:spAutoFit/>
          </a:bodyPr>
          <a:lstStyle/>
          <a:p>
            <a:pPr algn="ctr"/>
            <a:r>
              <a:rPr lang="es-AR" dirty="0" smtClean="0">
                <a:solidFill>
                  <a:schemeClr val="bg1"/>
                </a:solidFill>
              </a:rPr>
              <a:t>Estas plantas de ambiente desértico, plantas crasas o suculentas, presentan una disposición estructural correspondiente a la serie o espiral de Fibonacci</a:t>
            </a:r>
            <a:endParaRPr lang="es-AR" dirty="0">
              <a:solidFill>
                <a:schemeClr val="bg1"/>
              </a:solidFill>
            </a:endParaRPr>
          </a:p>
        </p:txBody>
      </p:sp>
    </p:spTree>
    <p:extLst>
      <p:ext uri="{BB962C8B-B14F-4D97-AF65-F5344CB8AC3E}">
        <p14:creationId xmlns:p14="http://schemas.microsoft.com/office/powerpoint/2010/main" val="2369912606"/>
      </p:ext>
    </p:extLst>
  </p:cSld>
  <p:clrMapOvr>
    <a:masterClrMapping/>
  </p:clrMapOvr>
  <mc:AlternateContent xmlns:mc="http://schemas.openxmlformats.org/markup-compatibility/2006" xmlns:p14="http://schemas.microsoft.com/office/powerpoint/2010/main">
    <mc:Choice Requires="p14">
      <p:transition spd="slow" p14:dur="1200">
        <p14:prism dir="d"/>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9" name="8 Rectángulo"/>
          <p:cNvSpPr/>
          <p:nvPr/>
        </p:nvSpPr>
        <p:spPr>
          <a:xfrm>
            <a:off x="4027345" y="332656"/>
            <a:ext cx="5116655" cy="369332"/>
          </a:xfrm>
          <a:prstGeom prst="rect">
            <a:avLst/>
          </a:prstGeom>
        </p:spPr>
        <p:txBody>
          <a:bodyPr wrap="square">
            <a:spAutoFit/>
          </a:bodyPr>
          <a:lstStyle/>
          <a:p>
            <a:pPr marL="285750" indent="-285750">
              <a:buFont typeface="Arial" pitchFamily="34" charset="0"/>
              <a:buChar char="•"/>
            </a:pPr>
            <a:r>
              <a:rPr lang="es-AR" dirty="0" smtClean="0">
                <a:solidFill>
                  <a:schemeClr val="accent3">
                    <a:lumMod val="75000"/>
                  </a:schemeClr>
                </a:solidFill>
              </a:rPr>
              <a:t>VEGETALES</a:t>
            </a:r>
            <a:r>
              <a:rPr lang="es-AR" dirty="0" smtClean="0">
                <a:solidFill>
                  <a:schemeClr val="bg1"/>
                </a:solidFill>
              </a:rPr>
              <a:t>                       </a:t>
            </a:r>
            <a:r>
              <a:rPr lang="es-AR" dirty="0">
                <a:solidFill>
                  <a:schemeClr val="bg1"/>
                </a:solidFill>
              </a:rPr>
              <a:t>“</a:t>
            </a:r>
            <a:r>
              <a:rPr lang="es-AR" dirty="0" err="1" smtClean="0">
                <a:solidFill>
                  <a:schemeClr val="bg1"/>
                </a:solidFill>
              </a:rPr>
              <a:t>Broccoli</a:t>
            </a:r>
            <a:r>
              <a:rPr lang="es-AR" dirty="0" smtClean="0">
                <a:solidFill>
                  <a:schemeClr val="bg1"/>
                </a:solidFill>
              </a:rPr>
              <a:t> ROMANESCUS”</a:t>
            </a:r>
          </a:p>
        </p:txBody>
      </p:sp>
      <p:sp>
        <p:nvSpPr>
          <p:cNvPr id="4" name="3 Rectángulo"/>
          <p:cNvSpPr/>
          <p:nvPr/>
        </p:nvSpPr>
        <p:spPr>
          <a:xfrm>
            <a:off x="4355976" y="1052737"/>
            <a:ext cx="4572000" cy="646331"/>
          </a:xfrm>
          <a:prstGeom prst="rect">
            <a:avLst/>
          </a:prstGeom>
        </p:spPr>
        <p:txBody>
          <a:bodyPr>
            <a:spAutoFit/>
          </a:bodyPr>
          <a:lstStyle/>
          <a:p>
            <a:r>
              <a:rPr lang="es-AR" dirty="0" smtClean="0">
                <a:solidFill>
                  <a:schemeClr val="bg1"/>
                </a:solidFill>
              </a:rPr>
              <a:t>Está </a:t>
            </a:r>
            <a:r>
              <a:rPr lang="es-AR" dirty="0">
                <a:solidFill>
                  <a:schemeClr val="bg1"/>
                </a:solidFill>
              </a:rPr>
              <a:t>considerado como una de las verduras más bonitas que existen.</a:t>
            </a:r>
          </a:p>
        </p:txBody>
      </p:sp>
      <p:pic>
        <p:nvPicPr>
          <p:cNvPr id="7171" name="Picture 3"/>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51520" y="332657"/>
            <a:ext cx="3775825" cy="47575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4355976" y="1834263"/>
            <a:ext cx="4572000" cy="1754326"/>
          </a:xfrm>
          <a:prstGeom prst="rect">
            <a:avLst/>
          </a:prstGeom>
        </p:spPr>
        <p:txBody>
          <a:bodyPr>
            <a:spAutoFit/>
          </a:bodyPr>
          <a:lstStyle/>
          <a:p>
            <a:pPr algn="just"/>
            <a:r>
              <a:rPr lang="es-AR" dirty="0" smtClean="0">
                <a:solidFill>
                  <a:schemeClr val="bg1"/>
                </a:solidFill>
              </a:rPr>
              <a:t>El </a:t>
            </a:r>
            <a:r>
              <a:rPr lang="es-AR" dirty="0">
                <a:solidFill>
                  <a:schemeClr val="bg1"/>
                </a:solidFill>
              </a:rPr>
              <a:t>romanescu tiene esa forma tan peculiar (parecida a una gran espiral sobre la que se enrollan otras espirales que, a su vez están formadas por diminutas espirales) porque durante su crecimiento se ajusta al patrón que establece la sucesión de Fibonacci.</a:t>
            </a:r>
          </a:p>
        </p:txBody>
      </p:sp>
      <p:pic>
        <p:nvPicPr>
          <p:cNvPr id="6" name="5 Imagen"/>
          <p:cNvPicPr>
            <a:picLocks noChangeAspect="1"/>
          </p:cNvPicPr>
          <p:nvPr/>
        </p:nvPicPr>
        <p:blipFill>
          <a:blip r:embed="rId3">
            <a:clrChange>
              <a:clrFrom>
                <a:srgbClr val="00FFFF"/>
              </a:clrFrom>
              <a:clrTo>
                <a:srgbClr val="00FFFF">
                  <a:alpha val="0"/>
                </a:srgbClr>
              </a:clrTo>
            </a:clrChange>
            <a:extLst>
              <a:ext uri="{28A0092B-C50C-407E-A947-70E740481C1C}">
                <a14:useLocalDpi xmlns:a14="http://schemas.microsoft.com/office/drawing/2010/main"/>
              </a:ext>
            </a:extLst>
          </a:blip>
          <a:stretch>
            <a:fillRect/>
          </a:stretch>
        </p:blipFill>
        <p:spPr>
          <a:xfrm>
            <a:off x="5350823" y="3861049"/>
            <a:ext cx="2857500" cy="1819275"/>
          </a:xfrm>
          <a:prstGeom prst="rect">
            <a:avLst/>
          </a:prstGeom>
        </p:spPr>
      </p:pic>
      <p:sp>
        <p:nvSpPr>
          <p:cNvPr id="7" name="6 Rectángulo"/>
          <p:cNvSpPr/>
          <p:nvPr/>
        </p:nvSpPr>
        <p:spPr>
          <a:xfrm>
            <a:off x="755576" y="5877272"/>
            <a:ext cx="7560840" cy="646331"/>
          </a:xfrm>
          <a:prstGeom prst="rect">
            <a:avLst/>
          </a:prstGeom>
        </p:spPr>
        <p:txBody>
          <a:bodyPr wrap="square">
            <a:spAutoFit/>
          </a:bodyPr>
          <a:lstStyle/>
          <a:p>
            <a:pPr algn="ctr"/>
            <a:r>
              <a:rPr lang="es-AR" dirty="0" smtClean="0">
                <a:solidFill>
                  <a:schemeClr val="bg1"/>
                </a:solidFill>
              </a:rPr>
              <a:t>Animación  de Cristóbal </a:t>
            </a:r>
            <a:r>
              <a:rPr lang="es-AR" dirty="0">
                <a:solidFill>
                  <a:schemeClr val="bg1"/>
                </a:solidFill>
              </a:rPr>
              <a:t>Vila, donde </a:t>
            </a:r>
            <a:r>
              <a:rPr lang="es-AR" dirty="0" smtClean="0">
                <a:solidFill>
                  <a:schemeClr val="bg1"/>
                </a:solidFill>
              </a:rPr>
              <a:t>sale la sucesión de </a:t>
            </a:r>
            <a:r>
              <a:rPr lang="es-AR" dirty="0">
                <a:solidFill>
                  <a:schemeClr val="bg1"/>
                </a:solidFill>
              </a:rPr>
              <a:t>Fibonacci, el número de oro o la triangulación de Delaunay, </a:t>
            </a:r>
            <a:r>
              <a:rPr lang="es-AR" dirty="0" smtClean="0">
                <a:solidFill>
                  <a:schemeClr val="bg1"/>
                </a:solidFill>
              </a:rPr>
              <a:t>son trasladadas </a:t>
            </a:r>
            <a:r>
              <a:rPr lang="es-AR" dirty="0">
                <a:solidFill>
                  <a:schemeClr val="bg1"/>
                </a:solidFill>
              </a:rPr>
              <a:t>a la </a:t>
            </a:r>
            <a:r>
              <a:rPr lang="es-AR" dirty="0" smtClean="0">
                <a:solidFill>
                  <a:schemeClr val="bg1"/>
                </a:solidFill>
              </a:rPr>
              <a:t>naturaleza.</a:t>
            </a:r>
            <a:endParaRPr lang="es-AR" dirty="0">
              <a:solidFill>
                <a:schemeClr val="bg1"/>
              </a:solidFill>
            </a:endParaRPr>
          </a:p>
        </p:txBody>
      </p:sp>
      <p:sp>
        <p:nvSpPr>
          <p:cNvPr id="8" name="7 Flecha derecha"/>
          <p:cNvSpPr/>
          <p:nvPr/>
        </p:nvSpPr>
        <p:spPr>
          <a:xfrm>
            <a:off x="5712094" y="488305"/>
            <a:ext cx="714785" cy="9514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10" name="9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18924160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37173" y="476672"/>
            <a:ext cx="8899323" cy="59244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1746"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149070" y="194101"/>
            <a:ext cx="7045479" cy="64895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 name="1 Grupo"/>
          <p:cNvGrpSpPr/>
          <p:nvPr/>
        </p:nvGrpSpPr>
        <p:grpSpPr>
          <a:xfrm rot="10088676">
            <a:off x="1285686" y="1380370"/>
            <a:ext cx="7352479" cy="6521439"/>
            <a:chOff x="3275856" y="688254"/>
            <a:chExt cx="4635713" cy="4581664"/>
          </a:xfrm>
        </p:grpSpPr>
        <p:pic>
          <p:nvPicPr>
            <p:cNvPr id="4" name="Picture 4" descr="http://www.educa.madrid.org/web/cepa.coslada/math_online/html_aux_pages/fibonacci_files/espiral%20fibonacci.gif"/>
            <p:cNvPicPr>
              <a:picLocks noChangeAspect="1" noChangeArrowheads="1"/>
            </p:cNvPicPr>
            <p:nvPr/>
          </p:nvPicPr>
          <p:blipFill>
            <a:blip r:embed="rId4">
              <a:extLst>
                <a:ext uri="{BEBA8EAE-BF5A-486C-A8C5-ECC9F3942E4B}">
                  <a14:imgProps xmlns:a14="http://schemas.microsoft.com/office/drawing/2010/main">
                    <a14:imgLayer r:embed="rId5">
                      <a14:imgEffect>
                        <a14:artisticGlowDiffused/>
                      </a14:imgEffect>
                    </a14:imgLayer>
                  </a14:imgProps>
                </a:ext>
                <a:ext uri="{28A0092B-C50C-407E-A947-70E740481C1C}">
                  <a14:useLocalDpi xmlns:a14="http://schemas.microsoft.com/office/drawing/2010/main"/>
                </a:ext>
              </a:extLst>
            </a:blip>
            <a:srcRect/>
            <a:stretch>
              <a:fillRect/>
            </a:stretch>
          </p:blipFill>
          <p:spPr bwMode="auto">
            <a:xfrm>
              <a:off x="4172219" y="2944087"/>
              <a:ext cx="3739350" cy="2325831"/>
            </a:xfrm>
            <a:prstGeom prst="rect">
              <a:avLst/>
            </a:prstGeom>
            <a:noFill/>
            <a:extLst>
              <a:ext uri="{909E8E84-426E-40DD-AFC4-6F175D3DCCD1}">
                <a14:hiddenFill xmlns:a14="http://schemas.microsoft.com/office/drawing/2010/main">
                  <a:solidFill>
                    <a:srgbClr val="FFFFFF"/>
                  </a:solidFill>
                </a14:hiddenFill>
              </a:ext>
            </a:extLst>
          </p:spPr>
        </p:pic>
        <p:sp>
          <p:nvSpPr>
            <p:cNvPr id="5" name="4 Arco"/>
            <p:cNvSpPr/>
            <p:nvPr/>
          </p:nvSpPr>
          <p:spPr>
            <a:xfrm>
              <a:off x="4201891" y="2963676"/>
              <a:ext cx="1790700" cy="1739900"/>
            </a:xfrm>
            <a:prstGeom prst="arc">
              <a:avLst>
                <a:gd name="adj1" fmla="val 10745053"/>
                <a:gd name="adj2" fmla="val 16154887"/>
              </a:avLst>
            </a:prstGeom>
            <a:ln w="254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AR"/>
            </a:p>
          </p:txBody>
        </p:sp>
        <p:sp>
          <p:nvSpPr>
            <p:cNvPr id="6" name="5 Arco"/>
            <p:cNvSpPr/>
            <p:nvPr/>
          </p:nvSpPr>
          <p:spPr>
            <a:xfrm rot="5400000">
              <a:off x="4595274" y="2936075"/>
              <a:ext cx="963312" cy="1026503"/>
            </a:xfrm>
            <a:prstGeom prst="arc">
              <a:avLst>
                <a:gd name="adj1" fmla="val 10745053"/>
                <a:gd name="adj2" fmla="val 16154887"/>
              </a:avLst>
            </a:prstGeom>
            <a:ln w="254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AR"/>
            </a:p>
          </p:txBody>
        </p:sp>
        <p:sp>
          <p:nvSpPr>
            <p:cNvPr id="7" name="6 Arco"/>
            <p:cNvSpPr/>
            <p:nvPr/>
          </p:nvSpPr>
          <p:spPr>
            <a:xfrm rot="16200000">
              <a:off x="4155069" y="2485457"/>
              <a:ext cx="2797960" cy="2718585"/>
            </a:xfrm>
            <a:prstGeom prst="arc">
              <a:avLst>
                <a:gd name="adj1" fmla="val 10745053"/>
                <a:gd name="adj2" fmla="val 16154887"/>
              </a:avLst>
            </a:prstGeom>
            <a:ln w="254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AR"/>
            </a:p>
          </p:txBody>
        </p:sp>
        <p:sp>
          <p:nvSpPr>
            <p:cNvPr id="8" name="7 Arco"/>
            <p:cNvSpPr/>
            <p:nvPr/>
          </p:nvSpPr>
          <p:spPr>
            <a:xfrm rot="10800000">
              <a:off x="3275856" y="688254"/>
              <a:ext cx="4602090" cy="4558832"/>
            </a:xfrm>
            <a:prstGeom prst="arc">
              <a:avLst>
                <a:gd name="adj1" fmla="val 10745053"/>
                <a:gd name="adj2" fmla="val 16154887"/>
              </a:avLst>
            </a:prstGeom>
            <a:ln w="254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AR"/>
            </a:p>
          </p:txBody>
        </p:sp>
        <p:sp>
          <p:nvSpPr>
            <p:cNvPr id="9" name="8 Arco"/>
            <p:cNvSpPr/>
            <p:nvPr/>
          </p:nvSpPr>
          <p:spPr>
            <a:xfrm rot="10800000">
              <a:off x="4938490" y="3129256"/>
              <a:ext cx="638411" cy="706385"/>
            </a:xfrm>
            <a:prstGeom prst="arc">
              <a:avLst>
                <a:gd name="adj1" fmla="val 10745053"/>
                <a:gd name="adj2" fmla="val 16154887"/>
              </a:avLst>
            </a:prstGeom>
            <a:ln w="254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AR"/>
            </a:p>
          </p:txBody>
        </p:sp>
        <p:sp>
          <p:nvSpPr>
            <p:cNvPr id="10" name="9 Arco"/>
            <p:cNvSpPr/>
            <p:nvPr/>
          </p:nvSpPr>
          <p:spPr>
            <a:xfrm rot="16200000">
              <a:off x="5085387" y="3482707"/>
              <a:ext cx="356761" cy="358655"/>
            </a:xfrm>
            <a:prstGeom prst="arc">
              <a:avLst>
                <a:gd name="adj1" fmla="val 10745053"/>
                <a:gd name="adj2" fmla="val 16154887"/>
              </a:avLst>
            </a:prstGeom>
            <a:ln w="254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AR"/>
            </a:p>
          </p:txBody>
        </p:sp>
        <p:sp>
          <p:nvSpPr>
            <p:cNvPr id="11" name="10 Arco"/>
            <p:cNvSpPr/>
            <p:nvPr/>
          </p:nvSpPr>
          <p:spPr>
            <a:xfrm>
              <a:off x="5083960" y="3486346"/>
              <a:ext cx="356761" cy="358655"/>
            </a:xfrm>
            <a:prstGeom prst="arc">
              <a:avLst>
                <a:gd name="adj1" fmla="val 10745053"/>
                <a:gd name="adj2" fmla="val 16154887"/>
              </a:avLst>
            </a:prstGeom>
            <a:ln w="254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AR"/>
            </a:p>
          </p:txBody>
        </p:sp>
      </p:grpSp>
      <p:sp>
        <p:nvSpPr>
          <p:cNvPr id="3" name="2 Rectángulo"/>
          <p:cNvSpPr/>
          <p:nvPr/>
        </p:nvSpPr>
        <p:spPr>
          <a:xfrm>
            <a:off x="2300834" y="-1539552"/>
            <a:ext cx="4572000" cy="923330"/>
          </a:xfrm>
          <a:prstGeom prst="rect">
            <a:avLst/>
          </a:prstGeom>
        </p:spPr>
        <p:txBody>
          <a:bodyPr>
            <a:spAutoFit/>
          </a:bodyPr>
          <a:lstStyle/>
          <a:p>
            <a:r>
              <a:rPr lang="es-AR" dirty="0">
                <a:hlinkClick r:id="rId6"/>
              </a:rPr>
              <a:t>http://www.bloganavazquez.com/2009/09/07/fibonacci-su-serie-y-el-numero-magico</a:t>
            </a:r>
            <a:r>
              <a:rPr lang="es-AR" dirty="0" smtClean="0">
                <a:hlinkClick r:id="rId6"/>
              </a:rPr>
              <a:t>/</a:t>
            </a:r>
            <a:endParaRPr lang="es-AR" dirty="0" smtClean="0"/>
          </a:p>
          <a:p>
            <a:endParaRPr lang="es-AR" dirty="0"/>
          </a:p>
        </p:txBody>
      </p:sp>
      <p:pic>
        <p:nvPicPr>
          <p:cNvPr id="23" name="Picture 3"/>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rot="1866820">
            <a:off x="1131137" y="1711982"/>
            <a:ext cx="4799300" cy="30683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57714802"/>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1746"/>
                                        </p:tgtEl>
                                        <p:attrNameLst>
                                          <p:attrName>style.visibility</p:attrName>
                                        </p:attrNameLst>
                                      </p:cBhvr>
                                      <p:to>
                                        <p:strVal val="visible"/>
                                      </p:to>
                                    </p:set>
                                    <p:anim calcmode="lin" valueType="num">
                                      <p:cBhvr>
                                        <p:cTn id="7" dur="500" fill="hold"/>
                                        <p:tgtEl>
                                          <p:spTgt spid="31746"/>
                                        </p:tgtEl>
                                        <p:attrNameLst>
                                          <p:attrName>ppt_w</p:attrName>
                                        </p:attrNameLst>
                                      </p:cBhvr>
                                      <p:tavLst>
                                        <p:tav tm="0">
                                          <p:val>
                                            <p:fltVal val="0"/>
                                          </p:val>
                                        </p:tav>
                                        <p:tav tm="100000">
                                          <p:val>
                                            <p:strVal val="#ppt_w"/>
                                          </p:val>
                                        </p:tav>
                                      </p:tavLst>
                                    </p:anim>
                                    <p:anim calcmode="lin" valueType="num">
                                      <p:cBhvr>
                                        <p:cTn id="8" dur="500" fill="hold"/>
                                        <p:tgtEl>
                                          <p:spTgt spid="31746"/>
                                        </p:tgtEl>
                                        <p:attrNameLst>
                                          <p:attrName>ppt_h</p:attrName>
                                        </p:attrNameLst>
                                      </p:cBhvr>
                                      <p:tavLst>
                                        <p:tav tm="0">
                                          <p:val>
                                            <p:fltVal val="0"/>
                                          </p:val>
                                        </p:tav>
                                        <p:tav tm="100000">
                                          <p:val>
                                            <p:strVal val="#ppt_h"/>
                                          </p:val>
                                        </p:tav>
                                      </p:tavLst>
                                    </p:anim>
                                    <p:animEffect transition="in" filter="fade">
                                      <p:cBhvr>
                                        <p:cTn id="9" dur="500"/>
                                        <p:tgtEl>
                                          <p:spTgt spid="31746"/>
                                        </p:tgtEl>
                                      </p:cBhvr>
                                    </p:animEffect>
                                  </p:childTnLst>
                                </p:cTn>
                              </p:par>
                            </p:childTnLst>
                          </p:cTn>
                        </p:par>
                        <p:par>
                          <p:cTn id="10" fill="hold">
                            <p:stCondLst>
                              <p:cond delay="500"/>
                            </p:stCondLst>
                            <p:childTnLst>
                              <p:par>
                                <p:cTn id="11" presetID="10" presetClass="entr" presetSubtype="0" fill="hold" nodeType="after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childTnLst>
                          </p:cTn>
                        </p:par>
                        <p:par>
                          <p:cTn id="14" fill="hold">
                            <p:stCondLst>
                              <p:cond delay="2000"/>
                            </p:stCondLst>
                            <p:childTnLst>
                              <p:par>
                                <p:cTn id="15" presetID="10" presetClass="exit" presetSubtype="0" fill="hold" nodeType="afterEffect">
                                  <p:stCondLst>
                                    <p:cond delay="3000"/>
                                  </p:stCondLst>
                                  <p:childTnLst>
                                    <p:animEffect transition="out" filter="fade">
                                      <p:cBhvr>
                                        <p:cTn id="16" dur="500"/>
                                        <p:tgtEl>
                                          <p:spTgt spid="31746"/>
                                        </p:tgtEl>
                                      </p:cBhvr>
                                    </p:animEffect>
                                    <p:set>
                                      <p:cBhvr>
                                        <p:cTn id="17" dur="1" fill="hold">
                                          <p:stCondLst>
                                            <p:cond delay="499"/>
                                          </p:stCondLst>
                                        </p:cTn>
                                        <p:tgtEl>
                                          <p:spTgt spid="31746"/>
                                        </p:tgtEl>
                                        <p:attrNameLst>
                                          <p:attrName>style.visibility</p:attrName>
                                        </p:attrNameLst>
                                      </p:cBhvr>
                                      <p:to>
                                        <p:strVal val="hidden"/>
                                      </p:to>
                                    </p:set>
                                  </p:childTnLst>
                                </p:cTn>
                              </p:par>
                            </p:childTnLst>
                          </p:cTn>
                        </p:par>
                        <p:par>
                          <p:cTn id="18" fill="hold">
                            <p:stCondLst>
                              <p:cond delay="5500"/>
                            </p:stCondLst>
                            <p:childTnLst>
                              <p:par>
                                <p:cTn id="19" presetID="10" presetClass="exit" presetSubtype="0" fill="hold" nodeType="afterEffect">
                                  <p:stCondLst>
                                    <p:cond delay="0"/>
                                  </p:stCondLst>
                                  <p:childTnLst>
                                    <p:animEffect transition="out" filter="fade">
                                      <p:cBhvr>
                                        <p:cTn id="20" dur="500"/>
                                        <p:tgtEl>
                                          <p:spTgt spid="2"/>
                                        </p:tgtEl>
                                      </p:cBhvr>
                                    </p:animEffect>
                                    <p:set>
                                      <p:cBhvr>
                                        <p:cTn id="21" dur="1" fill="hold">
                                          <p:stCondLst>
                                            <p:cond delay="499"/>
                                          </p:stCondLst>
                                        </p:cTn>
                                        <p:tgtEl>
                                          <p:spTgt spid="2"/>
                                        </p:tgtEl>
                                        <p:attrNameLst>
                                          <p:attrName>style.visibility</p:attrName>
                                        </p:attrNameLst>
                                      </p:cBhvr>
                                      <p:to>
                                        <p:strVal val="hidden"/>
                                      </p:to>
                                    </p:set>
                                  </p:childTnLst>
                                </p:cTn>
                              </p:par>
                            </p:childTnLst>
                          </p:cTn>
                        </p:par>
                        <p:par>
                          <p:cTn id="22" fill="hold">
                            <p:stCondLst>
                              <p:cond delay="6000"/>
                            </p:stCondLst>
                            <p:childTnLst>
                              <p:par>
                                <p:cTn id="23" presetID="10" presetClass="entr" presetSubtype="0" fill="hold" nodeType="afterEffect">
                                  <p:stCondLst>
                                    <p:cond delay="0"/>
                                  </p:stCondLst>
                                  <p:childTnLst>
                                    <p:set>
                                      <p:cBhvr>
                                        <p:cTn id="24" dur="1" fill="hold">
                                          <p:stCondLst>
                                            <p:cond delay="0"/>
                                          </p:stCondLst>
                                        </p:cTn>
                                        <p:tgtEl>
                                          <p:spTgt spid="1026"/>
                                        </p:tgtEl>
                                        <p:attrNameLst>
                                          <p:attrName>style.visibility</p:attrName>
                                        </p:attrNameLst>
                                      </p:cBhvr>
                                      <p:to>
                                        <p:strVal val="visible"/>
                                      </p:to>
                                    </p:set>
                                    <p:animEffect transition="in" filter="fade">
                                      <p:cBhvr>
                                        <p:cTn id="25" dur="500"/>
                                        <p:tgtEl>
                                          <p:spTgt spid="1026"/>
                                        </p:tgtEl>
                                      </p:cBhvr>
                                    </p:animEffect>
                                  </p:childTnLst>
                                </p:cTn>
                              </p:par>
                            </p:childTnLst>
                          </p:cTn>
                        </p:par>
                        <p:par>
                          <p:cTn id="26" fill="hold">
                            <p:stCondLst>
                              <p:cond delay="6500"/>
                            </p:stCondLst>
                            <p:childTnLst>
                              <p:par>
                                <p:cTn id="27" presetID="22" presetClass="entr" presetSubtype="8" fill="hold"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wipe(left)">
                                      <p:cBhvr>
                                        <p:cTn id="29" dur="2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115616" y="990600"/>
            <a:ext cx="2609850" cy="2438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979712" y="4725144"/>
            <a:ext cx="4896544" cy="1077218"/>
          </a:xfrm>
          <a:prstGeom prst="rect">
            <a:avLst/>
          </a:prstGeom>
        </p:spPr>
        <p:txBody>
          <a:bodyPr wrap="square">
            <a:spAutoFit/>
          </a:bodyPr>
          <a:lstStyle/>
          <a:p>
            <a:pPr algn="ctr"/>
            <a:r>
              <a:rPr lang="es-AR" dirty="0">
                <a:solidFill>
                  <a:prstClr val="white"/>
                </a:solidFill>
              </a:rPr>
              <a:t> </a:t>
            </a:r>
            <a:r>
              <a:rPr lang="es-AR" dirty="0" smtClean="0">
                <a:solidFill>
                  <a:prstClr val="white"/>
                </a:solidFill>
              </a:rPr>
              <a:t>La </a:t>
            </a:r>
            <a:r>
              <a:rPr lang="es-AR" sz="2800" dirty="0">
                <a:solidFill>
                  <a:srgbClr val="FFFF00"/>
                </a:solidFill>
              </a:rPr>
              <a:t>“Rosa Fibonacci” </a:t>
            </a:r>
            <a:r>
              <a:rPr lang="es-AR" dirty="0">
                <a:solidFill>
                  <a:prstClr val="white"/>
                </a:solidFill>
              </a:rPr>
              <a:t>basado en una secuencia de la serie de Fibonacci, los triángulos equiláteros  generan una doble espiral.</a:t>
            </a:r>
          </a:p>
        </p:txBody>
      </p:sp>
      <p:pic>
        <p:nvPicPr>
          <p:cNvPr id="10243"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602212" y="836713"/>
            <a:ext cx="3810000" cy="29527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1858747877"/>
      </p:ext>
    </p:extLst>
  </p:cSld>
  <p:clrMapOvr>
    <a:masterClrMapping/>
  </p:clrMapOvr>
  <mc:AlternateContent xmlns:mc="http://schemas.openxmlformats.org/markup-compatibility/2006" xmlns:p14="http://schemas.microsoft.com/office/powerpoint/2010/main">
    <mc:Choice Requires="p14">
      <p:transition spd="slow" p14:dur="1200">
        <p14:prism dir="r"/>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611560" y="404663"/>
            <a:ext cx="4501808" cy="39165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043097" y="2345739"/>
            <a:ext cx="347662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CuadroTexto"/>
          <p:cNvSpPr txBox="1"/>
          <p:nvPr/>
        </p:nvSpPr>
        <p:spPr>
          <a:xfrm>
            <a:off x="467544" y="5051846"/>
            <a:ext cx="4645824" cy="523220"/>
          </a:xfrm>
          <a:prstGeom prst="rect">
            <a:avLst/>
          </a:prstGeom>
          <a:noFill/>
        </p:spPr>
        <p:txBody>
          <a:bodyPr wrap="none" rtlCol="0">
            <a:spAutoFit/>
          </a:bodyPr>
          <a:lstStyle/>
          <a:p>
            <a:r>
              <a:rPr lang="es-AR" dirty="0" smtClean="0">
                <a:solidFill>
                  <a:schemeClr val="bg1"/>
                </a:solidFill>
              </a:rPr>
              <a:t>Si a la altura  del huevo </a:t>
            </a:r>
            <a:r>
              <a:rPr lang="es-AR" dirty="0">
                <a:solidFill>
                  <a:schemeClr val="bg1"/>
                </a:solidFill>
              </a:rPr>
              <a:t>(5,7 cm) </a:t>
            </a:r>
            <a:r>
              <a:rPr lang="es-AR" dirty="0" smtClean="0">
                <a:solidFill>
                  <a:schemeClr val="bg1"/>
                </a:solidFill>
              </a:rPr>
              <a:t>la llamamos  </a:t>
            </a:r>
            <a:r>
              <a:rPr lang="es-AR" sz="2800" dirty="0" smtClean="0">
                <a:solidFill>
                  <a:srgbClr val="FFFF00"/>
                </a:solidFill>
                <a:latin typeface="Symbol" pitchFamily="18" charset="2"/>
              </a:rPr>
              <a:t>f</a:t>
            </a:r>
            <a:endParaRPr lang="es-AR" sz="2800" dirty="0">
              <a:solidFill>
                <a:srgbClr val="FFFF00"/>
              </a:solidFill>
              <a:latin typeface="Symbol" pitchFamily="18" charset="2"/>
            </a:endParaRPr>
          </a:p>
        </p:txBody>
      </p:sp>
      <p:sp>
        <p:nvSpPr>
          <p:cNvPr id="8" name="7 CuadroTexto"/>
          <p:cNvSpPr txBox="1"/>
          <p:nvPr/>
        </p:nvSpPr>
        <p:spPr>
          <a:xfrm>
            <a:off x="467544" y="5575066"/>
            <a:ext cx="4296433" cy="523220"/>
          </a:xfrm>
          <a:prstGeom prst="rect">
            <a:avLst/>
          </a:prstGeom>
          <a:noFill/>
        </p:spPr>
        <p:txBody>
          <a:bodyPr wrap="none" rtlCol="0">
            <a:spAutoFit/>
          </a:bodyPr>
          <a:lstStyle/>
          <a:p>
            <a:r>
              <a:rPr lang="es-AR" dirty="0" smtClean="0">
                <a:solidFill>
                  <a:schemeClr val="bg1"/>
                </a:solidFill>
              </a:rPr>
              <a:t>El ancho será    </a:t>
            </a:r>
            <a:r>
              <a:rPr lang="es-AR" sz="2800" dirty="0" smtClean="0">
                <a:solidFill>
                  <a:srgbClr val="FFFF00"/>
                </a:solidFill>
              </a:rPr>
              <a:t>2/</a:t>
            </a:r>
            <a:r>
              <a:rPr lang="es-AR" sz="2800" dirty="0" smtClean="0">
                <a:solidFill>
                  <a:srgbClr val="FFFF00"/>
                </a:solidFill>
                <a:latin typeface="Symbol" pitchFamily="18" charset="2"/>
              </a:rPr>
              <a:t>f</a:t>
            </a:r>
            <a:r>
              <a:rPr lang="es-AR" dirty="0" smtClean="0">
                <a:solidFill>
                  <a:schemeClr val="bg1"/>
                </a:solidFill>
                <a:latin typeface="+mj-lt"/>
              </a:rPr>
              <a:t> ………………… </a:t>
            </a:r>
            <a:r>
              <a:rPr lang="es-AR" dirty="0">
                <a:solidFill>
                  <a:schemeClr val="bg1"/>
                </a:solidFill>
              </a:rPr>
              <a:t>(4,35 cm) </a:t>
            </a:r>
          </a:p>
        </p:txBody>
      </p:sp>
      <p:sp>
        <p:nvSpPr>
          <p:cNvPr id="6" name="5 CuadroTexto"/>
          <p:cNvSpPr txBox="1"/>
          <p:nvPr/>
        </p:nvSpPr>
        <p:spPr>
          <a:xfrm>
            <a:off x="5896473" y="1156102"/>
            <a:ext cx="2318455" cy="369332"/>
          </a:xfrm>
          <a:prstGeom prst="rect">
            <a:avLst/>
          </a:prstGeom>
          <a:noFill/>
        </p:spPr>
        <p:txBody>
          <a:bodyPr wrap="none" rtlCol="0">
            <a:spAutoFit/>
          </a:bodyPr>
          <a:lstStyle/>
          <a:p>
            <a:r>
              <a:rPr lang="es-AR" dirty="0" smtClean="0">
                <a:solidFill>
                  <a:schemeClr val="bg1"/>
                </a:solidFill>
              </a:rPr>
              <a:t>Medidas de un </a:t>
            </a:r>
            <a:r>
              <a:rPr lang="es-AR" dirty="0" smtClean="0">
                <a:solidFill>
                  <a:srgbClr val="FFFF00"/>
                </a:solidFill>
              </a:rPr>
              <a:t>HUEVO</a:t>
            </a:r>
            <a:endParaRPr lang="es-AR" dirty="0">
              <a:solidFill>
                <a:srgbClr val="FFFF00"/>
              </a:solidFill>
            </a:endParaRPr>
          </a:p>
        </p:txBody>
      </p:sp>
      <p:sp>
        <p:nvSpPr>
          <p:cNvPr id="7" name="6 Rectángulo"/>
          <p:cNvSpPr/>
          <p:nvPr/>
        </p:nvSpPr>
        <p:spPr>
          <a:xfrm>
            <a:off x="5727497" y="5013600"/>
            <a:ext cx="630301" cy="523220"/>
          </a:xfrm>
          <a:prstGeom prst="rect">
            <a:avLst/>
          </a:prstGeom>
        </p:spPr>
        <p:txBody>
          <a:bodyPr wrap="none">
            <a:spAutoFit/>
          </a:bodyPr>
          <a:lstStyle/>
          <a:p>
            <a:r>
              <a:rPr lang="es-AR" sz="2800" dirty="0" smtClean="0">
                <a:solidFill>
                  <a:srgbClr val="FFFF00"/>
                </a:solidFill>
                <a:latin typeface="Symbol" pitchFamily="18" charset="2"/>
              </a:rPr>
              <a:t>f </a:t>
            </a:r>
            <a:r>
              <a:rPr lang="es-AR" dirty="0" smtClean="0">
                <a:solidFill>
                  <a:schemeClr val="bg1"/>
                </a:solidFill>
                <a:latin typeface="+mj-lt"/>
              </a:rPr>
              <a:t>= </a:t>
            </a:r>
            <a:endParaRPr lang="es-AR" dirty="0">
              <a:solidFill>
                <a:schemeClr val="bg1"/>
              </a:solidFill>
            </a:endParaRPr>
          </a:p>
        </p:txBody>
      </p:sp>
      <p:sp>
        <p:nvSpPr>
          <p:cNvPr id="9" name="8 Rectángulo"/>
          <p:cNvSpPr/>
          <p:nvPr/>
        </p:nvSpPr>
        <p:spPr>
          <a:xfrm>
            <a:off x="6531864" y="4972945"/>
            <a:ext cx="798617" cy="369332"/>
          </a:xfrm>
          <a:prstGeom prst="rect">
            <a:avLst/>
          </a:prstGeom>
        </p:spPr>
        <p:txBody>
          <a:bodyPr wrap="none">
            <a:spAutoFit/>
          </a:bodyPr>
          <a:lstStyle/>
          <a:p>
            <a:pPr lvl="0"/>
            <a:r>
              <a:rPr lang="es-AR" dirty="0" smtClean="0">
                <a:solidFill>
                  <a:prstClr val="white"/>
                </a:solidFill>
              </a:rPr>
              <a:t>2 x </a:t>
            </a:r>
            <a:r>
              <a:rPr lang="es-AR" dirty="0">
                <a:solidFill>
                  <a:prstClr val="white"/>
                </a:solidFill>
              </a:rPr>
              <a:t>5,7</a:t>
            </a:r>
          </a:p>
        </p:txBody>
      </p:sp>
      <p:sp>
        <p:nvSpPr>
          <p:cNvPr id="12" name="11 Rectángulo"/>
          <p:cNvSpPr/>
          <p:nvPr/>
        </p:nvSpPr>
        <p:spPr>
          <a:xfrm>
            <a:off x="6606198" y="5367827"/>
            <a:ext cx="593432" cy="369332"/>
          </a:xfrm>
          <a:prstGeom prst="rect">
            <a:avLst/>
          </a:prstGeom>
        </p:spPr>
        <p:txBody>
          <a:bodyPr wrap="none">
            <a:spAutoFit/>
          </a:bodyPr>
          <a:lstStyle/>
          <a:p>
            <a:pPr lvl="0"/>
            <a:r>
              <a:rPr lang="es-AR" dirty="0" smtClean="0">
                <a:solidFill>
                  <a:prstClr val="white"/>
                </a:solidFill>
              </a:rPr>
              <a:t>4,35</a:t>
            </a:r>
            <a:endParaRPr lang="es-AR" dirty="0">
              <a:solidFill>
                <a:prstClr val="white"/>
              </a:solidFill>
            </a:endParaRPr>
          </a:p>
        </p:txBody>
      </p:sp>
      <p:cxnSp>
        <p:nvCxnSpPr>
          <p:cNvPr id="11" name="10 Conector recto"/>
          <p:cNvCxnSpPr/>
          <p:nvPr/>
        </p:nvCxnSpPr>
        <p:spPr>
          <a:xfrm>
            <a:off x="6531864" y="5342277"/>
            <a:ext cx="916167" cy="0"/>
          </a:xfrm>
          <a:prstGeom prst="line">
            <a:avLst/>
          </a:prstGeom>
        </p:spPr>
        <p:style>
          <a:lnRef idx="1">
            <a:schemeClr val="accent1"/>
          </a:lnRef>
          <a:fillRef idx="0">
            <a:schemeClr val="accent1"/>
          </a:fillRef>
          <a:effectRef idx="0">
            <a:schemeClr val="accent1"/>
          </a:effectRef>
          <a:fontRef idx="minor">
            <a:schemeClr val="tx1"/>
          </a:fontRef>
        </p:style>
      </p:cxnSp>
      <p:grpSp>
        <p:nvGrpSpPr>
          <p:cNvPr id="20" name="19 Grupo"/>
          <p:cNvGrpSpPr/>
          <p:nvPr/>
        </p:nvGrpSpPr>
        <p:grpSpPr>
          <a:xfrm>
            <a:off x="6267809" y="4985436"/>
            <a:ext cx="1180222" cy="760140"/>
            <a:chOff x="7902067" y="5589240"/>
            <a:chExt cx="936104" cy="579548"/>
          </a:xfrm>
        </p:grpSpPr>
        <p:cxnSp>
          <p:nvCxnSpPr>
            <p:cNvPr id="15" name="14 Conector recto"/>
            <p:cNvCxnSpPr/>
            <p:nvPr/>
          </p:nvCxnSpPr>
          <p:spPr>
            <a:xfrm>
              <a:off x="7902067" y="5984122"/>
              <a:ext cx="164257" cy="184666"/>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16 Conector recto"/>
            <p:cNvCxnSpPr/>
            <p:nvPr/>
          </p:nvCxnSpPr>
          <p:spPr>
            <a:xfrm flipV="1">
              <a:off x="8066324" y="5589240"/>
              <a:ext cx="0" cy="579548"/>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18 Conector recto"/>
            <p:cNvCxnSpPr/>
            <p:nvPr/>
          </p:nvCxnSpPr>
          <p:spPr>
            <a:xfrm>
              <a:off x="8066324" y="5589240"/>
              <a:ext cx="771847" cy="0"/>
            </a:xfrm>
            <a:prstGeom prst="line">
              <a:avLst/>
            </a:prstGeom>
          </p:spPr>
          <p:style>
            <a:lnRef idx="1">
              <a:schemeClr val="accent1"/>
            </a:lnRef>
            <a:fillRef idx="0">
              <a:schemeClr val="accent1"/>
            </a:fillRef>
            <a:effectRef idx="0">
              <a:schemeClr val="accent1"/>
            </a:effectRef>
            <a:fontRef idx="minor">
              <a:schemeClr val="tx1"/>
            </a:fontRef>
          </p:style>
        </p:cxnSp>
      </p:grpSp>
      <p:pic>
        <p:nvPicPr>
          <p:cNvPr id="2051" name="Picture 3"/>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rot="7301826">
            <a:off x="1765562" y="1737367"/>
            <a:ext cx="2608108" cy="2340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5" name="24 Rectángulo"/>
          <p:cNvSpPr/>
          <p:nvPr/>
        </p:nvSpPr>
        <p:spPr>
          <a:xfrm>
            <a:off x="7556705" y="5029273"/>
            <a:ext cx="1226618" cy="523220"/>
          </a:xfrm>
          <a:prstGeom prst="rect">
            <a:avLst/>
          </a:prstGeom>
        </p:spPr>
        <p:txBody>
          <a:bodyPr wrap="none">
            <a:spAutoFit/>
          </a:bodyPr>
          <a:lstStyle/>
          <a:p>
            <a:r>
              <a:rPr lang="es-AR" dirty="0" smtClean="0">
                <a:solidFill>
                  <a:schemeClr val="bg1"/>
                </a:solidFill>
                <a:latin typeface="+mj-lt"/>
              </a:rPr>
              <a:t>=  </a:t>
            </a:r>
            <a:r>
              <a:rPr lang="es-AR" sz="2800" dirty="0" smtClean="0">
                <a:solidFill>
                  <a:srgbClr val="FFFF00"/>
                </a:solidFill>
                <a:latin typeface="+mj-lt"/>
              </a:rPr>
              <a:t>1,618</a:t>
            </a:r>
            <a:endParaRPr lang="es-AR" sz="2800" dirty="0">
              <a:solidFill>
                <a:srgbClr val="FFFF00"/>
              </a:solidFill>
            </a:endParaRPr>
          </a:p>
        </p:txBody>
      </p:sp>
      <p:sp>
        <p:nvSpPr>
          <p:cNvPr id="4" name="3 CuadroTexto"/>
          <p:cNvSpPr txBox="1"/>
          <p:nvPr/>
        </p:nvSpPr>
        <p:spPr>
          <a:xfrm>
            <a:off x="5169592" y="5867453"/>
            <a:ext cx="3395610" cy="461665"/>
          </a:xfrm>
          <a:prstGeom prst="rect">
            <a:avLst/>
          </a:prstGeom>
          <a:noFill/>
        </p:spPr>
        <p:txBody>
          <a:bodyPr wrap="none" rtlCol="0">
            <a:spAutoFit/>
          </a:bodyPr>
          <a:lstStyle/>
          <a:p>
            <a:r>
              <a:rPr lang="es-AR" dirty="0" smtClean="0">
                <a:solidFill>
                  <a:schemeClr val="bg1"/>
                </a:solidFill>
              </a:rPr>
              <a:t>Otra vez el </a:t>
            </a:r>
            <a:r>
              <a:rPr lang="es-AR" sz="2400" dirty="0" smtClean="0">
                <a:solidFill>
                  <a:srgbClr val="FFFF00"/>
                </a:solidFill>
              </a:rPr>
              <a:t>número de oro </a:t>
            </a:r>
            <a:r>
              <a:rPr lang="es-AR" dirty="0" smtClean="0">
                <a:solidFill>
                  <a:schemeClr val="bg1"/>
                </a:solidFill>
              </a:rPr>
              <a:t>!!!</a:t>
            </a:r>
            <a:endParaRPr lang="es-AR" dirty="0">
              <a:solidFill>
                <a:schemeClr val="bg1"/>
              </a:solidFill>
            </a:endParaRPr>
          </a:p>
        </p:txBody>
      </p:sp>
      <p:sp>
        <p:nvSpPr>
          <p:cNvPr id="18" name="17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3453677879"/>
      </p:ext>
    </p:extLst>
  </p:cSld>
  <p:clrMapOvr>
    <a:masterClrMapping/>
  </p:clrMapOvr>
  <mc:AlternateContent xmlns:mc="http://schemas.openxmlformats.org/markup-compatibility/2006" xmlns:p14="http://schemas.microsoft.com/office/powerpoint/2010/main">
    <mc:Choice Requires="p14">
      <p:transition spd="slow" p14:dur="4000">
        <p14:vortex/>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051"/>
                                        </p:tgtEl>
                                        <p:attrNameLst>
                                          <p:attrName>style.visibility</p:attrName>
                                        </p:attrNameLst>
                                      </p:cBhvr>
                                      <p:to>
                                        <p:strVal val="visible"/>
                                      </p:to>
                                    </p:set>
                                    <p:animEffect transition="in" filter="wipe(down)">
                                      <p:cBhvr>
                                        <p:cTn id="7" dur="2000"/>
                                        <p:tgtEl>
                                          <p:spTgt spid="20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77384" y="437624"/>
            <a:ext cx="7969066" cy="4731633"/>
          </a:xfrm>
          <a:prstGeom prst="rect">
            <a:avLst/>
          </a:prstGeom>
        </p:spPr>
      </p:pic>
      <p:pic>
        <p:nvPicPr>
          <p:cNvPr id="2050" name="Picture 2" descr="http://www.creationresearches.com/images/cr_img5v.pn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11560" y="404664"/>
            <a:ext cx="7943655" cy="4790577"/>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1547665" y="5445224"/>
            <a:ext cx="6768752" cy="923330"/>
          </a:xfrm>
          <a:prstGeom prst="rect">
            <a:avLst/>
          </a:prstGeom>
          <a:noFill/>
        </p:spPr>
        <p:txBody>
          <a:bodyPr wrap="square" rtlCol="0">
            <a:spAutoFit/>
          </a:bodyPr>
          <a:lstStyle/>
          <a:p>
            <a:pPr algn="ctr"/>
            <a:r>
              <a:rPr lang="es-AR" dirty="0" smtClean="0">
                <a:solidFill>
                  <a:schemeClr val="bg1"/>
                </a:solidFill>
              </a:rPr>
              <a:t>Las ramificaciones de la mayoría de las plantas o árboles y las correspondientes hojas, están en una disposición que siguen los números de la secuencia de Fibonacci. </a:t>
            </a:r>
            <a:endParaRPr lang="es-AR" dirty="0">
              <a:solidFill>
                <a:schemeClr val="bg1"/>
              </a:solidFill>
            </a:endParaRPr>
          </a:p>
        </p:txBody>
      </p:sp>
      <p:sp>
        <p:nvSpPr>
          <p:cNvPr id="3" name="2 CuadroTexto"/>
          <p:cNvSpPr txBox="1"/>
          <p:nvPr/>
        </p:nvSpPr>
        <p:spPr>
          <a:xfrm>
            <a:off x="6789420" y="4621636"/>
            <a:ext cx="2102242" cy="584775"/>
          </a:xfrm>
          <a:prstGeom prst="rect">
            <a:avLst/>
          </a:prstGeom>
          <a:solidFill>
            <a:schemeClr val="tx1"/>
          </a:solidFill>
        </p:spPr>
        <p:txBody>
          <a:bodyPr wrap="square" rtlCol="0">
            <a:spAutoFit/>
          </a:bodyPr>
          <a:lstStyle/>
          <a:p>
            <a:pPr algn="ctr"/>
            <a:r>
              <a:rPr lang="es-AR" sz="3200" dirty="0" smtClean="0">
                <a:solidFill>
                  <a:srgbClr val="33CC33"/>
                </a:solidFill>
              </a:rPr>
              <a:t>   Hojas    </a:t>
            </a:r>
            <a:endParaRPr lang="es-AR" sz="3200" dirty="0">
              <a:solidFill>
                <a:srgbClr val="33CC33"/>
              </a:solidFill>
            </a:endParaRPr>
          </a:p>
        </p:txBody>
      </p:sp>
      <p:sp>
        <p:nvSpPr>
          <p:cNvPr id="6" name="5 CuadroTexto"/>
          <p:cNvSpPr txBox="1"/>
          <p:nvPr/>
        </p:nvSpPr>
        <p:spPr>
          <a:xfrm>
            <a:off x="0" y="4584482"/>
            <a:ext cx="3059832" cy="584775"/>
          </a:xfrm>
          <a:prstGeom prst="rect">
            <a:avLst/>
          </a:prstGeom>
          <a:solidFill>
            <a:schemeClr val="tx1"/>
          </a:solidFill>
        </p:spPr>
        <p:txBody>
          <a:bodyPr wrap="square" rtlCol="0">
            <a:spAutoFit/>
          </a:bodyPr>
          <a:lstStyle/>
          <a:p>
            <a:pPr algn="ctr"/>
            <a:r>
              <a:rPr lang="es-AR" sz="3200" dirty="0" smtClean="0">
                <a:solidFill>
                  <a:schemeClr val="bg1"/>
                </a:solidFill>
              </a:rPr>
              <a:t>Ramas       </a:t>
            </a:r>
            <a:r>
              <a:rPr lang="es-AR" sz="3200" dirty="0" smtClean="0">
                <a:solidFill>
                  <a:srgbClr val="33CC33"/>
                </a:solidFill>
              </a:rPr>
              <a:t>    </a:t>
            </a:r>
            <a:endParaRPr lang="es-AR" sz="3200" dirty="0">
              <a:solidFill>
                <a:srgbClr val="33CC33"/>
              </a:solidFill>
            </a:endParaRPr>
          </a:p>
        </p:txBody>
      </p:sp>
      <p:sp>
        <p:nvSpPr>
          <p:cNvPr id="7" name="6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3413179164"/>
      </p:ext>
    </p:extLst>
  </p:cSld>
  <p:clrMapOvr>
    <a:masterClrMapping/>
  </p:clrMapOvr>
  <mc:AlternateContent xmlns:mc="http://schemas.openxmlformats.org/markup-compatibility/2006" xmlns:p14="http://schemas.microsoft.com/office/powerpoint/2010/main">
    <mc:Choice Requires="p14">
      <p:transition spd="slow" p14:dur="4000">
        <p14:vortex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Rectángulo"/>
          <p:cNvSpPr/>
          <p:nvPr/>
        </p:nvSpPr>
        <p:spPr>
          <a:xfrm>
            <a:off x="395536" y="476672"/>
            <a:ext cx="8496944" cy="1754326"/>
          </a:xfrm>
          <a:prstGeom prst="rect">
            <a:avLst/>
          </a:prstGeom>
        </p:spPr>
        <p:txBody>
          <a:bodyPr wrap="square">
            <a:spAutoFit/>
          </a:bodyPr>
          <a:lstStyle/>
          <a:p>
            <a:pPr algn="just"/>
            <a:r>
              <a:rPr lang="es-AR" dirty="0">
                <a:solidFill>
                  <a:schemeClr val="bg1"/>
                </a:solidFill>
              </a:rPr>
              <a:t>Ahora imaginemos una yema. Esta yema al cabo de un periodo de tiempo t se habrá convertido en rama. Pasado un tiempo t la rama habrá crecido y formado otra yema en el lateral. Pasado un un nuevo periodo de tiempo t la rama habrá seguido creciendo y habrá formado otra yema pero la yema que había formado en el ciclo anterior se habrá convertido en rama, y el ciclo se repetirá haciendo algo como este dibujo. Donde el número de ramas sigue una sucesión de Fibonacci</a:t>
            </a: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825539" y="2766974"/>
            <a:ext cx="5492134" cy="3240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171770605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2265884" y="1052736"/>
            <a:ext cx="4632975" cy="4632975"/>
          </a:xfrm>
          <a:prstGeom prst="rect">
            <a:avLst/>
          </a:prstGeom>
          <a:noFill/>
          <a:ln w="381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684654" y="404664"/>
            <a:ext cx="4592026" cy="369332"/>
          </a:xfrm>
          <a:prstGeom prst="rect">
            <a:avLst/>
          </a:prstGeom>
        </p:spPr>
        <p:txBody>
          <a:bodyPr wrap="none">
            <a:spAutoFit/>
          </a:bodyPr>
          <a:lstStyle/>
          <a:p>
            <a:pPr marL="285750" indent="-285750">
              <a:buFont typeface="Arial" pitchFamily="34" charset="0"/>
              <a:buChar char="•"/>
            </a:pPr>
            <a:r>
              <a:rPr lang="es-AR" dirty="0" smtClean="0">
                <a:solidFill>
                  <a:schemeClr val="accent3">
                    <a:lumMod val="75000"/>
                  </a:schemeClr>
                </a:solidFill>
              </a:rPr>
              <a:t>VEGETALES</a:t>
            </a:r>
            <a:r>
              <a:rPr lang="es-AR" dirty="0" smtClean="0">
                <a:solidFill>
                  <a:schemeClr val="bg1"/>
                </a:solidFill>
              </a:rPr>
              <a:t>                     el “DIENTE DE LEÓN”</a:t>
            </a:r>
            <a:endParaRPr lang="es-AR" dirty="0">
              <a:solidFill>
                <a:schemeClr val="bg1"/>
              </a:solidFill>
            </a:endParaRPr>
          </a:p>
        </p:txBody>
      </p:sp>
      <p:sp>
        <p:nvSpPr>
          <p:cNvPr id="4" name="3 Flecha derecha"/>
          <p:cNvSpPr/>
          <p:nvPr/>
        </p:nvSpPr>
        <p:spPr>
          <a:xfrm>
            <a:off x="2265884" y="541757"/>
            <a:ext cx="714785" cy="9514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5" name="4 CuadroTexto"/>
          <p:cNvSpPr txBox="1"/>
          <p:nvPr/>
        </p:nvSpPr>
        <p:spPr>
          <a:xfrm>
            <a:off x="1005205" y="5517232"/>
            <a:ext cx="7154331" cy="800219"/>
          </a:xfrm>
          <a:prstGeom prst="rect">
            <a:avLst/>
          </a:prstGeom>
          <a:noFill/>
        </p:spPr>
        <p:txBody>
          <a:bodyPr wrap="none" rtlCol="0">
            <a:spAutoFit/>
          </a:bodyPr>
          <a:lstStyle/>
          <a:p>
            <a:pPr algn="ctr"/>
            <a:r>
              <a:rPr lang="es-AR" dirty="0" smtClean="0">
                <a:solidFill>
                  <a:schemeClr val="bg1"/>
                </a:solidFill>
              </a:rPr>
              <a:t>Seguimos explicando un poco más las matemáticas, </a:t>
            </a:r>
          </a:p>
          <a:p>
            <a:pPr algn="ctr"/>
            <a:r>
              <a:rPr lang="es-AR" sz="2800" dirty="0" smtClean="0">
                <a:solidFill>
                  <a:schemeClr val="bg1"/>
                </a:solidFill>
              </a:rPr>
              <a:t>después hay más sorpresas, muchísimas más !!!</a:t>
            </a:r>
            <a:endParaRPr lang="es-AR" sz="2800" dirty="0">
              <a:solidFill>
                <a:schemeClr val="bg1"/>
              </a:solidFill>
            </a:endParaRPr>
          </a:p>
        </p:txBody>
      </p:sp>
      <p:sp>
        <p:nvSpPr>
          <p:cNvPr id="6" name="5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33740842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Rectángulo"/>
          <p:cNvSpPr/>
          <p:nvPr/>
        </p:nvSpPr>
        <p:spPr>
          <a:xfrm>
            <a:off x="470670" y="217510"/>
            <a:ext cx="8058851" cy="3600986"/>
          </a:xfrm>
          <a:prstGeom prst="rect">
            <a:avLst/>
          </a:prstGeom>
        </p:spPr>
        <p:txBody>
          <a:bodyPr wrap="square">
            <a:spAutoFit/>
          </a:bodyPr>
          <a:lstStyle/>
          <a:p>
            <a:pPr algn="just"/>
            <a:r>
              <a:rPr lang="es-AR" dirty="0">
                <a:solidFill>
                  <a:schemeClr val="bg1"/>
                </a:solidFill>
              </a:rPr>
              <a:t>Ahora bien, cuando hablamos de la </a:t>
            </a:r>
            <a:r>
              <a:rPr lang="es-AR" dirty="0" smtClean="0">
                <a:solidFill>
                  <a:schemeClr val="bg1"/>
                </a:solidFill>
              </a:rPr>
              <a:t>serie o sucesión de </a:t>
            </a:r>
            <a:r>
              <a:rPr lang="es-AR" dirty="0">
                <a:solidFill>
                  <a:schemeClr val="bg1"/>
                </a:solidFill>
              </a:rPr>
              <a:t>Fibonacci, no podemos ignorar otra curiosidad que nace a partir de esta secuencia: la llamada </a:t>
            </a:r>
            <a:r>
              <a:rPr lang="es-AR" sz="2400" dirty="0">
                <a:solidFill>
                  <a:srgbClr val="FFFF00"/>
                </a:solidFill>
              </a:rPr>
              <a:t>“Razón Áurea”</a:t>
            </a:r>
            <a:r>
              <a:rPr lang="es-AR" dirty="0">
                <a:solidFill>
                  <a:schemeClr val="bg1"/>
                </a:solidFill>
              </a:rPr>
              <a:t>,</a:t>
            </a:r>
            <a:r>
              <a:rPr lang="es-AR" sz="2400" dirty="0">
                <a:solidFill>
                  <a:srgbClr val="FFFF00"/>
                </a:solidFill>
              </a:rPr>
              <a:t> </a:t>
            </a:r>
            <a:r>
              <a:rPr lang="es-AR" dirty="0">
                <a:solidFill>
                  <a:schemeClr val="bg1"/>
                </a:solidFill>
              </a:rPr>
              <a:t>o lo que es lo </a:t>
            </a:r>
            <a:r>
              <a:rPr lang="es-AR" dirty="0" smtClean="0">
                <a:solidFill>
                  <a:schemeClr val="bg1"/>
                </a:solidFill>
              </a:rPr>
              <a:t>mismo el número de oro: </a:t>
            </a:r>
            <a:r>
              <a:rPr lang="es-AR" sz="2400" dirty="0" smtClean="0">
                <a:solidFill>
                  <a:srgbClr val="FFFF00"/>
                </a:solidFill>
              </a:rPr>
              <a:t>1,6180339887…</a:t>
            </a:r>
          </a:p>
          <a:p>
            <a:pPr algn="just"/>
            <a:endParaRPr lang="es-AR" dirty="0" smtClean="0">
              <a:solidFill>
                <a:schemeClr val="bg1"/>
              </a:solidFill>
            </a:endParaRPr>
          </a:p>
          <a:p>
            <a:pPr algn="just"/>
            <a:r>
              <a:rPr lang="es-AR" dirty="0" smtClean="0">
                <a:solidFill>
                  <a:schemeClr val="bg1"/>
                </a:solidFill>
              </a:rPr>
              <a:t>Este </a:t>
            </a:r>
            <a:r>
              <a:rPr lang="es-AR" dirty="0">
                <a:solidFill>
                  <a:schemeClr val="bg1"/>
                </a:solidFill>
              </a:rPr>
              <a:t>número resulta </a:t>
            </a:r>
            <a:r>
              <a:rPr lang="es-AR" dirty="0" smtClean="0">
                <a:solidFill>
                  <a:schemeClr val="bg1"/>
                </a:solidFill>
              </a:rPr>
              <a:t>de:</a:t>
            </a:r>
          </a:p>
          <a:p>
            <a:pPr algn="just"/>
            <a:endParaRPr lang="es-AR" dirty="0" smtClean="0">
              <a:solidFill>
                <a:schemeClr val="bg1"/>
              </a:solidFill>
            </a:endParaRPr>
          </a:p>
          <a:p>
            <a:pPr algn="ctr"/>
            <a:r>
              <a:rPr lang="es-AR" dirty="0" smtClean="0">
                <a:solidFill>
                  <a:schemeClr val="bg1"/>
                </a:solidFill>
              </a:rPr>
              <a:t> </a:t>
            </a:r>
            <a:r>
              <a:rPr lang="es-AR" dirty="0">
                <a:solidFill>
                  <a:srgbClr val="FFFF00"/>
                </a:solidFill>
              </a:rPr>
              <a:t>la división de un número de la secuencia sobre el inmediato </a:t>
            </a:r>
            <a:r>
              <a:rPr lang="es-AR" dirty="0" smtClean="0">
                <a:solidFill>
                  <a:srgbClr val="FFFF00"/>
                </a:solidFill>
              </a:rPr>
              <a:t>inferior</a:t>
            </a:r>
          </a:p>
          <a:p>
            <a:pPr algn="ctr"/>
            <a:endParaRPr lang="es-AR" dirty="0" smtClean="0">
              <a:solidFill>
                <a:srgbClr val="FFFF00"/>
              </a:solidFill>
            </a:endParaRPr>
          </a:p>
          <a:p>
            <a:pPr algn="just"/>
            <a:r>
              <a:rPr lang="es-AR" dirty="0" smtClean="0">
                <a:solidFill>
                  <a:schemeClr val="bg1"/>
                </a:solidFill>
              </a:rPr>
              <a:t> </a:t>
            </a:r>
            <a:r>
              <a:rPr lang="es-AR" dirty="0">
                <a:solidFill>
                  <a:schemeClr val="bg1"/>
                </a:solidFill>
              </a:rPr>
              <a:t>y que tiende a ser constante cuando las cantidades </a:t>
            </a:r>
            <a:r>
              <a:rPr lang="es-AR" dirty="0" smtClean="0">
                <a:solidFill>
                  <a:schemeClr val="bg1"/>
                </a:solidFill>
              </a:rPr>
              <a:t>tienden </a:t>
            </a:r>
            <a:r>
              <a:rPr lang="es-AR" dirty="0">
                <a:solidFill>
                  <a:schemeClr val="bg1"/>
                </a:solidFill>
              </a:rPr>
              <a:t>al infinito. Esta razón, ha generado mucho interés en los matemáticos y científicos por mucho tiempo, ya que se presenta en muchas formas y no sólo en el campo de las matemáticas, sino de la ingeniería, estética, música y por supuesto en la naturaleza también.</a:t>
            </a:r>
          </a:p>
        </p:txBody>
      </p:sp>
      <p:sp>
        <p:nvSpPr>
          <p:cNvPr id="5" name="4 CuadroTexto"/>
          <p:cNvSpPr txBox="1"/>
          <p:nvPr/>
        </p:nvSpPr>
        <p:spPr>
          <a:xfrm>
            <a:off x="470670" y="3671064"/>
            <a:ext cx="3838680" cy="923330"/>
          </a:xfrm>
          <a:prstGeom prst="rect">
            <a:avLst/>
          </a:prstGeom>
          <a:noFill/>
        </p:spPr>
        <p:txBody>
          <a:bodyPr wrap="none" rtlCol="0">
            <a:spAutoFit/>
          </a:bodyPr>
          <a:lstStyle/>
          <a:p>
            <a:r>
              <a:rPr lang="es-AR" dirty="0" smtClean="0">
                <a:solidFill>
                  <a:schemeClr val="bg1"/>
                </a:solidFill>
              </a:rPr>
              <a:t>Veamos algunos ejemplos:</a:t>
            </a:r>
          </a:p>
          <a:p>
            <a:pPr algn="ctr"/>
            <a:endParaRPr lang="es-AR" dirty="0">
              <a:solidFill>
                <a:schemeClr val="bg1"/>
              </a:solidFill>
            </a:endParaRPr>
          </a:p>
          <a:p>
            <a:pPr algn="ctr"/>
            <a:r>
              <a:rPr lang="es-AR" dirty="0" smtClean="0">
                <a:solidFill>
                  <a:schemeClr val="bg1"/>
                </a:solidFill>
              </a:rPr>
              <a:t>1  1  2  3  5  8  13  21  34  55  89  144 …</a:t>
            </a:r>
            <a:endParaRPr lang="es-AR" dirty="0">
              <a:solidFill>
                <a:schemeClr val="bg1"/>
              </a:solidFill>
            </a:endParaRPr>
          </a:p>
        </p:txBody>
      </p:sp>
      <p:sp>
        <p:nvSpPr>
          <p:cNvPr id="6" name="5 CuadroTexto"/>
          <p:cNvSpPr txBox="1"/>
          <p:nvPr/>
        </p:nvSpPr>
        <p:spPr>
          <a:xfrm>
            <a:off x="1174759" y="4604966"/>
            <a:ext cx="793807" cy="369332"/>
          </a:xfrm>
          <a:prstGeom prst="rect">
            <a:avLst/>
          </a:prstGeom>
          <a:noFill/>
        </p:spPr>
        <p:txBody>
          <a:bodyPr wrap="none" rtlCol="0">
            <a:spAutoFit/>
          </a:bodyPr>
          <a:lstStyle/>
          <a:p>
            <a:r>
              <a:rPr lang="es-AR" dirty="0" smtClean="0">
                <a:solidFill>
                  <a:schemeClr val="bg1"/>
                </a:solidFill>
              </a:rPr>
              <a:t>1\1 =1</a:t>
            </a:r>
            <a:endParaRPr lang="es-AR" dirty="0">
              <a:solidFill>
                <a:schemeClr val="bg1"/>
              </a:solidFill>
            </a:endParaRPr>
          </a:p>
        </p:txBody>
      </p:sp>
      <p:sp>
        <p:nvSpPr>
          <p:cNvPr id="7" name="6 CuadroTexto"/>
          <p:cNvSpPr txBox="1"/>
          <p:nvPr/>
        </p:nvSpPr>
        <p:spPr>
          <a:xfrm>
            <a:off x="2098773" y="4608374"/>
            <a:ext cx="793807" cy="369332"/>
          </a:xfrm>
          <a:prstGeom prst="rect">
            <a:avLst/>
          </a:prstGeom>
          <a:noFill/>
        </p:spPr>
        <p:txBody>
          <a:bodyPr wrap="none" rtlCol="0">
            <a:spAutoFit/>
          </a:bodyPr>
          <a:lstStyle/>
          <a:p>
            <a:r>
              <a:rPr lang="es-AR" dirty="0" smtClean="0">
                <a:solidFill>
                  <a:schemeClr val="bg1"/>
                </a:solidFill>
              </a:rPr>
              <a:t>2\1 =2</a:t>
            </a:r>
            <a:endParaRPr lang="es-AR" dirty="0">
              <a:solidFill>
                <a:schemeClr val="bg1"/>
              </a:solidFill>
            </a:endParaRPr>
          </a:p>
        </p:txBody>
      </p:sp>
      <p:sp>
        <p:nvSpPr>
          <p:cNvPr id="8" name="7 CuadroTexto"/>
          <p:cNvSpPr txBox="1"/>
          <p:nvPr/>
        </p:nvSpPr>
        <p:spPr>
          <a:xfrm>
            <a:off x="3034877" y="4611782"/>
            <a:ext cx="968535" cy="369332"/>
          </a:xfrm>
          <a:prstGeom prst="rect">
            <a:avLst/>
          </a:prstGeom>
          <a:noFill/>
        </p:spPr>
        <p:txBody>
          <a:bodyPr wrap="none" rtlCol="0">
            <a:spAutoFit/>
          </a:bodyPr>
          <a:lstStyle/>
          <a:p>
            <a:r>
              <a:rPr lang="es-AR" dirty="0" smtClean="0">
                <a:solidFill>
                  <a:schemeClr val="bg1"/>
                </a:solidFill>
              </a:rPr>
              <a:t>3\2 =1,5</a:t>
            </a:r>
            <a:endParaRPr lang="es-AR" dirty="0">
              <a:solidFill>
                <a:schemeClr val="bg1"/>
              </a:solidFill>
            </a:endParaRPr>
          </a:p>
        </p:txBody>
      </p:sp>
      <p:sp>
        <p:nvSpPr>
          <p:cNvPr id="9" name="8 CuadroTexto"/>
          <p:cNvSpPr txBox="1"/>
          <p:nvPr/>
        </p:nvSpPr>
        <p:spPr>
          <a:xfrm>
            <a:off x="4129488" y="4611782"/>
            <a:ext cx="1202573" cy="369332"/>
          </a:xfrm>
          <a:prstGeom prst="rect">
            <a:avLst/>
          </a:prstGeom>
          <a:noFill/>
        </p:spPr>
        <p:txBody>
          <a:bodyPr wrap="none" rtlCol="0">
            <a:spAutoFit/>
          </a:bodyPr>
          <a:lstStyle/>
          <a:p>
            <a:r>
              <a:rPr lang="es-AR" dirty="0" smtClean="0">
                <a:solidFill>
                  <a:schemeClr val="bg1"/>
                </a:solidFill>
              </a:rPr>
              <a:t>5\3 =1,666</a:t>
            </a:r>
            <a:endParaRPr lang="es-AR" dirty="0">
              <a:solidFill>
                <a:schemeClr val="bg1"/>
              </a:solidFill>
            </a:endParaRPr>
          </a:p>
        </p:txBody>
      </p:sp>
      <p:sp>
        <p:nvSpPr>
          <p:cNvPr id="10" name="9 CuadroTexto"/>
          <p:cNvSpPr txBox="1"/>
          <p:nvPr/>
        </p:nvSpPr>
        <p:spPr>
          <a:xfrm>
            <a:off x="5555157" y="4611782"/>
            <a:ext cx="968535" cy="369332"/>
          </a:xfrm>
          <a:prstGeom prst="rect">
            <a:avLst/>
          </a:prstGeom>
          <a:noFill/>
        </p:spPr>
        <p:txBody>
          <a:bodyPr wrap="none" rtlCol="0">
            <a:spAutoFit/>
          </a:bodyPr>
          <a:lstStyle/>
          <a:p>
            <a:r>
              <a:rPr lang="es-AR" dirty="0" smtClean="0">
                <a:solidFill>
                  <a:schemeClr val="bg1"/>
                </a:solidFill>
              </a:rPr>
              <a:t>8\5 =1,6</a:t>
            </a:r>
            <a:endParaRPr lang="es-AR" dirty="0">
              <a:solidFill>
                <a:schemeClr val="bg1"/>
              </a:solidFill>
            </a:endParaRPr>
          </a:p>
        </p:txBody>
      </p:sp>
      <p:sp>
        <p:nvSpPr>
          <p:cNvPr id="11" name="10 CuadroTexto"/>
          <p:cNvSpPr txBox="1"/>
          <p:nvPr/>
        </p:nvSpPr>
        <p:spPr>
          <a:xfrm>
            <a:off x="6707283" y="4589063"/>
            <a:ext cx="1319592" cy="369332"/>
          </a:xfrm>
          <a:prstGeom prst="rect">
            <a:avLst/>
          </a:prstGeom>
          <a:noFill/>
        </p:spPr>
        <p:txBody>
          <a:bodyPr wrap="none" rtlCol="0">
            <a:spAutoFit/>
          </a:bodyPr>
          <a:lstStyle/>
          <a:p>
            <a:r>
              <a:rPr lang="es-AR" dirty="0" smtClean="0">
                <a:solidFill>
                  <a:schemeClr val="bg1"/>
                </a:solidFill>
              </a:rPr>
              <a:t>13\8 =1,625</a:t>
            </a:r>
            <a:endParaRPr lang="es-AR" dirty="0">
              <a:solidFill>
                <a:schemeClr val="bg1"/>
              </a:solidFill>
            </a:endParaRPr>
          </a:p>
        </p:txBody>
      </p:sp>
      <p:sp>
        <p:nvSpPr>
          <p:cNvPr id="12" name="11 CuadroTexto"/>
          <p:cNvSpPr txBox="1"/>
          <p:nvPr/>
        </p:nvSpPr>
        <p:spPr>
          <a:xfrm>
            <a:off x="365649" y="5309143"/>
            <a:ext cx="1553630" cy="369332"/>
          </a:xfrm>
          <a:prstGeom prst="rect">
            <a:avLst/>
          </a:prstGeom>
          <a:noFill/>
        </p:spPr>
        <p:txBody>
          <a:bodyPr wrap="none" rtlCol="0">
            <a:spAutoFit/>
          </a:bodyPr>
          <a:lstStyle/>
          <a:p>
            <a:r>
              <a:rPr lang="es-AR" dirty="0" smtClean="0">
                <a:solidFill>
                  <a:schemeClr val="bg1"/>
                </a:solidFill>
              </a:rPr>
              <a:t>21\13 =1,6154</a:t>
            </a:r>
            <a:endParaRPr lang="es-AR" dirty="0">
              <a:solidFill>
                <a:schemeClr val="bg1"/>
              </a:solidFill>
            </a:endParaRPr>
          </a:p>
        </p:txBody>
      </p:sp>
      <p:sp>
        <p:nvSpPr>
          <p:cNvPr id="13" name="12 CuadroTexto"/>
          <p:cNvSpPr txBox="1"/>
          <p:nvPr/>
        </p:nvSpPr>
        <p:spPr>
          <a:xfrm>
            <a:off x="2007969" y="5309143"/>
            <a:ext cx="1553630" cy="369332"/>
          </a:xfrm>
          <a:prstGeom prst="rect">
            <a:avLst/>
          </a:prstGeom>
          <a:noFill/>
        </p:spPr>
        <p:txBody>
          <a:bodyPr wrap="none" rtlCol="0">
            <a:spAutoFit/>
          </a:bodyPr>
          <a:lstStyle/>
          <a:p>
            <a:r>
              <a:rPr lang="es-AR" dirty="0" smtClean="0">
                <a:solidFill>
                  <a:schemeClr val="bg1"/>
                </a:solidFill>
              </a:rPr>
              <a:t>34\21 =1,6190</a:t>
            </a:r>
            <a:endParaRPr lang="es-AR" dirty="0">
              <a:solidFill>
                <a:schemeClr val="bg1"/>
              </a:solidFill>
            </a:endParaRPr>
          </a:p>
        </p:txBody>
      </p:sp>
      <p:sp>
        <p:nvSpPr>
          <p:cNvPr id="14" name="13 CuadroTexto"/>
          <p:cNvSpPr txBox="1"/>
          <p:nvPr/>
        </p:nvSpPr>
        <p:spPr>
          <a:xfrm>
            <a:off x="3650917" y="5309143"/>
            <a:ext cx="1553630" cy="369332"/>
          </a:xfrm>
          <a:prstGeom prst="rect">
            <a:avLst/>
          </a:prstGeom>
          <a:noFill/>
        </p:spPr>
        <p:txBody>
          <a:bodyPr wrap="none" rtlCol="0">
            <a:spAutoFit/>
          </a:bodyPr>
          <a:lstStyle/>
          <a:p>
            <a:r>
              <a:rPr lang="es-AR" dirty="0" smtClean="0">
                <a:solidFill>
                  <a:schemeClr val="bg1"/>
                </a:solidFill>
              </a:rPr>
              <a:t>55\34 =1,6176</a:t>
            </a:r>
            <a:endParaRPr lang="es-AR" dirty="0">
              <a:solidFill>
                <a:schemeClr val="bg1"/>
              </a:solidFill>
            </a:endParaRPr>
          </a:p>
        </p:txBody>
      </p:sp>
      <p:sp>
        <p:nvSpPr>
          <p:cNvPr id="15" name="14 CuadroTexto"/>
          <p:cNvSpPr txBox="1"/>
          <p:nvPr/>
        </p:nvSpPr>
        <p:spPr>
          <a:xfrm>
            <a:off x="5442763" y="5309143"/>
            <a:ext cx="1553630" cy="369332"/>
          </a:xfrm>
          <a:prstGeom prst="rect">
            <a:avLst/>
          </a:prstGeom>
          <a:noFill/>
        </p:spPr>
        <p:txBody>
          <a:bodyPr wrap="none" rtlCol="0">
            <a:spAutoFit/>
          </a:bodyPr>
          <a:lstStyle/>
          <a:p>
            <a:r>
              <a:rPr lang="es-AR" dirty="0" smtClean="0">
                <a:solidFill>
                  <a:schemeClr val="bg1"/>
                </a:solidFill>
              </a:rPr>
              <a:t>89\55 =1,6182</a:t>
            </a:r>
            <a:endParaRPr lang="es-AR" dirty="0">
              <a:solidFill>
                <a:schemeClr val="bg1"/>
              </a:solidFill>
            </a:endParaRPr>
          </a:p>
        </p:txBody>
      </p:sp>
      <p:sp>
        <p:nvSpPr>
          <p:cNvPr id="16" name="15 CuadroTexto"/>
          <p:cNvSpPr txBox="1"/>
          <p:nvPr/>
        </p:nvSpPr>
        <p:spPr>
          <a:xfrm>
            <a:off x="7075253" y="5309143"/>
            <a:ext cx="1670650" cy="369332"/>
          </a:xfrm>
          <a:prstGeom prst="rect">
            <a:avLst/>
          </a:prstGeom>
          <a:noFill/>
        </p:spPr>
        <p:txBody>
          <a:bodyPr wrap="none" rtlCol="0">
            <a:spAutoFit/>
          </a:bodyPr>
          <a:lstStyle/>
          <a:p>
            <a:r>
              <a:rPr lang="es-AR" dirty="0" smtClean="0">
                <a:solidFill>
                  <a:schemeClr val="bg1"/>
                </a:solidFill>
              </a:rPr>
              <a:t>144\89 =1,6180</a:t>
            </a:r>
            <a:endParaRPr lang="es-AR" dirty="0">
              <a:solidFill>
                <a:schemeClr val="bg1"/>
              </a:solidFill>
            </a:endParaRPr>
          </a:p>
        </p:txBody>
      </p:sp>
      <p:sp>
        <p:nvSpPr>
          <p:cNvPr id="17" name="16 CuadroTexto"/>
          <p:cNvSpPr txBox="1"/>
          <p:nvPr/>
        </p:nvSpPr>
        <p:spPr>
          <a:xfrm>
            <a:off x="632616" y="5733256"/>
            <a:ext cx="7896905" cy="707886"/>
          </a:xfrm>
          <a:prstGeom prst="rect">
            <a:avLst/>
          </a:prstGeom>
          <a:noFill/>
        </p:spPr>
        <p:txBody>
          <a:bodyPr wrap="none" rtlCol="0">
            <a:spAutoFit/>
          </a:bodyPr>
          <a:lstStyle/>
          <a:p>
            <a:r>
              <a:rPr lang="es-AR" dirty="0" smtClean="0">
                <a:solidFill>
                  <a:schemeClr val="bg1"/>
                </a:solidFill>
              </a:rPr>
              <a:t>Y así se va aproximando al número de oro:   </a:t>
            </a:r>
            <a:r>
              <a:rPr lang="es-AR" sz="4000" dirty="0" smtClean="0">
                <a:solidFill>
                  <a:srgbClr val="FFFF00"/>
                </a:solidFill>
              </a:rPr>
              <a:t>1,6180339887…. </a:t>
            </a:r>
            <a:endParaRPr lang="es-AR" sz="4000" dirty="0">
              <a:solidFill>
                <a:srgbClr val="FFFF00"/>
              </a:solidFill>
            </a:endParaRPr>
          </a:p>
        </p:txBody>
      </p:sp>
    </p:spTree>
    <p:extLst>
      <p:ext uri="{BB962C8B-B14F-4D97-AF65-F5344CB8AC3E}">
        <p14:creationId xmlns:p14="http://schemas.microsoft.com/office/powerpoint/2010/main" val="769898618"/>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Rectángulo"/>
          <p:cNvSpPr/>
          <p:nvPr/>
        </p:nvSpPr>
        <p:spPr>
          <a:xfrm>
            <a:off x="2084701" y="1410419"/>
            <a:ext cx="4968552" cy="2062103"/>
          </a:xfrm>
          <a:prstGeom prst="rect">
            <a:avLst/>
          </a:prstGeom>
        </p:spPr>
        <p:txBody>
          <a:bodyPr wrap="square">
            <a:spAutoFit/>
          </a:bodyPr>
          <a:lstStyle/>
          <a:p>
            <a:pPr algn="ctr"/>
            <a:r>
              <a:rPr lang="es-AR" sz="3200" dirty="0" smtClean="0">
                <a:solidFill>
                  <a:schemeClr val="bg1"/>
                </a:solidFill>
              </a:rPr>
              <a:t>Veamos que pasa un poco mas arriba de la superficie terrestre y que la afecta grandemente</a:t>
            </a:r>
            <a:r>
              <a:rPr lang="es-AR" sz="3200" dirty="0" smtClean="0">
                <a:solidFill>
                  <a:srgbClr val="FFFF00"/>
                </a:solidFill>
              </a:rPr>
              <a:t> </a:t>
            </a:r>
            <a:r>
              <a:rPr lang="es-AR" sz="3200" dirty="0" smtClean="0">
                <a:solidFill>
                  <a:schemeClr val="bg1"/>
                </a:solidFill>
              </a:rPr>
              <a:t>la …</a:t>
            </a:r>
            <a:endParaRPr lang="es-AR" sz="3200" dirty="0">
              <a:solidFill>
                <a:schemeClr val="bg1"/>
              </a:solidFill>
            </a:endParaRPr>
          </a:p>
        </p:txBody>
      </p:sp>
      <p:sp>
        <p:nvSpPr>
          <p:cNvPr id="18" name="17 CuadroTexto"/>
          <p:cNvSpPr txBox="1"/>
          <p:nvPr/>
        </p:nvSpPr>
        <p:spPr>
          <a:xfrm>
            <a:off x="2455674" y="3852170"/>
            <a:ext cx="4226606" cy="769441"/>
          </a:xfrm>
          <a:prstGeom prst="rect">
            <a:avLst/>
          </a:prstGeom>
          <a:noFill/>
        </p:spPr>
        <p:txBody>
          <a:bodyPr wrap="none" rtlCol="0">
            <a:spAutoFit/>
          </a:bodyPr>
          <a:lstStyle/>
          <a:p>
            <a:pPr algn="ctr"/>
            <a:r>
              <a:rPr lang="es-AR" sz="4400" dirty="0" smtClean="0">
                <a:solidFill>
                  <a:srgbClr val="FFFF00"/>
                </a:solidFill>
              </a:rPr>
              <a:t>… ATMÓSFERA !!!</a:t>
            </a:r>
            <a:endParaRPr lang="es-AR" sz="4400" dirty="0">
              <a:solidFill>
                <a:srgbClr val="FFFF00"/>
              </a:solidFill>
            </a:endParaRPr>
          </a:p>
        </p:txBody>
      </p:sp>
    </p:spTree>
    <p:extLst>
      <p:ext uri="{BB962C8B-B14F-4D97-AF65-F5344CB8AC3E}">
        <p14:creationId xmlns:p14="http://schemas.microsoft.com/office/powerpoint/2010/main" val="146297455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Rectángulo"/>
          <p:cNvSpPr/>
          <p:nvPr/>
        </p:nvSpPr>
        <p:spPr>
          <a:xfrm>
            <a:off x="755578" y="443365"/>
            <a:ext cx="7317709" cy="369332"/>
          </a:xfrm>
          <a:prstGeom prst="rect">
            <a:avLst/>
          </a:prstGeom>
        </p:spPr>
        <p:txBody>
          <a:bodyPr wrap="none">
            <a:spAutoFit/>
          </a:bodyPr>
          <a:lstStyle/>
          <a:p>
            <a:pPr marL="285750" indent="-285750">
              <a:buFont typeface="Arial" pitchFamily="34" charset="0"/>
              <a:buChar char="•"/>
            </a:pPr>
            <a:r>
              <a:rPr lang="es-AR" dirty="0" smtClean="0">
                <a:solidFill>
                  <a:schemeClr val="tx2">
                    <a:lumMod val="60000"/>
                    <a:lumOff val="40000"/>
                  </a:schemeClr>
                </a:solidFill>
              </a:rPr>
              <a:t>FENÓMENOS METEOROLÓGICOS                     </a:t>
            </a:r>
            <a:r>
              <a:rPr lang="es-AR" dirty="0" smtClean="0">
                <a:solidFill>
                  <a:schemeClr val="bg1"/>
                </a:solidFill>
              </a:rPr>
              <a:t>el “HURACÁN o TORNADOS”</a:t>
            </a:r>
            <a:endParaRPr lang="es-AR" dirty="0">
              <a:solidFill>
                <a:schemeClr val="bg1"/>
              </a:solidFill>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811960" y="984490"/>
            <a:ext cx="3236913" cy="2474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513629" y="4051507"/>
            <a:ext cx="4104456" cy="23116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960948" y="3861049"/>
            <a:ext cx="2821979" cy="21164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2" name="Picture 6"/>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5103022" y="1916833"/>
            <a:ext cx="2762250" cy="16573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11 Flecha derecha"/>
          <p:cNvSpPr/>
          <p:nvPr/>
        </p:nvSpPr>
        <p:spPr>
          <a:xfrm>
            <a:off x="4438720" y="580457"/>
            <a:ext cx="714785" cy="95147"/>
          </a:xfrm>
          <a:prstGeom prst="rightArrow">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3" name="2 CuadroTexto"/>
          <p:cNvSpPr txBox="1"/>
          <p:nvPr/>
        </p:nvSpPr>
        <p:spPr>
          <a:xfrm>
            <a:off x="4842485" y="812698"/>
            <a:ext cx="3808542" cy="738664"/>
          </a:xfrm>
          <a:prstGeom prst="rect">
            <a:avLst/>
          </a:prstGeom>
          <a:noFill/>
        </p:spPr>
        <p:txBody>
          <a:bodyPr wrap="none" rtlCol="0">
            <a:spAutoFit/>
          </a:bodyPr>
          <a:lstStyle/>
          <a:p>
            <a:pPr algn="ctr"/>
            <a:r>
              <a:rPr lang="es-AR" sz="2400" dirty="0" smtClean="0">
                <a:solidFill>
                  <a:srgbClr val="FFFF00"/>
                </a:solidFill>
              </a:rPr>
              <a:t>Hemisferio Norte</a:t>
            </a:r>
          </a:p>
          <a:p>
            <a:pPr algn="ctr"/>
            <a:r>
              <a:rPr lang="es-AR" dirty="0" smtClean="0">
                <a:solidFill>
                  <a:schemeClr val="bg1"/>
                </a:solidFill>
              </a:rPr>
              <a:t>Giran  en contra de </a:t>
            </a:r>
            <a:r>
              <a:rPr lang="es-AR" dirty="0">
                <a:solidFill>
                  <a:schemeClr val="bg1"/>
                </a:solidFill>
              </a:rPr>
              <a:t>las agujas del </a:t>
            </a:r>
            <a:r>
              <a:rPr lang="es-AR" dirty="0" smtClean="0">
                <a:solidFill>
                  <a:schemeClr val="bg1"/>
                </a:solidFill>
              </a:rPr>
              <a:t>reloj.</a:t>
            </a:r>
            <a:endParaRPr lang="es-AR" dirty="0">
              <a:solidFill>
                <a:schemeClr val="bg1"/>
              </a:solidFill>
            </a:endParaRPr>
          </a:p>
        </p:txBody>
      </p:sp>
      <p:pic>
        <p:nvPicPr>
          <p:cNvPr id="3074" name="Picture 2"/>
          <p:cNvPicPr>
            <a:picLocks noChangeAspect="1" noChangeArrowheads="1"/>
          </p:cNvPicPr>
          <p:nvPr/>
        </p:nvPicPr>
        <p:blipFill>
          <a:blip r:embed="rId6" cstate="print">
            <a:duotone>
              <a:prstClr val="black"/>
              <a:schemeClr val="tx1">
                <a:lumMod val="95000"/>
                <a:lumOff val="5000"/>
                <a:tint val="45000"/>
                <a:satMod val="400000"/>
              </a:schemeClr>
            </a:duotone>
            <a:extLst>
              <a:ext uri="{BEBA8EAE-BF5A-486C-A8C5-ECC9F3942E4B}">
                <a14:imgProps xmlns:a14="http://schemas.microsoft.com/office/drawing/2010/main">
                  <a14:imgLayer r:embed="rId7">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rot="6643370">
            <a:off x="1481847" y="4859412"/>
            <a:ext cx="1982423" cy="1237965"/>
          </a:xfrm>
          <a:prstGeom prst="rect">
            <a:avLst/>
          </a:prstGeom>
          <a:noFill/>
          <a:ln>
            <a:noFill/>
          </a:ln>
          <a:effectLst/>
          <a:scene3d>
            <a:camera prst="orthographicFront">
              <a:rot lat="0" lon="10800000" rev="0"/>
            </a:camera>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8756129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Rectángulo"/>
          <p:cNvSpPr/>
          <p:nvPr/>
        </p:nvSpPr>
        <p:spPr>
          <a:xfrm>
            <a:off x="755578" y="443365"/>
            <a:ext cx="7291420" cy="369332"/>
          </a:xfrm>
          <a:prstGeom prst="rect">
            <a:avLst/>
          </a:prstGeom>
        </p:spPr>
        <p:txBody>
          <a:bodyPr wrap="none">
            <a:spAutoFit/>
          </a:bodyPr>
          <a:lstStyle/>
          <a:p>
            <a:pPr marL="285750" indent="-285750">
              <a:buFont typeface="Arial" pitchFamily="34" charset="0"/>
              <a:buChar char="•"/>
            </a:pPr>
            <a:r>
              <a:rPr lang="es-AR" dirty="0" smtClean="0">
                <a:solidFill>
                  <a:schemeClr val="tx2">
                    <a:lumMod val="60000"/>
                    <a:lumOff val="40000"/>
                  </a:schemeClr>
                </a:solidFill>
              </a:rPr>
              <a:t>FENÓMENOS METEOROLÓGICOS                     </a:t>
            </a:r>
            <a:r>
              <a:rPr lang="es-AR" dirty="0" smtClean="0">
                <a:solidFill>
                  <a:schemeClr val="bg1"/>
                </a:solidFill>
              </a:rPr>
              <a:t>el “HURACÁN o TORBADOS”</a:t>
            </a:r>
            <a:endParaRPr lang="es-AR" dirty="0">
              <a:solidFill>
                <a:schemeClr val="bg1"/>
              </a:solidFill>
            </a:endParaRPr>
          </a:p>
        </p:txBody>
      </p:sp>
      <p:pic>
        <p:nvPicPr>
          <p:cNvPr id="4105" name="Picture 9"/>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t="14511"/>
          <a:stretch/>
        </p:blipFill>
        <p:spPr bwMode="auto">
          <a:xfrm>
            <a:off x="3916109" y="1943701"/>
            <a:ext cx="3359696" cy="21272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10 CuadroTexto"/>
          <p:cNvSpPr txBox="1"/>
          <p:nvPr/>
        </p:nvSpPr>
        <p:spPr>
          <a:xfrm>
            <a:off x="658345" y="60593"/>
            <a:ext cx="2210029" cy="400110"/>
          </a:xfrm>
          <a:prstGeom prst="rect">
            <a:avLst/>
          </a:prstGeom>
          <a:noFill/>
        </p:spPr>
        <p:txBody>
          <a:bodyPr wrap="none" rtlCol="0">
            <a:spAutoFit/>
          </a:bodyPr>
          <a:lstStyle/>
          <a:p>
            <a:r>
              <a:rPr lang="es-AR" sz="2000" dirty="0" smtClean="0">
                <a:solidFill>
                  <a:srgbClr val="FFFF00"/>
                </a:solidFill>
              </a:rPr>
              <a:t>EN LA ATMÓSFERA:</a:t>
            </a:r>
            <a:endParaRPr lang="es-AR" sz="2000" dirty="0">
              <a:solidFill>
                <a:srgbClr val="FFFF00"/>
              </a:solidFill>
            </a:endParaRPr>
          </a:p>
        </p:txBody>
      </p:sp>
      <p:sp>
        <p:nvSpPr>
          <p:cNvPr id="12" name="11 Flecha derecha"/>
          <p:cNvSpPr/>
          <p:nvPr/>
        </p:nvSpPr>
        <p:spPr>
          <a:xfrm>
            <a:off x="4438720" y="580457"/>
            <a:ext cx="714785" cy="95147"/>
          </a:xfrm>
          <a:prstGeom prst="rightArrow">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13" name="12 CuadroTexto"/>
          <p:cNvSpPr txBox="1"/>
          <p:nvPr/>
        </p:nvSpPr>
        <p:spPr>
          <a:xfrm>
            <a:off x="5205367" y="875483"/>
            <a:ext cx="3500702" cy="738664"/>
          </a:xfrm>
          <a:prstGeom prst="rect">
            <a:avLst/>
          </a:prstGeom>
          <a:noFill/>
        </p:spPr>
        <p:txBody>
          <a:bodyPr wrap="none" rtlCol="0">
            <a:spAutoFit/>
          </a:bodyPr>
          <a:lstStyle/>
          <a:p>
            <a:pPr algn="ctr"/>
            <a:r>
              <a:rPr lang="es-AR" sz="2400" dirty="0">
                <a:solidFill>
                  <a:srgbClr val="FFFF00"/>
                </a:solidFill>
              </a:rPr>
              <a:t>Hemisferio </a:t>
            </a:r>
            <a:r>
              <a:rPr lang="es-AR" sz="2400" dirty="0" smtClean="0">
                <a:solidFill>
                  <a:srgbClr val="FFFF00"/>
                </a:solidFill>
              </a:rPr>
              <a:t>Sur</a:t>
            </a:r>
            <a:endParaRPr lang="es-AR" dirty="0">
              <a:solidFill>
                <a:schemeClr val="bg1"/>
              </a:solidFill>
            </a:endParaRPr>
          </a:p>
          <a:p>
            <a:pPr algn="ctr"/>
            <a:r>
              <a:rPr lang="es-AR" dirty="0" smtClean="0">
                <a:solidFill>
                  <a:schemeClr val="bg1"/>
                </a:solidFill>
              </a:rPr>
              <a:t>Giran  a favor de las agujas del reloj</a:t>
            </a:r>
            <a:endParaRPr lang="es-AR" dirty="0">
              <a:solidFill>
                <a:schemeClr val="bg1"/>
              </a:solidFill>
            </a:endParaRPr>
          </a:p>
        </p:txBody>
      </p:sp>
      <p:sp>
        <p:nvSpPr>
          <p:cNvPr id="14" name="13 CuadroTexto"/>
          <p:cNvSpPr txBox="1"/>
          <p:nvPr/>
        </p:nvSpPr>
        <p:spPr>
          <a:xfrm>
            <a:off x="755578" y="5735321"/>
            <a:ext cx="6940041" cy="923330"/>
          </a:xfrm>
          <a:prstGeom prst="rect">
            <a:avLst/>
          </a:prstGeom>
          <a:noFill/>
        </p:spPr>
        <p:txBody>
          <a:bodyPr wrap="none" rtlCol="0">
            <a:spAutoFit/>
          </a:bodyPr>
          <a:lstStyle/>
          <a:p>
            <a:pPr algn="ctr"/>
            <a:r>
              <a:rPr lang="es-AR" dirty="0" smtClean="0">
                <a:solidFill>
                  <a:schemeClr val="bg1"/>
                </a:solidFill>
              </a:rPr>
              <a:t>Siguen el mismo patrón de la sucesión de Fibonacci, la espiral de </a:t>
            </a:r>
            <a:r>
              <a:rPr lang="es-AR" dirty="0" err="1" smtClean="0">
                <a:solidFill>
                  <a:schemeClr val="bg1"/>
                </a:solidFill>
              </a:rPr>
              <a:t>Durero</a:t>
            </a:r>
            <a:endParaRPr lang="es-AR" dirty="0" smtClean="0">
              <a:solidFill>
                <a:schemeClr val="bg1"/>
              </a:solidFill>
            </a:endParaRPr>
          </a:p>
          <a:p>
            <a:pPr algn="ctr"/>
            <a:r>
              <a:rPr lang="es-AR" dirty="0" smtClean="0">
                <a:solidFill>
                  <a:schemeClr val="bg1"/>
                </a:solidFill>
              </a:rPr>
              <a:t>el …  </a:t>
            </a:r>
            <a:r>
              <a:rPr lang="es-AR" sz="3600" dirty="0" smtClean="0">
                <a:solidFill>
                  <a:srgbClr val="FFFF00"/>
                </a:solidFill>
              </a:rPr>
              <a:t>número áureo  !!!</a:t>
            </a:r>
            <a:endParaRPr lang="es-AR" sz="3600" dirty="0">
              <a:solidFill>
                <a:srgbClr val="FFFF00"/>
              </a:solidFill>
            </a:endParaRP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411193" y="3933560"/>
            <a:ext cx="2847975" cy="16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 name="1 Grupo"/>
          <p:cNvGrpSpPr/>
          <p:nvPr/>
        </p:nvGrpSpPr>
        <p:grpSpPr>
          <a:xfrm>
            <a:off x="951754" y="1230140"/>
            <a:ext cx="2985939" cy="2235725"/>
            <a:chOff x="2987824" y="2271188"/>
            <a:chExt cx="2985939" cy="2235725"/>
          </a:xfrm>
        </p:grpSpPr>
        <p:pic>
          <p:nvPicPr>
            <p:cNvPr id="1028" name="Picture 4"/>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3168650" y="2349500"/>
              <a:ext cx="2805113" cy="2157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2987824" y="2271188"/>
              <a:ext cx="847576" cy="8475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pic>
        <p:nvPicPr>
          <p:cNvPr id="1030" name="Picture 6"/>
          <p:cNvPicPr>
            <a:picLocks noChangeAspect="1" noChangeArrowheads="1"/>
          </p:cNvPicPr>
          <p:nvPr/>
        </p:nvPicPr>
        <p:blipFill rotWithShape="1">
          <a:blip r:embed="rId6" cstate="print">
            <a:extLst>
              <a:ext uri="{28A0092B-C50C-407E-A947-70E740481C1C}">
                <a14:useLocalDpi xmlns:a14="http://schemas.microsoft.com/office/drawing/2010/main"/>
              </a:ext>
            </a:extLst>
          </a:blip>
          <a:srcRect t="4758" b="7884"/>
          <a:stretch/>
        </p:blipFill>
        <p:spPr bwMode="auto">
          <a:xfrm>
            <a:off x="6794659" y="3669443"/>
            <a:ext cx="2143125" cy="1872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539552" y="3284985"/>
            <a:ext cx="3048000" cy="204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rot="10800000">
            <a:off x="398891" y="3625830"/>
            <a:ext cx="2728935" cy="17070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3" name="Picture 9"/>
          <p:cNvPicPr>
            <a:picLocks noChangeAspect="1" noChangeArrowheads="1"/>
          </p:cNvPicPr>
          <p:nvPr/>
        </p:nvPicPr>
        <p:blipFill>
          <a:blip r:embed="rId9" cstate="print">
            <a:extLst>
              <a:ext uri="{28A0092B-C50C-407E-A947-70E740481C1C}">
                <a14:useLocalDpi xmlns:a14="http://schemas.microsoft.com/office/drawing/2010/main"/>
              </a:ext>
            </a:extLst>
          </a:blip>
          <a:srcRect/>
          <a:stretch>
            <a:fillRect/>
          </a:stretch>
        </p:blipFill>
        <p:spPr bwMode="auto">
          <a:xfrm>
            <a:off x="1763359" y="1842116"/>
            <a:ext cx="1745611" cy="1090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16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321446242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Rectángulo"/>
          <p:cNvSpPr/>
          <p:nvPr/>
        </p:nvSpPr>
        <p:spPr>
          <a:xfrm>
            <a:off x="2084701" y="1772815"/>
            <a:ext cx="4968552" cy="1569660"/>
          </a:xfrm>
          <a:prstGeom prst="rect">
            <a:avLst/>
          </a:prstGeom>
        </p:spPr>
        <p:txBody>
          <a:bodyPr wrap="square">
            <a:spAutoFit/>
          </a:bodyPr>
          <a:lstStyle/>
          <a:p>
            <a:pPr algn="ctr"/>
            <a:r>
              <a:rPr lang="es-AR" sz="3200" dirty="0" smtClean="0">
                <a:solidFill>
                  <a:schemeClr val="bg1"/>
                </a:solidFill>
              </a:rPr>
              <a:t>… y en la superficie … ???</a:t>
            </a:r>
          </a:p>
          <a:p>
            <a:pPr algn="ctr"/>
            <a:endParaRPr lang="es-AR" sz="3200" dirty="0">
              <a:solidFill>
                <a:schemeClr val="bg1"/>
              </a:solidFill>
            </a:endParaRPr>
          </a:p>
          <a:p>
            <a:pPr algn="ctr"/>
            <a:r>
              <a:rPr lang="es-AR" sz="3200" dirty="0" smtClean="0">
                <a:solidFill>
                  <a:schemeClr val="bg1"/>
                </a:solidFill>
              </a:rPr>
              <a:t>Que pasa en los…</a:t>
            </a:r>
            <a:endParaRPr lang="es-AR" sz="3200" dirty="0">
              <a:solidFill>
                <a:schemeClr val="bg1"/>
              </a:solidFill>
            </a:endParaRPr>
          </a:p>
        </p:txBody>
      </p:sp>
      <p:sp>
        <p:nvSpPr>
          <p:cNvPr id="18" name="17 CuadroTexto"/>
          <p:cNvSpPr txBox="1"/>
          <p:nvPr/>
        </p:nvSpPr>
        <p:spPr>
          <a:xfrm>
            <a:off x="3118453" y="4005064"/>
            <a:ext cx="2901051" cy="769441"/>
          </a:xfrm>
          <a:prstGeom prst="rect">
            <a:avLst/>
          </a:prstGeom>
          <a:noFill/>
        </p:spPr>
        <p:txBody>
          <a:bodyPr wrap="none" rtlCol="0">
            <a:spAutoFit/>
          </a:bodyPr>
          <a:lstStyle/>
          <a:p>
            <a:pPr algn="ctr"/>
            <a:r>
              <a:rPr lang="es-AR" sz="4400" dirty="0" smtClean="0">
                <a:solidFill>
                  <a:srgbClr val="FFFF00"/>
                </a:solidFill>
              </a:rPr>
              <a:t>…MARES !!!</a:t>
            </a:r>
            <a:endParaRPr lang="es-AR" sz="4400" dirty="0">
              <a:solidFill>
                <a:srgbClr val="FFFF00"/>
              </a:solidFill>
            </a:endParaRPr>
          </a:p>
        </p:txBody>
      </p:sp>
      <p:sp>
        <p:nvSpPr>
          <p:cNvPr id="5" name="4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178220638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218" name="Picture 2" descr="http://www.diarioregistrado.com/upload/news/diarioregistrado/5410a67a824bd.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2045" y="801665"/>
            <a:ext cx="9147739" cy="6022263"/>
          </a:xfrm>
          <a:prstGeom prst="rect">
            <a:avLst/>
          </a:prstGeom>
          <a:noFill/>
          <a:extLst>
            <a:ext uri="{909E8E84-426E-40DD-AFC4-6F175D3DCCD1}">
              <a14:hiddenFill xmlns:a14="http://schemas.microsoft.com/office/drawing/2010/main">
                <a:solidFill>
                  <a:srgbClr val="FFFFFF"/>
                </a:solidFill>
              </a14:hiddenFill>
            </a:ext>
          </a:extLst>
        </p:spPr>
      </p:pic>
      <p:grpSp>
        <p:nvGrpSpPr>
          <p:cNvPr id="5" name="4 Grupo"/>
          <p:cNvGrpSpPr/>
          <p:nvPr/>
        </p:nvGrpSpPr>
        <p:grpSpPr>
          <a:xfrm rot="10088676">
            <a:off x="2195947" y="1945902"/>
            <a:ext cx="6778780" cy="6521439"/>
            <a:chOff x="3275856" y="688254"/>
            <a:chExt cx="4635713" cy="4581664"/>
          </a:xfrm>
        </p:grpSpPr>
        <p:pic>
          <p:nvPicPr>
            <p:cNvPr id="6" name="Picture 4" descr="http://www.educa.madrid.org/web/cepa.coslada/math_online/html_aux_pages/fibonacci_files/espiral%20fibonacci.gif"/>
            <p:cNvPicPr>
              <a:picLocks noChangeAspect="1" noChangeArrowheads="1"/>
            </p:cNvPicPr>
            <p:nvPr/>
          </p:nvPicPr>
          <p:blipFill>
            <a:blip r:embed="rId3">
              <a:extLst>
                <a:ext uri="{BEBA8EAE-BF5A-486C-A8C5-ECC9F3942E4B}">
                  <a14:imgProps xmlns:a14="http://schemas.microsoft.com/office/drawing/2010/main">
                    <a14:imgLayer r:embed="rId4">
                      <a14:imgEffect>
                        <a14:artisticGlowDiffused/>
                      </a14:imgEffect>
                    </a14:imgLayer>
                  </a14:imgProps>
                </a:ext>
                <a:ext uri="{28A0092B-C50C-407E-A947-70E740481C1C}">
                  <a14:useLocalDpi xmlns:a14="http://schemas.microsoft.com/office/drawing/2010/main"/>
                </a:ext>
              </a:extLst>
            </a:blip>
            <a:srcRect/>
            <a:stretch>
              <a:fillRect/>
            </a:stretch>
          </p:blipFill>
          <p:spPr bwMode="auto">
            <a:xfrm>
              <a:off x="4172219" y="2944087"/>
              <a:ext cx="3739350" cy="2325831"/>
            </a:xfrm>
            <a:prstGeom prst="rect">
              <a:avLst/>
            </a:prstGeom>
            <a:noFill/>
            <a:extLst>
              <a:ext uri="{909E8E84-426E-40DD-AFC4-6F175D3DCCD1}">
                <a14:hiddenFill xmlns:a14="http://schemas.microsoft.com/office/drawing/2010/main">
                  <a:solidFill>
                    <a:srgbClr val="FFFFFF"/>
                  </a:solidFill>
                </a14:hiddenFill>
              </a:ext>
            </a:extLst>
          </p:spPr>
        </p:pic>
        <p:sp>
          <p:nvSpPr>
            <p:cNvPr id="7" name="6 Arco"/>
            <p:cNvSpPr/>
            <p:nvPr/>
          </p:nvSpPr>
          <p:spPr>
            <a:xfrm>
              <a:off x="4201891" y="2963676"/>
              <a:ext cx="1790700" cy="1739900"/>
            </a:xfrm>
            <a:prstGeom prst="arc">
              <a:avLst>
                <a:gd name="adj1" fmla="val 10745053"/>
                <a:gd name="adj2" fmla="val 16154887"/>
              </a:avLst>
            </a:prstGeom>
            <a:ln w="254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AR"/>
            </a:p>
          </p:txBody>
        </p:sp>
        <p:sp>
          <p:nvSpPr>
            <p:cNvPr id="8" name="7 Arco"/>
            <p:cNvSpPr/>
            <p:nvPr/>
          </p:nvSpPr>
          <p:spPr>
            <a:xfrm rot="5400000">
              <a:off x="4595274" y="2936075"/>
              <a:ext cx="963312" cy="1026503"/>
            </a:xfrm>
            <a:prstGeom prst="arc">
              <a:avLst>
                <a:gd name="adj1" fmla="val 10745053"/>
                <a:gd name="adj2" fmla="val 16154887"/>
              </a:avLst>
            </a:prstGeom>
            <a:ln w="254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AR"/>
            </a:p>
          </p:txBody>
        </p:sp>
        <p:sp>
          <p:nvSpPr>
            <p:cNvPr id="9" name="8 Arco"/>
            <p:cNvSpPr/>
            <p:nvPr/>
          </p:nvSpPr>
          <p:spPr>
            <a:xfrm rot="16200000">
              <a:off x="4155069" y="2485457"/>
              <a:ext cx="2797960" cy="2718585"/>
            </a:xfrm>
            <a:prstGeom prst="arc">
              <a:avLst>
                <a:gd name="adj1" fmla="val 10745053"/>
                <a:gd name="adj2" fmla="val 16154887"/>
              </a:avLst>
            </a:prstGeom>
            <a:ln w="254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AR"/>
            </a:p>
          </p:txBody>
        </p:sp>
        <p:sp>
          <p:nvSpPr>
            <p:cNvPr id="10" name="9 Arco"/>
            <p:cNvSpPr/>
            <p:nvPr/>
          </p:nvSpPr>
          <p:spPr>
            <a:xfrm rot="10800000">
              <a:off x="3275856" y="688254"/>
              <a:ext cx="4602090" cy="4558832"/>
            </a:xfrm>
            <a:prstGeom prst="arc">
              <a:avLst>
                <a:gd name="adj1" fmla="val 10745053"/>
                <a:gd name="adj2" fmla="val 16154887"/>
              </a:avLst>
            </a:prstGeom>
            <a:ln w="254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AR"/>
            </a:p>
          </p:txBody>
        </p:sp>
        <p:sp>
          <p:nvSpPr>
            <p:cNvPr id="11" name="10 Arco"/>
            <p:cNvSpPr/>
            <p:nvPr/>
          </p:nvSpPr>
          <p:spPr>
            <a:xfrm rot="10800000">
              <a:off x="4938490" y="3129256"/>
              <a:ext cx="638411" cy="706385"/>
            </a:xfrm>
            <a:prstGeom prst="arc">
              <a:avLst>
                <a:gd name="adj1" fmla="val 10745053"/>
                <a:gd name="adj2" fmla="val 16154887"/>
              </a:avLst>
            </a:prstGeom>
            <a:ln w="254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AR"/>
            </a:p>
          </p:txBody>
        </p:sp>
        <p:sp>
          <p:nvSpPr>
            <p:cNvPr id="12" name="11 Arco"/>
            <p:cNvSpPr/>
            <p:nvPr/>
          </p:nvSpPr>
          <p:spPr>
            <a:xfrm rot="16200000">
              <a:off x="5085387" y="3482707"/>
              <a:ext cx="356761" cy="358655"/>
            </a:xfrm>
            <a:prstGeom prst="arc">
              <a:avLst>
                <a:gd name="adj1" fmla="val 10745053"/>
                <a:gd name="adj2" fmla="val 16154887"/>
              </a:avLst>
            </a:prstGeom>
            <a:ln w="254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AR"/>
            </a:p>
          </p:txBody>
        </p:sp>
        <p:sp>
          <p:nvSpPr>
            <p:cNvPr id="13" name="12 Arco"/>
            <p:cNvSpPr/>
            <p:nvPr/>
          </p:nvSpPr>
          <p:spPr>
            <a:xfrm>
              <a:off x="5083960" y="3486346"/>
              <a:ext cx="356761" cy="358655"/>
            </a:xfrm>
            <a:prstGeom prst="arc">
              <a:avLst>
                <a:gd name="adj1" fmla="val 10745053"/>
                <a:gd name="adj2" fmla="val 16154887"/>
              </a:avLst>
            </a:prstGeom>
            <a:ln w="254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AR"/>
            </a:p>
          </p:txBody>
        </p:sp>
      </p:grpSp>
      <p:sp>
        <p:nvSpPr>
          <p:cNvPr id="14" name="13 Rectángulo"/>
          <p:cNvSpPr/>
          <p:nvPr/>
        </p:nvSpPr>
        <p:spPr>
          <a:xfrm>
            <a:off x="755578" y="443365"/>
            <a:ext cx="5415521" cy="369332"/>
          </a:xfrm>
          <a:prstGeom prst="rect">
            <a:avLst/>
          </a:prstGeom>
        </p:spPr>
        <p:txBody>
          <a:bodyPr wrap="none">
            <a:spAutoFit/>
          </a:bodyPr>
          <a:lstStyle/>
          <a:p>
            <a:pPr marL="285750" indent="-285750">
              <a:buFont typeface="Arial" pitchFamily="34" charset="0"/>
              <a:buChar char="•"/>
            </a:pPr>
            <a:r>
              <a:rPr lang="es-AR" dirty="0" smtClean="0">
                <a:solidFill>
                  <a:schemeClr val="tx2">
                    <a:lumMod val="60000"/>
                    <a:lumOff val="40000"/>
                  </a:schemeClr>
                </a:solidFill>
              </a:rPr>
              <a:t>FENÓMENOS FÍSICOS                     </a:t>
            </a:r>
            <a:r>
              <a:rPr lang="es-AR" dirty="0" smtClean="0">
                <a:solidFill>
                  <a:schemeClr val="bg1"/>
                </a:solidFill>
              </a:rPr>
              <a:t>las “OLAS del MAR”</a:t>
            </a:r>
            <a:endParaRPr lang="es-AR" dirty="0">
              <a:solidFill>
                <a:schemeClr val="bg1"/>
              </a:solidFill>
            </a:endParaRPr>
          </a:p>
        </p:txBody>
      </p:sp>
      <p:sp>
        <p:nvSpPr>
          <p:cNvPr id="15" name="14 CuadroTexto"/>
          <p:cNvSpPr txBox="1"/>
          <p:nvPr/>
        </p:nvSpPr>
        <p:spPr>
          <a:xfrm>
            <a:off x="658345" y="60593"/>
            <a:ext cx="3320717" cy="400110"/>
          </a:xfrm>
          <a:prstGeom prst="rect">
            <a:avLst/>
          </a:prstGeom>
          <a:noFill/>
        </p:spPr>
        <p:txBody>
          <a:bodyPr wrap="none" rtlCol="0">
            <a:spAutoFit/>
          </a:bodyPr>
          <a:lstStyle/>
          <a:p>
            <a:r>
              <a:rPr lang="es-AR" sz="2000" dirty="0" smtClean="0">
                <a:solidFill>
                  <a:srgbClr val="FFFF00"/>
                </a:solidFill>
              </a:rPr>
              <a:t>EN LA SUPERFICIE TERRESTRE:</a:t>
            </a:r>
            <a:endParaRPr lang="es-AR" sz="2000" dirty="0">
              <a:solidFill>
                <a:srgbClr val="FFFF00"/>
              </a:solidFill>
            </a:endParaRPr>
          </a:p>
        </p:txBody>
      </p:sp>
      <p:sp>
        <p:nvSpPr>
          <p:cNvPr id="16" name="15 Flecha derecha"/>
          <p:cNvSpPr/>
          <p:nvPr/>
        </p:nvSpPr>
        <p:spPr>
          <a:xfrm>
            <a:off x="3347864" y="580457"/>
            <a:ext cx="714785" cy="95147"/>
          </a:xfrm>
          <a:prstGeom prst="rightArrow">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Tree>
    <p:extLst>
      <p:ext uri="{BB962C8B-B14F-4D97-AF65-F5344CB8AC3E}">
        <p14:creationId xmlns:p14="http://schemas.microsoft.com/office/powerpoint/2010/main" val="3004491873"/>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242" name="Picture 2" descr="http://www.wwalls.ru/large/201210/10848.jpg"/>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a:stretch/>
        </p:blipFill>
        <p:spPr bwMode="auto">
          <a:xfrm>
            <a:off x="15335" y="620688"/>
            <a:ext cx="9144000" cy="564042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p:cNvPicPr>
            <a:picLocks noChangeAspect="1" noChangeArrowheads="1"/>
          </p:cNvPicPr>
          <p:nvPr/>
        </p:nvPicPr>
        <p:blipFill>
          <a:blip r:embed="rId3" cstate="print">
            <a:duotone>
              <a:prstClr val="black"/>
              <a:schemeClr val="tx1">
                <a:lumMod val="95000"/>
                <a:lumOff val="5000"/>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3275856" y="2348881"/>
            <a:ext cx="5292779" cy="3176019"/>
          </a:xfrm>
          <a:prstGeom prst="rect">
            <a:avLst/>
          </a:prstGeom>
          <a:noFill/>
          <a:ln>
            <a:noFill/>
          </a:ln>
          <a:effectLst/>
          <a:scene3d>
            <a:camera prst="orthographicFront">
              <a:rot lat="0" lon="12600000" rev="0"/>
            </a:camera>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5431925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CuadroTexto"/>
          <p:cNvSpPr txBox="1"/>
          <p:nvPr/>
        </p:nvSpPr>
        <p:spPr>
          <a:xfrm>
            <a:off x="1835696" y="3140970"/>
            <a:ext cx="5619102" cy="1415772"/>
          </a:xfrm>
          <a:prstGeom prst="rect">
            <a:avLst/>
          </a:prstGeom>
          <a:noFill/>
        </p:spPr>
        <p:txBody>
          <a:bodyPr wrap="none" rtlCol="0">
            <a:spAutoFit/>
          </a:bodyPr>
          <a:lstStyle/>
          <a:p>
            <a:pPr algn="ctr"/>
            <a:r>
              <a:rPr lang="es-AR" sz="2800" dirty="0" smtClean="0">
                <a:solidFill>
                  <a:schemeClr val="bg1"/>
                </a:solidFill>
              </a:rPr>
              <a:t>A estas alturas siguen pensando en …</a:t>
            </a:r>
          </a:p>
          <a:p>
            <a:pPr algn="ctr"/>
            <a:endParaRPr lang="es-AR" dirty="0" smtClean="0">
              <a:solidFill>
                <a:schemeClr val="bg1"/>
              </a:solidFill>
            </a:endParaRPr>
          </a:p>
          <a:p>
            <a:pPr algn="ctr"/>
            <a:r>
              <a:rPr lang="es-AR" sz="4000" dirty="0" smtClean="0">
                <a:solidFill>
                  <a:srgbClr val="FFFF00"/>
                </a:solidFill>
              </a:rPr>
              <a:t>¿¿¿ Casualidad ???</a:t>
            </a:r>
            <a:endParaRPr lang="es-AR" sz="4000" dirty="0">
              <a:solidFill>
                <a:srgbClr val="FFFF00"/>
              </a:solidFill>
            </a:endParaRPr>
          </a:p>
        </p:txBody>
      </p:sp>
      <p:sp>
        <p:nvSpPr>
          <p:cNvPr id="5" name="4 CuadroTexto"/>
          <p:cNvSpPr txBox="1"/>
          <p:nvPr/>
        </p:nvSpPr>
        <p:spPr>
          <a:xfrm>
            <a:off x="170488" y="4725144"/>
            <a:ext cx="8784977" cy="1692771"/>
          </a:xfrm>
          <a:prstGeom prst="rect">
            <a:avLst/>
          </a:prstGeom>
          <a:noFill/>
        </p:spPr>
        <p:txBody>
          <a:bodyPr wrap="square" rtlCol="0">
            <a:spAutoFit/>
          </a:bodyPr>
          <a:lstStyle/>
          <a:p>
            <a:pPr algn="ctr"/>
            <a:r>
              <a:rPr lang="es-AR" sz="2400" dirty="0" smtClean="0">
                <a:solidFill>
                  <a:schemeClr val="bg1"/>
                </a:solidFill>
              </a:rPr>
              <a:t>Volvamos a la superficie y veamos otros ejemplos más, </a:t>
            </a:r>
          </a:p>
          <a:p>
            <a:pPr algn="ctr"/>
            <a:r>
              <a:rPr lang="es-AR" sz="4000" dirty="0" smtClean="0">
                <a:solidFill>
                  <a:srgbClr val="FF0000"/>
                </a:solidFill>
              </a:rPr>
              <a:t>¡¡¡el asombro sera cada vez mayor,</a:t>
            </a:r>
          </a:p>
          <a:p>
            <a:pPr algn="ctr"/>
            <a:r>
              <a:rPr lang="es-AR" sz="4000" dirty="0" smtClean="0">
                <a:solidFill>
                  <a:srgbClr val="FF0000"/>
                </a:solidFill>
              </a:rPr>
              <a:t> se los prometo …!!!</a:t>
            </a:r>
            <a:endParaRPr lang="es-AR" sz="4000" dirty="0">
              <a:solidFill>
                <a:srgbClr val="FF000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471356" y="476672"/>
            <a:ext cx="3743325" cy="2341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168407493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4578"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5508104" y="3139542"/>
            <a:ext cx="2857500" cy="28765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580" name="Picture 4"/>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249910" y="1339343"/>
            <a:ext cx="5524500" cy="5524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579" name="Picture 3"/>
          <p:cNvPicPr>
            <a:picLocks noChangeAspect="1" noChangeArrowheads="1"/>
          </p:cNvPicPr>
          <p:nvPr/>
        </p:nvPicPr>
        <p:blipFill rotWithShape="1">
          <a:blip r:embed="rId4" cstate="print">
            <a:extLst>
              <a:ext uri="{28A0092B-C50C-407E-A947-70E740481C1C}">
                <a14:useLocalDpi xmlns:a14="http://schemas.microsoft.com/office/drawing/2010/main"/>
              </a:ext>
            </a:extLst>
          </a:blip>
          <a:srcRect l="13526" r="15586"/>
          <a:stretch/>
        </p:blipFill>
        <p:spPr bwMode="auto">
          <a:xfrm>
            <a:off x="3226526" y="1713232"/>
            <a:ext cx="5574010" cy="47668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540728" y="1331269"/>
            <a:ext cx="3048000"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2483187" y="-1179512"/>
            <a:ext cx="4572000" cy="923330"/>
          </a:xfrm>
          <a:prstGeom prst="rect">
            <a:avLst/>
          </a:prstGeom>
        </p:spPr>
        <p:txBody>
          <a:bodyPr>
            <a:spAutoFit/>
          </a:bodyPr>
          <a:lstStyle/>
          <a:p>
            <a:r>
              <a:rPr lang="es-AR" dirty="0">
                <a:solidFill>
                  <a:schemeClr val="bg1"/>
                </a:solidFill>
                <a:hlinkClick r:id="rId6"/>
              </a:rPr>
              <a:t>http://</a:t>
            </a:r>
            <a:r>
              <a:rPr lang="es-AR" dirty="0" smtClean="0">
                <a:solidFill>
                  <a:schemeClr val="bg1"/>
                </a:solidFill>
                <a:hlinkClick r:id="rId6"/>
              </a:rPr>
              <a:t>elalmadelosnumeros.blogspot.com.ar/2012/03/el-cinco-y-la-divina-proporcion.html</a:t>
            </a:r>
            <a:endParaRPr lang="es-AR" dirty="0" smtClean="0">
              <a:solidFill>
                <a:schemeClr val="bg1"/>
              </a:solidFill>
            </a:endParaRPr>
          </a:p>
          <a:p>
            <a:endParaRPr lang="es-AR" dirty="0" smtClean="0">
              <a:solidFill>
                <a:schemeClr val="bg1"/>
              </a:solidFill>
            </a:endParaRPr>
          </a:p>
        </p:txBody>
      </p:sp>
      <p:sp>
        <p:nvSpPr>
          <p:cNvPr id="9" name="8 Rectángulo"/>
          <p:cNvSpPr/>
          <p:nvPr/>
        </p:nvSpPr>
        <p:spPr>
          <a:xfrm>
            <a:off x="540730" y="483595"/>
            <a:ext cx="5901295" cy="369332"/>
          </a:xfrm>
          <a:prstGeom prst="rect">
            <a:avLst/>
          </a:prstGeom>
        </p:spPr>
        <p:txBody>
          <a:bodyPr wrap="none">
            <a:spAutoFit/>
          </a:bodyPr>
          <a:lstStyle/>
          <a:p>
            <a:pPr marL="285750" indent="-285750">
              <a:buFont typeface="Arial" pitchFamily="34" charset="0"/>
              <a:buChar char="•"/>
            </a:pPr>
            <a:r>
              <a:rPr lang="es-AR" dirty="0" smtClean="0">
                <a:solidFill>
                  <a:schemeClr val="accent6">
                    <a:lumMod val="60000"/>
                    <a:lumOff val="40000"/>
                  </a:schemeClr>
                </a:solidFill>
              </a:rPr>
              <a:t>ANIMALES </a:t>
            </a:r>
            <a:r>
              <a:rPr lang="es-AR" dirty="0" smtClean="0">
                <a:solidFill>
                  <a:schemeClr val="bg1"/>
                </a:solidFill>
              </a:rPr>
              <a:t>                       el “Cuerno de la CABRA MONTÉS”</a:t>
            </a:r>
            <a:endParaRPr lang="es-AR" dirty="0">
              <a:solidFill>
                <a:schemeClr val="bg1"/>
              </a:solidFill>
            </a:endParaRPr>
          </a:p>
        </p:txBody>
      </p:sp>
      <p:sp>
        <p:nvSpPr>
          <p:cNvPr id="10" name="9 Flecha derecha"/>
          <p:cNvSpPr/>
          <p:nvPr/>
        </p:nvSpPr>
        <p:spPr>
          <a:xfrm>
            <a:off x="2141245" y="620688"/>
            <a:ext cx="714785" cy="9514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11" name="10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1814338244"/>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1000"/>
                                  </p:stCondLst>
                                  <p:childTnLst>
                                    <p:set>
                                      <p:cBhvr>
                                        <p:cTn id="6" dur="1" fill="hold">
                                          <p:stCondLst>
                                            <p:cond delay="0"/>
                                          </p:stCondLst>
                                        </p:cTn>
                                        <p:tgtEl>
                                          <p:spTgt spid="24579"/>
                                        </p:tgtEl>
                                        <p:attrNameLst>
                                          <p:attrName>style.visibility</p:attrName>
                                        </p:attrNameLst>
                                      </p:cBhvr>
                                      <p:to>
                                        <p:strVal val="visible"/>
                                      </p:to>
                                    </p:set>
                                    <p:animEffect transition="in" filter="wheel(1)">
                                      <p:cBhvr>
                                        <p:cTn id="7" dur="2000"/>
                                        <p:tgtEl>
                                          <p:spTgt spid="245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l="31277" t="10331" r="31277" b="18420"/>
          <a:stretch/>
        </p:blipFill>
        <p:spPr bwMode="auto">
          <a:xfrm>
            <a:off x="140675" y="152179"/>
            <a:ext cx="5495689" cy="6525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3" cstate="print">
            <a:duotone>
              <a:prstClr val="black"/>
              <a:srgbClr val="FFFF00">
                <a:tint val="45000"/>
                <a:satMod val="400000"/>
              </a:srgb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rot="16200000">
            <a:off x="1441044" y="3960164"/>
            <a:ext cx="3198699" cy="1919432"/>
          </a:xfrm>
          <a:prstGeom prst="rect">
            <a:avLst/>
          </a:prstGeom>
          <a:noFill/>
          <a:ln>
            <a:noFill/>
          </a:ln>
          <a:effectLst/>
          <a:scene3d>
            <a:camera prst="orthographicFront">
              <a:rot lat="0" lon="12600000" rev="0"/>
            </a:camera>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3" cstate="print">
            <a:duotone>
              <a:prstClr val="black"/>
              <a:srgbClr val="FFFF00">
                <a:tint val="45000"/>
                <a:satMod val="400000"/>
              </a:srgb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rot="16200000">
            <a:off x="1418488" y="1382597"/>
            <a:ext cx="2602327" cy="1561569"/>
          </a:xfrm>
          <a:prstGeom prst="rect">
            <a:avLst/>
          </a:prstGeom>
          <a:noFill/>
          <a:ln>
            <a:noFill/>
          </a:ln>
          <a:effectLst/>
          <a:scene3d>
            <a:camera prst="orthographicFront">
              <a:rot lat="0" lon="12600000" rev="0"/>
            </a:camera>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7 Rectángulo"/>
          <p:cNvSpPr/>
          <p:nvPr/>
        </p:nvSpPr>
        <p:spPr>
          <a:xfrm>
            <a:off x="5220072" y="2720365"/>
            <a:ext cx="2726387" cy="1477328"/>
          </a:xfrm>
          <a:prstGeom prst="rect">
            <a:avLst/>
          </a:prstGeom>
        </p:spPr>
        <p:txBody>
          <a:bodyPr wrap="none">
            <a:spAutoFit/>
          </a:bodyPr>
          <a:lstStyle/>
          <a:p>
            <a:pPr marL="285750" indent="-285750">
              <a:buFont typeface="Arial" pitchFamily="34" charset="0"/>
              <a:buChar char="•"/>
            </a:pPr>
            <a:r>
              <a:rPr lang="es-AR" dirty="0" smtClean="0">
                <a:solidFill>
                  <a:schemeClr val="accent6">
                    <a:lumMod val="60000"/>
                    <a:lumOff val="40000"/>
                  </a:schemeClr>
                </a:solidFill>
              </a:rPr>
              <a:t>ANIMALES </a:t>
            </a:r>
            <a:r>
              <a:rPr lang="es-AR" dirty="0" smtClean="0">
                <a:solidFill>
                  <a:schemeClr val="bg1"/>
                </a:solidFill>
              </a:rPr>
              <a:t>                       </a:t>
            </a:r>
          </a:p>
          <a:p>
            <a:pPr marL="285750" indent="-285750">
              <a:buFont typeface="Arial" pitchFamily="34" charset="0"/>
              <a:buChar char="•"/>
            </a:pPr>
            <a:endParaRPr lang="es-AR" dirty="0">
              <a:solidFill>
                <a:schemeClr val="bg1"/>
              </a:solidFill>
            </a:endParaRPr>
          </a:p>
          <a:p>
            <a:pPr algn="ctr"/>
            <a:r>
              <a:rPr lang="es-AR" dirty="0" smtClean="0">
                <a:solidFill>
                  <a:schemeClr val="bg1"/>
                </a:solidFill>
              </a:rPr>
              <a:t>el “HIPOCAMPO” </a:t>
            </a:r>
          </a:p>
          <a:p>
            <a:pPr algn="ctr"/>
            <a:r>
              <a:rPr lang="es-AR" dirty="0" smtClean="0">
                <a:solidFill>
                  <a:schemeClr val="bg1"/>
                </a:solidFill>
              </a:rPr>
              <a:t>o </a:t>
            </a:r>
          </a:p>
          <a:p>
            <a:pPr algn="ctr"/>
            <a:r>
              <a:rPr lang="es-AR" dirty="0" smtClean="0">
                <a:solidFill>
                  <a:schemeClr val="bg1"/>
                </a:solidFill>
              </a:rPr>
              <a:t>“CABALLITO DE MAR”</a:t>
            </a:r>
            <a:endParaRPr lang="es-AR" dirty="0">
              <a:solidFill>
                <a:schemeClr val="bg1"/>
              </a:solidFill>
            </a:endParaRPr>
          </a:p>
        </p:txBody>
      </p:sp>
      <p:sp>
        <p:nvSpPr>
          <p:cNvPr id="2" name="1 CuadroTexto"/>
          <p:cNvSpPr txBox="1"/>
          <p:nvPr/>
        </p:nvSpPr>
        <p:spPr>
          <a:xfrm rot="10800000" flipV="1">
            <a:off x="4644007" y="5013176"/>
            <a:ext cx="4176463" cy="830997"/>
          </a:xfrm>
          <a:prstGeom prst="rect">
            <a:avLst/>
          </a:prstGeom>
          <a:noFill/>
        </p:spPr>
        <p:txBody>
          <a:bodyPr wrap="square" rtlCol="0">
            <a:spAutoFit/>
          </a:bodyPr>
          <a:lstStyle/>
          <a:p>
            <a:pPr algn="ctr"/>
            <a:r>
              <a:rPr lang="es-AR" sz="2400" dirty="0" smtClean="0">
                <a:solidFill>
                  <a:srgbClr val="FFFF00"/>
                </a:solidFill>
              </a:rPr>
              <a:t>Lo forman dos espirales una la del torso y otra la de la cola</a:t>
            </a:r>
            <a:endParaRPr lang="es-AR" sz="2400" dirty="0">
              <a:solidFill>
                <a:srgbClr val="FFFF00"/>
              </a:solidFill>
            </a:endParaRPr>
          </a:p>
        </p:txBody>
      </p:sp>
      <p:sp>
        <p:nvSpPr>
          <p:cNvPr id="9" name="8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1405913360"/>
      </p:ext>
    </p:extLst>
  </p:cSld>
  <p:clrMapOvr>
    <a:masterClrMapping/>
  </p:clrMapOvr>
  <mc:AlternateContent xmlns:mc="http://schemas.openxmlformats.org/markup-compatibility/2006" xmlns:p14="http://schemas.microsoft.com/office/powerpoint/2010/main">
    <mc:Choice Requires="p14">
      <p:transition spd="slow">
        <p14:wheelReverse spokes="1"/>
      </p:transition>
    </mc:Choice>
    <mc:Fallback xmlns="">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194" name="Picture 2" descr="http://cazaimagenes.es/wp-content/uploads/2014/03/image2.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796730"/>
            <a:ext cx="9144000" cy="6096001"/>
          </a:xfrm>
          <a:prstGeom prst="rect">
            <a:avLst/>
          </a:prstGeom>
          <a:noFill/>
          <a:extLst>
            <a:ext uri="{909E8E84-426E-40DD-AFC4-6F175D3DCCD1}">
              <a14:hiddenFill xmlns:a14="http://schemas.microsoft.com/office/drawing/2010/main">
                <a:solidFill>
                  <a:srgbClr val="FFFFFF"/>
                </a:solidFill>
              </a14:hiddenFill>
            </a:ext>
          </a:extLst>
        </p:spPr>
      </p:pic>
      <p:grpSp>
        <p:nvGrpSpPr>
          <p:cNvPr id="4" name="3 Grupo"/>
          <p:cNvGrpSpPr/>
          <p:nvPr/>
        </p:nvGrpSpPr>
        <p:grpSpPr>
          <a:xfrm rot="10088676">
            <a:off x="4884188" y="2656564"/>
            <a:ext cx="5017783" cy="4827293"/>
            <a:chOff x="3275856" y="688254"/>
            <a:chExt cx="4635713" cy="4581664"/>
          </a:xfrm>
        </p:grpSpPr>
        <p:pic>
          <p:nvPicPr>
            <p:cNvPr id="6" name="Picture 4" descr="http://www.educa.madrid.org/web/cepa.coslada/math_online/html_aux_pages/fibonacci_files/espiral%20fibonacci.gif"/>
            <p:cNvPicPr>
              <a:picLocks noChangeAspect="1" noChangeArrowheads="1"/>
            </p:cNvPicPr>
            <p:nvPr/>
          </p:nvPicPr>
          <p:blipFill>
            <a:blip r:embed="rId3">
              <a:extLst>
                <a:ext uri="{BEBA8EAE-BF5A-486C-A8C5-ECC9F3942E4B}">
                  <a14:imgProps xmlns:a14="http://schemas.microsoft.com/office/drawing/2010/main">
                    <a14:imgLayer r:embed="rId4">
                      <a14:imgEffect>
                        <a14:artisticGlowDiffused/>
                      </a14:imgEffect>
                    </a14:imgLayer>
                  </a14:imgProps>
                </a:ext>
                <a:ext uri="{28A0092B-C50C-407E-A947-70E740481C1C}">
                  <a14:useLocalDpi xmlns:a14="http://schemas.microsoft.com/office/drawing/2010/main"/>
                </a:ext>
              </a:extLst>
            </a:blip>
            <a:srcRect/>
            <a:stretch>
              <a:fillRect/>
            </a:stretch>
          </p:blipFill>
          <p:spPr bwMode="auto">
            <a:xfrm>
              <a:off x="4172219" y="2944087"/>
              <a:ext cx="3739350" cy="2325831"/>
            </a:xfrm>
            <a:prstGeom prst="rect">
              <a:avLst/>
            </a:prstGeom>
            <a:noFill/>
            <a:extLst>
              <a:ext uri="{909E8E84-426E-40DD-AFC4-6F175D3DCCD1}">
                <a14:hiddenFill xmlns:a14="http://schemas.microsoft.com/office/drawing/2010/main">
                  <a:solidFill>
                    <a:srgbClr val="FFFFFF"/>
                  </a:solidFill>
                </a14:hiddenFill>
              </a:ext>
            </a:extLst>
          </p:spPr>
        </p:pic>
        <p:sp>
          <p:nvSpPr>
            <p:cNvPr id="7" name="6 Arco"/>
            <p:cNvSpPr/>
            <p:nvPr/>
          </p:nvSpPr>
          <p:spPr>
            <a:xfrm>
              <a:off x="4201891" y="2963676"/>
              <a:ext cx="1790700" cy="1739900"/>
            </a:xfrm>
            <a:prstGeom prst="arc">
              <a:avLst>
                <a:gd name="adj1" fmla="val 10745053"/>
                <a:gd name="adj2" fmla="val 16154887"/>
              </a:avLst>
            </a:prstGeom>
            <a:ln w="254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AR"/>
            </a:p>
          </p:txBody>
        </p:sp>
        <p:sp>
          <p:nvSpPr>
            <p:cNvPr id="8" name="7 Arco"/>
            <p:cNvSpPr/>
            <p:nvPr/>
          </p:nvSpPr>
          <p:spPr>
            <a:xfrm rot="5400000">
              <a:off x="4595274" y="2936075"/>
              <a:ext cx="963312" cy="1026503"/>
            </a:xfrm>
            <a:prstGeom prst="arc">
              <a:avLst>
                <a:gd name="adj1" fmla="val 10745053"/>
                <a:gd name="adj2" fmla="val 16154887"/>
              </a:avLst>
            </a:prstGeom>
            <a:ln w="254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AR"/>
            </a:p>
          </p:txBody>
        </p:sp>
        <p:sp>
          <p:nvSpPr>
            <p:cNvPr id="9" name="8 Arco"/>
            <p:cNvSpPr/>
            <p:nvPr/>
          </p:nvSpPr>
          <p:spPr>
            <a:xfrm rot="16200000">
              <a:off x="4155069" y="2485457"/>
              <a:ext cx="2797960" cy="2718585"/>
            </a:xfrm>
            <a:prstGeom prst="arc">
              <a:avLst>
                <a:gd name="adj1" fmla="val 10745053"/>
                <a:gd name="adj2" fmla="val 16154887"/>
              </a:avLst>
            </a:prstGeom>
            <a:ln w="254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AR"/>
            </a:p>
          </p:txBody>
        </p:sp>
        <p:sp>
          <p:nvSpPr>
            <p:cNvPr id="10" name="9 Arco"/>
            <p:cNvSpPr/>
            <p:nvPr/>
          </p:nvSpPr>
          <p:spPr>
            <a:xfrm rot="10800000">
              <a:off x="3275856" y="688254"/>
              <a:ext cx="4602090" cy="4558832"/>
            </a:xfrm>
            <a:prstGeom prst="arc">
              <a:avLst>
                <a:gd name="adj1" fmla="val 10745053"/>
                <a:gd name="adj2" fmla="val 16154887"/>
              </a:avLst>
            </a:prstGeom>
            <a:ln w="254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AR"/>
            </a:p>
          </p:txBody>
        </p:sp>
        <p:sp>
          <p:nvSpPr>
            <p:cNvPr id="11" name="10 Arco"/>
            <p:cNvSpPr/>
            <p:nvPr/>
          </p:nvSpPr>
          <p:spPr>
            <a:xfrm rot="10800000">
              <a:off x="4938490" y="3129256"/>
              <a:ext cx="638411" cy="706385"/>
            </a:xfrm>
            <a:prstGeom prst="arc">
              <a:avLst>
                <a:gd name="adj1" fmla="val 10745053"/>
                <a:gd name="adj2" fmla="val 16154887"/>
              </a:avLst>
            </a:prstGeom>
            <a:ln w="254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AR"/>
            </a:p>
          </p:txBody>
        </p:sp>
        <p:sp>
          <p:nvSpPr>
            <p:cNvPr id="12" name="11 Arco"/>
            <p:cNvSpPr/>
            <p:nvPr/>
          </p:nvSpPr>
          <p:spPr>
            <a:xfrm rot="16200000">
              <a:off x="5085387" y="3482707"/>
              <a:ext cx="356761" cy="358655"/>
            </a:xfrm>
            <a:prstGeom prst="arc">
              <a:avLst>
                <a:gd name="adj1" fmla="val 10745053"/>
                <a:gd name="adj2" fmla="val 16154887"/>
              </a:avLst>
            </a:prstGeom>
            <a:ln w="254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AR"/>
            </a:p>
          </p:txBody>
        </p:sp>
        <p:sp>
          <p:nvSpPr>
            <p:cNvPr id="13" name="12 Arco"/>
            <p:cNvSpPr/>
            <p:nvPr/>
          </p:nvSpPr>
          <p:spPr>
            <a:xfrm>
              <a:off x="5083960" y="3486346"/>
              <a:ext cx="356761" cy="358655"/>
            </a:xfrm>
            <a:prstGeom prst="arc">
              <a:avLst>
                <a:gd name="adj1" fmla="val 10745053"/>
                <a:gd name="adj2" fmla="val 16154887"/>
              </a:avLst>
            </a:prstGeom>
            <a:ln w="254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AR"/>
            </a:p>
          </p:txBody>
        </p:sp>
      </p:grpSp>
      <p:sp>
        <p:nvSpPr>
          <p:cNvPr id="2" name="1 CuadroTexto"/>
          <p:cNvSpPr txBox="1"/>
          <p:nvPr/>
        </p:nvSpPr>
        <p:spPr>
          <a:xfrm>
            <a:off x="1125003" y="74576"/>
            <a:ext cx="6911203" cy="646331"/>
          </a:xfrm>
          <a:prstGeom prst="rect">
            <a:avLst/>
          </a:prstGeom>
          <a:noFill/>
        </p:spPr>
        <p:txBody>
          <a:bodyPr wrap="square" rtlCol="0">
            <a:spAutoFit/>
          </a:bodyPr>
          <a:lstStyle/>
          <a:p>
            <a:r>
              <a:rPr lang="es-AR" dirty="0" smtClean="0">
                <a:solidFill>
                  <a:schemeClr val="bg1"/>
                </a:solidFill>
              </a:rPr>
              <a:t>Efectos físicos de los elementos como</a:t>
            </a:r>
            <a:r>
              <a:rPr lang="es-AR" dirty="0" smtClean="0">
                <a:solidFill>
                  <a:srgbClr val="FFFF00"/>
                </a:solidFill>
              </a:rPr>
              <a:t> el agua interaccionando con una persona</a:t>
            </a:r>
            <a:r>
              <a:rPr lang="es-AR" dirty="0" smtClean="0">
                <a:solidFill>
                  <a:schemeClr val="bg1"/>
                </a:solidFill>
              </a:rPr>
              <a:t>, como el caso de la figura…</a:t>
            </a:r>
            <a:endParaRPr lang="es-AR" dirty="0">
              <a:solidFill>
                <a:schemeClr val="bg1"/>
              </a:solidFill>
            </a:endParaRPr>
          </a:p>
        </p:txBody>
      </p:sp>
    </p:spTree>
    <p:extLst>
      <p:ext uri="{BB962C8B-B14F-4D97-AF65-F5344CB8AC3E}">
        <p14:creationId xmlns:p14="http://schemas.microsoft.com/office/powerpoint/2010/main" val="298744372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Picture 7"/>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262365" y="105128"/>
            <a:ext cx="6624736" cy="66247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pic>
        <p:nvPicPr>
          <p:cNvPr id="2" name="1 Imagen"/>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66605" y="501172"/>
            <a:ext cx="7989929" cy="5832648"/>
          </a:xfrm>
          <a:prstGeom prst="rect">
            <a:avLst/>
          </a:prstGeom>
        </p:spPr>
      </p:pic>
      <p:pic>
        <p:nvPicPr>
          <p:cNvPr id="1026" name="Picture 2"/>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rot="19006946">
            <a:off x="3970361" y="367348"/>
            <a:ext cx="2880108" cy="45624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1898704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0"/>
                                        <p:tgtEl>
                                          <p:spTgt spid="2"/>
                                        </p:tgtEl>
                                      </p:cBhvr>
                                    </p:animEffect>
                                  </p:childTnLst>
                                </p:cTn>
                              </p:par>
                            </p:childTnLst>
                          </p:cTn>
                        </p:par>
                        <p:par>
                          <p:cTn id="11" fill="hold">
                            <p:stCondLst>
                              <p:cond delay="5000"/>
                            </p:stCondLst>
                            <p:childTnLst>
                              <p:par>
                                <p:cTn id="12" presetID="10" presetClass="entr" presetSubtype="0" fill="hold" nodeType="afterEffect">
                                  <p:stCondLst>
                                    <p:cond delay="0"/>
                                  </p:stCondLst>
                                  <p:childTnLst>
                                    <p:set>
                                      <p:cBhvr>
                                        <p:cTn id="13" dur="1" fill="hold">
                                          <p:stCondLst>
                                            <p:cond delay="0"/>
                                          </p:stCondLst>
                                        </p:cTn>
                                        <p:tgtEl>
                                          <p:spTgt spid="1026"/>
                                        </p:tgtEl>
                                        <p:attrNameLst>
                                          <p:attrName>style.visibility</p:attrName>
                                        </p:attrNameLst>
                                      </p:cBhvr>
                                      <p:to>
                                        <p:strVal val="visible"/>
                                      </p:to>
                                    </p:set>
                                    <p:animEffect transition="in" filter="fade">
                                      <p:cBhvr>
                                        <p:cTn id="14" dur="3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a:stretch/>
        </p:blipFill>
        <p:spPr bwMode="auto">
          <a:xfrm>
            <a:off x="467543" y="620688"/>
            <a:ext cx="8007717" cy="56166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2"/>
          <p:cNvPicPr>
            <a:picLocks noChangeAspect="1" noChangeArrowheads="1"/>
          </p:cNvPicPr>
          <p:nvPr/>
        </p:nvPicPr>
        <p:blipFill>
          <a:blip r:embed="rId3" cstate="print">
            <a:duotone>
              <a:prstClr val="black"/>
              <a:schemeClr val="tx1">
                <a:lumMod val="95000"/>
                <a:lumOff val="5000"/>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1115616" y="620688"/>
            <a:ext cx="6071129" cy="3643081"/>
          </a:xfrm>
          <a:prstGeom prst="rect">
            <a:avLst/>
          </a:prstGeom>
          <a:noFill/>
          <a:ln>
            <a:noFill/>
          </a:ln>
          <a:effectLst/>
          <a:scene3d>
            <a:camera prst="orthographicFront">
              <a:rot lat="0" lon="12600000" rev="0"/>
            </a:camera>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
        <p:nvSpPr>
          <p:cNvPr id="5" name="4 CuadroTexto"/>
          <p:cNvSpPr txBox="1"/>
          <p:nvPr/>
        </p:nvSpPr>
        <p:spPr>
          <a:xfrm>
            <a:off x="2195736" y="6273225"/>
            <a:ext cx="5173211" cy="584775"/>
          </a:xfrm>
          <a:prstGeom prst="rect">
            <a:avLst/>
          </a:prstGeom>
          <a:noFill/>
        </p:spPr>
        <p:txBody>
          <a:bodyPr wrap="none" rtlCol="0">
            <a:spAutoFit/>
          </a:bodyPr>
          <a:lstStyle/>
          <a:p>
            <a:r>
              <a:rPr lang="es-AR" sz="3200" dirty="0" smtClean="0">
                <a:solidFill>
                  <a:schemeClr val="bg1"/>
                </a:solidFill>
                <a:latin typeface="Edwardian Script ITC" pitchFamily="66" charset="0"/>
              </a:rPr>
              <a:t>Música “</a:t>
            </a:r>
            <a:r>
              <a:rPr lang="es-AR" sz="3200" dirty="0" err="1" smtClean="0">
                <a:solidFill>
                  <a:schemeClr val="bg1"/>
                </a:solidFill>
                <a:latin typeface="Edwardian Script ITC" pitchFamily="66" charset="0"/>
              </a:rPr>
              <a:t>Often</a:t>
            </a:r>
            <a:r>
              <a:rPr lang="es-AR" sz="3200" dirty="0" smtClean="0">
                <a:solidFill>
                  <a:schemeClr val="bg1"/>
                </a:solidFill>
                <a:latin typeface="Edwardian Script ITC" pitchFamily="66" charset="0"/>
              </a:rPr>
              <a:t> a </a:t>
            </a:r>
            <a:r>
              <a:rPr lang="es-AR" sz="3200" dirty="0" err="1" smtClean="0">
                <a:solidFill>
                  <a:schemeClr val="bg1"/>
                </a:solidFill>
                <a:latin typeface="Edwardian Script ITC" pitchFamily="66" charset="0"/>
              </a:rPr>
              <a:t>bird</a:t>
            </a:r>
            <a:r>
              <a:rPr lang="es-AR" sz="3200" dirty="0" smtClean="0">
                <a:solidFill>
                  <a:schemeClr val="bg1"/>
                </a:solidFill>
                <a:latin typeface="Edwardian Script ITC" pitchFamily="66" charset="0"/>
              </a:rPr>
              <a:t>”  por </a:t>
            </a:r>
            <a:r>
              <a:rPr lang="es-AR" sz="3200" dirty="0" err="1" smtClean="0">
                <a:solidFill>
                  <a:schemeClr val="bg1"/>
                </a:solidFill>
                <a:latin typeface="Edwardian Script ITC" pitchFamily="66" charset="0"/>
              </a:rPr>
              <a:t>Wim</a:t>
            </a:r>
            <a:r>
              <a:rPr lang="es-AR" sz="3200" dirty="0" smtClean="0">
                <a:solidFill>
                  <a:schemeClr val="bg1"/>
                </a:solidFill>
                <a:latin typeface="Edwardian Script ITC" pitchFamily="66" charset="0"/>
              </a:rPr>
              <a:t> </a:t>
            </a:r>
            <a:r>
              <a:rPr lang="es-AR" sz="3200" dirty="0" err="1" smtClean="0">
                <a:solidFill>
                  <a:schemeClr val="bg1"/>
                </a:solidFill>
                <a:latin typeface="Edwardian Script ITC" pitchFamily="66" charset="0"/>
              </a:rPr>
              <a:t>Mertens</a:t>
            </a:r>
            <a:endParaRPr lang="es-AR" sz="3200" dirty="0">
              <a:solidFill>
                <a:schemeClr val="bg1"/>
              </a:solidFill>
              <a:latin typeface="Edwardian Script ITC" pitchFamily="66" charset="0"/>
            </a:endParaRPr>
          </a:p>
        </p:txBody>
      </p:sp>
    </p:spTree>
    <p:extLst>
      <p:ext uri="{BB962C8B-B14F-4D97-AF65-F5344CB8AC3E}">
        <p14:creationId xmlns:p14="http://schemas.microsoft.com/office/powerpoint/2010/main" val="70148468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CuadroTexto"/>
          <p:cNvSpPr txBox="1"/>
          <p:nvPr/>
        </p:nvSpPr>
        <p:spPr>
          <a:xfrm>
            <a:off x="3221363" y="1916831"/>
            <a:ext cx="2670924" cy="2246769"/>
          </a:xfrm>
          <a:prstGeom prst="rect">
            <a:avLst/>
          </a:prstGeom>
          <a:noFill/>
        </p:spPr>
        <p:txBody>
          <a:bodyPr wrap="non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es-AR" sz="140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Fin</a:t>
            </a:r>
          </a:p>
        </p:txBody>
      </p:sp>
      <p:sp>
        <p:nvSpPr>
          <p:cNvPr id="5" name="4 CuadroTexto"/>
          <p:cNvSpPr txBox="1"/>
          <p:nvPr/>
        </p:nvSpPr>
        <p:spPr>
          <a:xfrm>
            <a:off x="3368839" y="5126512"/>
            <a:ext cx="2375971" cy="523220"/>
          </a:xfrm>
          <a:prstGeom prst="rect">
            <a:avLst/>
          </a:prstGeom>
          <a:noFill/>
        </p:spPr>
        <p:txBody>
          <a:bodyPr wrap="none" rtlCol="0">
            <a:spAutoFit/>
          </a:bodyPr>
          <a:lstStyle/>
          <a:p>
            <a:r>
              <a:rPr lang="es-AR" sz="2800" dirty="0" smtClean="0">
                <a:solidFill>
                  <a:schemeClr val="bg1"/>
                </a:solidFill>
              </a:rPr>
              <a:t>Capítulo 1 de 3</a:t>
            </a:r>
            <a:endParaRPr lang="es-AR" sz="2800" dirty="0">
              <a:solidFill>
                <a:schemeClr val="bg1"/>
              </a:solidFill>
            </a:endParaRPr>
          </a:p>
        </p:txBody>
      </p:sp>
      <p:sp>
        <p:nvSpPr>
          <p:cNvPr id="6" name="5 CuadroTexto"/>
          <p:cNvSpPr txBox="1"/>
          <p:nvPr/>
        </p:nvSpPr>
        <p:spPr>
          <a:xfrm>
            <a:off x="3019417" y="910033"/>
            <a:ext cx="3074816" cy="369332"/>
          </a:xfrm>
          <a:prstGeom prst="rect">
            <a:avLst/>
          </a:prstGeom>
          <a:noFill/>
        </p:spPr>
        <p:txBody>
          <a:bodyPr wrap="none" rtlCol="0">
            <a:spAutoFit/>
          </a:bodyPr>
          <a:lstStyle/>
          <a:p>
            <a:r>
              <a:rPr lang="es-AR" dirty="0" smtClean="0">
                <a:solidFill>
                  <a:schemeClr val="bg1"/>
                </a:solidFill>
              </a:rPr>
              <a:t>Música e imágenes de Internet</a:t>
            </a:r>
            <a:endParaRPr lang="es-AR" dirty="0">
              <a:solidFill>
                <a:schemeClr val="bg1"/>
              </a:solidFill>
            </a:endParaRPr>
          </a:p>
        </p:txBody>
      </p:sp>
      <p:sp>
        <p:nvSpPr>
          <p:cNvPr id="7" name="6 CuadroTexto"/>
          <p:cNvSpPr txBox="1"/>
          <p:nvPr/>
        </p:nvSpPr>
        <p:spPr>
          <a:xfrm>
            <a:off x="3325140" y="5652912"/>
            <a:ext cx="2426049" cy="646331"/>
          </a:xfrm>
          <a:prstGeom prst="rect">
            <a:avLst/>
          </a:prstGeom>
          <a:noFill/>
        </p:spPr>
        <p:txBody>
          <a:bodyPr wrap="none" rtlCol="0">
            <a:spAutoFit/>
          </a:bodyPr>
          <a:lstStyle/>
          <a:p>
            <a:pPr algn="ctr"/>
            <a:r>
              <a:rPr lang="es-AR" dirty="0" smtClean="0">
                <a:solidFill>
                  <a:schemeClr val="bg1"/>
                </a:solidFill>
              </a:rPr>
              <a:t>Próximo capítulo 2 de 3</a:t>
            </a:r>
          </a:p>
          <a:p>
            <a:pPr algn="ctr"/>
            <a:r>
              <a:rPr lang="es-AR" dirty="0" smtClean="0">
                <a:solidFill>
                  <a:schemeClr val="bg1"/>
                </a:solidFill>
              </a:rPr>
              <a:t>El Universo y el Hombre</a:t>
            </a:r>
            <a:endParaRPr lang="es-AR" dirty="0">
              <a:solidFill>
                <a:schemeClr val="bg1"/>
              </a:solidFill>
            </a:endParaRPr>
          </a:p>
        </p:txBody>
      </p:sp>
    </p:spTree>
    <p:extLst>
      <p:ext uri="{BB962C8B-B14F-4D97-AF65-F5344CB8AC3E}">
        <p14:creationId xmlns:p14="http://schemas.microsoft.com/office/powerpoint/2010/main" val="46004913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xit" presetSubtype="0" fill="hold" grpId="1" nodeType="afterEffect">
                                  <p:stCondLst>
                                    <p:cond delay="2000"/>
                                  </p:stCondLst>
                                  <p:childTnLst>
                                    <p:animEffect transition="out" filter="fade">
                                      <p:cBhvr>
                                        <p:cTn id="10" dur="500"/>
                                        <p:tgtEl>
                                          <p:spTgt spid="6"/>
                                        </p:tgtEl>
                                      </p:cBhvr>
                                    </p:animEffect>
                                    <p:set>
                                      <p:cBhvr>
                                        <p:cTn id="11"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Lst>
  </p:timing>
</p:sld>
</file>

<file path=ppt/slides/slide46.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AR"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AR"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AR"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es-AR" smtClean="0">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667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54864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2971800" y="4572000"/>
            <a:ext cx="2540000" cy="1130300"/>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2590800"/>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a:ext>
            </a:extLst>
          </a:blip>
          <a:srcRect/>
          <a:stretch>
            <a:fillRect/>
          </a:stretch>
        </p:blipFill>
        <p:spPr bwMode="auto">
          <a:xfrm>
            <a:off x="609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2362200"/>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mc:AlternateContent xmlns:mc="http://schemas.openxmlformats.org/markup-compatibility/2006" xmlns:p14="http://schemas.microsoft.com/office/powerpoint/2010/main">
    <mc:Choice Requires="p14">
      <p:transition spd="slow" p14:dur="3000">
        <p14:shred pattern="rectangle" dir="out"/>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5664</TotalTime>
  <Words>2577</Words>
  <Application>Microsoft Office PowerPoint</Application>
  <PresentationFormat>Presentación en pantalla (4:3)</PresentationFormat>
  <Paragraphs>388</Paragraphs>
  <Slides>46</Slides>
  <Notes>0</Notes>
  <HiddenSlides>0</HiddenSlides>
  <MMClips>0</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46</vt:i4>
      </vt:variant>
    </vt:vector>
  </HeadingPairs>
  <TitlesOfParts>
    <vt:vector size="55" baseType="lpstr">
      <vt:lpstr>Arial</vt:lpstr>
      <vt:lpstr>Symbol</vt:lpstr>
      <vt:lpstr>Calibri</vt:lpstr>
      <vt:lpstr>Berlin Sans FB Demi</vt:lpstr>
      <vt:lpstr>Tangerine</vt:lpstr>
      <vt:lpstr>Edwardian Script ITC</vt:lpstr>
      <vt:lpstr>Tema de Office</vt:lpstr>
      <vt:lpstr>1_Tema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Raúl TM</dc:creator>
  <cp:lastModifiedBy>Raúl Tarulla</cp:lastModifiedBy>
  <cp:revision>383</cp:revision>
  <dcterms:created xsi:type="dcterms:W3CDTF">2014-09-16T14:32:43Z</dcterms:created>
  <dcterms:modified xsi:type="dcterms:W3CDTF">2014-10-18T14:13:23Z</dcterms:modified>
</cp:coreProperties>
</file>