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75" r:id="rId3"/>
  </p:sldMasterIdLst>
  <p:notesMasterIdLst>
    <p:notesMasterId r:id="rId85"/>
  </p:notesMasterIdLst>
  <p:sldIdLst>
    <p:sldId id="534" r:id="rId4"/>
    <p:sldId id="574" r:id="rId5"/>
    <p:sldId id="634" r:id="rId6"/>
    <p:sldId id="639" r:id="rId7"/>
    <p:sldId id="638" r:id="rId8"/>
    <p:sldId id="636" r:id="rId9"/>
    <p:sldId id="635" r:id="rId10"/>
    <p:sldId id="637" r:id="rId11"/>
    <p:sldId id="587" r:id="rId12"/>
    <p:sldId id="537" r:id="rId13"/>
    <p:sldId id="640" r:id="rId14"/>
    <p:sldId id="552" r:id="rId15"/>
    <p:sldId id="547" r:id="rId16"/>
    <p:sldId id="538" r:id="rId17"/>
    <p:sldId id="603" r:id="rId18"/>
    <p:sldId id="604" r:id="rId19"/>
    <p:sldId id="605" r:id="rId20"/>
    <p:sldId id="606" r:id="rId21"/>
    <p:sldId id="598" r:id="rId22"/>
    <p:sldId id="588" r:id="rId23"/>
    <p:sldId id="599" r:id="rId24"/>
    <p:sldId id="600" r:id="rId25"/>
    <p:sldId id="601" r:id="rId26"/>
    <p:sldId id="548" r:id="rId27"/>
    <p:sldId id="558" r:id="rId28"/>
    <p:sldId id="553" r:id="rId29"/>
    <p:sldId id="589" r:id="rId30"/>
    <p:sldId id="542" r:id="rId31"/>
    <p:sldId id="560" r:id="rId32"/>
    <p:sldId id="609" r:id="rId33"/>
    <p:sldId id="615" r:id="rId34"/>
    <p:sldId id="556" r:id="rId35"/>
    <p:sldId id="624" r:id="rId36"/>
    <p:sldId id="623" r:id="rId37"/>
    <p:sldId id="590" r:id="rId38"/>
    <p:sldId id="568" r:id="rId39"/>
    <p:sldId id="557" r:id="rId40"/>
    <p:sldId id="564" r:id="rId41"/>
    <p:sldId id="591" r:id="rId42"/>
    <p:sldId id="607" r:id="rId43"/>
    <p:sldId id="608" r:id="rId44"/>
    <p:sldId id="610" r:id="rId45"/>
    <p:sldId id="612" r:id="rId46"/>
    <p:sldId id="563" r:id="rId47"/>
    <p:sldId id="561" r:id="rId48"/>
    <p:sldId id="559" r:id="rId49"/>
    <p:sldId id="592" r:id="rId50"/>
    <p:sldId id="554" r:id="rId51"/>
    <p:sldId id="565" r:id="rId52"/>
    <p:sldId id="566" r:id="rId53"/>
    <p:sldId id="567" r:id="rId54"/>
    <p:sldId id="550" r:id="rId55"/>
    <p:sldId id="551" r:id="rId56"/>
    <p:sldId id="569" r:id="rId57"/>
    <p:sldId id="593" r:id="rId58"/>
    <p:sldId id="570" r:id="rId59"/>
    <p:sldId id="562" r:id="rId60"/>
    <p:sldId id="573" r:id="rId61"/>
    <p:sldId id="555" r:id="rId62"/>
    <p:sldId id="594" r:id="rId63"/>
    <p:sldId id="597" r:id="rId64"/>
    <p:sldId id="629" r:id="rId65"/>
    <p:sldId id="630" r:id="rId66"/>
    <p:sldId id="613" r:id="rId67"/>
    <p:sldId id="614" r:id="rId68"/>
    <p:sldId id="595" r:id="rId69"/>
    <p:sldId id="616" r:id="rId70"/>
    <p:sldId id="617" r:id="rId71"/>
    <p:sldId id="618" r:id="rId72"/>
    <p:sldId id="619" r:id="rId73"/>
    <p:sldId id="577" r:id="rId74"/>
    <p:sldId id="620" r:id="rId75"/>
    <p:sldId id="621" r:id="rId76"/>
    <p:sldId id="622" r:id="rId77"/>
    <p:sldId id="626" r:id="rId78"/>
    <p:sldId id="627" r:id="rId79"/>
    <p:sldId id="628" r:id="rId80"/>
    <p:sldId id="631" r:id="rId81"/>
    <p:sldId id="632" r:id="rId82"/>
    <p:sldId id="411" r:id="rId83"/>
    <p:sldId id="633" r:id="rId84"/>
  </p:sldIdLst>
  <p:sldSz cx="10801350" cy="65166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qpfkb/VAd5dVHshxw47FcA==" hashData="bKmnI0gXwbR45//0Qxk0zhzvhG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FF9933"/>
    <a:srgbClr val="FFB871"/>
    <a:srgbClr val="0000FF"/>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7" autoAdjust="0"/>
    <p:restoredTop sz="94627" autoAdjust="0"/>
  </p:normalViewPr>
  <p:slideViewPr>
    <p:cSldViewPr>
      <p:cViewPr>
        <p:scale>
          <a:sx n="30" d="100"/>
          <a:sy n="30" d="100"/>
        </p:scale>
        <p:origin x="-1980" y="-1068"/>
      </p:cViewPr>
      <p:guideLst>
        <p:guide orient="horz" pos="2053"/>
        <p:guide pos="3402"/>
      </p:guideLst>
    </p:cSldViewPr>
  </p:slideViewPr>
  <p:notesTextViewPr>
    <p:cViewPr>
      <p:scale>
        <a:sx n="100" d="100"/>
        <a:sy n="100" d="100"/>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tableStyles" Target="tableStyles.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5" Type="http://schemas.openxmlformats.org/officeDocument/2006/relationships/slide" Target="slides/slide2.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viewProps" Target="viewProps.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11/07/2020</a:t>
            </a:fld>
            <a:endParaRPr lang="es-ES"/>
          </a:p>
        </p:txBody>
      </p:sp>
      <p:sp>
        <p:nvSpPr>
          <p:cNvPr id="4" name="3 Marcador de imagen de diapositiva"/>
          <p:cNvSpPr>
            <a:spLocks noGrp="1" noRot="1" noChangeAspect="1"/>
          </p:cNvSpPr>
          <p:nvPr>
            <p:ph type="sldImg" idx="2"/>
          </p:nvPr>
        </p:nvSpPr>
        <p:spPr>
          <a:xfrm>
            <a:off x="587375" y="685800"/>
            <a:ext cx="5683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2900238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2"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6"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11/07/2020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11/07/2020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80"/>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4"/>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11/07/2020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72" y="1520565"/>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9" y="1520565"/>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11/07/2020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7"/>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41"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41" y="2066637"/>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11/07/2020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11/07/2020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11/07/2020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72" y="259461"/>
            <a:ext cx="3553569"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30" y="259465"/>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72" y="1363682"/>
            <a:ext cx="3553569"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11/07/2020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11/07/2020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11/07/2020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7" y="260974"/>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71" y="260974"/>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11/07/2020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292B6CF-C560-4F1E-9F31-9426CFD2FD04}" type="datetimeFigureOut">
              <a:rPr lang="es-ES" smtClean="0"/>
              <a:t>11/07/2020</a:t>
            </a:fld>
            <a:endParaRPr lang="es-ES"/>
          </a:p>
        </p:txBody>
      </p:sp>
      <p:sp>
        <p:nvSpPr>
          <p:cNvPr id="3" name="2 Marcador de pie de página"/>
          <p:cNvSpPr>
            <a:spLocks noGrp="1"/>
          </p:cNvSpPr>
          <p:nvPr>
            <p:ph type="ftr" sz="quarter" idx="11"/>
          </p:nvPr>
        </p:nvSpPr>
        <p:spPr>
          <a:xfrm>
            <a:off x="3690461" y="6040008"/>
            <a:ext cx="3420428" cy="346953"/>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7740971" y="6040008"/>
            <a:ext cx="2520315" cy="346953"/>
          </a:xfrm>
          <a:prstGeom prst="rect">
            <a:avLst/>
          </a:prstGeom>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6444656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400"/>
            <a:ext cx="9181148" cy="139686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6" y="3692790"/>
            <a:ext cx="7560945" cy="166537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5723089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9933"/>
            </a:gs>
            <a:gs pos="50000">
              <a:srgbClr val="FFFF00"/>
            </a:gs>
            <a:gs pos="88000">
              <a:srgbClr val="FF9933"/>
            </a:gs>
          </a:gsLst>
          <a:lin ang="81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71" y="260970"/>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71" y="1520565"/>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71" y="6040009"/>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11/07/2020</a:t>
            </a:fld>
            <a:endParaRPr lang="es-ES"/>
          </a:p>
        </p:txBody>
      </p:sp>
      <p:sp>
        <p:nvSpPr>
          <p:cNvPr id="5" name="4 Marcador de pie de página"/>
          <p:cNvSpPr>
            <a:spLocks noGrp="1"/>
          </p:cNvSpPr>
          <p:nvPr>
            <p:ph type="ftr" sz="quarter" idx="3"/>
          </p:nvPr>
        </p:nvSpPr>
        <p:spPr>
          <a:xfrm>
            <a:off x="3690462" y="6040009"/>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40971" y="6040009"/>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7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9933"/>
            </a:gs>
            <a:gs pos="50000">
              <a:srgbClr val="FFFF00"/>
            </a:gs>
            <a:gs pos="88000">
              <a:srgbClr val="FF9933"/>
            </a:gs>
          </a:gsLst>
          <a:lin ang="8100000" scaled="1"/>
          <a:tileRect/>
        </a:gra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71" y="5934410"/>
            <a:ext cx="2520315" cy="45254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70"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76"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80.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81.jpeg"/></Relationships>
</file>

<file path=ppt/slides/_rels/slide81.xml.rels><?xml version="1.0" encoding="UTF-8" standalone="yes"?>
<Relationships xmlns="http://schemas.openxmlformats.org/package/2006/relationships"><Relationship Id="rId8" Type="http://schemas.openxmlformats.org/officeDocument/2006/relationships/image" Target="../media/image85.png"/><Relationship Id="rId13" Type="http://schemas.openxmlformats.org/officeDocument/2006/relationships/hyperlink" Target="https://vk.com/mispps" TargetMode="External"/><Relationship Id="rId3" Type="http://schemas.openxmlformats.org/officeDocument/2006/relationships/image" Target="../media/image82.png"/><Relationship Id="rId7" Type="http://schemas.openxmlformats.org/officeDocument/2006/relationships/hyperlink" Target="https://www.facebook.com/mispps" TargetMode="External"/><Relationship Id="rId12" Type="http://schemas.openxmlformats.org/officeDocument/2006/relationships/image" Target="../media/image8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84.png"/><Relationship Id="rId11" Type="http://schemas.openxmlformats.org/officeDocument/2006/relationships/hyperlink" Target="https://plus.google.com/+Mispps/" TargetMode="External"/><Relationship Id="rId5" Type="http://schemas.openxmlformats.org/officeDocument/2006/relationships/image" Target="../media/image83.png"/><Relationship Id="rId10" Type="http://schemas.openxmlformats.org/officeDocument/2006/relationships/image" Target="../media/image8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1" y="-70971"/>
            <a:ext cx="10801351" cy="6516688"/>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217234" y="3217237"/>
            <a:ext cx="6516688" cy="82222"/>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501896" y="3217237"/>
            <a:ext cx="6516688" cy="82222"/>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445717"/>
            <a:ext cx="10801350" cy="70971"/>
          </a:xfrm>
          <a:prstGeom prst="rect">
            <a:avLst/>
          </a:prstGeom>
          <a:noFill/>
          <a:ln w="9525">
            <a:noFill/>
            <a:miter lim="800000"/>
            <a:headEnd/>
            <a:tailEnd/>
          </a:ln>
        </p:spPr>
      </p:pic>
      <p:sp>
        <p:nvSpPr>
          <p:cNvPr id="155665" name="Rectangle 17"/>
          <p:cNvSpPr>
            <a:spLocks noChangeArrowheads="1"/>
          </p:cNvSpPr>
          <p:nvPr/>
        </p:nvSpPr>
        <p:spPr bwMode="auto">
          <a:xfrm>
            <a:off x="421902" y="5566364"/>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21898" y="5430592"/>
            <a:ext cx="692498" cy="728814"/>
          </a:xfrm>
          <a:prstGeom prst="rect">
            <a:avLst/>
          </a:prstGeom>
          <a:noFill/>
          <a:ln w="38100">
            <a:solidFill>
              <a:srgbClr val="1CDEF8"/>
            </a:solidFill>
            <a:miter lim="800000"/>
            <a:headEnd/>
            <a:tailEnd/>
          </a:ln>
        </p:spPr>
      </p:pic>
      <p:sp>
        <p:nvSpPr>
          <p:cNvPr id="19" name="18 Rectángulo"/>
          <p:cNvSpPr/>
          <p:nvPr/>
        </p:nvSpPr>
        <p:spPr>
          <a:xfrm>
            <a:off x="2339297" y="4344474"/>
            <a:ext cx="31801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97923" y="972328"/>
            <a:ext cx="8511267" cy="3712213"/>
          </a:xfrm>
          <a:prstGeom prst="rect">
            <a:avLst/>
          </a:prstGeom>
        </p:spPr>
        <p:txBody>
          <a:bodyPr wrap="none" lIns="81272" tIns="40636" rIns="81272" bIns="40636" fromWordArt="1">
            <a:prstTxWarp prst="textPlain">
              <a:avLst>
                <a:gd name="adj" fmla="val 50000"/>
              </a:avLst>
            </a:prstTxWarp>
          </a:bodyPr>
          <a:lstStyle/>
          <a:p>
            <a:pPr algn="ctr"/>
            <a:r>
              <a:rPr lang="es-ES" sz="8800" kern="10" dirty="0" smtClean="0">
                <a:ln w="19050">
                  <a:solidFill>
                    <a:srgbClr val="0000FF"/>
                  </a:solidFill>
                  <a:round/>
                  <a:headEnd/>
                  <a:tailEnd/>
                </a:ln>
                <a:solidFill>
                  <a:srgbClr val="FFFF00"/>
                </a:solidFill>
                <a:effectLst>
                  <a:outerShdw dist="35921" dir="2700000" algn="ctr" rotWithShape="0">
                    <a:srgbClr val="990000"/>
                  </a:outerShdw>
                </a:effectLst>
                <a:latin typeface="Impact" pitchFamily="34" charset="0"/>
              </a:rPr>
              <a:t> 6.000 monos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Impact" pitchFamily="34" charset="0"/>
              </a:rPr>
              <a:t>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Aharoni" pitchFamily="2" charset="-79"/>
                <a:cs typeface="Aharoni" pitchFamily="2" charset="-79"/>
              </a:rPr>
              <a:t>tomaron </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Aharoni" pitchFamily="2" charset="-79"/>
              <a:cs typeface="Aharoni" pitchFamily="2" charset="-79"/>
            </a:endParaRP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Aharoni" pitchFamily="2" charset="-79"/>
                <a:cs typeface="Aharoni" pitchFamily="2" charset="-79"/>
              </a:rPr>
              <a:t>una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Aharoni" pitchFamily="2" charset="-79"/>
                <a:cs typeface="Aharoni" pitchFamily="2" charset="-79"/>
              </a:rPr>
              <a:t>ciudad y las personas ahora </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Aharoni" pitchFamily="2" charset="-79"/>
              <a:cs typeface="Aharoni" pitchFamily="2" charset="-79"/>
            </a:endParaRP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Aharoni" pitchFamily="2" charset="-79"/>
                <a:cs typeface="Aharoni" pitchFamily="2" charset="-79"/>
              </a:rPr>
              <a:t>viven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Aharoni" pitchFamily="2" charset="-79"/>
                <a:cs typeface="Aharoni" pitchFamily="2" charset="-79"/>
              </a:rPr>
              <a:t>refugiadas en sus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Aharoni" pitchFamily="2" charset="-79"/>
                <a:cs typeface="Aharoni" pitchFamily="2" charset="-79"/>
              </a:rPr>
              <a:t>casas</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497920" y="5332097"/>
            <a:ext cx="2372938" cy="887577"/>
          </a:xfrm>
          <a:prstGeom prst="rect">
            <a:avLst/>
          </a:prstGeom>
          <a:noFill/>
        </p:spPr>
      </p:pic>
      <p:pic>
        <p:nvPicPr>
          <p:cNvPr id="13" name="Picture 8"/>
          <p:cNvPicPr>
            <a:picLocks noChangeAspect="1" noChangeArrowheads="1"/>
          </p:cNvPicPr>
          <p:nvPr/>
        </p:nvPicPr>
        <p:blipFill>
          <a:blip r:embed="rId7" cstate="print"/>
          <a:srcRect/>
          <a:stretch>
            <a:fillRect/>
          </a:stretch>
        </p:blipFill>
        <p:spPr bwMode="auto">
          <a:xfrm>
            <a:off x="552292" y="726649"/>
            <a:ext cx="1211401" cy="687873"/>
          </a:xfrm>
          <a:prstGeom prst="rect">
            <a:avLst/>
          </a:prstGeom>
          <a:noFill/>
          <a:ln w="9525">
            <a:noFill/>
            <a:round/>
            <a:headEnd/>
            <a:tailEnd/>
          </a:ln>
        </p:spPr>
      </p:pic>
      <p:pic>
        <p:nvPicPr>
          <p:cNvPr id="12" name="Picture 12" descr="Image1"/>
          <p:cNvPicPr>
            <a:picLocks noChangeAspect="1" noChangeArrowheads="1" noCrop="1"/>
          </p:cNvPicPr>
          <p:nvPr/>
        </p:nvPicPr>
        <p:blipFill>
          <a:blip r:embed="rId8" cstate="print"/>
          <a:srcRect/>
          <a:stretch>
            <a:fillRect/>
          </a:stretch>
        </p:blipFill>
        <p:spPr bwMode="auto">
          <a:xfrm>
            <a:off x="212051" y="179255"/>
            <a:ext cx="922615" cy="1013707"/>
          </a:xfrm>
          <a:prstGeom prst="rect">
            <a:avLst/>
          </a:prstGeom>
          <a:noFill/>
          <a:ln w="9525">
            <a:noFill/>
            <a:miter lim="800000"/>
            <a:headEnd/>
            <a:tailEnd/>
          </a:ln>
        </p:spPr>
      </p:pic>
      <p:pic>
        <p:nvPicPr>
          <p:cNvPr id="1026" name="Picture 2"/>
          <p:cNvPicPr>
            <a:picLocks noChangeAspect="1" noChangeArrowheads="1"/>
          </p:cNvPicPr>
          <p:nvPr/>
        </p:nvPicPr>
        <p:blipFill>
          <a:blip r:embed="rId9" cstate="email">
            <a:extLst>
              <a:ext uri="{28A0092B-C50C-407E-A947-70E740481C1C}">
                <a14:useLocalDpi xmlns:a14="http://schemas.microsoft.com/office/drawing/2010/main" val="0"/>
              </a:ext>
            </a:extLst>
          </a:blip>
          <a:srcRect/>
          <a:stretch>
            <a:fillRect/>
          </a:stretch>
        </p:blipFill>
        <p:spPr bwMode="auto">
          <a:xfrm>
            <a:off x="-647993" y="2394248"/>
            <a:ext cx="360363" cy="285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advTm="12000">
    <p:random/>
    <p:sndAc>
      <p:stSnd>
        <p:snd r:embed="rId2" name="RED SAILS IN THE SUNSE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Monos toman poder de ciudad en Tailandia / Noticias de hoy PP e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306" y="-26458"/>
            <a:ext cx="10835656" cy="6543146"/>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8087918" y="4608606"/>
            <a:ext cx="2718778" cy="1200329"/>
          </a:xfrm>
          <a:prstGeom prst="rect">
            <a:avLst/>
          </a:prstGeom>
          <a:noFill/>
        </p:spPr>
        <p:txBody>
          <a:bodyPr wrap="square" rtlCol="0">
            <a:spAutoFit/>
          </a:bodyPr>
          <a:lstStyle/>
          <a:p>
            <a:r>
              <a:rPr lang="es-ES" sz="7200" dirty="0" smtClean="0">
                <a:solidFill>
                  <a:schemeClr val="bg1"/>
                </a:solidFill>
                <a:latin typeface="Playbill" pitchFamily="82" charset="0"/>
              </a:rPr>
              <a:t> LOPBURI</a:t>
            </a:r>
            <a:r>
              <a:rPr lang="es-ES" sz="7200" dirty="0" smtClean="0">
                <a:solidFill>
                  <a:srgbClr val="FFFF00"/>
                </a:solidFill>
                <a:latin typeface="Playbill" pitchFamily="82" charset="0"/>
              </a:rPr>
              <a:t> </a:t>
            </a:r>
            <a:endParaRPr lang="es-ES" sz="7200" dirty="0">
              <a:solidFill>
                <a:srgbClr val="FFFF00"/>
              </a:solidFill>
              <a:latin typeface="Playbill" pitchFamily="82" charset="0"/>
            </a:endParaRPr>
          </a:p>
        </p:txBody>
      </p:sp>
      <p:sp>
        <p:nvSpPr>
          <p:cNvPr id="3" name="2 Cara sonriente"/>
          <p:cNvSpPr/>
          <p:nvPr/>
        </p:nvSpPr>
        <p:spPr>
          <a:xfrm>
            <a:off x="9690555" y="83901"/>
            <a:ext cx="914400" cy="914400"/>
          </a:xfrm>
          <a:prstGeom prst="smileyFace">
            <a:avLst>
              <a:gd name="adj" fmla="val -4653"/>
            </a:avLst>
          </a:prstGeom>
          <a:solidFill>
            <a:srgbClr val="FF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85019588"/>
      </p:ext>
    </p:extLst>
  </p:cSld>
  <p:clrMapOvr>
    <a:masterClrMapping/>
  </p:clrMapOvr>
  <p:transition spd="med" advTm="5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Lopburi, la bonita ciudad de los monos - Viajes de Vi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2056"/>
            <a:ext cx="10801350" cy="7192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1306943"/>
      </p:ext>
    </p:extLst>
  </p:cSld>
  <p:clrMapOvr>
    <a:masterClrMapping/>
  </p:clrMapOvr>
  <p:transition spd="med" advTm="5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8742"/>
            <a:ext cx="10801350" cy="6745370"/>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Lopburi, la bonita ciudad de los monos - Viajes de Vi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0235" y="882082"/>
            <a:ext cx="7992964" cy="49534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0727052"/>
      </p:ext>
    </p:extLst>
  </p:cSld>
  <p:clrMapOvr>
    <a:masterClrMapping/>
  </p:clrMapOvr>
  <p:transition spd="med" advTm="7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ร้านอาหาร สวนภูมิทาน"/>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17" y="-25400"/>
            <a:ext cx="12003422" cy="6542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2140063"/>
      </p:ext>
    </p:extLst>
  </p:cSld>
  <p:clrMapOvr>
    <a:masterClrMapping/>
  </p:clrMapOvr>
  <p:transition spd="med" advTm="5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6 ร้านแฮงค์เอ้าท์ พริตตี้สวย โคโยตี้โดน"/>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01" y="0"/>
            <a:ext cx="10822251" cy="6502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2571976"/>
      </p:ext>
    </p:extLst>
  </p:cSld>
  <p:clrMapOvr>
    <a:masterClrMapping/>
  </p:clrMapOvr>
  <p:transition spd="med" advTm="5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8742"/>
            <a:ext cx="10801350" cy="674537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Vida Nocturna De Lopburi: Pase Sus Noches De Ocio En Estos Bares ..."/>
          <p:cNvPicPr>
            <a:picLocks noChangeAspect="1" noChangeArrowheads="1"/>
          </p:cNvPicPr>
          <p:nvPr/>
        </p:nvPicPr>
        <p:blipFill rotWithShape="1">
          <a:blip r:embed="rId3">
            <a:extLst>
              <a:ext uri="{28A0092B-C50C-407E-A947-70E740481C1C}">
                <a14:useLocalDpi xmlns:a14="http://schemas.microsoft.com/office/drawing/2010/main" val="0"/>
              </a:ext>
            </a:extLst>
          </a:blip>
          <a:srcRect b="16398"/>
          <a:stretch/>
        </p:blipFill>
        <p:spPr bwMode="auto">
          <a:xfrm>
            <a:off x="1368228" y="954088"/>
            <a:ext cx="7668374" cy="4626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4619096"/>
      </p:ext>
    </p:extLst>
  </p:cSld>
  <p:clrMapOvr>
    <a:masterClrMapping/>
  </p:clrMapOvr>
  <p:transition spd="med" advTm="5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Photo 1 of 29 - ร้านอาหารสวนภูมิทาน"/>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
            <a:ext cx="10801350" cy="65158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4883471"/>
      </p:ext>
    </p:extLst>
  </p:cSld>
  <p:clrMapOvr>
    <a:masterClrMapping/>
  </p:clrMapOvr>
  <p:transition spd="med" advTm="5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868302" y="1242120"/>
            <a:ext cx="8268756"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FF0000"/>
                </a:solidFill>
                <a:latin typeface="+mj-lt"/>
              </a:rPr>
              <a:t>Durante los últimos días más de </a:t>
            </a:r>
            <a:r>
              <a:rPr lang="es-ES" altLang="es-ES" sz="2800" b="1" i="1" dirty="0" smtClean="0">
                <a:solidFill>
                  <a:srgbClr val="FF0000"/>
                </a:solidFill>
                <a:latin typeface="+mj-lt"/>
              </a:rPr>
              <a:t>6.000 </a:t>
            </a:r>
            <a:r>
              <a:rPr lang="es-ES" altLang="es-ES" sz="2800" b="1" i="1" dirty="0">
                <a:solidFill>
                  <a:srgbClr val="FF0000"/>
                </a:solidFill>
                <a:latin typeface="+mj-lt"/>
              </a:rPr>
              <a:t>monos tomaron la ciudad de Lopburi , Tailandia , y los habitantes del lugar prefieren mantenerse refugiados en sus casas. Debido a la </a:t>
            </a:r>
            <a:r>
              <a:rPr lang="es-ES" altLang="es-ES" sz="4400" b="1" i="1" dirty="0" smtClean="0">
                <a:solidFill>
                  <a:srgbClr val="FF0000"/>
                </a:solidFill>
                <a:latin typeface="+mj-lt"/>
              </a:rPr>
              <a:t>pandemia </a:t>
            </a:r>
            <a:r>
              <a:rPr lang="es-ES" altLang="es-ES" sz="4400" b="1" i="1" dirty="0">
                <a:solidFill>
                  <a:srgbClr val="FF0000"/>
                </a:solidFill>
                <a:latin typeface="+mj-lt"/>
              </a:rPr>
              <a:t>de coronavirus </a:t>
            </a:r>
            <a:r>
              <a:rPr lang="es-ES" altLang="es-ES" sz="2800" b="1" i="1" dirty="0">
                <a:solidFill>
                  <a:srgbClr val="FF0000"/>
                </a:solidFill>
                <a:latin typeface="+mj-lt"/>
              </a:rPr>
              <a:t>muchos animales salieron de sus territorios habituales y al no observar movimiento de los humanos se instalaron en zonas urbanas.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6434" y="5042181"/>
            <a:ext cx="1701868" cy="1298731"/>
          </a:xfrm>
          <a:prstGeom prst="rect">
            <a:avLst/>
          </a:prstGeom>
          <a:noFill/>
        </p:spPr>
      </p:pic>
    </p:spTree>
    <p:extLst>
      <p:ext uri="{BB962C8B-B14F-4D97-AF65-F5344CB8AC3E}">
        <p14:creationId xmlns:p14="http://schemas.microsoft.com/office/powerpoint/2010/main" val="2472269265"/>
      </p:ext>
    </p:extLst>
  </p:cSld>
  <p:clrMapOvr>
    <a:masterClrMapping/>
  </p:clrMapOvr>
  <mc:AlternateContent xmlns:mc="http://schemas.openxmlformats.org/markup-compatibility/2006">
    <mc:Choice xmlns:p14="http://schemas.microsoft.com/office/powerpoint/2010/main" Requires="p14">
      <p:transition spd="slow" p14:dur="4000" advTm="18000">
        <p14:vortex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stalla una batalla de monos en Tailandia por comida ante la falt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913181"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9584668"/>
      </p:ext>
    </p:extLst>
  </p:cSld>
  <p:clrMapOvr>
    <a:masterClrMapping/>
  </p:clrMapOvr>
  <p:transition spd="med" advTm="5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Mum and daughter, 12, crushed to death on way to school in Lopburi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664"/>
            <a:ext cx="10801350" cy="6613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9078117"/>
      </p:ext>
    </p:extLst>
  </p:cSld>
  <p:clrMapOvr>
    <a:masterClrMapping/>
  </p:clrMapOvr>
  <p:transition spd="med" advTm="5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ientos de monos invaden las calles en busca de comida y desata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968327"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4963341"/>
      </p:ext>
    </p:extLst>
  </p:cSld>
  <p:clrMapOvr>
    <a:masterClrMapping/>
  </p:clrMapOvr>
  <p:transition spd="med" advTm="5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www.exoticca.com/blog/wp-content/uploads/2017/04/post-blog-lopburi-tailandia-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79086"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0021312"/>
      </p:ext>
    </p:extLst>
  </p:cSld>
  <p:clrMapOvr>
    <a:masterClrMapping/>
  </p:clrMapOvr>
  <p:transition spd="med" advTm="5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a ciudad de Lopburi, en Tailandia, está tomada por más de 6000 monos y los habitantes se refugian en sus cas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24" y="-99894"/>
            <a:ext cx="10820375" cy="67227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5101548"/>
      </p:ext>
    </p:extLst>
  </p:cSld>
  <p:clrMapOvr>
    <a:masterClrMapping/>
  </p:clrMapOvr>
  <p:transition spd="med" advTm="5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dscn225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1" cy="65334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74656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maxresdefault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6025" y="-61"/>
            <a:ext cx="1219200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7020895"/>
      </p:ext>
    </p:extLst>
  </p:cSld>
  <p:clrMapOvr>
    <a:masterClrMapping/>
  </p:clrMapOvr>
  <p:transition spd="med" advTm="5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6dbf2cfc5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01350" cy="6705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4932458"/>
      </p:ext>
    </p:extLst>
  </p:cSld>
  <p:clrMapOvr>
    <a:masterClrMapping/>
  </p:clrMapOvr>
  <p:transition spd="med" advTm="5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images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
            <a:ext cx="10801350" cy="71878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6538797"/>
      </p:ext>
    </p:extLst>
  </p:cSld>
  <p:clrMapOvr>
    <a:masterClrMapping/>
  </p:clrMapOvr>
  <p:transition spd="med" advTm="5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15204402-en-la-zona-de-montaña-de-hua-hin-hay-un-montón-de-monos-y-se-rodean-siempre-gente-pidiendo-comida-a-vec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414061"/>
            <a:ext cx="11170122" cy="76136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6021572"/>
      </p:ext>
    </p:extLst>
  </p:cSld>
  <p:clrMapOvr>
    <a:masterClrMapping/>
  </p:clrMapOvr>
  <p:transition spd="med" advTm="5000">
    <p:random/>
    <p:sndAc>
      <p:stSnd>
        <p:snd r:embed="rId2" name="LOT ME CALL YOU SWEETHEAR.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3096420" y="1995193"/>
            <a:ext cx="6841920"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a:solidFill>
                  <a:srgbClr val="FF0000"/>
                </a:solidFill>
                <a:latin typeface="+mj-lt"/>
              </a:rPr>
              <a:t>"Ahora nosotros vivimos en una jaula y los monos viven en libertad", expresó Kuljira al Daily Mail. La mujer tuvo que cubrir la parte trasera de su casa con un enrejado para que los monos hambrientos no se metan en su hogar.</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6434" y="5042181"/>
            <a:ext cx="1701868" cy="1298731"/>
          </a:xfrm>
          <a:prstGeom prst="rect">
            <a:avLst/>
          </a:prstGeom>
          <a:noFill/>
        </p:spPr>
      </p:pic>
    </p:spTree>
    <p:extLst>
      <p:ext uri="{BB962C8B-B14F-4D97-AF65-F5344CB8AC3E}">
        <p14:creationId xmlns:p14="http://schemas.microsoft.com/office/powerpoint/2010/main" val="2656287321"/>
      </p:ext>
    </p:extLst>
  </p:cSld>
  <p:clrMapOvr>
    <a:masterClrMapping/>
  </p:clrMapOvr>
  <mc:AlternateContent xmlns:mc="http://schemas.openxmlformats.org/markup-compatibility/2006" xmlns:p14="http://schemas.microsoft.com/office/powerpoint/2010/main">
    <mc:Choice Requires="p14">
      <p:transition spd="slow" p14:dur="4000" advTm="17000">
        <p14:vortex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descarga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25360"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1098408"/>
      </p:ext>
    </p:extLst>
  </p:cSld>
  <p:clrMapOvr>
    <a:masterClrMapping/>
  </p:clrMapOvr>
  <p:transition spd="med" advTm="7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IMG_227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29442"/>
            <a:ext cx="10801350" cy="7832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475419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c0fb4752-f11f-4da8-825f-ee6c19d72601_16-9-aspect-ratio_default_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792261"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803910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Tailandia: monos tomaron una ciudad y las personas ahora vive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41" y="0"/>
            <a:ext cx="11429999"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8070801"/>
      </p:ext>
    </p:extLst>
  </p:cSld>
  <p:clrMapOvr>
    <a:masterClrMapping/>
  </p:clrMapOvr>
  <p:transition spd="med" advTm="7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ed+ | Monos hambrientos generan caos en Tailandia - YouTube"/>
          <p:cNvPicPr>
            <a:picLocks noChangeAspect="1" noChangeArrowheads="1"/>
          </p:cNvPicPr>
          <p:nvPr/>
        </p:nvPicPr>
        <p:blipFill rotWithShape="1">
          <a:blip r:embed="rId2">
            <a:extLst>
              <a:ext uri="{28A0092B-C50C-407E-A947-70E740481C1C}">
                <a14:useLocalDpi xmlns:a14="http://schemas.microsoft.com/office/drawing/2010/main" val="0"/>
              </a:ext>
            </a:extLst>
          </a:blip>
          <a:srcRect r="22137" b="9772"/>
          <a:stretch/>
        </p:blipFill>
        <p:spPr bwMode="auto">
          <a:xfrm>
            <a:off x="-1188" y="1"/>
            <a:ext cx="11831241" cy="6642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4833511"/>
      </p:ext>
    </p:extLst>
  </p:cSld>
  <p:clrMapOvr>
    <a:masterClrMapping/>
  </p:clrMapOvr>
  <p:transition spd="med" advTm="7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fecto coronavirus: cientos de monos hambrientos invaden una ..."/>
          <p:cNvPicPr>
            <a:picLocks noChangeAspect="1" noChangeArrowheads="1"/>
          </p:cNvPicPr>
          <p:nvPr/>
        </p:nvPicPr>
        <p:blipFill rotWithShape="1">
          <a:blip r:embed="rId2">
            <a:extLst>
              <a:ext uri="{28A0092B-C50C-407E-A947-70E740481C1C}">
                <a14:useLocalDpi xmlns:a14="http://schemas.microsoft.com/office/drawing/2010/main" val="0"/>
              </a:ext>
            </a:extLst>
          </a:blip>
          <a:srcRect t="12009" b="13053"/>
          <a:stretch/>
        </p:blipFill>
        <p:spPr bwMode="auto">
          <a:xfrm>
            <a:off x="1" y="-126032"/>
            <a:ext cx="10849205" cy="6642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030686"/>
      </p:ext>
    </p:extLst>
  </p:cSld>
  <p:clrMapOvr>
    <a:masterClrMapping/>
  </p:clrMapOvr>
  <p:transition spd="med" advTm="7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753688" y="1995193"/>
            <a:ext cx="7184652"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a:solidFill>
                  <a:srgbClr val="FF0000"/>
                </a:solidFill>
                <a:latin typeface="+mj-lt"/>
              </a:rPr>
              <a:t>Según el medio británico los animales primero estuvieron confinados alrededor de un templo de la ciudad, pero con el tiempo fueron invadiendo las calles adyacentes, y obligaron a los comerciantes a cerrar sus locales.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6434" y="5042181"/>
            <a:ext cx="1701868" cy="1298731"/>
          </a:xfrm>
          <a:prstGeom prst="rect">
            <a:avLst/>
          </a:prstGeom>
          <a:noFill/>
        </p:spPr>
      </p:pic>
    </p:spTree>
    <p:extLst>
      <p:ext uri="{BB962C8B-B14F-4D97-AF65-F5344CB8AC3E}">
        <p14:creationId xmlns:p14="http://schemas.microsoft.com/office/powerpoint/2010/main" val="3783894372"/>
      </p:ext>
    </p:extLst>
  </p:cSld>
  <p:clrMapOvr>
    <a:masterClrMapping/>
  </p:clrMapOvr>
  <mc:AlternateContent xmlns:mc="http://schemas.openxmlformats.org/markup-compatibility/2006" xmlns:p14="http://schemas.microsoft.com/office/powerpoint/2010/main">
    <mc:Choice Requires="p14">
      <p:transition spd="slow" p14:dur="40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opburi mon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79086"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4167827"/>
      </p:ext>
    </p:extLst>
  </p:cSld>
  <p:clrMapOvr>
    <a:masterClrMapping/>
  </p:clrMapOvr>
  <p:transition spd="med" advTm="7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Video: la falta de turistas por el coronavirus desató un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8040"/>
            <a:ext cx="10801350" cy="68335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3086539"/>
      </p:ext>
    </p:extLst>
  </p:cSld>
  <p:clrMapOvr>
    <a:masterClrMapping/>
  </p:clrMapOvr>
  <p:transition spd="med" advTm="7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ose Luis\Desktop\monkey-temple-thailan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9596"/>
            <a:ext cx="11089308" cy="6475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001571"/>
      </p:ext>
    </p:extLst>
  </p:cSld>
  <p:clrMapOvr>
    <a:masterClrMapping/>
  </p:clrMapOvr>
  <p:transition spd="med" advTm="7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Jose Luis\Desktop\lopburi-tailandia-monos-en-wat-san-yot-3634174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32" y="1"/>
            <a:ext cx="10833484" cy="7650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8445405"/>
      </p:ext>
    </p:extLst>
  </p:cSld>
  <p:clrMapOvr>
    <a:masterClrMapping/>
  </p:clrMapOvr>
  <p:transition spd="med" advTm="7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La ciudad de Lopburi, en Tailandia es invadida por monos | El Comerci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0801351"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1043930"/>
      </p:ext>
    </p:extLst>
  </p:cSld>
  <p:clrMapOvr>
    <a:masterClrMapping/>
  </p:clrMapOvr>
  <p:transition spd="med" advTm="7000">
    <p:random/>
    <p:sndAc>
      <p:stSnd>
        <p:snd r:embed="rId2" name="Enrique Chia + A Man Without Love.wav"/>
      </p:stSnd>
    </p:sndAc>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Jose Luis\Desktop\imag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
            <a:ext cx="10801350" cy="68587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9224363"/>
      </p:ext>
    </p:extLst>
  </p:cSld>
  <p:clrMapOvr>
    <a:masterClrMapping/>
  </p:clrMapOvr>
  <p:transition spd="med" advTm="7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Jose Luis\Desktop\descarg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
            <a:ext cx="10801350" cy="71878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2385021"/>
      </p:ext>
    </p:extLst>
  </p:cSld>
  <p:clrMapOvr>
    <a:masterClrMapping/>
  </p:clrMapOvr>
  <p:transition spd="med" advTm="7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753688" y="1616167"/>
            <a:ext cx="7184652"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a:solidFill>
                  <a:srgbClr val="FF0000"/>
                </a:solidFill>
                <a:latin typeface="+mj-lt"/>
              </a:rPr>
              <a:t>La ciudad de Lopburi está ubicada a 150 km al norte de Bangkok, y aunque pareciera una escena de El planeta de los simios , no se trata de una película. "Los excrementos están en todas partes, el olor es insoportable, sobre todo cuando llueve", agrega la misma ciudadana.</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6434" y="5042181"/>
            <a:ext cx="1701868" cy="1298731"/>
          </a:xfrm>
          <a:prstGeom prst="rect">
            <a:avLst/>
          </a:prstGeom>
          <a:noFill/>
        </p:spPr>
      </p:pic>
    </p:spTree>
    <p:extLst>
      <p:ext uri="{BB962C8B-B14F-4D97-AF65-F5344CB8AC3E}">
        <p14:creationId xmlns:p14="http://schemas.microsoft.com/office/powerpoint/2010/main" val="260763605"/>
      </p:ext>
    </p:extLst>
  </p:cSld>
  <p:clrMapOvr>
    <a:masterClrMapping/>
  </p:clrMapOvr>
  <mc:AlternateContent xmlns:mc="http://schemas.openxmlformats.org/markup-compatibility/2006" xmlns:p14="http://schemas.microsoft.com/office/powerpoint/2010/main">
    <mc:Choice Requires="p14">
      <p:transition spd="slow" p14:dur="40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Monos se toman ciudad tailandesa y los humanos se encerraro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962" y="0"/>
            <a:ext cx="11216745"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169603"/>
      </p:ext>
    </p:extLst>
  </p:cSld>
  <p:clrMapOvr>
    <a:masterClrMapping/>
  </p:clrMapOvr>
  <p:transition spd="med" advTm="7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Video: cientos de monos hambrientos generan caos en Tailandia por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87" y="-8334"/>
            <a:ext cx="11044387" cy="65250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6053480"/>
      </p:ext>
    </p:extLst>
  </p:cSld>
  <p:clrMapOvr>
    <a:masterClrMapping/>
  </p:clrMapOvr>
  <p:transition spd="med" advTm="7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2506_6000_monos_tailan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 y="-4886"/>
            <a:ext cx="10820570" cy="65215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708"/>
      </p:ext>
    </p:extLst>
  </p:cSld>
  <p:clrMapOvr>
    <a:masterClrMapping/>
  </p:clrMapOvr>
  <p:transition spd="med" advTm="7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76338" y="1962200"/>
            <a:ext cx="7562001" cy="3293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FF0000"/>
                </a:solidFill>
                <a:latin typeface="+mj-lt"/>
              </a:rPr>
              <a:t>Antes de la pandemia mundial de </a:t>
            </a:r>
            <a:r>
              <a:rPr lang="es-ES" altLang="es-ES" sz="4000" b="1" i="1" dirty="0">
                <a:solidFill>
                  <a:srgbClr val="FF0000"/>
                </a:solidFill>
                <a:latin typeface="+mj-lt"/>
              </a:rPr>
              <a:t>COVID-19 </a:t>
            </a:r>
            <a:r>
              <a:rPr lang="es-ES" altLang="es-ES" sz="2800" b="1" i="1" dirty="0">
                <a:solidFill>
                  <a:srgbClr val="FF0000"/>
                </a:solidFill>
                <a:latin typeface="+mj-lt"/>
              </a:rPr>
              <a:t>los monos eran una de las principales atracciones turísticas del lugar , y los habitantes tenían un gran respeto por los primates. Sin embargo, ante la ausencia de turistas ahora la relación no es tan armoniosa, ya que tomado las calles y todo se salió de control.</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6434" y="5042181"/>
            <a:ext cx="1701868" cy="1298731"/>
          </a:xfrm>
          <a:prstGeom prst="rect">
            <a:avLst/>
          </a:prstGeom>
          <a:noFill/>
        </p:spPr>
      </p:pic>
    </p:spTree>
    <p:extLst>
      <p:ext uri="{BB962C8B-B14F-4D97-AF65-F5344CB8AC3E}">
        <p14:creationId xmlns:p14="http://schemas.microsoft.com/office/powerpoint/2010/main" val="3184946890"/>
      </p:ext>
    </p:extLst>
  </p:cSld>
  <p:clrMapOvr>
    <a:masterClrMapping/>
  </p:clrMapOvr>
  <mc:AlternateContent xmlns:mc="http://schemas.openxmlformats.org/markup-compatibility/2006" xmlns:p14="http://schemas.microsoft.com/office/powerpoint/2010/main">
    <mc:Choice Requires="p14">
      <p:transition spd="slow" p14:dur="40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dsc_08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3500"/>
            <a:ext cx="10801351" cy="67688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1888596"/>
      </p:ext>
    </p:extLst>
  </p:cSld>
  <p:clrMapOvr>
    <a:masterClrMapping/>
  </p:clrMapOvr>
  <p:transition spd="med" advTm="7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ose Luis\Desktop\1593110597_501170_1593114422_noticia_normal_recorte1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6562"/>
            <a:ext cx="11010162" cy="6643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6781616"/>
      </p:ext>
    </p:extLst>
  </p:cSld>
  <p:clrMapOvr>
    <a:masterClrMapping/>
  </p:clrMapOvr>
  <p:transition spd="med" advTm="7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ose Luis\Desktop\maxresdefault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30" y="-30267"/>
            <a:ext cx="11266255" cy="6546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4406579"/>
      </p:ext>
    </p:extLst>
  </p:cSld>
  <p:clrMapOvr>
    <a:masterClrMapping/>
  </p:clrMapOvr>
  <p:transition spd="med" advTm="7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Jose Luis\Desktop\descarga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1" cy="67943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850549"/>
      </p:ext>
    </p:extLst>
  </p:cSld>
  <p:clrMapOvr>
    <a:masterClrMapping/>
  </p:clrMapOvr>
  <p:transition spd="med" advTm="7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La ciudad de Lopburi, en Tailandia es invadida por monos | El Comerci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33" y="-23936"/>
            <a:ext cx="10773519" cy="6540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6536052"/>
      </p:ext>
    </p:extLst>
  </p:cSld>
  <p:clrMapOvr>
    <a:masterClrMapping/>
  </p:clrMapOvr>
  <p:transition spd="med" advTm="7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La ciudad de Lopburi, en Tailandia es invadida por monos | El Comerci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98040"/>
            <a:ext cx="10801351" cy="66990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1528832"/>
      </p:ext>
    </p:extLst>
  </p:cSld>
  <p:clrMapOvr>
    <a:masterClrMapping/>
  </p:clrMapOvr>
  <p:transition spd="med" advTm="7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El planeta de los simios? Cientos de monos hambrientos inundan la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2" y="-33905"/>
            <a:ext cx="10825733" cy="66051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2065133"/>
      </p:ext>
    </p:extLst>
  </p:cSld>
  <p:clrMapOvr>
    <a:masterClrMapping/>
  </p:clrMapOvr>
  <p:transition spd="med" advTm="7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753688" y="1287258"/>
            <a:ext cx="7184652"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FF0000"/>
                </a:solidFill>
                <a:latin typeface="+mj-lt"/>
              </a:rPr>
              <a:t>En los últimos tres años la población de monos se multiplicó por dos y actualmente conviven 6.000 macacos con los 27.000 humanos residentes en la ciudad . En las redes sociales circulan varios videos desde marzo que alertan sobre el aumento poblacional sin precedentes, y esto presionó a las autoridades gubernamentales para proponer la primera campaña de esterilización como una medida para frenar la reproducción de los monos.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6434" y="5042181"/>
            <a:ext cx="1701868" cy="1298731"/>
          </a:xfrm>
          <a:prstGeom prst="rect">
            <a:avLst/>
          </a:prstGeom>
          <a:noFill/>
        </p:spPr>
      </p:pic>
    </p:spTree>
    <p:extLst>
      <p:ext uri="{BB962C8B-B14F-4D97-AF65-F5344CB8AC3E}">
        <p14:creationId xmlns:p14="http://schemas.microsoft.com/office/powerpoint/2010/main" val="2347153781"/>
      </p:ext>
    </p:extLst>
  </p:cSld>
  <p:clrMapOvr>
    <a:masterClrMapping/>
  </p:clrMapOvr>
  <mc:AlternateContent xmlns:mc="http://schemas.openxmlformats.org/markup-compatibility/2006" xmlns:p14="http://schemas.microsoft.com/office/powerpoint/2010/main">
    <mc:Choice Requires="p14">
      <p:transition spd="slow" p14:dur="40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Monos invaden Tailandia a causa de coronavirus +VIDE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60663"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1025992"/>
      </p:ext>
    </p:extLst>
  </p:cSld>
  <p:clrMapOvr>
    <a:masterClrMapping/>
  </p:clrMapOvr>
  <p:transition spd="med" advTm="7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s://fotos.perfil.com/2020/06/25/25066000monostailandia-976481.jpg?_ga=2.229817884.1619003910.1594323593-1761308571.15943235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63" y="0"/>
            <a:ext cx="10870331"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9239872"/>
      </p:ext>
    </p:extLst>
  </p:cSld>
  <p:clrMapOvr>
    <a:masterClrMapping/>
  </p:clrMapOvr>
  <p:transition spd="med" advTm="7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s://cdn.tn.com.ar/sites/default/files/styles/embed_image/public/2020/06/24/5ef396bf12e25_Monos_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058" y="-846112"/>
            <a:ext cx="10825411" cy="8090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4835747"/>
      </p:ext>
    </p:extLst>
  </p:cSld>
  <p:clrMapOvr>
    <a:masterClrMapping/>
  </p:clrMapOvr>
  <p:transition spd="med" advTm="7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s://www.chismestoday.com/wp-content/uploads/2020/06/monossalvajes-1160x74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 y="0"/>
            <a:ext cx="11049000" cy="65483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1271717"/>
      </p:ext>
    </p:extLst>
  </p:cSld>
  <p:clrMapOvr>
    <a:masterClrMapping/>
  </p:clrMapOvr>
  <p:transition spd="med" advTm="7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scalofriante: por el coronavirus hay invasión de monos e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516687" cy="651668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La ciudad de Lopburi, en Tailandia es invadida por monos | El Comerci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687" y="2"/>
            <a:ext cx="4284662" cy="265381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Red+ | Monos hambrientos generan caos en Tailandia - YouTube"/>
          <p:cNvPicPr>
            <a:picLocks noChangeAspect="1" noChangeArrowheads="1"/>
          </p:cNvPicPr>
          <p:nvPr/>
        </p:nvPicPr>
        <p:blipFill rotWithShape="1">
          <a:blip r:embed="rId4">
            <a:extLst>
              <a:ext uri="{28A0092B-C50C-407E-A947-70E740481C1C}">
                <a14:useLocalDpi xmlns:a14="http://schemas.microsoft.com/office/drawing/2010/main" val="0"/>
              </a:ext>
            </a:extLst>
          </a:blip>
          <a:srcRect r="22137" b="9772"/>
          <a:stretch/>
        </p:blipFill>
        <p:spPr bwMode="auto">
          <a:xfrm>
            <a:off x="6470474" y="2674770"/>
            <a:ext cx="4873587" cy="3862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2178380"/>
      </p:ext>
    </p:extLst>
  </p:cSld>
  <p:clrMapOvr>
    <a:masterClrMapping/>
  </p:clrMapOvr>
  <p:transition spd="med" advTm="7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VIDEO VIRAL: ¡Aterrador! Cientos de monos invaden ciudad en busc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 y="0"/>
            <a:ext cx="10780091"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1865200"/>
      </p:ext>
    </p:extLst>
  </p:cSld>
  <p:clrMapOvr>
    <a:masterClrMapping/>
  </p:clrMapOvr>
  <p:transition spd="med" advTm="7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ueva Delhi amenazada por los monos - Viajablo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25" y="-2602"/>
            <a:ext cx="10829875" cy="6668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7809954"/>
      </p:ext>
    </p:extLst>
  </p:cSld>
  <p:clrMapOvr>
    <a:masterClrMapping/>
  </p:clrMapOvr>
  <p:transition spd="med" advTm="7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753688" y="1973057"/>
            <a:ext cx="7184652"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a:solidFill>
                  <a:srgbClr val="FF0000"/>
                </a:solidFill>
                <a:latin typeface="+mj-lt"/>
              </a:rPr>
              <a:t>"¿Qué sería Lopburi sin sus monos? Son ellos los que harán volver a los turistas. Y además, si se fueran todos, me sentiría finalmente un poco solo", cerró otro comerciante en diálogo con el diario británico</a:t>
            </a:r>
            <a:r>
              <a:rPr lang="es-ES" altLang="es-ES" sz="2400" b="1" i="1" dirty="0">
                <a:solidFill>
                  <a:srgbClr val="FF0000"/>
                </a:solidFill>
                <a:latin typeface="+mj-lt"/>
              </a:rPr>
              <a:t>.</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6434" y="5042181"/>
            <a:ext cx="1701868" cy="1298731"/>
          </a:xfrm>
          <a:prstGeom prst="rect">
            <a:avLst/>
          </a:prstGeom>
          <a:noFill/>
        </p:spPr>
      </p:pic>
    </p:spTree>
    <p:extLst>
      <p:ext uri="{BB962C8B-B14F-4D97-AF65-F5344CB8AC3E}">
        <p14:creationId xmlns:p14="http://schemas.microsoft.com/office/powerpoint/2010/main" val="3708153069"/>
      </p:ext>
    </p:extLst>
  </p:cSld>
  <p:clrMapOvr>
    <a:masterClrMapping/>
  </p:clrMapOvr>
  <mc:AlternateContent xmlns:mc="http://schemas.openxmlformats.org/markup-compatibility/2006" xmlns:p14="http://schemas.microsoft.com/office/powerpoint/2010/main">
    <mc:Choice Requires="p14">
      <p:transition spd="slow" p14:dur="40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VIDEOS| Puma suelto en Santiago: cuarentena por coronavirus lleva ..."/>
          <p:cNvPicPr>
            <a:picLocks noChangeAspect="1" noChangeArrowheads="1"/>
          </p:cNvPicPr>
          <p:nvPr/>
        </p:nvPicPr>
        <p:blipFill rotWithShape="1">
          <a:blip r:embed="rId2">
            <a:extLst>
              <a:ext uri="{28A0092B-C50C-407E-A947-70E740481C1C}">
                <a14:useLocalDpi xmlns:a14="http://schemas.microsoft.com/office/drawing/2010/main" val="0"/>
              </a:ext>
            </a:extLst>
          </a:blip>
          <a:srcRect t="13134" b="12792"/>
          <a:stretch/>
        </p:blipFill>
        <p:spPr bwMode="auto">
          <a:xfrm>
            <a:off x="0" y="-5677"/>
            <a:ext cx="10801350" cy="6522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987254"/>
      </p:ext>
    </p:extLst>
  </p:cSld>
  <p:clrMapOvr>
    <a:masterClrMapping/>
  </p:clrMapOvr>
  <p:transition spd="med" advTm="7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La ciudad de Lopburi, en Tailandia es invadida por monos | El Comerci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08" y="-198037"/>
            <a:ext cx="10834861" cy="68636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6981369"/>
      </p:ext>
    </p:extLst>
  </p:cSld>
  <p:clrMapOvr>
    <a:masterClrMapping/>
  </p:clrMapOvr>
  <p:transition spd="med" advTm="7000">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Escena. Un caos en las calles de Lopburi. (Foto: Facebook Sasaluk Rattanacha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1" cy="6586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5712378"/>
      </p:ext>
    </p:extLst>
  </p:cSld>
  <p:clrMapOvr>
    <a:masterClrMapping/>
  </p:clrMapOvr>
  <p:transition spd="med" advTm="7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India, monos roban muestras de pacientes con Covid-19 de u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 y="3"/>
            <a:ext cx="11106050" cy="6805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0757096"/>
      </p:ext>
    </p:extLst>
  </p:cSld>
  <p:clrMapOvr>
    <a:masterClrMapping/>
  </p:clrMapOvr>
  <p:transition spd="med" advTm="7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maxresdefault (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8700" y="-3810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5252128"/>
      </p:ext>
    </p:extLst>
  </p:cSld>
  <p:clrMapOvr>
    <a:masterClrMapping/>
  </p:clrMapOvr>
  <p:transition spd="med" advTm="7000">
    <p:rand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IMG_187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207"/>
            <a:ext cx="11017299" cy="655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9756764"/>
      </p:ext>
    </p:extLst>
  </p:cSld>
  <p:clrMapOvr>
    <a:masterClrMapping/>
  </p:clrMapOvr>
  <p:transition spd="med" advTm="5000">
    <p:random/>
    <p:sndAc>
      <p:stSnd>
        <p:snd r:embed="rId2" name="LA PALOMA.wav"/>
      </p:stSnd>
    </p:sndAc>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8742"/>
            <a:ext cx="10801350" cy="674537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C:\Users\Jose Luis\Desktop\6ad97659873fc0bc93fe78d45b1a96f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4814" y="-188070"/>
            <a:ext cx="6491722" cy="7190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7035907"/>
      </p:ext>
    </p:extLst>
  </p:cSld>
  <p:clrMapOvr>
    <a:masterClrMapping/>
  </p:clrMapOvr>
  <p:transition spd="med" advTm="6000">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Buffet De Monos Fotos e Imágenes de stock - Alamy"/>
          <p:cNvPicPr>
            <a:picLocks noChangeAspect="1" noChangeArrowheads="1"/>
          </p:cNvPicPr>
          <p:nvPr/>
        </p:nvPicPr>
        <p:blipFill rotWithShape="1">
          <a:blip r:embed="rId2">
            <a:extLst>
              <a:ext uri="{28A0092B-C50C-407E-A947-70E740481C1C}">
                <a14:useLocalDpi xmlns:a14="http://schemas.microsoft.com/office/drawing/2010/main" val="0"/>
              </a:ext>
            </a:extLst>
          </a:blip>
          <a:srcRect b="9983"/>
          <a:stretch/>
        </p:blipFill>
        <p:spPr bwMode="auto">
          <a:xfrm>
            <a:off x="21186" y="-558079"/>
            <a:ext cx="10780164" cy="70613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5579457"/>
      </p:ext>
    </p:extLst>
  </p:cSld>
  <p:clrMapOvr>
    <a:masterClrMapping/>
  </p:clrMapOvr>
  <p:transition spd="med" advTm="5000">
    <p:rand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Jose Luis\Desktop\DSC0263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22" y="0"/>
            <a:ext cx="10775031" cy="7002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9761488"/>
      </p:ext>
    </p:extLst>
  </p:cSld>
  <p:clrMapOvr>
    <a:masterClrMapping/>
  </p:clrMapOvr>
  <p:transition spd="med" advTm="5000">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Jose Luis\Desktop\47327272-los-monos-se-reúnen-para-comer-caña-de-azúcar-en-lopburi-tailand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4730"/>
            <a:ext cx="10801351" cy="6491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0440596"/>
      </p:ext>
    </p:extLst>
  </p:cSld>
  <p:clrMapOvr>
    <a:masterClrMapping/>
  </p:clrMapOvr>
  <p:transition spd="med" advTm="5000">
    <p:rand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8742"/>
            <a:ext cx="10801350" cy="674537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Users\Jose Luis\Desktop\images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4211" y="954088"/>
            <a:ext cx="7848946" cy="47214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1735911"/>
      </p:ext>
    </p:extLst>
  </p:cSld>
  <p:clrMapOvr>
    <a:masterClrMapping/>
  </p:clrMapOvr>
  <p:transition spd="med" advTm="6000">
    <p:random/>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Jose Luis\Desktop\el-planeta-de-los-simios-gran-grupo-de-monos-macaca-fascicularis-sentado-en-una-estacion-de-ferrocarril-en-railingat-lopburi-tailandia-t4mreh.jpg"/>
          <p:cNvPicPr>
            <a:picLocks noChangeAspect="1" noChangeArrowheads="1"/>
          </p:cNvPicPr>
          <p:nvPr/>
        </p:nvPicPr>
        <p:blipFill rotWithShape="1">
          <a:blip r:embed="rId2">
            <a:extLst>
              <a:ext uri="{28A0092B-C50C-407E-A947-70E740481C1C}">
                <a14:useLocalDpi xmlns:a14="http://schemas.microsoft.com/office/drawing/2010/main" val="0"/>
              </a:ext>
            </a:extLst>
          </a:blip>
          <a:srcRect b="8820"/>
          <a:stretch/>
        </p:blipFill>
        <p:spPr bwMode="auto">
          <a:xfrm>
            <a:off x="0" y="1264"/>
            <a:ext cx="10801350" cy="6777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6371810"/>
      </p:ext>
    </p:extLst>
  </p:cSld>
  <p:clrMapOvr>
    <a:masterClrMapping/>
  </p:clrMapOvr>
  <p:transition spd="med" advTm="5000">
    <p:random/>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Jose Luis\Desktop\monos_viral_tailandia.jpg_17687637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45" y="0"/>
            <a:ext cx="10837164"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220058"/>
      </p:ext>
    </p:extLst>
  </p:cSld>
  <p:clrMapOvr>
    <a:masterClrMapping/>
  </p:clrMapOvr>
  <p:transition spd="med" advTm="5000">
    <p:random/>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Jose Luis\Desktop\monos-en-la-calle-en-ciudad-tailandesa-79064726.jpg"/>
          <p:cNvPicPr>
            <a:picLocks noChangeAspect="1" noChangeArrowheads="1"/>
          </p:cNvPicPr>
          <p:nvPr/>
        </p:nvPicPr>
        <p:blipFill rotWithShape="1">
          <a:blip r:embed="rId2">
            <a:extLst>
              <a:ext uri="{28A0092B-C50C-407E-A947-70E740481C1C}">
                <a14:useLocalDpi xmlns:a14="http://schemas.microsoft.com/office/drawing/2010/main" val="0"/>
              </a:ext>
            </a:extLst>
          </a:blip>
          <a:srcRect b="12992"/>
          <a:stretch/>
        </p:blipFill>
        <p:spPr bwMode="auto">
          <a:xfrm>
            <a:off x="-1303338" y="-615949"/>
            <a:ext cx="12382502" cy="7931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0192350"/>
      </p:ext>
    </p:extLst>
  </p:cSld>
  <p:clrMapOvr>
    <a:masterClrMapping/>
  </p:clrMapOvr>
  <p:transition spd="med" advTm="5000">
    <p:random/>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Jose Luis\Desktop\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63"/>
            <a:ext cx="11564884" cy="6515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8584820"/>
      </p:ext>
    </p:extLst>
  </p:cSld>
  <p:clrMapOvr>
    <a:masterClrMapping/>
  </p:clrMapOvr>
  <p:transition spd="med" advTm="4000">
    <p:random/>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868299" y="1170112"/>
            <a:ext cx="8047663"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FF0000"/>
                </a:solidFill>
                <a:latin typeface="+mj-lt"/>
              </a:rPr>
              <a:t>"Casi la mitad de los turistas desaparecieron en Tailandia. El coronavirus los espantó. En ese juego de fichas de dominó que se empujan unas a otras, pasan cosas de película. En </a:t>
            </a:r>
            <a:r>
              <a:rPr lang="es-ES" altLang="es-ES" sz="2800" b="1" i="1" dirty="0" err="1">
                <a:solidFill>
                  <a:srgbClr val="FF0000"/>
                </a:solidFill>
                <a:latin typeface="+mj-lt"/>
              </a:rPr>
              <a:t>Lopburi</a:t>
            </a:r>
            <a:r>
              <a:rPr lang="es-ES" altLang="es-ES" sz="2800" b="1" i="1" dirty="0">
                <a:solidFill>
                  <a:srgbClr val="FF0000"/>
                </a:solidFill>
                <a:latin typeface="+mj-lt"/>
              </a:rPr>
              <a:t> viven miles de monos divididos en dos pandillas: los del templo y los de la ciudad. A todos ellos les suelen dar de comer los viajeros como acá los viejos les dan de comer a las palomas en las plazas, y ahora que se fueron los que hacían eso, el hambre entró en escena",</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6434" y="5042181"/>
            <a:ext cx="1701868" cy="1298731"/>
          </a:xfrm>
          <a:prstGeom prst="rect">
            <a:avLst/>
          </a:prstGeom>
          <a:noFill/>
        </p:spPr>
      </p:pic>
    </p:spTree>
    <p:extLst>
      <p:ext uri="{BB962C8B-B14F-4D97-AF65-F5344CB8AC3E}">
        <p14:creationId xmlns:p14="http://schemas.microsoft.com/office/powerpoint/2010/main" val="897539303"/>
      </p:ext>
    </p:extLst>
  </p:cSld>
  <p:clrMapOvr>
    <a:masterClrMapping/>
  </p:clrMapOvr>
  <mc:AlternateContent xmlns:mc="http://schemas.openxmlformats.org/markup-compatibility/2006">
    <mc:Choice xmlns:p14="http://schemas.microsoft.com/office/powerpoint/2010/main" Requires="p14">
      <p:transition spd="slow" p14:dur="40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Jose Luis\Desktop\2863027641_3411668b44_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
            <a:ext cx="10801350" cy="67856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0035027"/>
      </p:ext>
    </p:extLst>
  </p:cSld>
  <p:clrMapOvr>
    <a:masterClrMapping/>
  </p:clrMapOvr>
  <p:transition spd="med" advTm="5000">
    <p:random/>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Jose Luis\Desktop\maxresdefaul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7925" y="3"/>
            <a:ext cx="12192000" cy="7434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3235030"/>
      </p:ext>
    </p:extLst>
  </p:cSld>
  <p:clrMapOvr>
    <a:masterClrMapping/>
  </p:clrMapOvr>
  <p:transition spd="med" advTm="5000">
    <p:random/>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Jose Luis\Desktop\1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023944" cy="6714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5314707"/>
      </p:ext>
    </p:extLst>
  </p:cSld>
  <p:clrMapOvr>
    <a:masterClrMapping/>
  </p:clrMapOvr>
  <p:transition spd="med" advTm="5000">
    <p:random/>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Jose Luis\Desktop\188774944_56c201a25f_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034" y="3"/>
            <a:ext cx="10835384" cy="66618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5690173"/>
      </p:ext>
    </p:extLst>
  </p:cSld>
  <p:clrMapOvr>
    <a:masterClrMapping/>
  </p:clrMapOvr>
  <p:transition spd="med" advTm="4000">
    <p:random/>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Jose Luis\Desktop\BqWC1oOCAAAwQJ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 y="0"/>
            <a:ext cx="10801514" cy="64809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8616186"/>
      </p:ext>
    </p:extLst>
  </p:cSld>
  <p:clrMapOvr>
    <a:masterClrMapping/>
  </p:clrMapOvr>
  <p:transition spd="med" advTm="5000">
    <p:random/>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Jose Luis\Desktop\unname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168334"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8447165"/>
      </p:ext>
    </p:extLst>
  </p:cSld>
  <p:clrMapOvr>
    <a:masterClrMapping/>
  </p:clrMapOvr>
  <p:transition spd="med" advTm="5000">
    <p:random/>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c0fb4752-f11f-4da8-825f-ee6c19d72601_16-9-aspect-ratio_default_0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9389"/>
            <a:ext cx="10844544" cy="6546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7129896"/>
      </p:ext>
    </p:extLst>
  </p:cSld>
  <p:clrMapOvr>
    <a:masterClrMapping/>
  </p:clrMapOvr>
  <p:transition spd="med" advTm="5000">
    <p:random/>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a ciudad de los monos&quot;: Tailandia intenta recuperar el control d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2" y="0"/>
            <a:ext cx="10806562"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6600158"/>
      </p:ext>
    </p:extLst>
  </p:cSld>
  <p:clrMapOvr>
    <a:masterClrMapping/>
  </p:clrMapOvr>
  <p:transition spd="med" advTm="5000">
    <p:random/>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82218" y="66053"/>
            <a:ext cx="10801351" cy="6516688"/>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217233" y="3217246"/>
            <a:ext cx="6516688" cy="82221"/>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501897" y="3217246"/>
            <a:ext cx="6516688" cy="82221"/>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445724"/>
            <a:ext cx="10801350" cy="7097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49222" y="5515083"/>
            <a:ext cx="711765" cy="650446"/>
          </a:xfrm>
          <a:prstGeom prst="rect">
            <a:avLst/>
          </a:prstGeom>
          <a:noFill/>
          <a:ln w="38100">
            <a:solidFill>
              <a:srgbClr val="1CDEF8"/>
            </a:solidFill>
            <a:miter lim="800000"/>
            <a:headEnd/>
            <a:tailEnd/>
          </a:ln>
        </p:spPr>
      </p:pic>
      <p:sp>
        <p:nvSpPr>
          <p:cNvPr id="19" name="18 Rectángulo"/>
          <p:cNvSpPr/>
          <p:nvPr/>
        </p:nvSpPr>
        <p:spPr>
          <a:xfrm>
            <a:off x="2339297" y="4344477"/>
            <a:ext cx="3180190"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60979" y="476283"/>
            <a:ext cx="3308979" cy="2990187"/>
          </a:xfrm>
          <a:prstGeom prst="rect">
            <a:avLst/>
          </a:prstGeom>
          <a:noFill/>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00FF"/>
                </a:solidFill>
                <a:effectLst>
                  <a:outerShdw dist="35921" dir="2700000" algn="ctr" rotWithShape="0">
                    <a:srgbClr val="990000"/>
                  </a:outerShdw>
                </a:effectLst>
                <a:latin typeface="Ravie" pitchFamily="82" charset="0"/>
              </a:rPr>
              <a:t>UN FUERTE </a:t>
            </a:r>
          </a:p>
          <a:p>
            <a:pPr algn="ctr"/>
            <a:r>
              <a:rPr lang="es-ES" sz="3100" kern="10" dirty="0" smtClean="0">
                <a:ln w="19050">
                  <a:solidFill>
                    <a:srgbClr val="0000FF"/>
                  </a:solidFill>
                  <a:round/>
                  <a:headEnd/>
                  <a:tailEnd/>
                </a:ln>
                <a:solidFill>
                  <a:srgbClr val="FF00FF"/>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00FF"/>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00FF"/>
                </a:solidFill>
                <a:effectLst>
                  <a:outerShdw dist="35921" dir="2700000" algn="ctr" rotWithShape="0">
                    <a:srgbClr val="990000"/>
                  </a:outerShdw>
                </a:effectLst>
                <a:latin typeface="Ravie" pitchFamily="82"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290779" y="3"/>
            <a:ext cx="4132248"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sábado, 11 de julio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16:40</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srcRect/>
          <a:stretch>
            <a:fillRect/>
          </a:stretch>
        </p:blipFill>
        <p:spPr bwMode="auto">
          <a:xfrm>
            <a:off x="1497920" y="5332097"/>
            <a:ext cx="2372938" cy="887577"/>
          </a:xfrm>
          <a:prstGeom prst="rect">
            <a:avLst/>
          </a:prstGeom>
          <a:noFill/>
        </p:spPr>
      </p:pic>
    </p:spTree>
  </p:cSld>
  <p:clrMapOvr>
    <a:masterClrMapping/>
  </p:clrMapOvr>
  <p:transition spd="med"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3" presetClass="exit" presetSubtype="10" fill="hold" nodeType="withEffect">
                                  <p:stCondLst>
                                    <p:cond delay="0"/>
                                  </p:stCondLst>
                                  <p:childTnLst>
                                    <p:animEffect transition="out" filter="blinds(horizontal)">
                                      <p:cBhvr>
                                        <p:cTn id="9" dur="3000"/>
                                        <p:tgtEl>
                                          <p:spTgt spid="14"/>
                                        </p:tgtEl>
                                      </p:cBhvr>
                                    </p:animEffect>
                                    <p:set>
                                      <p:cBhvr>
                                        <p:cTn id="10" dur="1" fill="hold">
                                          <p:stCondLst>
                                            <p:cond delay="2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20561"/>
            <a:ext cx="10801350" cy="21722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737783"/>
            <a:ext cx="10801350" cy="4778905"/>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0293" y="3"/>
            <a:ext cx="5760720" cy="1484357"/>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810192"/>
            <a:ext cx="108013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50169" y="4489278"/>
            <a:ext cx="3150394"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0832" y="3982420"/>
            <a:ext cx="2790349" cy="2244637"/>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70596" y="4634089"/>
            <a:ext cx="1440180" cy="941299"/>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 y="2823901"/>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 y="3330751"/>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 y="3837608"/>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 y="4344458"/>
            <a:ext cx="630079" cy="5068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6000 MON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6000 MONOS.-</Template>
  <TotalTime>74</TotalTime>
  <Words>516</Words>
  <Application>Microsoft Office PowerPoint</Application>
  <PresentationFormat>Personalizado</PresentationFormat>
  <Paragraphs>23</Paragraphs>
  <Slides>81</Slides>
  <Notes>0</Notes>
  <HiddenSlides>0</HiddenSlides>
  <MMClips>0</MMClips>
  <ScaleCrop>false</ScaleCrop>
  <HeadingPairs>
    <vt:vector size="4" baseType="variant">
      <vt:variant>
        <vt:lpstr>Tema</vt:lpstr>
      </vt:variant>
      <vt:variant>
        <vt:i4>3</vt:i4>
      </vt:variant>
      <vt:variant>
        <vt:lpstr>Títulos de diapositiva</vt:lpstr>
      </vt:variant>
      <vt:variant>
        <vt:i4>81</vt:i4>
      </vt:variant>
    </vt:vector>
  </HeadingPairs>
  <TitlesOfParts>
    <vt:vector size="84" baseType="lpstr">
      <vt:lpstr>6000 MONOS.-</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30</cp:revision>
  <dcterms:created xsi:type="dcterms:W3CDTF">2020-07-11T14:40:36Z</dcterms:created>
  <dcterms:modified xsi:type="dcterms:W3CDTF">2020-07-11T15:54:37Z</dcterms:modified>
</cp:coreProperties>
</file>