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2"/>
  </p:notesMasterIdLst>
  <p:sldIdLst>
    <p:sldId id="256" r:id="rId3"/>
    <p:sldId id="316" r:id="rId4"/>
    <p:sldId id="297" r:id="rId5"/>
    <p:sldId id="278" r:id="rId6"/>
    <p:sldId id="315" r:id="rId7"/>
    <p:sldId id="302" r:id="rId8"/>
    <p:sldId id="298" r:id="rId9"/>
    <p:sldId id="318" r:id="rId10"/>
    <p:sldId id="303" r:id="rId11"/>
    <p:sldId id="263" r:id="rId12"/>
    <p:sldId id="304" r:id="rId13"/>
    <p:sldId id="265" r:id="rId14"/>
    <p:sldId id="271" r:id="rId15"/>
    <p:sldId id="305" r:id="rId16"/>
    <p:sldId id="264" r:id="rId17"/>
    <p:sldId id="308" r:id="rId18"/>
    <p:sldId id="266" r:id="rId19"/>
    <p:sldId id="306" r:id="rId20"/>
    <p:sldId id="294" r:id="rId21"/>
    <p:sldId id="309" r:id="rId22"/>
    <p:sldId id="274" r:id="rId23"/>
    <p:sldId id="307" r:id="rId24"/>
    <p:sldId id="284" r:id="rId25"/>
    <p:sldId id="272" r:id="rId26"/>
    <p:sldId id="310" r:id="rId27"/>
    <p:sldId id="268" r:id="rId28"/>
    <p:sldId id="285" r:id="rId29"/>
    <p:sldId id="286" r:id="rId30"/>
    <p:sldId id="269" r:id="rId31"/>
    <p:sldId id="311" r:id="rId32"/>
    <p:sldId id="290" r:id="rId33"/>
    <p:sldId id="312" r:id="rId34"/>
    <p:sldId id="292" r:id="rId35"/>
    <p:sldId id="291" r:id="rId36"/>
    <p:sldId id="283" r:id="rId37"/>
    <p:sldId id="293" r:id="rId38"/>
    <p:sldId id="270" r:id="rId39"/>
    <p:sldId id="281" r:id="rId40"/>
    <p:sldId id="275" r:id="rId41"/>
    <p:sldId id="287" r:id="rId42"/>
    <p:sldId id="301" r:id="rId43"/>
    <p:sldId id="276" r:id="rId44"/>
    <p:sldId id="314" r:id="rId45"/>
    <p:sldId id="295" r:id="rId46"/>
    <p:sldId id="279" r:id="rId47"/>
    <p:sldId id="280" r:id="rId48"/>
    <p:sldId id="324" r:id="rId49"/>
    <p:sldId id="322" r:id="rId50"/>
    <p:sldId id="323" r:id="rId51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qwWu0aW1IiMdd/7londjw==" hashData="YFfWIE7aJ9nE/iIyskxgEHSPxi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39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1F47A8-D042-4657-BB17-4F7CF74EA867}" type="datetimeFigureOut">
              <a:rPr lang="es-ES_tradnl" smtClean="0"/>
              <a:pPr/>
              <a:t>28/01/2013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9018C6-8406-43E6-874D-7804FF43031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9018C6-8406-43E6-874D-7804FF430312}" type="slidenum">
              <a:rPr lang="es-ES_tradnl" smtClean="0"/>
              <a:pPr/>
              <a:t>21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9018C6-8406-43E6-874D-7804FF430312}" type="slidenum">
              <a:rPr lang="es-ES_tradnl" smtClean="0"/>
              <a:pPr/>
              <a:t>24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9018C6-8406-43E6-874D-7804FF430312}" type="slidenum">
              <a:rPr lang="es-ES_tradnl" smtClean="0"/>
              <a:pPr/>
              <a:t>26</a:t>
            </a:fld>
            <a:endParaRPr lang="es-ES_trad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9018C6-8406-43E6-874D-7804FF430312}" type="slidenum">
              <a:rPr lang="es-ES_tradnl" smtClean="0"/>
              <a:pPr/>
              <a:t>28</a:t>
            </a:fld>
            <a:endParaRPr lang="es-ES_trad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9018C6-8406-43E6-874D-7804FF430312}" type="slidenum">
              <a:rPr lang="es-ES_tradnl" smtClean="0"/>
              <a:pPr/>
              <a:t>31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598B2-8F40-46A5-8623-B07FCA4F7E07}" type="datetimeFigureOut">
              <a:rPr lang="es-ES_tradnl" smtClean="0"/>
              <a:pPr/>
              <a:t>28/01/2013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28AC5-C94B-4441-82BA-D5E95198DEF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598B2-8F40-46A5-8623-B07FCA4F7E07}" type="datetimeFigureOut">
              <a:rPr lang="es-ES_tradnl" smtClean="0"/>
              <a:pPr/>
              <a:t>28/01/2013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28AC5-C94B-4441-82BA-D5E95198DEF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598B2-8F40-46A5-8623-B07FCA4F7E07}" type="datetimeFigureOut">
              <a:rPr lang="es-ES_tradnl" smtClean="0"/>
              <a:pPr/>
              <a:t>28/01/2013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28AC5-C94B-4441-82BA-D5E95198DEF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598B2-8F40-46A5-8623-B07FCA4F7E07}" type="datetimeFigureOut">
              <a:rPr lang="es-ES_tradnl" smtClean="0"/>
              <a:pPr/>
              <a:t>28/01/2013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28AC5-C94B-4441-82BA-D5E95198DEF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598B2-8F40-46A5-8623-B07FCA4F7E07}" type="datetimeFigureOut">
              <a:rPr lang="es-ES_tradnl" smtClean="0"/>
              <a:pPr/>
              <a:t>28/01/2013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28AC5-C94B-4441-82BA-D5E95198DEF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598B2-8F40-46A5-8623-B07FCA4F7E07}" type="datetimeFigureOut">
              <a:rPr lang="es-ES_tradnl" smtClean="0"/>
              <a:pPr/>
              <a:t>28/01/2013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28AC5-C94B-4441-82BA-D5E95198DEF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598B2-8F40-46A5-8623-B07FCA4F7E07}" type="datetimeFigureOut">
              <a:rPr lang="es-ES_tradnl" smtClean="0"/>
              <a:pPr/>
              <a:t>28/01/2013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28AC5-C94B-4441-82BA-D5E95198DEF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598B2-8F40-46A5-8623-B07FCA4F7E07}" type="datetimeFigureOut">
              <a:rPr lang="es-ES_tradnl" smtClean="0"/>
              <a:pPr/>
              <a:t>28/01/2013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28AC5-C94B-4441-82BA-D5E95198DEF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598B2-8F40-46A5-8623-B07FCA4F7E07}" type="datetimeFigureOut">
              <a:rPr lang="es-ES_tradnl" smtClean="0"/>
              <a:pPr/>
              <a:t>28/01/2013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28AC5-C94B-4441-82BA-D5E95198DEF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598B2-8F40-46A5-8623-B07FCA4F7E07}" type="datetimeFigureOut">
              <a:rPr lang="es-ES_tradnl" smtClean="0"/>
              <a:pPr/>
              <a:t>28/01/2013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28AC5-C94B-4441-82BA-D5E95198DEF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598B2-8F40-46A5-8623-B07FCA4F7E07}" type="datetimeFigureOut">
              <a:rPr lang="es-ES_tradnl" smtClean="0"/>
              <a:pPr/>
              <a:t>28/01/2013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28AC5-C94B-4441-82BA-D5E95198DEF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9CAAC6-E32C-4398-89A2-529A7E8BD81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F598B2-8F40-46A5-8623-B07FCA4F7E07}" type="datetimeFigureOut">
              <a:rPr lang="es-ES_tradnl" smtClean="0"/>
              <a:pPr/>
              <a:t>28/01/2013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028AC5-C94B-4441-82BA-D5E95198DEFB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8BB78B2-45E1-4D01-88AE-6A6D92FA728B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nditos.com/includes/imagen.php?ruta=/wallpapers/1024x768/02174.jpg&amp;nombre=renacer_del_fenix-1024x768.jpg" TargetMode="External"/><Relationship Id="rId7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fonditos.com/includes/imagen.php?ruta=/wallpapers/1024x768/06186.jpg&amp;nombre=mariposa_multicolor-1024x768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www.fonditos.com/includes/imagen.php?ruta=/wallpapers/1024x768/10165.jpg&amp;nombre=alcatraces-1024x768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www.fonditos.com/includes/imagen.php?ruta=/wallpapers/1024x768/10401.jpg&amp;nombre=luces-1024x768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www.fonditos.com/includes/imagen.php?ruta=/wallpapers/1024x768/08114.jpg&amp;nombre=destellos_de_alegria-1024x768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www.fonditos.com/includes/imagen.php?ruta=/wallpapers/1024x768/10032.jpg&amp;nombre=flores_blancas-1024x768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://www.fonditos.com/includes/imagen.php?ruta=/wallpapers/1024x768/09702.jpg&amp;nombre=flowers-1024x768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hyperlink" Target="http://www.fonditos.com/includes/imagen.php?ruta=/wallpapers/1024x768/05600.jpg&amp;nombre=mar_cosmico-1024x768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nditos.com/includes/imagen.php?ruta=/wallpapers/1024x768/03326.jpg&amp;nombre=rosa_y_verde-1024x768.jp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hyperlink" Target="http://www.fonditos.com/includes/imagen.php?ruta=/wallpapers/1024x768/01227.jpg&amp;nombre=dormitar-1024x768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nditos.com/includes/imagen.php?ruta=/wallpapers/1024x768/06040.jpg&amp;nombre=camino_de_flores-1024x768.jpg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nditos.com/includes/imagen.php?ruta=/wallpapers/1024x768/10072.jpg&amp;nombre=dinamismo_en_tonos_playeros-1024x768.jpg" TargetMode="External"/><Relationship Id="rId7" Type="http://schemas.openxmlformats.org/officeDocument/2006/relationships/image" Target="../media/image4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hyperlink" Target="http://www.fonditos.com/includes/imagen.php?ruta=/wallpapers/1024x768/05589.jpg&amp;nombre=coral-1024x768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nditos.com/includes/imagen.php?ruta=/wallpapers/1024x768/05665.jpg&amp;nombre=flores-1024x768.jpg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hyperlink" Target="http://www.fonditos.com/includes/imagen.php?ruta=/wallpapers/1024x768/10213.jpg&amp;nombre=relapse-1024x768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nditos.com/includes/imagen.php?ruta=/wallpapers/1024x768/06116.jpg&amp;nombre=remolino-1024x768.jpg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hyperlink" Target="http://www.fonditos.com/includes/imagen.php?ruta=/wallpapers/1024x768/09208.jpg&amp;nombre=espiral-1024x768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png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hyperlink" Target="http://www.fonditos.com/includes/imagen.php?ruta=/wallpapers/1024x768/07264.jpg&amp;nombre=floreado-1024x768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hyperlink" Target="http://www.fonditos.com/includes/imagen.php?ruta=/wallpapers/1024x768/06072.jpg&amp;nombre=destellos-1024x768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hyperlink" Target="http://www.fonditos.com/includes/imagen.php?ruta=/wallpapers/1024x768/05887.jpg&amp;nombre=espiral_aurea-1024x768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0.png"/><Relationship Id="rId4" Type="http://schemas.openxmlformats.org/officeDocument/2006/relationships/image" Target="../media/image69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hyperlink" Target="http://www.fonditos.com/includes/imagen.php?ruta=/wallpapers/1024x768/04486.jpg&amp;nombre=konce-1024x768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2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hyperlink" Target="http://www.fonditos.com/includes/imagen.php?ruta=/wallpapers/1024x768/09538.jpg&amp;nombre=violetas_abstractas-1024x768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4.jpeg"/><Relationship Id="rId4" Type="http://schemas.openxmlformats.org/officeDocument/2006/relationships/image" Target="../media/image22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hyperlink" Target="http://www.fonditos.com/includes/imagen.php?ruta=/wallpapers/1024x768/05925.jpg&amp;nombre=fuego-1024x768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6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hyperlink" Target="http://www.fonditos.com/includes/imagen.php?ruta=/wallpapers/1024x768/09004.jpg&amp;nombre=primavera-1024x768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8.jpe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hyperlink" Target="http://www.fonditos.com/includes/imagen.php?ruta=/wallpapers/1024x768/03374.jpg&amp;nombre=alone-1024x768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2.jpeg"/><Relationship Id="rId4" Type="http://schemas.openxmlformats.org/officeDocument/2006/relationships/image" Target="../media/image81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hyperlink" Target="http://www.fonditos.com/includes/imagen.php?ruta=/wallpapers/1024x768/10402.jpg&amp;nombre=con_centro_resplandeciente-1024x768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6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hyperlink" Target="http://www.fonditos.com/includes/imagen.php?ruta=/wallpapers/1024x768/06265.jpg&amp;nombre=flor_azul-1024x768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9.jpeg"/><Relationship Id="rId4" Type="http://schemas.openxmlformats.org/officeDocument/2006/relationships/image" Target="../media/image88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hyperlink" Target="http://www.fonditos.com/includes/imagen.php?ruta=/wallpapers/1024x768/06004.jpg&amp;nombre=abstraccion_floral-1024x768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2.jpeg"/><Relationship Id="rId4" Type="http://schemas.openxmlformats.org/officeDocument/2006/relationships/image" Target="../media/image91.jpe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hyperlink" Target="http://www.fonditos.com/includes/imagen.php?ruta=/wallpapers/1024x768/09151.jpg&amp;nombre=purpura_fractal-1024x768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7.gif"/><Relationship Id="rId5" Type="http://schemas.openxmlformats.org/officeDocument/2006/relationships/image" Target="../media/image96.gif"/><Relationship Id="rId4" Type="http://schemas.openxmlformats.org/officeDocument/2006/relationships/image" Target="../media/image95.gif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70" name="Picture 2" descr="Ciencia Ficción, Otros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</p:spPr>
      </p:pic>
      <p:pic>
        <p:nvPicPr>
          <p:cNvPr id="7172" name="Picture 4" descr="C:\Users\abuelitos\Documents\MARIPOSAS TRANSPARENTES\new41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42918"/>
            <a:ext cx="5951310" cy="4032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428596" y="4214818"/>
            <a:ext cx="8429683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4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COSAS RARAS DEL MUNDO</a:t>
            </a:r>
          </a:p>
          <a:p>
            <a:pPr algn="ctr"/>
            <a:r>
              <a:rPr lang="es-ES" sz="4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MARIPOSAS </a:t>
            </a:r>
            <a:r>
              <a:rPr lang="es-ES" sz="4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ALAS DE </a:t>
            </a:r>
            <a:r>
              <a:rPr lang="es-ES" sz="4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CRISTAL</a:t>
            </a:r>
            <a:endParaRPr lang="es-ES" sz="4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pic>
        <p:nvPicPr>
          <p:cNvPr id="59394" name="Picture 2" descr="http://www.dibujos-gratis.com/showthumb.php?image=2d8539bc3e2a822993a70cf531a2a2b5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9137137">
            <a:off x="6572264" y="357166"/>
            <a:ext cx="2131112" cy="212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3" descr="C:\Users\abuelitos\Documents\MARIPOSAS TRANSPARENTES\5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0" y="0"/>
            <a:ext cx="2262178" cy="226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Bar dir="vert"/>
    <p:sndAc>
      <p:stSnd>
        <p:snd r:embed="rId2" name="MAS CORT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04 -0.01065  -0.018 -0.02131  -0.023 -0.02131  c -0.031 0  -0.063 0.16647  -0.063 0.33295  c 0 -0.0839  -0.016 -0.16647  -0.031 -0.16647  c -0.016 0  -0.031 0.0839  -0.031 0.16647  c 0 -0.04129  -0.008 -0.0839  -0.016 -0.0839  c -0.008 0  -0.016 0.04129  -0.016 0.0839  c 0 -0.02131  -0.004 -0.04129  -0.008 -0.04129  c -0.004 0  -0.008 0.02131  -0.008 0.04129  c 0 -0.01065  -0.002 -0.02131  -0.004 -0.02131  c -0.001 0  -0.004 0.01065  -0.004 0.02131  c 0 -0.00533  -0.001 -0.01065  -0.002 -0.01065  c 0 -0.00133  -0.002 0.00533  -0.002 0.01065  c 0 -0.00266  0 -0.00533  -0.001 -0.00533  c 0 0.00133  -0.001 0.00266  -0.001 0.00533  c 0 -0.00133  0 -0.00266  0 -0.004  c -0.001 0  -0.001 0.00133  -0.001 0.00266  c -0.001 0  -0.001 -0.00133  -0.001 -0.00266  c -0.001 0  -0.001 0.00133  -0.001 0.00266  E" pathEditMode="relative" ptsTypes="">
                                      <p:cBhvr>
                                        <p:cTn id="6" dur="5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4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22222E-6 C 0.00556 -0.02523 0.0132 -0.04931 0.02882 -0.04931 C 0.04636 -0.04931 0.05261 -0.02523 0.05833 2.22222E-6 C 0.06615 0.02801 0.0717 0.05602 0.09149 0.05602 C 0.10903 0.05602 0.11476 0.02801 0.12257 2.22222E-6 C 0.12622 -0.02523 0.13386 -0.04931 0.15156 -0.04931 C 0.16702 -0.04931 0.17483 -0.02523 0.18108 2.22222E-6 C 0.18681 0.02801 0.19462 0.05602 0.21215 0.05602 C 0.22969 0.05602 0.24323 2.22222E-6 0.24323 0.00023 C 0.24879 -0.02523 0.25504 -0.04931 0.27222 -0.04931 C 0.28976 -0.04931 0.29583 -0.02523 0.30174 2.22222E-6 C 0.30938 0.02801 0.31511 0.05602 0.33472 0.05602 C 0.35226 0.05602 0.35816 0.02801 0.36372 2.22222E-6 C 0.37153 -0.02523 0.37726 -0.04931 0.39479 -0.04931 C 0.41042 -0.04931 0.41806 -0.02523 0.42431 2.22222E-6 C 0.43004 0.02801 0.43785 0.05602 0.45538 0.05602 C 0.47292 0.05602 0.47882 0.02801 0.48663 2.22222E-6 " pathEditMode="relative" rAng="0" ptsTypes="fffffffffffffffff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000"/>
                            </p:stCondLst>
                            <p:childTnLst>
                              <p:par>
                                <p:cTn id="23" presetID="20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24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400"/>
                            </p:stCondLst>
                            <p:childTnLst>
                              <p:par>
                                <p:cTn id="28" presetID="20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29" dur="1000" autoRev="1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0" dur="1000" autoRev="1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1" dur="1000" autoRev="1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0898" name="Picture 2" descr="J:\CARPETA PLANTILLAS\105_exampl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6000" y="-558000"/>
            <a:ext cx="9270000" cy="741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714480" y="571480"/>
            <a:ext cx="685804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t">
              <a:spcBef>
                <a:spcPct val="0"/>
              </a:spcBef>
              <a:spcAft>
                <a:spcPct val="0"/>
              </a:spcAft>
            </a:pPr>
            <a:endParaRPr lang="es-ES_tradnl" sz="24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t">
              <a:spcBef>
                <a:spcPct val="0"/>
              </a:spcBef>
              <a:spcAft>
                <a:spcPct val="0"/>
              </a:spcAft>
            </a:pPr>
            <a:endParaRPr lang="es-ES_tradnl" sz="24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t">
              <a:spcBef>
                <a:spcPct val="0"/>
              </a:spcBef>
              <a:spcAft>
                <a:spcPct val="0"/>
              </a:spcAft>
            </a:pPr>
            <a:r>
              <a:rPr lang="es-ES_tradnl" sz="2400" dirty="0" smtClean="0">
                <a:solidFill>
                  <a:srgbClr val="000000"/>
                </a:solidFill>
                <a:cs typeface="Times New Roman" pitchFamily="18" charset="0"/>
              </a:rPr>
              <a:t>Tan delicada como el más fino cristal soplado</a:t>
            </a:r>
            <a:r>
              <a:rPr lang="es-ES_tradnl" sz="2400" dirty="0" smtClean="0">
                <a:solidFill>
                  <a:srgbClr val="000000"/>
                </a:solidFill>
                <a:cs typeface="Arial" pitchFamily="34" charset="0"/>
              </a:rPr>
              <a:t>, </a:t>
            </a:r>
          </a:p>
          <a:p>
            <a:pPr lvl="0" fontAlgn="t">
              <a:spcBef>
                <a:spcPct val="0"/>
              </a:spcBef>
              <a:spcAft>
                <a:spcPct val="0"/>
              </a:spcAft>
            </a:pPr>
            <a:r>
              <a:rPr lang="es-ES_tradnl" sz="2400" dirty="0" smtClean="0">
                <a:solidFill>
                  <a:srgbClr val="000000"/>
                </a:solidFill>
                <a:cs typeface="Arial" pitchFamily="34" charset="0"/>
              </a:rPr>
              <a:t>la presencia de estas extrañas gemas es usado por los ecologistas de selvas tropicales como señal de la alta calidad del </a:t>
            </a:r>
            <a:r>
              <a:rPr lang="es-ES_tradnl" sz="2400" dirty="0" err="1" smtClean="0">
                <a:solidFill>
                  <a:srgbClr val="000000"/>
                </a:solidFill>
                <a:cs typeface="Arial" pitchFamily="34" charset="0"/>
              </a:rPr>
              <a:t>habitat</a:t>
            </a:r>
            <a:r>
              <a:rPr lang="es-ES_tradnl" sz="2400" dirty="0" smtClean="0">
                <a:solidFill>
                  <a:srgbClr val="000000"/>
                </a:solidFill>
                <a:cs typeface="Arial" pitchFamily="34" charset="0"/>
              </a:rPr>
              <a:t> y su desaparición alerta sobre los cambios ecológicos.</a:t>
            </a:r>
            <a:endParaRPr lang="es-ES_tradnl" sz="2400" dirty="0" smtClean="0">
              <a:cs typeface="Arial" pitchFamily="34" charset="0"/>
            </a:endParaRPr>
          </a:p>
          <a:p>
            <a:pPr lvl="0" eaLnBrk="0" fontAlgn="t" hangingPunct="0">
              <a:spcBef>
                <a:spcPct val="0"/>
              </a:spcBef>
              <a:spcAft>
                <a:spcPct val="0"/>
              </a:spcAft>
            </a:pPr>
            <a:r>
              <a:rPr lang="es-ES_tradnl" sz="2400" dirty="0" smtClean="0">
                <a:solidFill>
                  <a:srgbClr val="000000"/>
                </a:solidFill>
                <a:cs typeface="Arial" pitchFamily="34" charset="0"/>
              </a:rPr>
              <a:t>Rivalizando con la belleza refinada de una vidriera, las translucidas alas de la mariposa </a:t>
            </a:r>
            <a:r>
              <a:rPr lang="es-ES_tradnl" sz="2400" dirty="0" err="1" smtClean="0">
                <a:solidFill>
                  <a:srgbClr val="000000"/>
                </a:solidFill>
                <a:cs typeface="Arial" pitchFamily="34" charset="0"/>
              </a:rPr>
              <a:t>Aladecristal</a:t>
            </a:r>
            <a:r>
              <a:rPr lang="es-ES_tradnl" sz="2400" dirty="0" smtClean="0">
                <a:solidFill>
                  <a:srgbClr val="000000"/>
                </a:solidFill>
                <a:cs typeface="Arial" pitchFamily="34" charset="0"/>
              </a:rPr>
              <a:t> relucen al sol como láminas pulimentadas en turquesa, naranja, verde, y rojo. Las cosas bellas no tienen por qué estar llenas de colorido para ser apreciadas: en la vida, a veces, lo que no es perceptible puede tener un gran poder.</a:t>
            </a:r>
            <a:endParaRPr lang="es-ES_tradnl" sz="2400" dirty="0" smtClean="0"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714480" y="214290"/>
            <a:ext cx="650085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/>
              <a:t>Para empezar diré que “mariposa” es el nombre común de las lepidópteras, de las que existen 127 tipos de familias.</a:t>
            </a:r>
            <a:endParaRPr lang="es-ES_tradnl" sz="2400" dirty="0"/>
          </a:p>
        </p:txBody>
      </p:sp>
    </p:spTree>
  </p:cSld>
  <p:clrMapOvr>
    <a:masterClrMapping/>
  </p:clrMapOvr>
  <p:transition spd="slow" advTm="26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54274" name="Picture 2" descr="C:\Users\abuelitos\Documents\MARIPOSAS TRANSPARENTES\ATT00001[2]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8000"/>
            <a:ext cx="6926577" cy="684000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5842" name="Picture 2" descr="Abstractos, Tod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-457200"/>
            <a:ext cx="9753600" cy="7315200"/>
          </a:xfrm>
          <a:prstGeom prst="rect">
            <a:avLst/>
          </a:prstGeom>
          <a:noFill/>
        </p:spPr>
      </p:pic>
      <p:pic>
        <p:nvPicPr>
          <p:cNvPr id="35843" name="Picture 3" descr="C:\Users\abuelitos\Documents\MARIPOSAS TRANSPARENTES\Butterfly2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3929066"/>
            <a:ext cx="3427832" cy="2628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9874" name="Picture 2" descr="J:\CARPETA PLANTILLAS\113_exampl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000" y="0"/>
            <a:ext cx="9180000" cy="734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86000" y="1071546"/>
            <a:ext cx="621509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/>
              <a:t>La mariposa cristal es uno de los muy pocos animales de la tierra que han logrado dominar el acto de transparencia.</a:t>
            </a:r>
            <a:br>
              <a:rPr lang="es-ES_tradnl" sz="2400" b="1" dirty="0" smtClean="0"/>
            </a:br>
            <a:r>
              <a:rPr lang="es-ES_tradnl" sz="2400" b="1" dirty="0" smtClean="0"/>
              <a:t>Su nombre científico es Greta </a:t>
            </a:r>
            <a:r>
              <a:rPr lang="es-ES_tradnl" sz="2400" b="1" dirty="0" err="1" smtClean="0"/>
              <a:t>oto</a:t>
            </a:r>
            <a:r>
              <a:rPr lang="es-ES_tradnl" sz="2400" b="1" dirty="0" smtClean="0"/>
              <a:t> y es una especie de lepidóptero </a:t>
            </a:r>
            <a:r>
              <a:rPr lang="es-ES_tradnl" sz="2400" b="1" dirty="0" err="1" smtClean="0"/>
              <a:t>ditrisio</a:t>
            </a:r>
            <a:r>
              <a:rPr lang="es-ES_tradnl" sz="2400" b="1" dirty="0" smtClean="0"/>
              <a:t> de la familia </a:t>
            </a:r>
            <a:r>
              <a:rPr lang="es-ES_tradnl" sz="2400" b="1" dirty="0" err="1" smtClean="0"/>
              <a:t>Nymphalidae</a:t>
            </a:r>
            <a:r>
              <a:rPr lang="es-ES_tradnl" sz="2400" b="1" dirty="0" smtClean="0"/>
              <a:t>, también conocida como "mariposa de cristal" o "espejitos" nombres que recibe debido a sus alas transparentes. </a:t>
            </a:r>
            <a:br>
              <a:rPr lang="es-ES_tradnl" sz="2400" b="1" dirty="0" smtClean="0"/>
            </a:br>
            <a:r>
              <a:rPr lang="es-ES_tradnl" sz="2400" b="1" dirty="0" smtClean="0"/>
              <a:t>Su envergadura es de entre 5,5 y 6 cm. y el tejido entre las venas de sus alas parece de vidrio al carecer de escalas de color. </a:t>
            </a:r>
            <a:br>
              <a:rPr lang="es-ES_tradnl" sz="2400" b="1" dirty="0" smtClean="0"/>
            </a:br>
            <a:r>
              <a:rPr lang="es-ES_tradnl" sz="2400" b="1" dirty="0" smtClean="0"/>
              <a:t>El borde de sus alas es de color marrón oscuro, a veces teñidas de rojos o naranja y su cuerpo de color oscuro. </a:t>
            </a:r>
          </a:p>
        </p:txBody>
      </p:sp>
    </p:spTree>
  </p:cSld>
  <p:clrMapOvr>
    <a:masterClrMapping/>
  </p:clrMapOvr>
  <p:transition spd="slow" advTm="22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6562" name="Picture 2" descr="http://k23.kn3.net/2C97012B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-18000"/>
            <a:ext cx="10330179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3" descr="C:\Users\abuelitos\Documents\MARIPOSAS TRANSPARENTES\8348730-brillantes-mariposas-transparente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0"/>
            <a:ext cx="7070435" cy="6876000"/>
          </a:xfrm>
          <a:prstGeom prst="rect">
            <a:avLst/>
          </a:prstGeom>
          <a:noFill/>
        </p:spPr>
      </p:pic>
      <p:pic>
        <p:nvPicPr>
          <p:cNvPr id="55299" name="Picture 3" descr="C:\Users\abuelitos\Documents\MARIPOSAS TRANSPARENTES\mariposa transparente glasswinged 1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56" y="1857364"/>
            <a:ext cx="5192819" cy="3708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22" name="Picture 2" descr="J:\CARPETA PLANTILLAS\419_exampl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000" cy="734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357290" y="1214422"/>
            <a:ext cx="685804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/>
              <a:t>Vienen de Centro América y se encuentran desde México a Panamá. Son bastante comunes en su zona, pero no es fácil encontrarlas por sus alas transparentes, que son un mecanismo de </a:t>
            </a:r>
            <a:r>
              <a:rPr lang="es-ES_tradnl" sz="2400" smtClean="0"/>
              <a:t>camuflaje natural. </a:t>
            </a:r>
            <a:r>
              <a:rPr lang="es-ES_tradnl" sz="2400" dirty="0" smtClean="0"/>
              <a:t>Esta cualidad tiene por supuesto una explicación. El tener parte del cuerpo transparente las ayuda y mucho a camuflarse fácilmente. Esto también hace más difícil verlas, a pesar de ser típicos animales en México Pero así evitan depredadores, como diferentes clases de aves que están esperando encontrarse con una.</a:t>
            </a:r>
            <a:endParaRPr lang="es-ES_tradnl" sz="2400" dirty="0"/>
          </a:p>
        </p:txBody>
      </p:sp>
    </p:spTree>
  </p:cSld>
  <p:clrMapOvr>
    <a:masterClrMapping/>
  </p:clrMapOvr>
  <p:transition spd="slow" advTm="24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7586" name="Picture 2" descr="http://k22.kn3.net/9699982F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506" name="Picture 2" descr="Flores, Otra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-457200"/>
            <a:ext cx="9753600" cy="7315200"/>
          </a:xfrm>
          <a:prstGeom prst="rect">
            <a:avLst/>
          </a:prstGeom>
          <a:noFill/>
        </p:spPr>
      </p:pic>
      <p:pic>
        <p:nvPicPr>
          <p:cNvPr id="21508" name="Picture 4" descr="C:\Users\abuelitos\Documents\MARIPOSAS TRANSPARENTES\mariposaazul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278570">
            <a:off x="1357290" y="1142984"/>
            <a:ext cx="5651500" cy="42418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07407E-6 L 0.9875 -0.75301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4" y="-3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8610" name="Picture 2" descr="http://k20.kn3.net/DB6BF0F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42261" cy="7596000"/>
          </a:xfrm>
          <a:prstGeom prst="rect">
            <a:avLst/>
          </a:prstGeom>
          <a:noFill/>
        </p:spPr>
      </p:pic>
      <p:pic>
        <p:nvPicPr>
          <p:cNvPr id="5" name="Picture 2" descr="http://k20.kn3.net/DB6BF0F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85728"/>
            <a:ext cx="9242261" cy="759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2530" name="Picture 2" descr="Abstractos, Tod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-457200"/>
            <a:ext cx="9753600" cy="7315200"/>
          </a:xfrm>
          <a:prstGeom prst="rect">
            <a:avLst/>
          </a:prstGeom>
          <a:noFill/>
        </p:spPr>
      </p:pic>
      <p:pic>
        <p:nvPicPr>
          <p:cNvPr id="22534" name="Picture 6" descr="C:\Users\abuelitos\Documents\MARIPOSAS TRANSPARENTES\Clearwing1_ButterflyPhotography-BB_Blogspot_JGJ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42974" y="2357430"/>
            <a:ext cx="6350000" cy="47625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8674" name="Picture 2" descr="Abstractos, Tod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-457200"/>
            <a:ext cx="9753600" cy="7315200"/>
          </a:xfrm>
          <a:prstGeom prst="rect">
            <a:avLst/>
          </a:prstGeom>
          <a:noFill/>
        </p:spPr>
      </p:pic>
      <p:pic>
        <p:nvPicPr>
          <p:cNvPr id="28676" name="Picture 4" descr="C:\Users\abuelitos\Documents\MARIPOSAS TRANSPARENTES\halconera-surena-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571536" y="-1285908"/>
            <a:ext cx="6259105" cy="4176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9634" name="Picture 2" descr="http://k19.kn3.net/F1D9A63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1026" name="Picture 2" descr="J:\HACER PPS\CARPETA PLANTILLAS\400_1303903819_651349-1024x768-bamboo-drops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482" name="Picture 2" descr="Flores, Otra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-4572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3" descr="C:\Users\abuelitos\Documents\MARIPOSAS TRANSPARENTES\cqs1268387880v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8794" y="214290"/>
            <a:ext cx="5671763" cy="4320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" name="Picture 3" descr="C:\Users\abuelitos\Documents\MARIPOSAS TRANSPARENTES\cqs1268387880v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356" y="285728"/>
            <a:ext cx="5671763" cy="4320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2706" name="Picture 2" descr="http://3.bp.blogspot.com/_upXhRdk8pVw/TF82xR5wQJI/AAAAAAAAAMU/GxVM8wS9pIw/s1600/DSC093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8600" y="-1"/>
            <a:ext cx="10406141" cy="694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3554" name="Picture 2" descr="Abstractos, Tod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09600" y="-457200"/>
            <a:ext cx="9753600" cy="7315200"/>
          </a:xfrm>
          <a:prstGeom prst="rect">
            <a:avLst/>
          </a:prstGeom>
          <a:noFill/>
        </p:spPr>
      </p:pic>
      <p:pic>
        <p:nvPicPr>
          <p:cNvPr id="7" name="Picture 3" descr="C:\Users\abuelitos\Documents\MARIPOSAS TRANSPARENTES\Clearwing_Pseudohaeterea_hypaesia_D_ButterflyPhotography-BB_Blogspot_JGJ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42974" y="0"/>
            <a:ext cx="4032000" cy="3024000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0658" name="Picture 2" descr="http://k18.kn3.net/8DF6466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00164" y="0"/>
            <a:ext cx="11703867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2226" name="Picture 2" descr="Abstractos, Tod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</p:spPr>
      </p:pic>
      <p:pic>
        <p:nvPicPr>
          <p:cNvPr id="52227" name="Picture 3" descr="C:\Users\abuelitos\Documents\MARIPOSAS TRANSPARENTES\mariposa transparente glasswinged 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14290"/>
            <a:ext cx="4244198" cy="3276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3730" name="Picture 2" descr="http://fotos.diariovasco.com/201109/mariposas-transparentes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64000" cy="694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6" name="Picture 2" descr="Abstractos, Todos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57222" y="-457200"/>
            <a:ext cx="9753600" cy="7315200"/>
          </a:xfrm>
          <a:prstGeom prst="rect">
            <a:avLst/>
          </a:prstGeom>
          <a:noFill/>
        </p:spPr>
      </p:pic>
      <p:pic>
        <p:nvPicPr>
          <p:cNvPr id="31747" name="Picture 3" descr="C:\Users\abuelitos\Documents\MARIPOSAS TRANSPARENTES\mariposas-transparentes-08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6248" y="2714620"/>
            <a:ext cx="5133005" cy="3924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682" name="Picture 2" descr="http://k24.kn3.net/BDE253B8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12000" cy="698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1986" name="Picture 2" descr="Abstractos, Tod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-457200"/>
            <a:ext cx="9753600" cy="7315200"/>
          </a:xfrm>
          <a:prstGeom prst="rect">
            <a:avLst/>
          </a:prstGeom>
          <a:noFill/>
        </p:spPr>
      </p:pic>
      <p:pic>
        <p:nvPicPr>
          <p:cNvPr id="41987" name="Picture 3" descr="C:\Users\abuelitos\Documents\MARIPOSAS TRANSPARENTES\corinea_faunus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205694">
            <a:off x="2713664" y="1582498"/>
            <a:ext cx="5136000" cy="3852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2050" name="Picture 2" descr="J:\HACER PPS\CARPETA PLANTILLAS\abstracto-estilo-windows-vista-500x375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85784" y="-428653"/>
            <a:ext cx="9858444" cy="727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9698" name="Picture 2" descr="Abstractos, Todos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57222" y="-457200"/>
            <a:ext cx="9753600" cy="7315200"/>
          </a:xfrm>
          <a:prstGeom prst="rect">
            <a:avLst/>
          </a:prstGeom>
          <a:noFill/>
        </p:spPr>
      </p:pic>
      <p:pic>
        <p:nvPicPr>
          <p:cNvPr id="29699" name="Picture 3" descr="C:\Users\abuelitos\Documents\MARIPOSAS TRANSPARENTES\butterfly-clearwing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95825" y="3214686"/>
            <a:ext cx="4448175" cy="329565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3074" name="Picture 2" descr="J:\HACER PPS\CARPETA PLANTILLAS\aguas-coloridas-500x375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357222" y="-428653"/>
            <a:ext cx="9840000" cy="738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4754" name="Picture 2" descr="http://fotos.diariovasco.com/201109/mariposas-transparentes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" y="-1"/>
            <a:ext cx="9305311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5602" name="Picture 2" descr="Abstractos, Todos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85784" y="-457200"/>
            <a:ext cx="9753600" cy="7315200"/>
          </a:xfrm>
          <a:prstGeom prst="rect">
            <a:avLst/>
          </a:prstGeom>
          <a:noFill/>
        </p:spPr>
      </p:pic>
      <p:pic>
        <p:nvPicPr>
          <p:cNvPr id="25604" name="Picture 4" descr="C:\Users\abuelitos\Documents\MARIPOSAS TRANSPARENTES\mariposatrans1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764703" cy="324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5605" name="Picture 5" descr="C:\Users\abuelitos\Documents\MARIPOSAS TRANSPARENTES\mariposa transparente glasswinged 4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2000" y="1926000"/>
            <a:ext cx="4932000" cy="4932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4098" name="Picture 2" descr="J:\HACER PPS\CARPETA PLANTILLAS\cheese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357222" y="-428652"/>
            <a:ext cx="9840000" cy="7380000"/>
          </a:xfrm>
          <a:prstGeom prst="rect">
            <a:avLst/>
          </a:prstGeom>
          <a:noFill/>
        </p:spPr>
      </p:pic>
      <p:pic>
        <p:nvPicPr>
          <p:cNvPr id="4099" name="Picture 3" descr="J:\HACER PPS\CARPETA PLANTILLAS\cheese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57224" y="500042"/>
            <a:ext cx="7632000" cy="572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3010" name="Picture 2" descr="Abstractos, Tod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3" descr="C:\Users\abuelitos\Documents\MARIPOSAS TRANSPARENTES\Ixd0j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4553818" y="1000108"/>
            <a:ext cx="4590182" cy="4968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4034" name="Picture 2" descr="Abstractos, Todos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</p:spPr>
      </p:pic>
      <p:pic>
        <p:nvPicPr>
          <p:cNvPr id="44037" name="Picture 5" descr="http://farm6.static.flickr.com/5244/5221362475_3d72726e9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357166"/>
            <a:ext cx="4514850" cy="4219575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6626" name="Picture 2" descr="Abstractos, Tod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-457200"/>
            <a:ext cx="9753600" cy="7315200"/>
          </a:xfrm>
          <a:prstGeom prst="rect">
            <a:avLst/>
          </a:prstGeom>
          <a:noFill/>
        </p:spPr>
      </p:pic>
      <p:pic>
        <p:nvPicPr>
          <p:cNvPr id="26628" name="Picture 4" descr="C:\Users\abuelitos\Documents\MARIPOSAS TRANSPARENTES\1350112_900_40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428660" y="-285776"/>
            <a:ext cx="6867525" cy="3810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26630" name="Picture 6" descr="http://desmond.imageshack.us/Himg294/scaled.php?server=294&amp;filename=maripoas2nz.jpg&amp;res=landi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0" y="3929066"/>
            <a:ext cx="4500000" cy="2700000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5778" name="Picture 2" descr="http://1.bp.blogspot.com/_7SCO7vxLrTs/S9S0VQ65ykI/AAAAAAAAACk/780gYBp8ImA/s1600/P10303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8130" name="Picture 2" descr="Abstractos, Todos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</p:spPr>
      </p:pic>
      <p:pic>
        <p:nvPicPr>
          <p:cNvPr id="48131" name="Picture 3" descr="C:\Users\abuelitos\Documents\MARIPOSAS TRANSPARENTES\mariposatransparentejf3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500306"/>
            <a:ext cx="4439821" cy="414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8132" name="Picture 4" descr="C:\Users\abuelitos\Documents\MARIPOSAS TRANSPARENTES\Transparent butterfly by Jose Reynaldo da Fonseca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3884225" cy="295200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6802" name="Picture 2" descr="http://1.bp.blogspot.com/-PktneC_-XoI/TtajoR9Fk9I/AAAAAAAABuc/pDkcomim6b0/s1600/2710201115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0178" name="Picture 2" descr="Abstractos, Tod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50179" name="Picture 3" descr="C:\Users\abuelitos\Documents\MARIPOSAS TRANSPARENTES\mariposatrans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3174" y="1000108"/>
            <a:ext cx="3810000" cy="372427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0180" name="Picture 4" descr="C:\Users\abuelitos\Documents\MARIPOSAS TRANSPARENTES\mariposas-transparentes-07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357166"/>
            <a:ext cx="2743200" cy="276225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J:\HACER PPS\CARPETA PLANTILLAS\fantasia-azul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8" name="Picture 2" descr="J:\HACER PPS\CARPETA PLANTILLAS\fantasia-azul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84000" y="-63000"/>
            <a:ext cx="9312000" cy="698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9154" name="Picture 2" descr="Abstractos, Tod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-4572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3" descr="C:\Users\abuelitos\Documents\MARIPOSAS TRANSPARENTES\mariposa transparente glasswinged 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6182" y="0"/>
            <a:ext cx="5568000" cy="313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9155" name="Picture 3" descr="C:\Users\abuelitos\Documents\MARIPOSAS TRANSPARENTES\mariposas-transparentes-06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3786190"/>
            <a:ext cx="3230956" cy="241200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62" name="Picture 2" descr="Abstractos, Tod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</p:spPr>
      </p:pic>
      <p:pic>
        <p:nvPicPr>
          <p:cNvPr id="40964" name="Picture 4" descr="C:\Users\abuelitos\Documents\MARIPOSAS TRANSPARENTES\mariposas-transparentes-0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14546" y="-428652"/>
            <a:ext cx="4286250" cy="31623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02" name="Picture 2" descr="Abstractos, Tod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</p:spPr>
      </p:pic>
      <p:pic>
        <p:nvPicPr>
          <p:cNvPr id="51204" name="Picture 4" descr="C:\Users\abuelitos\Documents\MARIPOSAS TRANSPARENTES\Greta-oto080420110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3042" y="-428652"/>
            <a:ext cx="6240000" cy="4680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026" name="Picture 2" descr="J:\HACER PPS\CARPETA PLANTILLAS\fondo-gotas-de-agua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500090"/>
            <a:ext cx="9786974" cy="735809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0" name="Picture 2" descr="Abstractos, Tod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-4572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3" descr="C:\Users\abuelitos\Documents\MARIPOSAS TRANSPARENTES\transparente12007vd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000164" y="2786058"/>
            <a:ext cx="4854983" cy="3708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8914" name="Picture 2" descr="Abstractos, Tod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-457200"/>
            <a:ext cx="9753600" cy="7315200"/>
          </a:xfrm>
          <a:prstGeom prst="rect">
            <a:avLst/>
          </a:prstGeom>
          <a:noFill/>
        </p:spPr>
      </p:pic>
      <p:pic>
        <p:nvPicPr>
          <p:cNvPr id="38916" name="Picture 4" descr="http://k19.kn3.net/F1D9A634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9058" y="2428868"/>
            <a:ext cx="5629275" cy="4219575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2050" name="Picture 2" descr="J:\HACER PPS\CARPETA PLANTILLAS\glamour-500x375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85784" y="-285777"/>
            <a:ext cx="9715568" cy="712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20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2770" name="Picture 2" descr="Abstractos, Tod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3" descr="C:\Users\abuelitos\Documents\MARIPOSAS TRANSPARENTES\mariposa transparente glasswinged 8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4480" y="1857364"/>
            <a:ext cx="3907584" cy="3816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5058" name="Picture 2" descr="Abstractos, Tod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</p:spPr>
      </p:pic>
      <p:pic>
        <p:nvPicPr>
          <p:cNvPr id="45060" name="Picture 4" descr="C:\Users\abuelitos\Documents\MARIPOSAS TRANSPARENTES\752569_PWLFNWSESJLCTHX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71670" y="0"/>
            <a:ext cx="4476750" cy="314325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5538" name="Picture 2" descr="http://k12.kn3.net/293D18AF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-18000"/>
            <a:ext cx="10403398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3794" name="Picture 2" descr="Abstractos, Tod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-457200"/>
            <a:ext cx="9753600" cy="7315200"/>
          </a:xfrm>
          <a:prstGeom prst="rect">
            <a:avLst/>
          </a:prstGeom>
          <a:noFill/>
        </p:spPr>
      </p:pic>
      <p:pic>
        <p:nvPicPr>
          <p:cNvPr id="33796" name="Picture 4" descr="C:\Users\abuelitos\Documents\MARIPOSAS TRANSPARENTES\mariposa transparente glasswinged 5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6182" y="2790825"/>
            <a:ext cx="6096000" cy="4067175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33797" name="Picture 5" descr="C:\Users\abuelitos\Documents\MARIPOSAS TRANSPARENTES\mariposa transparente glasswinged 7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500230" y="3357562"/>
            <a:ext cx="6096000" cy="4067175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8850" name="Picture 2" descr="http://www.fotonaturaleza.cl/data/media/6/Alas-transparentes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" y="0"/>
            <a:ext cx="9387039" cy="6876000"/>
          </a:xfrm>
          <a:prstGeom prst="rect">
            <a:avLst/>
          </a:prstGeom>
          <a:noFill/>
        </p:spPr>
      </p:pic>
      <p:pic>
        <p:nvPicPr>
          <p:cNvPr id="3074" name="Picture 2" descr="J:\HACER PPS\CARPETA PLANTILLAS\gotitas-de-agua-500x37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501222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3250" name="Picture 2" descr="Abstractos, Tod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-457200"/>
            <a:ext cx="9753600" cy="7315200"/>
          </a:xfrm>
          <a:prstGeom prst="rect">
            <a:avLst/>
          </a:prstGeom>
          <a:noFill/>
        </p:spPr>
      </p:pic>
      <p:pic>
        <p:nvPicPr>
          <p:cNvPr id="53251" name="Picture 3" descr="C:\Users\abuelitos\Documents\MARIPOSAS TRANSPARENTES\mariposa-oruga-transparente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143040" y="-214338"/>
            <a:ext cx="4147200" cy="3240000"/>
          </a:xfrm>
          <a:prstGeom prst="parallelogram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6866" name="Picture 2" descr="Abstractos, Tod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09600" y="-4572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5" descr="http://edu.jccm.es/ies/fernandozobel/images/phocagallery/ccnn/thumbs/phoca_thumb_l_mariposa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785850" y="3048000"/>
            <a:ext cx="5076825" cy="3810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4098" name="Picture 2" descr="J:\HACER PPS\CARPETA PLANTILLAS\im-97-imagenes_del_espacio_ZCCTd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642982" y="-785842"/>
            <a:ext cx="9842549" cy="77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7890" name="Picture 2" descr="Abstractos, Tod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-4572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3" descr="C:\Users\abuelitos\Documents\MARIPOSAS TRANSPARENTES\mariposa-espejito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428924" y="-1285908"/>
            <a:ext cx="7620000" cy="5080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" name="Picture 3" descr="C:\Users\abuelitos\Documents\MARIPOSAS TRANSPARENTES\mariposas-transparentes-01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15074" y="3071810"/>
            <a:ext cx="2743200" cy="2914650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7826" name="Picture 2" descr="http://www.peruvia-gallery.com/images/mariposa3_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0"/>
            <a:ext cx="10314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">
    <p:randomBa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4578" name="Picture 2" descr="Abstractos, Tod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09600" y="-4572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143636" y="1714488"/>
            <a:ext cx="2643206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Diseño </a:t>
            </a:r>
          </a:p>
          <a:p>
            <a:pPr algn="ctr"/>
            <a:r>
              <a:rPr lang="es-ES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María Teresa Espín </a:t>
            </a:r>
          </a:p>
          <a:p>
            <a:pPr algn="ctr"/>
            <a:r>
              <a:rPr lang="es-ES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Imágenes  </a:t>
            </a:r>
          </a:p>
          <a:p>
            <a:pPr algn="ctr"/>
            <a:r>
              <a:rPr lang="es-ES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Internet   </a:t>
            </a:r>
          </a:p>
          <a:p>
            <a:pPr algn="ctr"/>
            <a:endParaRPr lang="es-ES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es-ES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es-ES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es-ES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2013 </a:t>
            </a:r>
            <a:endParaRPr lang="es-ES" sz="2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026" name="Picture 2" descr="J:\ANIMALES EN MOVIMIENTO\Mariposa-5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4413" y="1500173"/>
            <a:ext cx="1548000" cy="1548000"/>
          </a:xfrm>
          <a:prstGeom prst="rect">
            <a:avLst/>
          </a:prstGeom>
          <a:noFill/>
        </p:spPr>
      </p:pic>
      <p:pic>
        <p:nvPicPr>
          <p:cNvPr id="1027" name="Picture 3" descr="J:\ANIMALES EN MOVIMIENTO\Mariposa-5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00232" y="4643446"/>
            <a:ext cx="1476000" cy="1476000"/>
          </a:xfrm>
          <a:prstGeom prst="rect">
            <a:avLst/>
          </a:prstGeom>
          <a:noFill/>
        </p:spPr>
      </p:pic>
      <p:pic>
        <p:nvPicPr>
          <p:cNvPr id="1028" name="Picture 4" descr="J:\ANIMALES EN MOVIMIENTO\slide0014_image1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642918"/>
            <a:ext cx="979200" cy="1836000"/>
          </a:xfrm>
          <a:prstGeom prst="rect">
            <a:avLst/>
          </a:prstGeom>
          <a:noFill/>
        </p:spPr>
      </p:pic>
      <p:pic>
        <p:nvPicPr>
          <p:cNvPr id="1029" name="Picture 5" descr="J:\ANIMALES EN MOVIMIENTO\slide0012_image206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2786058"/>
            <a:ext cx="1552575" cy="1419225"/>
          </a:xfrm>
          <a:prstGeom prst="rect">
            <a:avLst/>
          </a:prstGeom>
          <a:noFill/>
        </p:spPr>
      </p:pic>
      <p:pic>
        <p:nvPicPr>
          <p:cNvPr id="1030" name="Picture 6" descr="J:\ANIMALES EN MOVIMIENTO\slide0012_image206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43306" y="3571876"/>
            <a:ext cx="1552575" cy="1419225"/>
          </a:xfrm>
          <a:prstGeom prst="rect">
            <a:avLst/>
          </a:prstGeom>
          <a:noFill/>
        </p:spPr>
      </p:pic>
      <p:pic>
        <p:nvPicPr>
          <p:cNvPr id="1031" name="Picture 7" descr="J:\ANIMALES EN MOVIMIENTO\slide0012_image206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58016" y="4786322"/>
            <a:ext cx="1552575" cy="1419225"/>
          </a:xfrm>
          <a:prstGeom prst="rect">
            <a:avLst/>
          </a:prstGeom>
          <a:noFill/>
        </p:spPr>
      </p:pic>
      <p:pic>
        <p:nvPicPr>
          <p:cNvPr id="12" name="Picture 2" descr="J:\ANIMALES EN MOVIMIENTO\Mariposa-5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29454" y="428604"/>
            <a:ext cx="1548000" cy="154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563</TotalTime>
  <Words>322</Words>
  <Application>Microsoft Office PowerPoint</Application>
  <PresentationFormat>Presentación en pantalla (4:3)</PresentationFormat>
  <Paragraphs>52</Paragraphs>
  <Slides>49</Slides>
  <Notes>5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240</cp:revision>
  <dcterms:created xsi:type="dcterms:W3CDTF">2012-04-21T11:21:51Z</dcterms:created>
  <dcterms:modified xsi:type="dcterms:W3CDTF">2013-01-28T17:09:13Z</dcterms:modified>
</cp:coreProperties>
</file>