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6" r:id="rId2"/>
    <p:sldId id="258" r:id="rId3"/>
    <p:sldId id="285" r:id="rId4"/>
    <p:sldId id="261" r:id="rId5"/>
    <p:sldId id="265" r:id="rId6"/>
    <p:sldId id="269" r:id="rId7"/>
    <p:sldId id="271" r:id="rId8"/>
    <p:sldId id="262" r:id="rId9"/>
    <p:sldId id="273" r:id="rId10"/>
    <p:sldId id="267" r:id="rId11"/>
    <p:sldId id="275" r:id="rId12"/>
    <p:sldId id="279" r:id="rId13"/>
    <p:sldId id="277" r:id="rId14"/>
    <p:sldId id="259" r:id="rId15"/>
    <p:sldId id="260" r:id="rId16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YJWpMFKYLtR9n4LPlWlBg==" hashData="aSxSFqS7Sj6OujFLjCa9CZbyyAC4qmggOM+ZHvBV2Xdn2V7MIotbHqdq+SSgLC07ECtLMHkOo9FWQtCq6DldPg=="/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1F6A4"/>
    <a:srgbClr val="F19759"/>
    <a:srgbClr val="E6AF00"/>
    <a:srgbClr val="F29D64"/>
    <a:srgbClr val="F3D731"/>
    <a:srgbClr val="FFCC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789" autoAdjust="0"/>
    <p:restoredTop sz="94660"/>
  </p:normalViewPr>
  <p:slideViewPr>
    <p:cSldViewPr snapToGrid="0">
      <p:cViewPr varScale="1">
        <p:scale>
          <a:sx n="69" d="100"/>
          <a:sy n="69" d="100"/>
        </p:scale>
        <p:origin x="936" y="48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05/12/2016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375340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05/12/2016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09521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05/12/2016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864822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05/12/2016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358431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05/12/2016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2760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05/12/2016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3049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05/12/2016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27890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05/12/2016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663492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05/12/2016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67777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05/12/2016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443735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05/12/2016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095944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C94F69-D532-4FC0-AF86-CF39C2A22301}" type="datetimeFigureOut">
              <a:rPr lang="es-MX" smtClean="0"/>
              <a:t>05/12/2016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180101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jp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1.png"/><Relationship Id="rId4" Type="http://schemas.openxmlformats.org/officeDocument/2006/relationships/audio" Target="../media/audio1.wav"/><Relationship Id="rId9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3.png"/><Relationship Id="rId5" Type="http://schemas.openxmlformats.org/officeDocument/2006/relationships/image" Target="../media/image17.png"/><Relationship Id="rId4" Type="http://schemas.openxmlformats.org/officeDocument/2006/relationships/image" Target="../media/image16.jp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9.png"/><Relationship Id="rId10" Type="http://schemas.openxmlformats.org/officeDocument/2006/relationships/image" Target="../media/image2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cs typeface="Arial"/>
            </a:endParaRPr>
          </a:p>
        </p:txBody>
      </p:sp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7945"/>
            <a:ext cx="7890933" cy="5918201"/>
          </a:xfrm>
          <a:prstGeom prst="rect">
            <a:avLst/>
          </a:prstGeom>
          <a:effectLst>
            <a:softEdge rad="723900"/>
          </a:effectLst>
        </p:spPr>
      </p:pic>
      <p:sp>
        <p:nvSpPr>
          <p:cNvPr id="12" name="1 Rectángulo"/>
          <p:cNvSpPr/>
          <p:nvPr/>
        </p:nvSpPr>
        <p:spPr>
          <a:xfrm>
            <a:off x="7613806" y="1318846"/>
            <a:ext cx="4232046" cy="4255477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lvl="0" algn="ctr" defTabSz="1219170"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cs typeface="Arial"/>
              </a:rPr>
              <a:t>Los ojos</a:t>
            </a:r>
          </a:p>
          <a:p>
            <a:pPr lvl="0" algn="ctr" defTabSz="1219170"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cs typeface="Arial"/>
              </a:rPr>
              <a:t> </a:t>
            </a:r>
          </a:p>
          <a:p>
            <a:pPr lvl="0" algn="ctr" defTabSz="1219170"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cs typeface="Arial"/>
              </a:rPr>
              <a:t>Reflejo </a:t>
            </a:r>
          </a:p>
          <a:p>
            <a:pPr lvl="0" algn="ctr" defTabSz="1219170"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cs typeface="Arial"/>
              </a:rPr>
              <a:t>Del Alma</a:t>
            </a:r>
            <a:endParaRPr kumimoji="0" lang="es-ES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917724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312254"/>
            <a:ext cx="864096" cy="303988"/>
          </a:xfrm>
          <a:prstGeom prst="rect">
            <a:avLst/>
          </a:prstGeom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296251"/>
            <a:ext cx="230425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1" i="0" u="none" strike="noStrike" kern="0" cap="none" spc="0" normalizeH="0" baseline="0" noProof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eaglenest</a:t>
            </a:r>
            <a:r>
              <a:rPr kumimoji="0" lang="es-MX" sz="1200" b="1" i="0" u="none" strike="noStrike" kern="0" cap="none" spc="0" normalizeH="0" baseline="0" noProof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8</a:t>
            </a:r>
            <a:r>
              <a:rPr kumimoji="0" lang="es-MX" sz="1600" b="1" i="0" u="none" strike="noStrike" kern="0" cap="none" spc="0" normalizeH="0" baseline="0" noProof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@hotmail.com</a:t>
            </a:r>
            <a:endParaRPr kumimoji="0" lang="es-MX" sz="1600" b="1" i="0" u="none" strike="noStrike" kern="0" cap="none" spc="0" normalizeH="0" baseline="0" noProof="0" dirty="0">
              <a:ln>
                <a:noFill/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 Narrow" panose="020B0606020202030204" pitchFamily="34" charset="0"/>
              <a:cs typeface="Arial"/>
            </a:endParaRPr>
          </a:p>
        </p:txBody>
      </p:sp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  <p:sp>
        <p:nvSpPr>
          <p:cNvPr id="12" name="1 Rectángulo"/>
          <p:cNvSpPr/>
          <p:nvPr/>
        </p:nvSpPr>
        <p:spPr>
          <a:xfrm>
            <a:off x="7613806" y="1318837"/>
            <a:ext cx="4232046" cy="4255477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lvl="0" algn="ctr" defTabSz="1219170"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cs typeface="Arial"/>
              </a:rPr>
              <a:t>Los ojos </a:t>
            </a:r>
          </a:p>
          <a:p>
            <a:pPr lvl="0" algn="ctr" defTabSz="1219170">
              <a:defRPr/>
            </a:pPr>
            <a:endParaRPr lang="es-MX" sz="4267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cs typeface="Arial"/>
            </a:endParaRPr>
          </a:p>
          <a:p>
            <a:pPr lvl="0" algn="ctr" defTabSz="1219170"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cs typeface="Arial"/>
              </a:rPr>
              <a:t>Reflejo</a:t>
            </a:r>
          </a:p>
          <a:p>
            <a:pPr lvl="0" algn="ctr" defTabSz="1219170">
              <a:defRPr/>
            </a:pPr>
            <a:r>
              <a:rPr lang="es-ES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cs typeface="Arial"/>
              </a:rPr>
              <a:t>Del Alma</a:t>
            </a:r>
            <a:endParaRPr kumimoji="0" lang="es-ES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cs typeface="Arial"/>
            </a:endParaRPr>
          </a:p>
        </p:txBody>
      </p:sp>
      <p:pic>
        <p:nvPicPr>
          <p:cNvPr id="16" name="Imagen 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7945"/>
            <a:ext cx="7890933" cy="5918201"/>
          </a:xfrm>
          <a:prstGeom prst="rect">
            <a:avLst/>
          </a:prstGeom>
          <a:effectLst>
            <a:softEdge rad="723900"/>
          </a:effectLst>
        </p:spPr>
      </p:pic>
      <p:pic>
        <p:nvPicPr>
          <p:cNvPr id="14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257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>
        <p:sndAc>
          <p:stSnd>
            <p:snd r:embed="rId4" name="Los Ojos Reflejo Del Alma - Eaglenest Medley.wav"/>
          </p:stSnd>
        </p:sndAc>
      </p:transition>
    </mc:Choice>
    <mc:Fallback xmlns="">
      <p:transition advClick="0" advTm="0">
        <p:sndAc>
          <p:stSnd>
            <p:snd r:embed="rId9" name="Los Ojos Reflejo Del Alma - Eaglenest Medle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38005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2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2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6" presetClass="path" presetSubtype="0" accel="50000" decel="5000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26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5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33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8005"/>
                            </p:stCondLst>
                            <p:childTnLst>
                              <p:par>
                                <p:cTn id="35" presetID="1" presetClass="entr" presetSubtype="0" fill="hold" grpId="0" nodeType="afterEffect" nodePh="1">
                                  <p:stCondLst>
                                    <p:cond delay="1500"/>
                                  </p:stCondLst>
                                  <p:endCondLst>
                                    <p:cond evt="begin" delay="0">
                                      <p:tn val="3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  <p:bldLst>
      <p:bldP spid="10" grpId="0"/>
      <p:bldP spid="10" grpId="1"/>
      <p:bldP spid="13" grpId="0"/>
      <p:bldP spid="12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738" y="281354"/>
            <a:ext cx="10216662" cy="6365631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1793631" y="1934307"/>
            <a:ext cx="8634045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3200" dirty="0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Si es verdad que "los ojos son el reflejo del alma", los niños que vas a poder admirar en las fotos </a:t>
            </a:r>
          </a:p>
          <a:p>
            <a:pPr algn="ctr"/>
            <a:r>
              <a:rPr lang="es-MX" sz="3200" dirty="0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tienen los interiores más hermosos de la historia...</a:t>
            </a:r>
          </a:p>
          <a:p>
            <a:pPr algn="ctr"/>
            <a:endParaRPr lang="es-MX" sz="3200" dirty="0">
              <a:solidFill>
                <a:schemeClr val="accent2">
                  <a:lumMod val="50000"/>
                </a:schemeClr>
              </a:solidFill>
              <a:latin typeface="CommercialScriptTwo" panose="00000400000000000000" pitchFamily="2" charset="0"/>
              <a:ea typeface="Times New Roman" panose="02020603050405020304" pitchFamily="18" charset="0"/>
              <a:cs typeface="Helvetica" panose="020B0604020202020204" pitchFamily="34" charset="0"/>
            </a:endParaRPr>
          </a:p>
          <a:p>
            <a:pPr algn="ctr"/>
            <a:r>
              <a:rPr lang="es-MX" sz="3200" dirty="0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Conoce los ojos más asombrosos del mundo </a:t>
            </a:r>
          </a:p>
          <a:p>
            <a:pPr algn="ctr"/>
            <a:r>
              <a:rPr lang="es-MX" sz="3200" dirty="0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y déjate hipnotizar por ellos.</a:t>
            </a:r>
            <a:endParaRPr lang="es-MX" sz="3200" dirty="0">
              <a:solidFill>
                <a:schemeClr val="accent2">
                  <a:lumMod val="50000"/>
                </a:schemeClr>
              </a:solidFill>
              <a:latin typeface="CommercialScriptTwo" panose="00000400000000000000" pitchFamily="2" charset="0"/>
            </a:endParaRPr>
          </a:p>
        </p:txBody>
      </p:sp>
      <p:sp>
        <p:nvSpPr>
          <p:cNvPr id="3" name="CuadroTexto 2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7945"/>
            <a:ext cx="7890933" cy="5918201"/>
          </a:xfrm>
          <a:prstGeom prst="rect">
            <a:avLst/>
          </a:prstGeom>
          <a:effectLst>
            <a:softEdge rad="723900"/>
          </a:effectLst>
        </p:spPr>
      </p:pic>
    </p:spTree>
    <p:extLst>
      <p:ext uri="{BB962C8B-B14F-4D97-AF65-F5344CB8AC3E}">
        <p14:creationId xmlns:p14="http://schemas.microsoft.com/office/powerpoint/2010/main" val="718231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9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8375"/>
                            </p:stCondLst>
                            <p:childTnLst>
                              <p:par>
                                <p:cTn id="21" presetID="10" presetClass="exit" presetSubtype="0" fill="hold" grpId="1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2" dur="12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5" dur="12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8" dur="12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1" dur="12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1625"/>
                            </p:stCondLst>
                            <p:childTnLst>
                              <p:par>
                                <p:cTn id="3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2" grpId="1" build="allAtOnce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6">
                <a:lumMod val="40000"/>
                <a:lumOff val="60000"/>
              </a:schemeClr>
            </a:gs>
            <a:gs pos="83000">
              <a:schemeClr val="accent6">
                <a:lumMod val="60000"/>
                <a:lumOff val="40000"/>
              </a:schemeClr>
            </a:gs>
            <a:gs pos="100000">
              <a:schemeClr val="accent6">
                <a:lumMod val="5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226" r="32058"/>
          <a:stretch/>
        </p:blipFill>
        <p:spPr bwMode="auto">
          <a:xfrm>
            <a:off x="17586" y="287219"/>
            <a:ext cx="6330460" cy="6330460"/>
          </a:xfrm>
          <a:prstGeom prst="rect">
            <a:avLst/>
          </a:prstGeom>
          <a:noFill/>
          <a:ln>
            <a:noFill/>
          </a:ln>
          <a:effectLst>
            <a:softEdge rad="190500"/>
          </a:effectLst>
        </p:spPr>
      </p:pic>
      <p:sp>
        <p:nvSpPr>
          <p:cNvPr id="3" name="Rectángulo 2"/>
          <p:cNvSpPr/>
          <p:nvPr/>
        </p:nvSpPr>
        <p:spPr>
          <a:xfrm>
            <a:off x="6095998" y="89818"/>
            <a:ext cx="5943601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La persona en la foto </a:t>
            </a:r>
          </a:p>
          <a:p>
            <a:pPr algn="ctr"/>
            <a:r>
              <a:rPr lang="es-MX" sz="2400" dirty="0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es un chico llamado </a:t>
            </a:r>
            <a:r>
              <a:rPr lang="es-MX" sz="2400" b="1" dirty="0" err="1">
                <a:solidFill>
                  <a:srgbClr val="C00000"/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Azu</a:t>
            </a:r>
            <a:r>
              <a:rPr lang="es-MX" sz="2400" b="1" dirty="0">
                <a:solidFill>
                  <a:srgbClr val="C00000"/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.</a:t>
            </a:r>
          </a:p>
          <a:p>
            <a:pPr algn="ctr"/>
            <a:r>
              <a:rPr lang="es-MX" sz="2400" dirty="0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 </a:t>
            </a:r>
          </a:p>
          <a:p>
            <a:pPr algn="ctr"/>
            <a:r>
              <a:rPr lang="es-MX" sz="2400" dirty="0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El varón tiene 10 años de edad </a:t>
            </a:r>
          </a:p>
          <a:p>
            <a:pPr algn="ctr"/>
            <a:r>
              <a:rPr lang="es-MX" sz="2400" dirty="0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y proviene de </a:t>
            </a:r>
            <a:r>
              <a:rPr lang="es-MX" sz="2400" dirty="0" err="1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Rajastán</a:t>
            </a:r>
            <a:r>
              <a:rPr lang="es-MX" sz="2400" dirty="0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 en La India.</a:t>
            </a:r>
          </a:p>
          <a:p>
            <a:pPr algn="ctr"/>
            <a:endParaRPr lang="es-MX" sz="2400" dirty="0">
              <a:solidFill>
                <a:schemeClr val="accent2">
                  <a:lumMod val="50000"/>
                </a:schemeClr>
              </a:solidFill>
              <a:latin typeface="CommercialScriptTwo" panose="00000400000000000000" pitchFamily="2" charset="0"/>
              <a:ea typeface="Times New Roman" panose="02020603050405020304" pitchFamily="18" charset="0"/>
              <a:cs typeface="Helvetica" panose="020B0604020202020204" pitchFamily="34" charset="0"/>
            </a:endParaRPr>
          </a:p>
          <a:p>
            <a:pPr algn="ctr"/>
            <a:r>
              <a:rPr lang="es-MX" sz="2400" dirty="0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Nació en el pequeño pueblo de </a:t>
            </a:r>
            <a:r>
              <a:rPr lang="es-MX" sz="2400" dirty="0" err="1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Shadipur</a:t>
            </a:r>
            <a:r>
              <a:rPr lang="es-MX" sz="2400" dirty="0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 </a:t>
            </a:r>
          </a:p>
          <a:p>
            <a:pPr algn="ctr"/>
            <a:r>
              <a:rPr lang="es-MX" sz="2400" dirty="0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y su mayor afición </a:t>
            </a:r>
          </a:p>
          <a:p>
            <a:pPr algn="ctr"/>
            <a:r>
              <a:rPr lang="es-MX" sz="2400" dirty="0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es hacer los trucos mágicos </a:t>
            </a:r>
          </a:p>
          <a:p>
            <a:pPr algn="ctr"/>
            <a:r>
              <a:rPr lang="es-MX" sz="2400" dirty="0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con los que divierte a sus paisanos.</a:t>
            </a:r>
          </a:p>
          <a:p>
            <a:pPr algn="ctr"/>
            <a:r>
              <a:rPr lang="es-MX" sz="2400" dirty="0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 </a:t>
            </a:r>
          </a:p>
          <a:p>
            <a:pPr algn="ctr"/>
            <a:r>
              <a:rPr lang="es-MX" sz="2400" dirty="0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Por cierto, sus ojos también parecen mágicos: técnicamente verdes,</a:t>
            </a:r>
          </a:p>
          <a:p>
            <a:pPr algn="ctr"/>
            <a:r>
              <a:rPr lang="es-MX" sz="2400" dirty="0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 poseen elementos amarillos y grises.</a:t>
            </a:r>
          </a:p>
          <a:p>
            <a:pPr algn="ctr"/>
            <a:r>
              <a:rPr lang="es-MX" sz="2400" dirty="0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 </a:t>
            </a:r>
          </a:p>
          <a:p>
            <a:pPr algn="ctr"/>
            <a:r>
              <a:rPr lang="es-MX" sz="2400" dirty="0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Además, la iris queda resaltada </a:t>
            </a:r>
          </a:p>
          <a:p>
            <a:pPr algn="ctr"/>
            <a:r>
              <a:rPr lang="es-MX" sz="2400" dirty="0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por un círculo más oscuro </a:t>
            </a:r>
          </a:p>
          <a:p>
            <a:pPr algn="ctr"/>
            <a:r>
              <a:rPr lang="es-MX" sz="2400" dirty="0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que el resto de sus ojos.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0692306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9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9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2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2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3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3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25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4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25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5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25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5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250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5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62125"/>
                            </p:stCondLst>
                            <p:childTnLst>
                              <p:par>
                                <p:cTn id="48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1A2D51"/>
            </a:gs>
            <a:gs pos="0">
              <a:schemeClr val="accent5">
                <a:lumMod val="50000"/>
              </a:schemeClr>
            </a:gs>
            <a:gs pos="74000">
              <a:schemeClr val="tx1"/>
            </a:gs>
            <a:gs pos="83000">
              <a:schemeClr val="tx1"/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495" y="2341603"/>
            <a:ext cx="7262543" cy="4217459"/>
          </a:xfrm>
          <a:prstGeom prst="rect">
            <a:avLst/>
          </a:prstGeom>
          <a:noFill/>
          <a:ln>
            <a:noFill/>
          </a:ln>
          <a:effectLst>
            <a:softEdge rad="139700"/>
          </a:effectLst>
        </p:spPr>
      </p:pic>
      <p:sp>
        <p:nvSpPr>
          <p:cNvPr id="3" name="Rectángulo 2"/>
          <p:cNvSpPr/>
          <p:nvPr/>
        </p:nvSpPr>
        <p:spPr>
          <a:xfrm>
            <a:off x="357556" y="94834"/>
            <a:ext cx="1147689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dirty="0">
                <a:solidFill>
                  <a:srgbClr val="FFFF00"/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Pequeña belleza de origen Australiano, sin lugar a dudas </a:t>
            </a:r>
          </a:p>
          <a:p>
            <a:pPr algn="ctr"/>
            <a:r>
              <a:rPr lang="es-MX" sz="2800" dirty="0">
                <a:solidFill>
                  <a:srgbClr val="FFFF00"/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es poseedora de unos de los ojos más atractivos de todos. </a:t>
            </a:r>
          </a:p>
          <a:p>
            <a:pPr algn="ctr"/>
            <a:endParaRPr lang="es-MX" sz="2800" dirty="0">
              <a:solidFill>
                <a:srgbClr val="FFFF00"/>
              </a:solidFill>
              <a:latin typeface="CommercialScriptTwo" panose="00000400000000000000" pitchFamily="2" charset="0"/>
              <a:ea typeface="Times New Roman" panose="02020603050405020304" pitchFamily="18" charset="0"/>
              <a:cs typeface="Helvetica" panose="020B0604020202020204" pitchFamily="34" charset="0"/>
            </a:endParaRPr>
          </a:p>
          <a:p>
            <a:pPr algn="ctr"/>
            <a:r>
              <a:rPr lang="es-MX" sz="2800" dirty="0">
                <a:solidFill>
                  <a:srgbClr val="FFFF00"/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El fotógrafo que tomó la foto que estás viendo </a:t>
            </a:r>
          </a:p>
          <a:p>
            <a:pPr algn="ctr"/>
            <a:r>
              <a:rPr lang="es-MX" sz="2800" dirty="0">
                <a:solidFill>
                  <a:srgbClr val="FFFF00"/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ni siquiera conoció el nombre de su pequeña modelo.</a:t>
            </a:r>
          </a:p>
        </p:txBody>
      </p:sp>
      <p:sp>
        <p:nvSpPr>
          <p:cNvPr id="4" name="Rectángulo 3"/>
          <p:cNvSpPr/>
          <p:nvPr/>
        </p:nvSpPr>
        <p:spPr>
          <a:xfrm>
            <a:off x="6963510" y="2427710"/>
            <a:ext cx="4870936" cy="4462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dirty="0">
                <a:solidFill>
                  <a:srgbClr val="FFFF00"/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Le sacó una fotografía cuando la vio mirar por la puerta de su casa.</a:t>
            </a:r>
          </a:p>
          <a:p>
            <a:pPr algn="ctr"/>
            <a:endParaRPr lang="es-MX" sz="2800" dirty="0">
              <a:solidFill>
                <a:srgbClr val="FFFF00"/>
              </a:solidFill>
              <a:latin typeface="CommercialScriptTwo" panose="00000400000000000000" pitchFamily="2" charset="0"/>
              <a:ea typeface="Times New Roman" panose="02020603050405020304" pitchFamily="18" charset="0"/>
              <a:cs typeface="Helvetica" panose="020B0604020202020204" pitchFamily="34" charset="0"/>
            </a:endParaRPr>
          </a:p>
          <a:p>
            <a:pPr algn="ctr"/>
            <a:r>
              <a:rPr lang="es-MX" sz="2800" dirty="0">
                <a:solidFill>
                  <a:srgbClr val="FFFF00"/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Sus ojos son enormes, azules </a:t>
            </a:r>
          </a:p>
          <a:p>
            <a:pPr algn="ctr"/>
            <a:r>
              <a:rPr lang="es-MX" sz="2800" dirty="0">
                <a:solidFill>
                  <a:srgbClr val="FFFF00"/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y perfectamente redondos,</a:t>
            </a:r>
          </a:p>
          <a:p>
            <a:pPr algn="ctr"/>
            <a:r>
              <a:rPr lang="es-MX" sz="2800" dirty="0">
                <a:solidFill>
                  <a:srgbClr val="FFFF00"/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 por lo cual el autor de la toma </a:t>
            </a:r>
          </a:p>
          <a:p>
            <a:pPr algn="ctr"/>
            <a:r>
              <a:rPr lang="es-MX" sz="2800" dirty="0">
                <a:solidFill>
                  <a:srgbClr val="FFFF00"/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la suele denominar</a:t>
            </a:r>
          </a:p>
          <a:p>
            <a:pPr algn="ctr"/>
            <a:r>
              <a:rPr lang="es-MX" sz="2400" dirty="0">
                <a:solidFill>
                  <a:srgbClr val="FFFF00"/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 </a:t>
            </a:r>
          </a:p>
          <a:p>
            <a:pPr algn="ctr"/>
            <a:r>
              <a:rPr lang="es-MX" sz="2400" dirty="0">
                <a:solidFill>
                  <a:schemeClr val="accent1">
                    <a:lumMod val="60000"/>
                    <a:lumOff val="4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"</a:t>
            </a:r>
            <a:r>
              <a:rPr lang="es-MX" sz="3600" dirty="0">
                <a:solidFill>
                  <a:schemeClr val="accent1">
                    <a:lumMod val="60000"/>
                    <a:lumOff val="4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Ojos Oceánicos</a:t>
            </a:r>
            <a:r>
              <a:rPr lang="es-MX" sz="2400" dirty="0">
                <a:solidFill>
                  <a:schemeClr val="accent1">
                    <a:lumMod val="60000"/>
                    <a:lumOff val="4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".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-5" y="27705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70303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strips dir="rd"/>
      </p:transition>
    </mc:Choice>
    <mc:Fallback xmlns="">
      <p:transition spd="slow" advTm="0">
        <p:strips dir="r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2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2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3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25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40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25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4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25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4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25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5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25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5625"/>
                            </p:stCondLst>
                            <p:childTnLst>
                              <p:par>
                                <p:cTn id="40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183" r="30183"/>
          <a:stretch/>
        </p:blipFill>
        <p:spPr bwMode="auto">
          <a:xfrm>
            <a:off x="233794" y="528637"/>
            <a:ext cx="4831229" cy="5795963"/>
          </a:xfrm>
          <a:prstGeom prst="snip2DiagRect">
            <a:avLst/>
          </a:prstGeom>
          <a:gradFill>
            <a:gsLst>
              <a:gs pos="0">
                <a:schemeClr val="accent2">
                  <a:lumMod val="5000"/>
                  <a:lumOff val="95000"/>
                </a:schemeClr>
              </a:gs>
              <a:gs pos="74000">
                <a:schemeClr val="accent2">
                  <a:lumMod val="45000"/>
                  <a:lumOff val="55000"/>
                </a:schemeClr>
              </a:gs>
              <a:gs pos="83000">
                <a:schemeClr val="accent2">
                  <a:lumMod val="45000"/>
                  <a:lumOff val="55000"/>
                </a:schemeClr>
              </a:gs>
              <a:gs pos="100000">
                <a:schemeClr val="accent2">
                  <a:lumMod val="30000"/>
                  <a:lumOff val="70000"/>
                </a:schemeClr>
              </a:gs>
            </a:gsLst>
            <a:lin ang="5400000" scaled="1"/>
          </a:gradFill>
          <a:ln w="88900" cap="sq">
            <a:solidFill>
              <a:schemeClr val="accent4">
                <a:lumMod val="75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Rectángulo 2"/>
          <p:cNvSpPr/>
          <p:nvPr/>
        </p:nvSpPr>
        <p:spPr>
          <a:xfrm>
            <a:off x="5791200" y="833284"/>
            <a:ext cx="609600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La siguiente pequeña que queremos mostrarte vive en Sudán </a:t>
            </a:r>
          </a:p>
          <a:p>
            <a:pPr algn="ctr"/>
            <a:r>
              <a:rPr lang="es-MX" sz="2400" dirty="0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y tiene unos ojos simplemente preciosos. </a:t>
            </a:r>
          </a:p>
          <a:p>
            <a:pPr algn="ctr"/>
            <a:endParaRPr lang="es-MX" sz="2400" dirty="0">
              <a:solidFill>
                <a:schemeClr val="accent2">
                  <a:lumMod val="50000"/>
                </a:schemeClr>
              </a:solidFill>
              <a:latin typeface="CommercialScriptTwo" panose="00000400000000000000" pitchFamily="2" charset="0"/>
              <a:ea typeface="Times New Roman" panose="02020603050405020304" pitchFamily="18" charset="0"/>
              <a:cs typeface="Helvetica" panose="020B0604020202020204" pitchFamily="34" charset="0"/>
            </a:endParaRPr>
          </a:p>
          <a:p>
            <a:pPr algn="ctr"/>
            <a:r>
              <a:rPr lang="es-MX" sz="2400" dirty="0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Su color fantástico se debe </a:t>
            </a:r>
          </a:p>
          <a:p>
            <a:pPr algn="ctr"/>
            <a:r>
              <a:rPr lang="es-MX" sz="2400" dirty="0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a una curiosa combinación de las tonalidades de azul y verde. </a:t>
            </a:r>
          </a:p>
          <a:p>
            <a:pPr algn="ctr"/>
            <a:endParaRPr lang="es-MX" sz="2400" dirty="0">
              <a:solidFill>
                <a:schemeClr val="accent2">
                  <a:lumMod val="50000"/>
                </a:schemeClr>
              </a:solidFill>
              <a:latin typeface="CommercialScriptTwo" panose="00000400000000000000" pitchFamily="2" charset="0"/>
              <a:ea typeface="Times New Roman" panose="02020603050405020304" pitchFamily="18" charset="0"/>
              <a:cs typeface="Helvetica" panose="020B0604020202020204" pitchFamily="34" charset="0"/>
            </a:endParaRPr>
          </a:p>
          <a:p>
            <a:pPr algn="ctr"/>
            <a:r>
              <a:rPr lang="es-MX" sz="2400" dirty="0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Por si fuera poco, la forma perfecta de sus ojos le hace parecer una muñeca viva. </a:t>
            </a:r>
          </a:p>
          <a:p>
            <a:pPr algn="ctr"/>
            <a:endParaRPr lang="es-MX" sz="2400" dirty="0">
              <a:solidFill>
                <a:schemeClr val="accent2">
                  <a:lumMod val="50000"/>
                </a:schemeClr>
              </a:solidFill>
              <a:latin typeface="CommercialScriptTwo" panose="00000400000000000000" pitchFamily="2" charset="0"/>
              <a:ea typeface="Times New Roman" panose="02020603050405020304" pitchFamily="18" charset="0"/>
              <a:cs typeface="Helvetica" panose="020B0604020202020204" pitchFamily="34" charset="0"/>
            </a:endParaRPr>
          </a:p>
          <a:p>
            <a:pPr algn="ctr"/>
            <a:r>
              <a:rPr lang="es-MX" sz="2400" dirty="0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Apostamos que cuando sea grande </a:t>
            </a:r>
          </a:p>
          <a:p>
            <a:pPr algn="ctr"/>
            <a:r>
              <a:rPr lang="es-MX" sz="2400" dirty="0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se va a convertir </a:t>
            </a:r>
          </a:p>
          <a:p>
            <a:pPr algn="ctr"/>
            <a:r>
              <a:rPr lang="es-MX" sz="2400" dirty="0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en una verdadera rompecorazones...</a:t>
            </a:r>
          </a:p>
        </p:txBody>
      </p:sp>
    </p:spTree>
    <p:extLst>
      <p:ext uri="{BB962C8B-B14F-4D97-AF65-F5344CB8AC3E}">
        <p14:creationId xmlns:p14="http://schemas.microsoft.com/office/powerpoint/2010/main" val="6753791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drape" invX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2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3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4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4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25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rgbClr val="D1F6A4"/>
            </a:gs>
            <a:gs pos="83000">
              <a:srgbClr val="F19759"/>
            </a:gs>
            <a:gs pos="100000">
              <a:schemeClr val="accent2">
                <a:lumMod val="30000"/>
                <a:lumOff val="70000"/>
              </a:scheme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42" r="13140"/>
          <a:stretch/>
        </p:blipFill>
        <p:spPr bwMode="auto">
          <a:xfrm>
            <a:off x="6096000" y="432952"/>
            <a:ext cx="5888185" cy="3874015"/>
          </a:xfrm>
          <a:prstGeom prst="rect">
            <a:avLst/>
          </a:prstGeom>
          <a:noFill/>
          <a:ln w="127000" cap="rnd">
            <a:solidFill>
              <a:srgbClr val="F19759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3" name="Rectángulo 2"/>
          <p:cNvSpPr/>
          <p:nvPr/>
        </p:nvSpPr>
        <p:spPr>
          <a:xfrm>
            <a:off x="0" y="530989"/>
            <a:ext cx="6096000" cy="39087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Otro joven de África que puede presumir </a:t>
            </a:r>
          </a:p>
          <a:p>
            <a:pPr algn="ctr"/>
            <a:r>
              <a:rPr lang="es-MX" sz="2400" dirty="0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de unos ojos incomparables con ningunos otros se llama </a:t>
            </a:r>
            <a:r>
              <a:rPr lang="es-MX" sz="3200" dirty="0" err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Adrian</a:t>
            </a:r>
            <a:r>
              <a:rPr lang="es-MX" sz="2400" dirty="0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.</a:t>
            </a:r>
          </a:p>
          <a:p>
            <a:pPr algn="ctr"/>
            <a:r>
              <a:rPr lang="es-MX" sz="2400" dirty="0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 </a:t>
            </a:r>
          </a:p>
          <a:p>
            <a:pPr algn="ctr"/>
            <a:r>
              <a:rPr lang="es-MX" sz="2400" dirty="0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Su iris es de color azul claro... </a:t>
            </a:r>
          </a:p>
          <a:p>
            <a:pPr algn="ctr"/>
            <a:r>
              <a:rPr lang="es-MX" sz="2400" dirty="0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muy, muy claro. </a:t>
            </a:r>
          </a:p>
          <a:p>
            <a:pPr algn="ctr"/>
            <a:endParaRPr lang="es-MX" sz="2400" dirty="0">
              <a:solidFill>
                <a:schemeClr val="accent2">
                  <a:lumMod val="50000"/>
                </a:schemeClr>
              </a:solidFill>
              <a:latin typeface="CommercialScriptTwo" panose="00000400000000000000" pitchFamily="2" charset="0"/>
              <a:ea typeface="Times New Roman" panose="02020603050405020304" pitchFamily="18" charset="0"/>
              <a:cs typeface="Helvetica" panose="020B0604020202020204" pitchFamily="34" charset="0"/>
            </a:endParaRPr>
          </a:p>
          <a:p>
            <a:pPr algn="ctr"/>
            <a:r>
              <a:rPr lang="es-MX" sz="2400" dirty="0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Al echarle un vistazo por primera vez, </a:t>
            </a:r>
          </a:p>
          <a:p>
            <a:pPr algn="ctr"/>
            <a:r>
              <a:rPr lang="es-MX" sz="2400" dirty="0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uno no puede dejar de pensar que el chico lleva puestos lentes de contacto.</a:t>
            </a:r>
          </a:p>
        </p:txBody>
      </p:sp>
      <p:sp>
        <p:nvSpPr>
          <p:cNvPr id="4" name="Rectángulo 3"/>
          <p:cNvSpPr/>
          <p:nvPr/>
        </p:nvSpPr>
        <p:spPr>
          <a:xfrm>
            <a:off x="342900" y="4620726"/>
            <a:ext cx="1167765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Aunque según cuenta el mismo </a:t>
            </a:r>
            <a:r>
              <a:rPr lang="es-MX" sz="2400" dirty="0" err="1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Adrian</a:t>
            </a:r>
            <a:r>
              <a:rPr lang="es-MX" sz="2400" dirty="0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, otros niños a menudo se ríen de él </a:t>
            </a:r>
          </a:p>
          <a:p>
            <a:pPr algn="ctr"/>
            <a:r>
              <a:rPr lang="es-MX" sz="2400" dirty="0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por culpa del color de sus ojos, algún día le van a empezar a encantar. </a:t>
            </a:r>
          </a:p>
          <a:p>
            <a:pPr algn="ctr"/>
            <a:endParaRPr lang="es-MX" sz="2400" dirty="0">
              <a:solidFill>
                <a:schemeClr val="accent2">
                  <a:lumMod val="50000"/>
                </a:schemeClr>
              </a:solidFill>
              <a:latin typeface="CommercialScriptTwo" panose="00000400000000000000" pitchFamily="2" charset="0"/>
              <a:ea typeface="Times New Roman" panose="02020603050405020304" pitchFamily="18" charset="0"/>
              <a:cs typeface="Helvetica" panose="020B0604020202020204" pitchFamily="34" charset="0"/>
            </a:endParaRPr>
          </a:p>
          <a:p>
            <a:pPr algn="ctr"/>
            <a:r>
              <a:rPr lang="es-MX" sz="2400" dirty="0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Gracias a su color no sólo va a lucir genial, </a:t>
            </a:r>
          </a:p>
          <a:p>
            <a:pPr algn="ctr"/>
            <a:r>
              <a:rPr lang="es-MX" sz="2400" dirty="0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sino también atraerá toda la atención que quiera.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-5" y="27705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7618401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0" accel="50000" fill="hold">
                                          <p:stCondLst>
                                            <p:cond delay="6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000" accel="50000" fill="hold">
                                          <p:stCondLst>
                                            <p:cond delay="6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25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2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25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2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25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3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2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4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25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5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25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5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25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4125"/>
                            </p:stCondLst>
                            <p:childTnLst>
                              <p:par>
                                <p:cTn id="46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 build="p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58263" y="1181436"/>
            <a:ext cx="625270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solidFill>
                  <a:srgbClr val="C00000"/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Ping</a:t>
            </a:r>
            <a:r>
              <a:rPr lang="es-MX" sz="2400" dirty="0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 es un pequeño niño Japonés </a:t>
            </a:r>
          </a:p>
          <a:p>
            <a:pPr algn="ctr"/>
            <a:r>
              <a:rPr lang="es-MX" sz="2400" dirty="0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cuyos ojos tienen un aspecto increíble. </a:t>
            </a:r>
          </a:p>
          <a:p>
            <a:pPr algn="ctr"/>
            <a:endParaRPr lang="es-MX" sz="2400" dirty="0">
              <a:solidFill>
                <a:schemeClr val="accent2">
                  <a:lumMod val="50000"/>
                </a:schemeClr>
              </a:solidFill>
              <a:latin typeface="CommercialScriptTwo" panose="00000400000000000000" pitchFamily="2" charset="0"/>
              <a:ea typeface="Times New Roman" panose="02020603050405020304" pitchFamily="18" charset="0"/>
              <a:cs typeface="Helvetica" panose="020B0604020202020204" pitchFamily="34" charset="0"/>
            </a:endParaRPr>
          </a:p>
          <a:p>
            <a:pPr algn="ctr"/>
            <a:r>
              <a:rPr lang="es-MX" sz="2400" dirty="0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No sólo porque son </a:t>
            </a:r>
          </a:p>
          <a:p>
            <a:pPr algn="ctr"/>
            <a:r>
              <a:rPr lang="es-MX" sz="2400" dirty="0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de una hermosa tonalidad verde, </a:t>
            </a:r>
          </a:p>
          <a:p>
            <a:pPr algn="ctr"/>
            <a:r>
              <a:rPr lang="es-MX" sz="2400" dirty="0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sino también </a:t>
            </a:r>
          </a:p>
          <a:p>
            <a:pPr algn="ctr"/>
            <a:r>
              <a:rPr lang="es-MX" sz="2400" dirty="0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porque son verdes en su totalidad.</a:t>
            </a:r>
          </a:p>
        </p:txBody>
      </p:sp>
      <p:pic>
        <p:nvPicPr>
          <p:cNvPr id="3" name="Imagen 2" descr="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19" r="17218"/>
          <a:stretch/>
        </p:blipFill>
        <p:spPr bwMode="auto">
          <a:xfrm>
            <a:off x="6358212" y="275142"/>
            <a:ext cx="5511401" cy="4261685"/>
          </a:xfrm>
          <a:prstGeom prst="rect">
            <a:avLst/>
          </a:prstGeom>
          <a:noFill/>
          <a:ln>
            <a:noFill/>
          </a:ln>
          <a:effectLst>
            <a:softEdge rad="190500"/>
          </a:effectLst>
        </p:spPr>
      </p:pic>
      <p:sp>
        <p:nvSpPr>
          <p:cNvPr id="4" name="Rectángulo 3"/>
          <p:cNvSpPr/>
          <p:nvPr/>
        </p:nvSpPr>
        <p:spPr>
          <a:xfrm>
            <a:off x="249382" y="4765964"/>
            <a:ext cx="11620231" cy="19710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A diferencia de la mayoría de las personas comunes, los ojos de Ping carecen </a:t>
            </a:r>
          </a:p>
          <a:p>
            <a:pPr algn="ctr"/>
            <a:r>
              <a:rPr lang="es-MX" sz="2400" dirty="0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de las pupilas visibles, aunque hasta ahora no se le ha detectado ningún defecto de vista.</a:t>
            </a:r>
          </a:p>
          <a:p>
            <a:pPr algn="ctr"/>
            <a:endParaRPr lang="es-MX" sz="2400" dirty="0">
              <a:solidFill>
                <a:schemeClr val="accent2">
                  <a:lumMod val="50000"/>
                </a:schemeClr>
              </a:solidFill>
              <a:latin typeface="CommercialScriptTwo" panose="00000400000000000000" pitchFamily="2" charset="0"/>
              <a:ea typeface="Times New Roman" panose="02020603050405020304" pitchFamily="18" charset="0"/>
              <a:cs typeface="Helvetica" panose="020B0604020202020204" pitchFamily="34" charset="0"/>
            </a:endParaRPr>
          </a:p>
          <a:p>
            <a:pPr algn="ctr"/>
            <a:r>
              <a:rPr lang="es-MX" sz="2400" dirty="0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Sus pupilas se mimetizan con el color de su iris, </a:t>
            </a:r>
          </a:p>
          <a:p>
            <a:pPr algn="ctr"/>
            <a:r>
              <a:rPr lang="es-MX" sz="2400" dirty="0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dándole un aspecto completamente extraordinario y único.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933466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circle/>
      </p:transition>
    </mc:Choice>
    <mc:Fallback xmlns="">
      <p:transition spd="slow" advTm="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1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5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2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2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3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25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4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25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49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25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7125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  <p:bldP spid="4" grpId="0" uiExpand="1" build="p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21" r="14727"/>
          <a:stretch/>
        </p:blipFill>
        <p:spPr bwMode="auto">
          <a:xfrm>
            <a:off x="5016335" y="1200150"/>
            <a:ext cx="6860474" cy="4476750"/>
          </a:xfrm>
          <a:prstGeom prst="ellipse">
            <a:avLst/>
          </a:prstGeom>
          <a:ln w="63500" cap="rnd">
            <a:solidFill>
              <a:srgbClr val="D1F6A4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3" name="Rectángulo 2"/>
          <p:cNvSpPr/>
          <p:nvPr/>
        </p:nvSpPr>
        <p:spPr>
          <a:xfrm>
            <a:off x="342899" y="257691"/>
            <a:ext cx="1153390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Esta adorable bebé sería preciosa incluso sin los ojos tan bonitos, </a:t>
            </a:r>
          </a:p>
          <a:p>
            <a:pPr algn="ctr"/>
            <a:r>
              <a:rPr lang="es-MX" sz="2400" dirty="0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aunque lo más asombroso en él es que su iris sea de color miel. </a:t>
            </a:r>
          </a:p>
        </p:txBody>
      </p:sp>
      <p:sp>
        <p:nvSpPr>
          <p:cNvPr id="4" name="Rectángulo 3"/>
          <p:cNvSpPr/>
          <p:nvPr/>
        </p:nvSpPr>
        <p:spPr>
          <a:xfrm>
            <a:off x="152400" y="1591191"/>
            <a:ext cx="56007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Por ello, incluso a la edad tan temprana puede jactarse de una mirada </a:t>
            </a:r>
          </a:p>
          <a:p>
            <a:pPr algn="ctr"/>
            <a:r>
              <a:rPr lang="es-MX" sz="2400" dirty="0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muy poco común </a:t>
            </a:r>
          </a:p>
          <a:p>
            <a:pPr algn="ctr"/>
            <a:r>
              <a:rPr lang="es-MX" sz="2400" dirty="0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y extremadamente bella. </a:t>
            </a:r>
          </a:p>
          <a:p>
            <a:pPr algn="ctr"/>
            <a:endParaRPr lang="es-MX" sz="2400" dirty="0">
              <a:solidFill>
                <a:schemeClr val="accent2">
                  <a:lumMod val="50000"/>
                </a:schemeClr>
              </a:solidFill>
              <a:latin typeface="CommercialScriptTwo" panose="00000400000000000000" pitchFamily="2" charset="0"/>
              <a:ea typeface="Times New Roman" panose="02020603050405020304" pitchFamily="18" charset="0"/>
              <a:cs typeface="Helvetica" panose="020B0604020202020204" pitchFamily="34" charset="0"/>
            </a:endParaRPr>
          </a:p>
          <a:p>
            <a:pPr algn="ctr"/>
            <a:r>
              <a:rPr lang="es-MX" sz="2400" dirty="0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El color de su piel oscura </a:t>
            </a:r>
          </a:p>
          <a:p>
            <a:pPr algn="ctr"/>
            <a:r>
              <a:rPr lang="es-MX" sz="2400" dirty="0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sólo puede favorecer su aspecto, </a:t>
            </a:r>
          </a:p>
          <a:p>
            <a:pPr algn="ctr"/>
            <a:r>
              <a:rPr lang="es-MX" sz="2400" dirty="0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ya que contrastando </a:t>
            </a:r>
          </a:p>
          <a:p>
            <a:pPr algn="ctr"/>
            <a:r>
              <a:rPr lang="es-MX" sz="2400" dirty="0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con los ojos tan claros y vivos, </a:t>
            </a:r>
          </a:p>
          <a:p>
            <a:pPr algn="ctr"/>
            <a:r>
              <a:rPr lang="es-MX" sz="2400" dirty="0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hace que ésos resalten aún más.</a:t>
            </a:r>
          </a:p>
        </p:txBody>
      </p:sp>
      <p:sp>
        <p:nvSpPr>
          <p:cNvPr id="5" name="Rectángulo 4"/>
          <p:cNvSpPr/>
          <p:nvPr/>
        </p:nvSpPr>
        <p:spPr>
          <a:xfrm>
            <a:off x="342899" y="5820291"/>
            <a:ext cx="1150620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Teniendo en cuenta sus rasgos faciales, podemos suponer que dentro de un par de años aparecerá en alguna revista de moda...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-5" y="27705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9656782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2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2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3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3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25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3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25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4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25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4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25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5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65500"/>
                            </p:stCondLst>
                            <p:childTnLst>
                              <p:par>
                                <p:cTn id="48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  <p:bldP spid="5" grpId="0" build="p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3D731"/>
            </a:gs>
            <a:gs pos="74000">
              <a:srgbClr val="FFCC66"/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381" r="29787"/>
          <a:stretch/>
        </p:blipFill>
        <p:spPr bwMode="auto">
          <a:xfrm>
            <a:off x="6381750" y="-161691"/>
            <a:ext cx="5216239" cy="647650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3" name="Rectángulo 2"/>
          <p:cNvSpPr/>
          <p:nvPr/>
        </p:nvSpPr>
        <p:spPr>
          <a:xfrm>
            <a:off x="166250" y="1014031"/>
            <a:ext cx="609600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Las mujeres conocidas solamente como </a:t>
            </a:r>
          </a:p>
          <a:p>
            <a:pPr algn="ctr"/>
            <a:r>
              <a:rPr lang="es-MX" sz="2400" dirty="0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las bailarinas árabes </a:t>
            </a:r>
          </a:p>
          <a:p>
            <a:pPr algn="ctr"/>
            <a:r>
              <a:rPr lang="es-MX" sz="2400" dirty="0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de la danza del vientre</a:t>
            </a:r>
          </a:p>
          <a:p>
            <a:pPr algn="ctr"/>
            <a:r>
              <a:rPr lang="es-MX" sz="2400" dirty="0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suponen un tema muy típico </a:t>
            </a:r>
          </a:p>
          <a:p>
            <a:pPr algn="ctr"/>
            <a:r>
              <a:rPr lang="es-MX" sz="2400" dirty="0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de los trabajos del autor de esta foto.</a:t>
            </a:r>
          </a:p>
          <a:p>
            <a:pPr algn="ctr"/>
            <a:endParaRPr lang="es-MX" sz="2400" dirty="0">
              <a:solidFill>
                <a:schemeClr val="accent2">
                  <a:lumMod val="50000"/>
                </a:schemeClr>
              </a:solidFill>
              <a:latin typeface="CommercialScriptTwo" panose="00000400000000000000" pitchFamily="2" charset="0"/>
              <a:ea typeface="Times New Roman" panose="02020603050405020304" pitchFamily="18" charset="0"/>
              <a:cs typeface="Helvetica" panose="020B0604020202020204" pitchFamily="34" charset="0"/>
            </a:endParaRPr>
          </a:p>
          <a:p>
            <a:pPr algn="ctr"/>
            <a:r>
              <a:rPr lang="es-MX" sz="2400" dirty="0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Esta dama en particular, </a:t>
            </a:r>
          </a:p>
          <a:p>
            <a:pPr algn="ctr"/>
            <a:r>
              <a:rPr lang="es-MX" sz="2400" dirty="0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tiene unos hermosos ojos marrones, </a:t>
            </a:r>
          </a:p>
          <a:p>
            <a:pPr algn="ctr"/>
            <a:r>
              <a:rPr lang="es-MX" sz="2400" dirty="0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rodeados de un anillo en tono de verde.</a:t>
            </a:r>
          </a:p>
          <a:p>
            <a:pPr algn="ctr"/>
            <a:endParaRPr lang="es-MX" sz="2400" dirty="0">
              <a:solidFill>
                <a:schemeClr val="accent2">
                  <a:lumMod val="50000"/>
                </a:schemeClr>
              </a:solidFill>
              <a:latin typeface="CommercialScriptTwo" panose="00000400000000000000" pitchFamily="2" charset="0"/>
              <a:ea typeface="Times New Roman" panose="02020603050405020304" pitchFamily="18" charset="0"/>
              <a:cs typeface="Helvetica" panose="020B0604020202020204" pitchFamily="34" charset="0"/>
            </a:endParaRPr>
          </a:p>
          <a:p>
            <a:pPr algn="ctr"/>
            <a:r>
              <a:rPr lang="es-MX" sz="2400" dirty="0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Resaltados aún más </a:t>
            </a:r>
          </a:p>
          <a:p>
            <a:pPr algn="ctr"/>
            <a:r>
              <a:rPr lang="es-MX" sz="2400" dirty="0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por el maquillaje oscuro y prominente, </a:t>
            </a:r>
          </a:p>
          <a:p>
            <a:pPr algn="ctr"/>
            <a:r>
              <a:rPr lang="es-MX" sz="2400" dirty="0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cobran un aspecto todavía más dramático.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-5" y="27705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0072698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1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5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19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25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2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25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2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25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3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25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25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1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28" r="13934"/>
          <a:stretch/>
        </p:blipFill>
        <p:spPr bwMode="auto">
          <a:xfrm>
            <a:off x="148934" y="1238250"/>
            <a:ext cx="6714037" cy="446246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Rectángulo 2"/>
          <p:cNvSpPr/>
          <p:nvPr/>
        </p:nvSpPr>
        <p:spPr>
          <a:xfrm>
            <a:off x="6862970" y="413088"/>
            <a:ext cx="5138529" cy="60939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600" dirty="0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También los ojos </a:t>
            </a:r>
          </a:p>
          <a:p>
            <a:pPr algn="ctr"/>
            <a:r>
              <a:rPr lang="es-MX" sz="2600" dirty="0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de estos dos hermanos </a:t>
            </a:r>
          </a:p>
          <a:p>
            <a:pPr algn="ctr"/>
            <a:r>
              <a:rPr lang="es-MX" sz="2600" dirty="0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(una niña y un pequeño varón) son absolutamente maravillosos.</a:t>
            </a:r>
          </a:p>
          <a:p>
            <a:pPr algn="ctr"/>
            <a:endParaRPr lang="es-MX" sz="2600" dirty="0">
              <a:solidFill>
                <a:schemeClr val="accent2">
                  <a:lumMod val="50000"/>
                </a:schemeClr>
              </a:solidFill>
              <a:latin typeface="CommercialScriptTwo" panose="00000400000000000000" pitchFamily="2" charset="0"/>
              <a:ea typeface="Times New Roman" panose="02020603050405020304" pitchFamily="18" charset="0"/>
              <a:cs typeface="Helvetica" panose="020B0604020202020204" pitchFamily="34" charset="0"/>
            </a:endParaRPr>
          </a:p>
          <a:p>
            <a:pPr algn="ctr"/>
            <a:r>
              <a:rPr lang="es-MX" sz="2600" dirty="0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Solamente un 4% de la población tiene los ojos verdes, </a:t>
            </a:r>
          </a:p>
          <a:p>
            <a:pPr algn="ctr"/>
            <a:r>
              <a:rPr lang="es-MX" sz="2600" dirty="0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aunque los del pequeñín de la foto </a:t>
            </a:r>
          </a:p>
          <a:p>
            <a:pPr algn="ctr"/>
            <a:r>
              <a:rPr lang="es-MX" sz="2600" dirty="0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le hacen lucir </a:t>
            </a:r>
          </a:p>
          <a:p>
            <a:pPr algn="ctr"/>
            <a:r>
              <a:rPr lang="es-MX" sz="2600" dirty="0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como si no fuera de este mundo. </a:t>
            </a:r>
          </a:p>
          <a:p>
            <a:pPr algn="ctr"/>
            <a:endParaRPr lang="es-MX" sz="2600" dirty="0">
              <a:solidFill>
                <a:schemeClr val="accent2">
                  <a:lumMod val="50000"/>
                </a:schemeClr>
              </a:solidFill>
              <a:latin typeface="CommercialScriptTwo" panose="00000400000000000000" pitchFamily="2" charset="0"/>
              <a:ea typeface="Times New Roman" panose="02020603050405020304" pitchFamily="18" charset="0"/>
              <a:cs typeface="Helvetica" panose="020B0604020202020204" pitchFamily="34" charset="0"/>
            </a:endParaRPr>
          </a:p>
          <a:p>
            <a:pPr algn="ctr"/>
            <a:r>
              <a:rPr lang="es-MX" sz="2600" dirty="0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Si bien estos dos pueden </a:t>
            </a:r>
          </a:p>
          <a:p>
            <a:pPr algn="ctr"/>
            <a:r>
              <a:rPr lang="es-MX" sz="2600" dirty="0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no ser conscientes de ello, </a:t>
            </a:r>
          </a:p>
          <a:p>
            <a:pPr algn="ctr"/>
            <a:r>
              <a:rPr lang="es-MX" sz="2600" dirty="0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sus ojos son simplemente impactantes.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-5" y="27705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4729648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8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2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25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2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25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2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25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3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25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3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25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3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25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4750"/>
                            </p:stCondLst>
                            <p:childTnLst>
                              <p:par>
                                <p:cTn id="43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51000">
              <a:srgbClr val="F29D64"/>
            </a:gs>
            <a:gs pos="73000">
              <a:srgbClr val="F3D731"/>
            </a:gs>
            <a:gs pos="92000">
              <a:srgbClr val="FFC000"/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10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30" r="13538"/>
          <a:stretch/>
        </p:blipFill>
        <p:spPr bwMode="auto">
          <a:xfrm>
            <a:off x="249381" y="2285992"/>
            <a:ext cx="5845359" cy="38862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C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Rectángulo 2"/>
          <p:cNvSpPr/>
          <p:nvPr/>
        </p:nvSpPr>
        <p:spPr>
          <a:xfrm>
            <a:off x="332509" y="598417"/>
            <a:ext cx="1152698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La mirada de esta nenita es una de las más hermosas que hemos visto. </a:t>
            </a:r>
          </a:p>
          <a:p>
            <a:pPr algn="ctr"/>
            <a:endParaRPr lang="es-MX" sz="2400" dirty="0">
              <a:solidFill>
                <a:schemeClr val="accent2">
                  <a:lumMod val="50000"/>
                </a:schemeClr>
              </a:solidFill>
              <a:latin typeface="CommercialScriptTwo" panose="00000400000000000000" pitchFamily="2" charset="0"/>
              <a:ea typeface="Times New Roman" panose="02020603050405020304" pitchFamily="18" charset="0"/>
              <a:cs typeface="Helvetica" panose="020B0604020202020204" pitchFamily="34" charset="0"/>
            </a:endParaRPr>
          </a:p>
          <a:p>
            <a:pPr algn="ctr"/>
            <a:r>
              <a:rPr lang="es-MX" sz="2400" dirty="0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Sus ojos aquí son de color verde, con elementos de gris plateado.</a:t>
            </a:r>
          </a:p>
        </p:txBody>
      </p:sp>
      <p:sp>
        <p:nvSpPr>
          <p:cNvPr id="4" name="Rectángulo 3"/>
          <p:cNvSpPr/>
          <p:nvPr/>
        </p:nvSpPr>
        <p:spPr>
          <a:xfrm>
            <a:off x="6206836" y="2011592"/>
            <a:ext cx="5805062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La tonalidad de su iris </a:t>
            </a:r>
          </a:p>
          <a:p>
            <a:pPr algn="ctr"/>
            <a:r>
              <a:rPr lang="es-MX" sz="2400" dirty="0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es simplemente única: </a:t>
            </a:r>
          </a:p>
          <a:p>
            <a:pPr algn="ctr"/>
            <a:r>
              <a:rPr lang="es-MX" sz="2400" dirty="0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adornada por un anillo oscuro que, </a:t>
            </a:r>
          </a:p>
          <a:p>
            <a:pPr algn="ctr"/>
            <a:r>
              <a:rPr lang="es-MX" sz="2400" dirty="0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además de resaltar sus ojos, </a:t>
            </a:r>
          </a:p>
          <a:p>
            <a:pPr algn="ctr"/>
            <a:r>
              <a:rPr lang="es-MX" sz="2400" dirty="0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le suma algo más de encanto. </a:t>
            </a:r>
          </a:p>
          <a:p>
            <a:pPr algn="ctr"/>
            <a:endParaRPr lang="es-MX" sz="2400" dirty="0">
              <a:solidFill>
                <a:schemeClr val="accent2">
                  <a:lumMod val="50000"/>
                </a:schemeClr>
              </a:solidFill>
              <a:latin typeface="CommercialScriptTwo" panose="00000400000000000000" pitchFamily="2" charset="0"/>
              <a:ea typeface="Times New Roman" panose="02020603050405020304" pitchFamily="18" charset="0"/>
              <a:cs typeface="Helvetica" panose="020B0604020202020204" pitchFamily="34" charset="0"/>
            </a:endParaRPr>
          </a:p>
          <a:p>
            <a:pPr algn="ctr"/>
            <a:r>
              <a:rPr lang="es-MX" sz="2400" dirty="0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También la forma de ellas </a:t>
            </a:r>
          </a:p>
          <a:p>
            <a:pPr algn="ctr"/>
            <a:r>
              <a:rPr lang="es-MX" sz="2400" dirty="0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no puede ser más perfecta.</a:t>
            </a:r>
          </a:p>
          <a:p>
            <a:pPr algn="ctr"/>
            <a:r>
              <a:rPr lang="es-MX" sz="2400" dirty="0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 </a:t>
            </a:r>
          </a:p>
          <a:p>
            <a:pPr algn="ctr"/>
            <a:r>
              <a:rPr lang="es-MX" sz="2800" dirty="0">
                <a:solidFill>
                  <a:srgbClr val="C00000"/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Esta dulce niña parece un angelito mandado a la Tierra </a:t>
            </a:r>
          </a:p>
          <a:p>
            <a:pPr algn="ctr"/>
            <a:r>
              <a:rPr lang="es-MX" sz="2800" dirty="0">
                <a:solidFill>
                  <a:srgbClr val="C00000"/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por equivocación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-5" y="27705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1270446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2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2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25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2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25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3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25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3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25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3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25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4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25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4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25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1000"/>
                            </p:stCondLst>
                            <p:childTnLst>
                              <p:par>
                                <p:cTn id="46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 build="p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1F6A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9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2327" y="1323973"/>
            <a:ext cx="6848478" cy="329565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3" name="Rectángulo 2"/>
          <p:cNvSpPr/>
          <p:nvPr/>
        </p:nvSpPr>
        <p:spPr>
          <a:xfrm>
            <a:off x="346365" y="69270"/>
            <a:ext cx="11513126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600" dirty="0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Aunque esta jovencita puede verse fuerte y algo amenazadora, no lo es.</a:t>
            </a:r>
          </a:p>
          <a:p>
            <a:pPr algn="ctr"/>
            <a:endParaRPr lang="es-MX" sz="2600" dirty="0">
              <a:solidFill>
                <a:schemeClr val="accent2">
                  <a:lumMod val="50000"/>
                </a:schemeClr>
              </a:solidFill>
              <a:latin typeface="CommercialScriptTwo" panose="00000400000000000000" pitchFamily="2" charset="0"/>
              <a:ea typeface="Times New Roman" panose="02020603050405020304" pitchFamily="18" charset="0"/>
              <a:cs typeface="Helvetica" panose="020B0604020202020204" pitchFamily="34" charset="0"/>
            </a:endParaRPr>
          </a:p>
          <a:p>
            <a:pPr algn="ctr"/>
            <a:r>
              <a:rPr lang="es-MX" sz="2600" dirty="0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En realidad, está asustada.</a:t>
            </a:r>
          </a:p>
        </p:txBody>
      </p:sp>
      <p:sp>
        <p:nvSpPr>
          <p:cNvPr id="4" name="Rectángulo 3"/>
          <p:cNvSpPr/>
          <p:nvPr/>
        </p:nvSpPr>
        <p:spPr>
          <a:xfrm>
            <a:off x="41565" y="1288463"/>
            <a:ext cx="4969455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Se llama </a:t>
            </a:r>
            <a:r>
              <a:rPr lang="es-MX" sz="2400" dirty="0" err="1">
                <a:solidFill>
                  <a:schemeClr val="accent6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Sharbat</a:t>
            </a:r>
            <a:r>
              <a:rPr lang="es-MX" sz="2400" dirty="0">
                <a:solidFill>
                  <a:schemeClr val="accent6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 Gula</a:t>
            </a:r>
            <a:r>
              <a:rPr lang="es-MX" sz="2400" dirty="0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, </a:t>
            </a:r>
          </a:p>
          <a:p>
            <a:pPr algn="ctr"/>
            <a:r>
              <a:rPr lang="es-MX" sz="2400" dirty="0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es de Afganistán, </a:t>
            </a:r>
          </a:p>
          <a:p>
            <a:pPr algn="ctr"/>
            <a:r>
              <a:rPr lang="es-MX" sz="2400" dirty="0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y esta foto de ella apareció en 1985 en </a:t>
            </a:r>
            <a:r>
              <a:rPr lang="es-MX" sz="2400" b="1" dirty="0" err="1">
                <a:solidFill>
                  <a:srgbClr val="E6A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National</a:t>
            </a:r>
            <a:r>
              <a:rPr lang="es-MX" sz="2400" b="1" dirty="0">
                <a:solidFill>
                  <a:srgbClr val="E6A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 </a:t>
            </a:r>
            <a:r>
              <a:rPr lang="es-MX" sz="2400" b="1" dirty="0" err="1">
                <a:solidFill>
                  <a:srgbClr val="E6A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Geographic</a:t>
            </a:r>
            <a:r>
              <a:rPr lang="es-MX" sz="2400" dirty="0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, </a:t>
            </a:r>
          </a:p>
          <a:p>
            <a:pPr algn="ctr"/>
            <a:r>
              <a:rPr lang="es-MX" sz="2400" dirty="0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causando furor a nivel internacional.</a:t>
            </a:r>
          </a:p>
          <a:p>
            <a:pPr algn="ctr"/>
            <a:endParaRPr lang="es-MX" sz="2400" dirty="0">
              <a:solidFill>
                <a:schemeClr val="accent2">
                  <a:lumMod val="50000"/>
                </a:schemeClr>
              </a:solidFill>
              <a:latin typeface="CommercialScriptTwo" panose="00000400000000000000" pitchFamily="2" charset="0"/>
              <a:ea typeface="Times New Roman" panose="02020603050405020304" pitchFamily="18" charset="0"/>
              <a:cs typeface="Helvetica" panose="020B0604020202020204" pitchFamily="34" charset="0"/>
            </a:endParaRPr>
          </a:p>
          <a:p>
            <a:pPr algn="ctr"/>
            <a:r>
              <a:rPr lang="es-MX" sz="2400" dirty="0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Durante años no se conocía </a:t>
            </a:r>
          </a:p>
          <a:p>
            <a:pPr algn="ctr"/>
            <a:r>
              <a:rPr lang="es-MX" sz="2400" dirty="0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su verdadera identidad, </a:t>
            </a:r>
          </a:p>
          <a:p>
            <a:pPr algn="ctr"/>
            <a:r>
              <a:rPr lang="es-MX" sz="2400" dirty="0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hasta que la mujer </a:t>
            </a:r>
          </a:p>
        </p:txBody>
      </p:sp>
      <p:sp>
        <p:nvSpPr>
          <p:cNvPr id="5" name="Rectángulo 4"/>
          <p:cNvSpPr/>
          <p:nvPr/>
        </p:nvSpPr>
        <p:spPr>
          <a:xfrm>
            <a:off x="41566" y="4655131"/>
            <a:ext cx="1183177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(nacida en 1973) fue encontrada en 2002 por los reporteros de la revista. </a:t>
            </a:r>
          </a:p>
          <a:p>
            <a:pPr algn="ctr"/>
            <a:endParaRPr lang="es-MX" sz="2400" dirty="0">
              <a:solidFill>
                <a:schemeClr val="accent2">
                  <a:lumMod val="50000"/>
                </a:schemeClr>
              </a:solidFill>
              <a:latin typeface="CommercialScriptTwo" panose="00000400000000000000" pitchFamily="2" charset="0"/>
              <a:ea typeface="Times New Roman" panose="02020603050405020304" pitchFamily="18" charset="0"/>
              <a:cs typeface="Helvetica" panose="020B0604020202020204" pitchFamily="34" charset="0"/>
            </a:endParaRPr>
          </a:p>
          <a:p>
            <a:pPr algn="ctr"/>
            <a:r>
              <a:rPr lang="es-MX" sz="2400" dirty="0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Tan solo mirando sus ojos, es posible conocer toda la historia de su vida. </a:t>
            </a:r>
          </a:p>
          <a:p>
            <a:pPr algn="ctr"/>
            <a:endParaRPr lang="es-MX" sz="2400" dirty="0">
              <a:solidFill>
                <a:schemeClr val="accent2">
                  <a:lumMod val="50000"/>
                </a:schemeClr>
              </a:solidFill>
              <a:latin typeface="CommercialScriptTwo" panose="00000400000000000000" pitchFamily="2" charset="0"/>
              <a:ea typeface="Times New Roman" panose="02020603050405020304" pitchFamily="18" charset="0"/>
              <a:cs typeface="Helvetica" panose="020B0604020202020204" pitchFamily="34" charset="0"/>
            </a:endParaRPr>
          </a:p>
          <a:p>
            <a:pPr algn="ctr"/>
            <a:r>
              <a:rPr lang="es-MX" sz="2400" dirty="0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Helvetica" panose="020B0604020202020204" pitchFamily="34" charset="0"/>
              </a:rPr>
              <a:t>¿Alguna vez has visto semejantes reflejos del alma?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-5" y="27705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825481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2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5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2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3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25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3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25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4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25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4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2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5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25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61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69125"/>
                            </p:stCondLst>
                            <p:childTnLst>
                              <p:par>
                                <p:cTn id="48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  <p:bldP spid="5" grpId="0" build="p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n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7999"/>
          </a:xfrm>
          <a:prstGeom prst="rect">
            <a:avLst/>
          </a:prstGeom>
        </p:spPr>
      </p:pic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</a:endParaRPr>
          </a:p>
        </p:txBody>
      </p:sp>
      <p:sp>
        <p:nvSpPr>
          <p:cNvPr id="2" name="9 Rectángulo"/>
          <p:cNvSpPr/>
          <p:nvPr/>
        </p:nvSpPr>
        <p:spPr>
          <a:xfrm>
            <a:off x="3791744" y="116635"/>
            <a:ext cx="4512501" cy="662266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 y texto 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De la red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Música: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</a:rPr>
              <a:t>Los ojos reflejo del alma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Interprete: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Artistas Varios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Edición: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Eaglenest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 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Duración 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12 minutos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35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3652" y="5900902"/>
            <a:ext cx="1919644" cy="840466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2945543"/>
            <a:ext cx="864096" cy="303988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967336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273817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</a:t>
            </a: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9932338" y="182375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cs typeface="Arial"/>
            </a:endParaRPr>
          </a:p>
        </p:txBody>
      </p:sp>
      <p:sp>
        <p:nvSpPr>
          <p:cNvPr id="9" name="5 Rectángulo"/>
          <p:cNvSpPr/>
          <p:nvPr/>
        </p:nvSpPr>
        <p:spPr>
          <a:xfrm rot="21296279">
            <a:off x="6576004" y="205235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983433" y="6229970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378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1600" ker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@hotmail.com</a:t>
            </a:r>
            <a:endParaRPr kumimoji="0" lang="es-MX" sz="1600" b="0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 Narrow" panose="020B0606020202030204" pitchFamily="34" charset="0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242882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42768" y="602128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06690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4.375E-6 0.00023 L -0.22031 0.00023 C -0.29726 -0.00162 -0.42057 -0.00324 -0.46302 -0.00718 C -0.53815 -0.02801 -0.65585 -0.07037 -0.6996 -0.09445 " pathEditMode="relative" rAng="0" ptsTypes="AAAA">
                                      <p:cBhvr>
                                        <p:cTn id="14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7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5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5 7.40741E-7 L -0.65261 -0.23009 " pathEditMode="relative" rAng="0" ptsTypes="AA">
                                      <p:cBhvr>
                                        <p:cTn id="32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63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-2.29167E-6 0.00208 L 1.20716 -0.2037 " pathEditMode="relative" rAng="0" ptsTypes="AA">
                                      <p:cBhvr>
                                        <p:cTn id="34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4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49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4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59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9" grpId="0"/>
      <p:bldP spid="9" grpId="1"/>
      <p:bldP spid="13" grpId="0"/>
      <p:bldP spid="13" grpId="1"/>
      <p:bldP spid="10" grpId="0"/>
      <p:bldP spid="10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</a:rPr>
              <a:t>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1054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1168</TotalTime>
  <Words>977</Words>
  <Application>Microsoft Office PowerPoint</Application>
  <PresentationFormat>Panorámica</PresentationFormat>
  <Paragraphs>184</Paragraphs>
  <Slides>15</Slides>
  <Notes>0</Notes>
  <HiddenSlides>0</HiddenSlides>
  <MMClips>2</MMClips>
  <ScaleCrop>false</ScaleCrop>
  <HeadingPairs>
    <vt:vector size="6" baseType="variant">
      <vt:variant>
        <vt:lpstr>Fuentes usadas</vt:lpstr>
      </vt:variant>
      <vt:variant>
        <vt:i4>12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15</vt:i4>
      </vt:variant>
    </vt:vector>
  </HeadingPairs>
  <TitlesOfParts>
    <vt:vector size="28" baseType="lpstr">
      <vt:lpstr>Algerian</vt:lpstr>
      <vt:lpstr>Arial</vt:lpstr>
      <vt:lpstr>Arial Narrow</vt:lpstr>
      <vt:lpstr>Calibri</vt:lpstr>
      <vt:lpstr>Calibri Light</vt:lpstr>
      <vt:lpstr>CommercialScriptTwo</vt:lpstr>
      <vt:lpstr>Cooper Black</vt:lpstr>
      <vt:lpstr>Edwardian Script ITC</vt:lpstr>
      <vt:lpstr>Helvetica</vt:lpstr>
      <vt:lpstr>Kristen ITC</vt:lpstr>
      <vt:lpstr>Times New Roman</vt:lpstr>
      <vt:lpstr>Verdana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Emilio M Aguilar P</dc:creator>
  <cp:lastModifiedBy>Emilio M Aguilar P</cp:lastModifiedBy>
  <cp:revision>71</cp:revision>
  <dcterms:created xsi:type="dcterms:W3CDTF">2016-12-04T12:03:39Z</dcterms:created>
  <dcterms:modified xsi:type="dcterms:W3CDTF">2016-12-05T20:17:02Z</dcterms:modified>
</cp:coreProperties>
</file>