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57" r:id="rId3"/>
    <p:sldId id="263" r:id="rId4"/>
    <p:sldId id="256" r:id="rId5"/>
    <p:sldId id="260" r:id="rId6"/>
    <p:sldId id="258" r:id="rId7"/>
    <p:sldId id="259" r:id="rId8"/>
    <p:sldId id="261" r:id="rId9"/>
    <p:sldId id="262" r:id="rId10"/>
    <p:sldId id="264" r:id="rId11"/>
    <p:sldId id="267" r:id="rId12"/>
  </p:sldIdLst>
  <p:sldSz cx="9144000" cy="6858000" type="screen4x3"/>
  <p:notesSz cx="6858000" cy="9144000"/>
  <p:defaultText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showGuides="1">
      <p:cViewPr varScale="1">
        <p:scale>
          <a:sx n="71" d="100"/>
          <a:sy n="71" d="100"/>
        </p:scale>
        <p:origin x="30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5" name="Footer Placeholder 4"/>
          <p:cNvSpPr>
            <a:spLocks noGrp="1"/>
          </p:cNvSpPr>
          <p:nvPr>
            <p:ph type="ftr" sz="quarter" idx="11"/>
          </p:nvPr>
        </p:nvSpPr>
        <p:spPr/>
        <p:txBody>
          <a:bodyPr/>
          <a:lstStyle/>
          <a:p>
            <a:endParaRPr lang="es-VE" dirty="0"/>
          </a:p>
        </p:txBody>
      </p:sp>
      <p:sp>
        <p:nvSpPr>
          <p:cNvPr id="6" name="Slide Number Placeholder 5"/>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1967601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5" name="Footer Placeholder 4"/>
          <p:cNvSpPr>
            <a:spLocks noGrp="1"/>
          </p:cNvSpPr>
          <p:nvPr>
            <p:ph type="ftr" sz="quarter" idx="11"/>
          </p:nvPr>
        </p:nvSpPr>
        <p:spPr/>
        <p:txBody>
          <a:bodyPr/>
          <a:lstStyle/>
          <a:p>
            <a:endParaRPr lang="es-VE" dirty="0"/>
          </a:p>
        </p:txBody>
      </p:sp>
      <p:sp>
        <p:nvSpPr>
          <p:cNvPr id="6" name="Slide Number Placeholder 5"/>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327179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5" name="Footer Placeholder 4"/>
          <p:cNvSpPr>
            <a:spLocks noGrp="1"/>
          </p:cNvSpPr>
          <p:nvPr>
            <p:ph type="ftr" sz="quarter" idx="11"/>
          </p:nvPr>
        </p:nvSpPr>
        <p:spPr/>
        <p:txBody>
          <a:bodyPr/>
          <a:lstStyle/>
          <a:p>
            <a:endParaRPr lang="es-VE" dirty="0"/>
          </a:p>
        </p:txBody>
      </p:sp>
      <p:sp>
        <p:nvSpPr>
          <p:cNvPr id="6" name="Slide Number Placeholder 5"/>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3583488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6" name="Footer Placeholder 5"/>
          <p:cNvSpPr>
            <a:spLocks noGrp="1"/>
          </p:cNvSpPr>
          <p:nvPr>
            <p:ph type="ftr" sz="quarter" idx="11"/>
          </p:nvPr>
        </p:nvSpPr>
        <p:spPr/>
        <p:txBody>
          <a:bodyPr/>
          <a:lstStyle/>
          <a:p>
            <a:endParaRPr lang="es-VE" dirty="0"/>
          </a:p>
        </p:txBody>
      </p:sp>
      <p:sp>
        <p:nvSpPr>
          <p:cNvPr id="7" name="Slide Number Placeholder 6"/>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105436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8" name="Footer Placeholder 7"/>
          <p:cNvSpPr>
            <a:spLocks noGrp="1"/>
          </p:cNvSpPr>
          <p:nvPr>
            <p:ph type="ftr" sz="quarter" idx="11"/>
          </p:nvPr>
        </p:nvSpPr>
        <p:spPr/>
        <p:txBody>
          <a:bodyPr/>
          <a:lstStyle/>
          <a:p>
            <a:endParaRPr lang="es-VE" dirty="0"/>
          </a:p>
        </p:txBody>
      </p:sp>
      <p:sp>
        <p:nvSpPr>
          <p:cNvPr id="9" name="Slide Number Placeholder 8"/>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3851992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4" name="Footer Placeholder 3"/>
          <p:cNvSpPr>
            <a:spLocks noGrp="1"/>
          </p:cNvSpPr>
          <p:nvPr>
            <p:ph type="ftr" sz="quarter" idx="11"/>
          </p:nvPr>
        </p:nvSpPr>
        <p:spPr/>
        <p:txBody>
          <a:bodyPr/>
          <a:lstStyle/>
          <a:p>
            <a:endParaRPr lang="es-VE" dirty="0"/>
          </a:p>
        </p:txBody>
      </p:sp>
      <p:sp>
        <p:nvSpPr>
          <p:cNvPr id="5" name="Slide Number Placeholder 4"/>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590308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3" name="Footer Placeholder 2"/>
          <p:cNvSpPr>
            <a:spLocks noGrp="1"/>
          </p:cNvSpPr>
          <p:nvPr>
            <p:ph type="ftr" sz="quarter" idx="11"/>
          </p:nvPr>
        </p:nvSpPr>
        <p:spPr/>
        <p:txBody>
          <a:bodyPr/>
          <a:lstStyle/>
          <a:p>
            <a:endParaRPr lang="es-VE" dirty="0"/>
          </a:p>
        </p:txBody>
      </p:sp>
      <p:sp>
        <p:nvSpPr>
          <p:cNvPr id="4" name="Slide Number Placeholder 3"/>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167360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6" name="Footer Placeholder 5"/>
          <p:cNvSpPr>
            <a:spLocks noGrp="1"/>
          </p:cNvSpPr>
          <p:nvPr>
            <p:ph type="ftr" sz="quarter" idx="11"/>
          </p:nvPr>
        </p:nvSpPr>
        <p:spPr/>
        <p:txBody>
          <a:bodyPr/>
          <a:lstStyle/>
          <a:p>
            <a:endParaRPr lang="es-VE" dirty="0"/>
          </a:p>
        </p:txBody>
      </p:sp>
      <p:sp>
        <p:nvSpPr>
          <p:cNvPr id="7" name="Slide Number Placeholder 6"/>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2799429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6" name="Footer Placeholder 5"/>
          <p:cNvSpPr>
            <a:spLocks noGrp="1"/>
          </p:cNvSpPr>
          <p:nvPr>
            <p:ph type="ftr" sz="quarter" idx="11"/>
          </p:nvPr>
        </p:nvSpPr>
        <p:spPr/>
        <p:txBody>
          <a:bodyPr/>
          <a:lstStyle/>
          <a:p>
            <a:endParaRPr lang="es-VE" dirty="0"/>
          </a:p>
        </p:txBody>
      </p:sp>
      <p:sp>
        <p:nvSpPr>
          <p:cNvPr id="7" name="Slide Number Placeholder 6"/>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2732150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5" name="Footer Placeholder 4"/>
          <p:cNvSpPr>
            <a:spLocks noGrp="1"/>
          </p:cNvSpPr>
          <p:nvPr>
            <p:ph type="ftr" sz="quarter" idx="11"/>
          </p:nvPr>
        </p:nvSpPr>
        <p:spPr/>
        <p:txBody>
          <a:bodyPr/>
          <a:lstStyle/>
          <a:p>
            <a:endParaRPr lang="es-VE" dirty="0"/>
          </a:p>
        </p:txBody>
      </p:sp>
      <p:sp>
        <p:nvSpPr>
          <p:cNvPr id="6" name="Slide Number Placeholder 5"/>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1284330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C950B9-339C-43C5-84EA-F1240E2D5BCE}" type="datetimeFigureOut">
              <a:rPr lang="es-VE" smtClean="0"/>
              <a:t>28-10-2015</a:t>
            </a:fld>
            <a:endParaRPr lang="es-VE" dirty="0"/>
          </a:p>
        </p:txBody>
      </p:sp>
      <p:sp>
        <p:nvSpPr>
          <p:cNvPr id="5" name="Footer Placeholder 4"/>
          <p:cNvSpPr>
            <a:spLocks noGrp="1"/>
          </p:cNvSpPr>
          <p:nvPr>
            <p:ph type="ftr" sz="quarter" idx="11"/>
          </p:nvPr>
        </p:nvSpPr>
        <p:spPr/>
        <p:txBody>
          <a:bodyPr/>
          <a:lstStyle/>
          <a:p>
            <a:endParaRPr lang="es-VE" dirty="0"/>
          </a:p>
        </p:txBody>
      </p:sp>
      <p:sp>
        <p:nvSpPr>
          <p:cNvPr id="6" name="Slide Number Placeholder 5"/>
          <p:cNvSpPr>
            <a:spLocks noGrp="1"/>
          </p:cNvSpPr>
          <p:nvPr>
            <p:ph type="sldNum" sz="quarter" idx="12"/>
          </p:nvPr>
        </p:nvSpPr>
        <p:spPr/>
        <p:txBody>
          <a:bodyPr/>
          <a:lstStyle/>
          <a:p>
            <a:fld id="{471F9339-8BE1-4850-ABA8-558DCC22BDAC}" type="slidenum">
              <a:rPr lang="es-VE" smtClean="0"/>
              <a:t>‹Nº›</a:t>
            </a:fld>
            <a:endParaRPr lang="es-VE" dirty="0"/>
          </a:p>
        </p:txBody>
      </p:sp>
    </p:spTree>
    <p:extLst>
      <p:ext uri="{BB962C8B-B14F-4D97-AF65-F5344CB8AC3E}">
        <p14:creationId xmlns:p14="http://schemas.microsoft.com/office/powerpoint/2010/main" val="3226102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C950B9-339C-43C5-84EA-F1240E2D5BCE}" type="datetimeFigureOut">
              <a:rPr lang="es-VE" smtClean="0"/>
              <a:t>28-10-2015</a:t>
            </a:fld>
            <a:endParaRPr lang="es-VE"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VE"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1F9339-8BE1-4850-ABA8-558DCC22BDAC}" type="slidenum">
              <a:rPr lang="es-VE" smtClean="0"/>
              <a:t>‹Nº›</a:t>
            </a:fld>
            <a:endParaRPr lang="es-VE" dirty="0"/>
          </a:p>
        </p:txBody>
      </p:sp>
    </p:spTree>
    <p:extLst>
      <p:ext uri="{BB962C8B-B14F-4D97-AF65-F5344CB8AC3E}">
        <p14:creationId xmlns:p14="http://schemas.microsoft.com/office/powerpoint/2010/main" val="42295135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hyperlink" Target="https://vk.com/mispps" TargetMode="External"/><Relationship Id="rId3" Type="http://schemas.openxmlformats.org/officeDocument/2006/relationships/image" Target="../media/image6.png"/><Relationship Id="rId7" Type="http://schemas.openxmlformats.org/officeDocument/2006/relationships/hyperlink" Target="https://www.facebook.com/mispps" TargetMode="External"/><Relationship Id="rId12" Type="http://schemas.openxmlformats.org/officeDocument/2006/relationships/image" Target="../media/image11.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hyperlink" Target="https://plus.google.com/+Mispps/" TargetMode="External"/><Relationship Id="rId5" Type="http://schemas.openxmlformats.org/officeDocument/2006/relationships/image" Target="../media/image7.png"/><Relationship Id="rId10" Type="http://schemas.openxmlformats.org/officeDocument/2006/relationships/image" Target="../media/image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341607999"/>
      </p:ext>
    </p:extLst>
  </p:cSld>
  <p:clrMapOvr>
    <a:masterClrMapping/>
  </p:clrMapOvr>
  <mc:AlternateContent xmlns:mc="http://schemas.openxmlformats.org/markup-compatibility/2006" xmlns:p14="http://schemas.microsoft.com/office/powerpoint/2010/main">
    <mc:Choice Requires="p14">
      <p:transition spd="slow" p14:dur="4400" advTm="9588">
        <p14:honeycomb/>
      </p:transition>
    </mc:Choice>
    <mc:Fallback xmlns="">
      <p:transition spd="slow" advTm="9588">
        <p:fade/>
      </p:transition>
    </mc:Fallback>
  </mc:AlternateContent>
  <p:timing>
    <p:tnLst>
      <p:par>
        <p:cTn id="1" dur="indefinite" restart="never" nodeType="tmRoot"/>
      </p:par>
    </p:tnLst>
  </p:timing>
  <p:extLst mod="1">
    <p:ext uri="{E180D4A7-C9FB-4DFB-919C-405C955672EB}">
      <p14:showEvtLst xmlns:p14="http://schemas.microsoft.com/office/powerpoint/2010/main">
        <p14:playEvt time="7" objId="4"/>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405218" y="690713"/>
            <a:ext cx="6333564" cy="3477875"/>
          </a:xfrm>
          <a:prstGeom prst="rect">
            <a:avLst/>
          </a:prstGeom>
          <a:noFill/>
        </p:spPr>
        <p:txBody>
          <a:bodyPr wrap="square" rtlCol="0">
            <a:spAutoFit/>
          </a:bodyPr>
          <a:lstStyle/>
          <a:p>
            <a:pPr algn="ctr"/>
            <a:r>
              <a:rPr lang="es-VE" sz="4400" dirty="0" smtClean="0"/>
              <a:t>LA MÚSICA COMO VEHICULO DE </a:t>
            </a:r>
          </a:p>
          <a:p>
            <a:pPr algn="ctr"/>
            <a:r>
              <a:rPr lang="es-VE" sz="4400" dirty="0" smtClean="0"/>
              <a:t>MOTIVACIÓN Y ALEGRÍA PARA LAS PERSONAS CON DISCAPACIDAD.</a:t>
            </a:r>
            <a:endParaRPr lang="es-VE" sz="4400" dirty="0"/>
          </a:p>
        </p:txBody>
      </p:sp>
      <p:sp>
        <p:nvSpPr>
          <p:cNvPr id="9" name="CuadroTexto 8"/>
          <p:cNvSpPr txBox="1"/>
          <p:nvPr/>
        </p:nvSpPr>
        <p:spPr>
          <a:xfrm>
            <a:off x="1583391" y="4479720"/>
            <a:ext cx="5977217" cy="923330"/>
          </a:xfrm>
          <a:prstGeom prst="rect">
            <a:avLst/>
          </a:prstGeom>
          <a:noFill/>
        </p:spPr>
        <p:txBody>
          <a:bodyPr wrap="square" rtlCol="0">
            <a:spAutoFit/>
          </a:bodyPr>
          <a:lstStyle/>
          <a:p>
            <a:pPr algn="ctr"/>
            <a:r>
              <a:rPr lang="es-VE" i="1" dirty="0" smtClean="0">
                <a:solidFill>
                  <a:schemeClr val="tx2">
                    <a:lumMod val="50000"/>
                  </a:schemeClr>
                </a:solidFill>
                <a:latin typeface="Arial Black" panose="020B0A04020102020204" pitchFamily="34" charset="0"/>
              </a:rPr>
              <a:t>DIÁLOGO Y NOTAS CON EL MUSICOTERAPEUTA Y DOCENTE DE LA FACULTAD DE PSICOLOGÍA, MAURICIO RUIZ, </a:t>
            </a:r>
            <a:endParaRPr lang="es-VE" dirty="0">
              <a:solidFill>
                <a:schemeClr val="tx2">
                  <a:lumMod val="50000"/>
                </a:schemeClr>
              </a:solidFill>
              <a:latin typeface="Arial Black" panose="020B0A04020102020204" pitchFamily="34" charset="0"/>
            </a:endParaRPr>
          </a:p>
        </p:txBody>
      </p:sp>
      <p:sp>
        <p:nvSpPr>
          <p:cNvPr id="11" name="Rectángulo 10"/>
          <p:cNvSpPr/>
          <p:nvPr/>
        </p:nvSpPr>
        <p:spPr>
          <a:xfrm>
            <a:off x="968187" y="4941385"/>
            <a:ext cx="7476565" cy="1477328"/>
          </a:xfrm>
          <a:prstGeom prst="rect">
            <a:avLst/>
          </a:prstGeom>
        </p:spPr>
        <p:txBody>
          <a:bodyPr wrap="square">
            <a:spAutoFit/>
          </a:bodyPr>
          <a:lstStyle/>
          <a:p>
            <a:pPr algn="ctr"/>
            <a:endParaRPr lang="es-ES" dirty="0" smtClean="0"/>
          </a:p>
          <a:p>
            <a:pPr algn="ctr"/>
            <a:endParaRPr lang="es-ES" dirty="0" smtClean="0"/>
          </a:p>
          <a:p>
            <a:pPr algn="ctr"/>
            <a:r>
              <a:rPr lang="es-ES" dirty="0" smtClean="0"/>
              <a:t>Mauricio Ruiz es musicoterapeuta, profesor adjunto interino de la materia Teoría y Técnica de Grupos (Licenciatura en Musicoterapia - UBA) y codirector del Centro de Psicoterapias Integradas</a:t>
            </a:r>
            <a:endParaRPr lang="es-ES" dirty="0"/>
          </a:p>
        </p:txBody>
      </p:sp>
      <p:pic>
        <p:nvPicPr>
          <p:cNvPr id="12" name="Imagen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pic>
        <p:nvPicPr>
          <p:cNvPr id="3" name="Gustavo Dudamel  Dvorak   Symphony no 9   4th movement   Allegro con fuoco">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958503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38391">
        <p15:prstTrans prst="curtains"/>
      </p:transition>
    </mc:Choice>
    <mc:Fallback xmlns="">
      <p:transition spd="slow" advTm="383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32"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out)">
                                      <p:cBhvr>
                                        <p:cTn id="11" dur="8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6000" fill="hold"/>
                                        <p:tgtEl>
                                          <p:spTgt spid="9"/>
                                        </p:tgtEl>
                                        <p:attrNameLst>
                                          <p:attrName>ppt_x</p:attrName>
                                        </p:attrNameLst>
                                      </p:cBhvr>
                                      <p:tavLst>
                                        <p:tav tm="0">
                                          <p:val>
                                            <p:strVal val="1+#ppt_w/2"/>
                                          </p:val>
                                        </p:tav>
                                        <p:tav tm="100000">
                                          <p:val>
                                            <p:strVal val="#ppt_x"/>
                                          </p:val>
                                        </p:tav>
                                      </p:tavLst>
                                    </p:anim>
                                    <p:anim calcmode="lin" valueType="num">
                                      <p:cBhvr additive="base">
                                        <p:cTn id="17" dur="6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6000" fill="hold"/>
                                        <p:tgtEl>
                                          <p:spTgt spid="11"/>
                                        </p:tgtEl>
                                        <p:attrNameLst>
                                          <p:attrName>ppt_x</p:attrName>
                                        </p:attrNameLst>
                                      </p:cBhvr>
                                      <p:tavLst>
                                        <p:tav tm="0">
                                          <p:val>
                                            <p:strVal val="#ppt_x"/>
                                          </p:val>
                                        </p:tav>
                                        <p:tav tm="100000">
                                          <p:val>
                                            <p:strVal val="#ppt_x"/>
                                          </p:val>
                                        </p:tav>
                                      </p:tavLst>
                                    </p:anim>
                                    <p:anim calcmode="lin" valueType="num">
                                      <p:cBhvr additive="base">
                                        <p:cTn id="23" dur="6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4" repeatCount="indefinite" fill="hold" display="0">
                  <p:stCondLst>
                    <p:cond delay="indefinite"/>
                  </p:stCondLst>
                  <p:endCondLst>
                    <p:cond evt="onStopAudio" delay="0">
                      <p:tgtEl>
                        <p:sldTgt/>
                      </p:tgtEl>
                    </p:cond>
                  </p:endCondLst>
                </p:cTn>
                <p:tgtEl>
                  <p:spTgt spid="3"/>
                </p:tgtEl>
              </p:cMediaNode>
            </p:audio>
          </p:childTnLst>
        </p:cTn>
      </p:par>
    </p:tnLst>
    <p:bldLst>
      <p:bldP spid="2" grpId="0"/>
      <p:bldP spid="9" grpId="0"/>
      <p:bldP spid="11" grpId="0"/>
    </p:bldLst>
  </p:timing>
  <p:extLst mod="1">
    <p:ext uri="{E180D4A7-C9FB-4DFB-919C-405C955672EB}">
      <p14:showEvtLst xmlns:p14="http://schemas.microsoft.com/office/powerpoint/2010/main">
        <p14:playEvt time="0"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44906" y="268941"/>
            <a:ext cx="3254188"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AGENDA</a:t>
            </a:r>
            <a:endParaRPr lang="es-VE" dirty="0">
              <a:solidFill>
                <a:srgbClr val="FFC000"/>
              </a:solidFill>
            </a:endParaRPr>
          </a:p>
        </p:txBody>
      </p:sp>
      <p:sp>
        <p:nvSpPr>
          <p:cNvPr id="3" name="Rectángulo 2"/>
          <p:cNvSpPr/>
          <p:nvPr/>
        </p:nvSpPr>
        <p:spPr>
          <a:xfrm>
            <a:off x="808000" y="2060512"/>
            <a:ext cx="4572000" cy="369332"/>
          </a:xfrm>
          <a:prstGeom prst="rect">
            <a:avLst/>
          </a:prstGeom>
        </p:spPr>
        <p:txBody>
          <a:bodyPr>
            <a:spAutoFit/>
          </a:bodyPr>
          <a:lstStyle/>
          <a:p>
            <a:pPr marL="285750" indent="-285750">
              <a:buFont typeface="Wingdings" panose="05000000000000000000" pitchFamily="2" charset="2"/>
              <a:buChar char="ü"/>
            </a:pPr>
            <a:r>
              <a:rPr lang="es-ES" dirty="0" smtClean="0"/>
              <a:t>¿Qué función cumple la música?</a:t>
            </a:r>
            <a:endParaRPr lang="es-ES" dirty="0"/>
          </a:p>
        </p:txBody>
      </p:sp>
      <p:sp>
        <p:nvSpPr>
          <p:cNvPr id="4" name="Rectángulo 3"/>
          <p:cNvSpPr/>
          <p:nvPr/>
        </p:nvSpPr>
        <p:spPr>
          <a:xfrm>
            <a:off x="808000" y="2465622"/>
            <a:ext cx="7691716" cy="646331"/>
          </a:xfrm>
          <a:prstGeom prst="rect">
            <a:avLst/>
          </a:prstGeom>
        </p:spPr>
        <p:txBody>
          <a:bodyPr wrap="square">
            <a:spAutoFit/>
          </a:bodyPr>
          <a:lstStyle/>
          <a:p>
            <a:pPr marL="285750" indent="-285750">
              <a:buFont typeface="Wingdings" panose="05000000000000000000" pitchFamily="2" charset="2"/>
              <a:buChar char="ü"/>
            </a:pPr>
            <a:r>
              <a:rPr lang="es-ES" dirty="0" smtClean="0"/>
              <a:t>¿Cuál es el papel que juega la musicoterapia en el tratamiento de una discapacidad?</a:t>
            </a:r>
            <a:endParaRPr lang="es-ES" dirty="0"/>
          </a:p>
        </p:txBody>
      </p:sp>
      <p:sp>
        <p:nvSpPr>
          <p:cNvPr id="5" name="Rectángulo 4"/>
          <p:cNvSpPr/>
          <p:nvPr/>
        </p:nvSpPr>
        <p:spPr>
          <a:xfrm>
            <a:off x="808000" y="3111953"/>
            <a:ext cx="7691717" cy="646331"/>
          </a:xfrm>
          <a:prstGeom prst="rect">
            <a:avLst/>
          </a:prstGeom>
        </p:spPr>
        <p:txBody>
          <a:bodyPr wrap="square">
            <a:spAutoFit/>
          </a:bodyPr>
          <a:lstStyle/>
          <a:p>
            <a:pPr marL="285750" indent="-285750">
              <a:buFont typeface="Wingdings" panose="05000000000000000000" pitchFamily="2" charset="2"/>
              <a:buChar char="ü"/>
            </a:pPr>
            <a:r>
              <a:rPr lang="es-ES" dirty="0" smtClean="0"/>
              <a:t>¿Qué intervenciones concretas puede realizar un musicoterapeuta para mejorar la calidad de vida de un paciente?</a:t>
            </a:r>
            <a:endParaRPr lang="es-ES" dirty="0"/>
          </a:p>
        </p:txBody>
      </p:sp>
      <p:sp>
        <p:nvSpPr>
          <p:cNvPr id="6" name="Rectángulo 5"/>
          <p:cNvSpPr/>
          <p:nvPr/>
        </p:nvSpPr>
        <p:spPr>
          <a:xfrm>
            <a:off x="808000" y="3772420"/>
            <a:ext cx="7516905" cy="369332"/>
          </a:xfrm>
          <a:prstGeom prst="rect">
            <a:avLst/>
          </a:prstGeom>
        </p:spPr>
        <p:txBody>
          <a:bodyPr wrap="square">
            <a:spAutoFit/>
          </a:bodyPr>
          <a:lstStyle/>
          <a:p>
            <a:pPr marL="285750" indent="-285750">
              <a:buFont typeface="Wingdings" panose="05000000000000000000" pitchFamily="2" charset="2"/>
              <a:buChar char="ü"/>
            </a:pPr>
            <a:r>
              <a:rPr lang="es-ES" dirty="0" smtClean="0"/>
              <a:t>¿Cuál es el aporte de la musicoterapia al campo de la discapacidad?</a:t>
            </a:r>
            <a:endParaRPr lang="es-ES" dirty="0"/>
          </a:p>
        </p:txBody>
      </p:sp>
      <p:sp>
        <p:nvSpPr>
          <p:cNvPr id="7" name="Rectángulo 6"/>
          <p:cNvSpPr/>
          <p:nvPr/>
        </p:nvSpPr>
        <p:spPr>
          <a:xfrm>
            <a:off x="808000" y="4204118"/>
            <a:ext cx="4836004" cy="369332"/>
          </a:xfrm>
          <a:prstGeom prst="rect">
            <a:avLst/>
          </a:prstGeom>
        </p:spPr>
        <p:txBody>
          <a:bodyPr wrap="none">
            <a:spAutoFit/>
          </a:bodyPr>
          <a:lstStyle/>
          <a:p>
            <a:pPr marL="285750" indent="-285750" algn="just">
              <a:buFont typeface="Wingdings" panose="05000000000000000000" pitchFamily="2" charset="2"/>
              <a:buChar char="ü"/>
            </a:pPr>
            <a:r>
              <a:rPr lang="es-ES" dirty="0" smtClean="0"/>
              <a:t>¿Cómo es el intercambio con otras disciplinas?</a:t>
            </a:r>
          </a:p>
        </p:txBody>
      </p:sp>
      <p:sp>
        <p:nvSpPr>
          <p:cNvPr id="8" name="Rectángulo 7"/>
          <p:cNvSpPr/>
          <p:nvPr/>
        </p:nvSpPr>
        <p:spPr>
          <a:xfrm>
            <a:off x="808000" y="4741898"/>
            <a:ext cx="6843375" cy="369332"/>
          </a:xfrm>
          <a:prstGeom prst="rect">
            <a:avLst/>
          </a:prstGeom>
        </p:spPr>
        <p:txBody>
          <a:bodyPr wrap="square">
            <a:spAutoFit/>
          </a:bodyPr>
          <a:lstStyle/>
          <a:p>
            <a:pPr marL="285750" indent="-285750">
              <a:buFont typeface="Wingdings" panose="05000000000000000000" pitchFamily="2" charset="2"/>
              <a:buChar char="ü"/>
            </a:pPr>
            <a:r>
              <a:rPr lang="es-ES" dirty="0" smtClean="0"/>
              <a:t>¿Cuál es la respuesta de las familias ante un tratamiento?</a:t>
            </a:r>
            <a:endParaRPr lang="es-ES" dirty="0"/>
          </a:p>
        </p:txBody>
      </p:sp>
      <p:sp>
        <p:nvSpPr>
          <p:cNvPr id="10" name="CuadroTexto 9"/>
          <p:cNvSpPr txBox="1"/>
          <p:nvPr/>
        </p:nvSpPr>
        <p:spPr>
          <a:xfrm>
            <a:off x="1089211" y="1057004"/>
            <a:ext cx="6965577" cy="923330"/>
          </a:xfrm>
          <a:prstGeom prst="rect">
            <a:avLst/>
          </a:prstGeom>
          <a:noFill/>
        </p:spPr>
        <p:txBody>
          <a:bodyPr wrap="square" rtlCol="0">
            <a:spAutoFit/>
          </a:bodyPr>
          <a:lstStyle/>
          <a:p>
            <a:r>
              <a:rPr lang="es-VE" dirty="0" smtClean="0"/>
              <a:t>ENTRADA</a:t>
            </a:r>
          </a:p>
          <a:p>
            <a:endParaRPr lang="es-VE" dirty="0" smtClean="0"/>
          </a:p>
          <a:p>
            <a:r>
              <a:rPr lang="es-VE" dirty="0" smtClean="0"/>
              <a:t>DIALOGO</a:t>
            </a:r>
            <a:endParaRPr lang="es-VE" dirty="0"/>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spTree>
    <p:custDataLst>
      <p:tags r:id="rId1"/>
    </p:custDataLst>
    <p:extLst>
      <p:ext uri="{BB962C8B-B14F-4D97-AF65-F5344CB8AC3E}">
        <p14:creationId xmlns:p14="http://schemas.microsoft.com/office/powerpoint/2010/main" val="2800261316"/>
      </p:ext>
    </p:extLst>
  </p:cSld>
  <p:clrMapOvr>
    <a:masterClrMapping/>
  </p:clrMapOvr>
  <mc:AlternateContent xmlns:mc="http://schemas.openxmlformats.org/markup-compatibility/2006" xmlns:p14="http://schemas.microsoft.com/office/powerpoint/2010/main">
    <mc:Choice Requires="p14">
      <p:transition spd="slow" p14:dur="4400" advTm="71448">
        <p14:honeycomb/>
      </p:transition>
    </mc:Choice>
    <mc:Fallback xmlns="">
      <p:transition spd="slow" advTm="7144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6500" fill="hold"/>
                                        <p:tgtEl>
                                          <p:spTgt spid="2"/>
                                        </p:tgtEl>
                                        <p:attrNameLst>
                                          <p:attrName>ppt_x</p:attrName>
                                        </p:attrNameLst>
                                      </p:cBhvr>
                                      <p:tavLst>
                                        <p:tav tm="0">
                                          <p:val>
                                            <p:strVal val="#ppt_x"/>
                                          </p:val>
                                        </p:tav>
                                        <p:tav tm="100000">
                                          <p:val>
                                            <p:strVal val="#ppt_x"/>
                                          </p:val>
                                        </p:tav>
                                      </p:tavLst>
                                    </p:anim>
                                    <p:anim calcmode="lin" valueType="num">
                                      <p:cBhvr additive="base">
                                        <p:cTn id="8" dur="6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6000" fill="hold"/>
                                        <p:tgtEl>
                                          <p:spTgt spid="3"/>
                                        </p:tgtEl>
                                        <p:attrNameLst>
                                          <p:attrName>ppt_x</p:attrName>
                                        </p:attrNameLst>
                                      </p:cBhvr>
                                      <p:tavLst>
                                        <p:tav tm="0">
                                          <p:val>
                                            <p:strVal val="#ppt_x"/>
                                          </p:val>
                                        </p:tav>
                                        <p:tav tm="100000">
                                          <p:val>
                                            <p:strVal val="#ppt_x"/>
                                          </p:val>
                                        </p:tav>
                                      </p:tavLst>
                                    </p:anim>
                                    <p:anim calcmode="lin" valueType="num">
                                      <p:cBhvr additive="base">
                                        <p:cTn id="20" dur="6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9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9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7250" fill="hold"/>
                                        <p:tgtEl>
                                          <p:spTgt spid="5"/>
                                        </p:tgtEl>
                                        <p:attrNameLst>
                                          <p:attrName>ppt_x</p:attrName>
                                        </p:attrNameLst>
                                      </p:cBhvr>
                                      <p:tavLst>
                                        <p:tav tm="0">
                                          <p:val>
                                            <p:strVal val="#ppt_x"/>
                                          </p:val>
                                        </p:tav>
                                        <p:tav tm="100000">
                                          <p:val>
                                            <p:strVal val="#ppt_x"/>
                                          </p:val>
                                        </p:tav>
                                      </p:tavLst>
                                    </p:anim>
                                    <p:anim calcmode="lin" valueType="num">
                                      <p:cBhvr additive="base">
                                        <p:cTn id="32" dur="725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0" fill="hold"/>
                                        <p:tgtEl>
                                          <p:spTgt spid="6"/>
                                        </p:tgtEl>
                                        <p:attrNameLst>
                                          <p:attrName>ppt_x</p:attrName>
                                        </p:attrNameLst>
                                      </p:cBhvr>
                                      <p:tavLst>
                                        <p:tav tm="0">
                                          <p:val>
                                            <p:strVal val="#ppt_x"/>
                                          </p:val>
                                        </p:tav>
                                        <p:tav tm="100000">
                                          <p:val>
                                            <p:strVal val="#ppt_x"/>
                                          </p:val>
                                        </p:tav>
                                      </p:tavLst>
                                    </p:anim>
                                    <p:anim calcmode="lin" valueType="num">
                                      <p:cBhvr additive="base">
                                        <p:cTn id="38"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4000" fill="hold"/>
                                        <p:tgtEl>
                                          <p:spTgt spid="7"/>
                                        </p:tgtEl>
                                        <p:attrNameLst>
                                          <p:attrName>ppt_x</p:attrName>
                                        </p:attrNameLst>
                                      </p:cBhvr>
                                      <p:tavLst>
                                        <p:tav tm="0">
                                          <p:val>
                                            <p:strVal val="1+#ppt_w/2"/>
                                          </p:val>
                                        </p:tav>
                                        <p:tav tm="100000">
                                          <p:val>
                                            <p:strVal val="#ppt_x"/>
                                          </p:val>
                                        </p:tav>
                                      </p:tavLst>
                                    </p:anim>
                                    <p:anim calcmode="lin" valueType="num">
                                      <p:cBhvr additive="base">
                                        <p:cTn id="4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750" fill="hold"/>
                                        <p:tgtEl>
                                          <p:spTgt spid="8"/>
                                        </p:tgtEl>
                                        <p:attrNameLst>
                                          <p:attrName>ppt_x</p:attrName>
                                        </p:attrNameLst>
                                      </p:cBhvr>
                                      <p:tavLst>
                                        <p:tav tm="0">
                                          <p:val>
                                            <p:strVal val="#ppt_x"/>
                                          </p:val>
                                        </p:tav>
                                        <p:tav tm="100000">
                                          <p:val>
                                            <p:strVal val="#ppt_x"/>
                                          </p:val>
                                        </p:tav>
                                      </p:tavLst>
                                    </p:anim>
                                    <p:anim calcmode="lin" valueType="num">
                                      <p:cBhvr additive="base">
                                        <p:cTn id="50" dur="575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190065" y="1559859"/>
            <a:ext cx="6763870" cy="2031325"/>
          </a:xfrm>
          <a:prstGeom prst="rect">
            <a:avLst/>
          </a:prstGeom>
          <a:noFill/>
        </p:spPr>
        <p:txBody>
          <a:bodyPr wrap="square" rtlCol="0">
            <a:spAutoFit/>
          </a:bodyPr>
          <a:lstStyle/>
          <a:p>
            <a:pPr algn="just"/>
            <a:r>
              <a:rPr lang="es-VE" i="1" dirty="0" smtClean="0">
                <a:latin typeface="Arial" panose="020B0604020202020204" pitchFamily="34" charset="0"/>
                <a:cs typeface="Arial" panose="020B0604020202020204" pitchFamily="34" charset="0"/>
              </a:rPr>
              <a:t>Según Ruiz.</a:t>
            </a:r>
          </a:p>
          <a:p>
            <a:pPr algn="just"/>
            <a:r>
              <a:rPr lang="es-VE" i="1" dirty="0" smtClean="0">
                <a:latin typeface="Arial" panose="020B0604020202020204" pitchFamily="34" charset="0"/>
                <a:cs typeface="Arial" panose="020B0604020202020204" pitchFamily="34" charset="0"/>
              </a:rPr>
              <a:t> “</a:t>
            </a:r>
            <a:r>
              <a:rPr lang="es-VE" i="1" dirty="0">
                <a:latin typeface="Arial" panose="020B0604020202020204" pitchFamily="34" charset="0"/>
                <a:cs typeface="Arial" panose="020B0604020202020204" pitchFamily="34" charset="0"/>
              </a:rPr>
              <a:t>Hay una representación de que la </a:t>
            </a:r>
            <a:r>
              <a:rPr lang="es-VE" i="1" dirty="0" smtClean="0">
                <a:latin typeface="Arial" panose="020B0604020202020204" pitchFamily="34" charset="0"/>
                <a:cs typeface="Arial" panose="020B0604020202020204" pitchFamily="34" charset="0"/>
              </a:rPr>
              <a:t>discapacidad </a:t>
            </a:r>
            <a:r>
              <a:rPr lang="es-VE" i="1" dirty="0">
                <a:latin typeface="Arial" panose="020B0604020202020204" pitchFamily="34" charset="0"/>
                <a:cs typeface="Arial" panose="020B0604020202020204" pitchFamily="34" charset="0"/>
              </a:rPr>
              <a:t>es una cuestión de vulnerabilidad e imposibilidad y que los derechos no son propios del sujeto, sino que hay otros que se los tienen que dar”, dijo Ruiz, quien aseguró que la música conecta a la persona con lo propio, con su historia personal y su identidad</a:t>
            </a:r>
            <a:r>
              <a:rPr lang="es-VE" i="1" dirty="0"/>
              <a:t>.</a:t>
            </a:r>
            <a:endParaRPr lang="es-VE" dirty="0"/>
          </a:p>
          <a:p>
            <a:endParaRPr lang="es-VE" dirty="0"/>
          </a:p>
        </p:txBody>
      </p:sp>
      <p:sp>
        <p:nvSpPr>
          <p:cNvPr id="5" name="CuadroTexto 4"/>
          <p:cNvSpPr txBox="1"/>
          <p:nvPr/>
        </p:nvSpPr>
        <p:spPr>
          <a:xfrm>
            <a:off x="1842247" y="4249270"/>
            <a:ext cx="5271247" cy="1200329"/>
          </a:xfrm>
          <a:prstGeom prst="rect">
            <a:avLst/>
          </a:prstGeom>
          <a:noFill/>
        </p:spPr>
        <p:txBody>
          <a:bodyPr wrap="square" rtlCol="0">
            <a:spAutoFit/>
          </a:bodyPr>
          <a:lstStyle/>
          <a:p>
            <a:pPr algn="ctr"/>
            <a:r>
              <a:rPr lang="es-VE" i="1" dirty="0" smtClean="0">
                <a:latin typeface="Arial" panose="020B0604020202020204" pitchFamily="34" charset="0"/>
                <a:cs typeface="Arial" panose="020B0604020202020204" pitchFamily="34" charset="0"/>
              </a:rPr>
              <a:t>UN EJEMPLO CLARO Y EVIDENTE  ES BEETHOVEN, QUIEN COMPUSO LA NOVENA SINFONIA, ´´EL HIMNO DE LA ALEGRIA ´´,  SORDO</a:t>
            </a:r>
            <a:endParaRPr lang="es-VE" i="1" dirty="0">
              <a:latin typeface="Arial" panose="020B0604020202020204" pitchFamily="34" charset="0"/>
              <a:cs typeface="Arial" panose="020B0604020202020204" pitchFamily="34" charset="0"/>
            </a:endParaRPr>
          </a:p>
        </p:txBody>
      </p:sp>
      <p:sp>
        <p:nvSpPr>
          <p:cNvPr id="6" name="CuadroTexto 5"/>
          <p:cNvSpPr txBox="1"/>
          <p:nvPr/>
        </p:nvSpPr>
        <p:spPr>
          <a:xfrm>
            <a:off x="3155016" y="30488"/>
            <a:ext cx="2833967" cy="707886"/>
          </a:xfrm>
          <a:prstGeom prst="rect">
            <a:avLst/>
          </a:prstGeom>
          <a:noFill/>
        </p:spPr>
        <p:txBody>
          <a:bodyPr wrap="square" rtlCol="0">
            <a:spAutoFit/>
          </a:bodyPr>
          <a:lstStyle/>
          <a:p>
            <a:pPr algn="ctr"/>
            <a:r>
              <a:rPr lang="es-VE" sz="4000" dirty="0" smtClean="0">
                <a:solidFill>
                  <a:srgbClr val="FFC000"/>
                </a:solidFill>
              </a:rPr>
              <a:t>ENTRADA</a:t>
            </a:r>
            <a:endParaRPr lang="es-VE" sz="4000" dirty="0">
              <a:solidFill>
                <a:srgbClr val="FFC000"/>
              </a:solidFill>
            </a:endParaRPr>
          </a:p>
        </p:txBody>
      </p:sp>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spTree>
    <p:custDataLst>
      <p:tags r:id="rId1"/>
    </p:custDataLst>
    <p:extLst>
      <p:ext uri="{BB962C8B-B14F-4D97-AF65-F5344CB8AC3E}">
        <p14:creationId xmlns:p14="http://schemas.microsoft.com/office/powerpoint/2010/main" val="2278286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43175">
        <p15:prstTrans prst="prestige"/>
      </p:transition>
    </mc:Choice>
    <mc:Fallback xmlns="">
      <p:transition spd="slow" advTm="4317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750" fill="hold"/>
                                        <p:tgtEl>
                                          <p:spTgt spid="6"/>
                                        </p:tgtEl>
                                        <p:attrNameLst>
                                          <p:attrName>ppt_x</p:attrName>
                                        </p:attrNameLst>
                                      </p:cBhvr>
                                      <p:tavLst>
                                        <p:tav tm="0">
                                          <p:val>
                                            <p:strVal val="#ppt_x"/>
                                          </p:val>
                                        </p:tav>
                                        <p:tav tm="100000">
                                          <p:val>
                                            <p:strVal val="#ppt_x"/>
                                          </p:val>
                                        </p:tav>
                                      </p:tavLst>
                                    </p:anim>
                                    <p:anim calcmode="lin" valueType="num">
                                      <p:cBhvr additive="base">
                                        <p:cTn id="8" dur="775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11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9500" fill="hold"/>
                                        <p:tgtEl>
                                          <p:spTgt spid="5"/>
                                        </p:tgtEl>
                                        <p:attrNameLst>
                                          <p:attrName>ppt_x</p:attrName>
                                        </p:attrNameLst>
                                      </p:cBhvr>
                                      <p:tavLst>
                                        <p:tav tm="0">
                                          <p:val>
                                            <p:strVal val="0-#ppt_w/2"/>
                                          </p:val>
                                        </p:tav>
                                        <p:tav tm="100000">
                                          <p:val>
                                            <p:strVal val="#ppt_x"/>
                                          </p:val>
                                        </p:tav>
                                      </p:tavLst>
                                    </p:anim>
                                    <p:anim calcmode="lin" valueType="num">
                                      <p:cBhvr additive="base">
                                        <p:cTn id="19" dur="9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04265" y="1443841"/>
            <a:ext cx="8135470" cy="3970318"/>
          </a:xfrm>
          <a:prstGeom prst="rect">
            <a:avLst/>
          </a:prstGeom>
        </p:spPr>
        <p:txBody>
          <a:bodyPr wrap="square">
            <a:spAutoFit/>
          </a:bodyPr>
          <a:lstStyle/>
          <a:p>
            <a:pPr algn="just"/>
            <a:r>
              <a:rPr lang="es-ES" dirty="0" smtClean="0"/>
              <a:t>¿Qué función cumple la música?</a:t>
            </a:r>
          </a:p>
          <a:p>
            <a:pPr algn="just"/>
            <a:endParaRPr lang="es-ES" dirty="0"/>
          </a:p>
          <a:p>
            <a:pPr algn="just"/>
            <a:r>
              <a:rPr lang="es-ES" dirty="0" smtClean="0"/>
              <a:t>La música tiene una función cultural, social, histórica, entonces, cada persona tiene su vínculo particular con ella, que depende, por ejemplo, de su región. Recuperar la música de su historia no sólo conecta a la persona con una posibilidad de revisar, conocer, sino que tiene que ver con su identidad, forma parte de su patrimonio personal. Poder tener el derecho de desarrollarlo y darlo a conocer, que la gente lo reconozca como un producto, es algo muy importante para habilitar derechos. Se trabaja mucho, dentro de las posibilidades, con la participación y las elecciones, inclusive a descubrir las particularidades. Tiene, también, la función de un lenguaje que no sólo cuenta historias (las de la letra de la canción, del contexto socio histórico a la que pertenece), sino que la circulación del material con otros permite reinterpretaciones, apropiaciones, y en ello describe y descubre particularidades que siempre permiten, si pueden ser reconocidas, potenciales cambios.</a:t>
            </a:r>
            <a:endParaRPr lang="es-ES" dirty="0"/>
          </a:p>
        </p:txBody>
      </p:sp>
      <p:sp>
        <p:nvSpPr>
          <p:cNvPr id="4" name="CuadroTexto 3"/>
          <p:cNvSpPr txBox="1"/>
          <p:nvPr/>
        </p:nvSpPr>
        <p:spPr>
          <a:xfrm>
            <a:off x="3099547" y="336916"/>
            <a:ext cx="2944906"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DIALOGO</a:t>
            </a:r>
            <a:endParaRPr lang="es-VE" sz="4000" dirty="0">
              <a:solidFill>
                <a:srgbClr val="FFC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spTree>
    <p:custDataLst>
      <p:tags r:id="rId1"/>
    </p:custDataLst>
    <p:extLst>
      <p:ext uri="{BB962C8B-B14F-4D97-AF65-F5344CB8AC3E}">
        <p14:creationId xmlns:p14="http://schemas.microsoft.com/office/powerpoint/2010/main" val="3513370717"/>
      </p:ext>
    </p:extLst>
  </p:cSld>
  <p:clrMapOvr>
    <a:masterClrMapping/>
  </p:clrMapOvr>
  <mc:AlternateContent xmlns:mc="http://schemas.openxmlformats.org/markup-compatibility/2006" xmlns:p14="http://schemas.microsoft.com/office/powerpoint/2010/main">
    <mc:Choice Requires="p14">
      <p:transition spd="slow" p14:dur="1600" advTm="51443">
        <p14:gallery dir="l"/>
      </p:transition>
    </mc:Choice>
    <mc:Fallback xmlns="">
      <p:transition spd="slow" advTm="5144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9000" fill="hold"/>
                                        <p:tgtEl>
                                          <p:spTgt spid="4"/>
                                        </p:tgtEl>
                                        <p:attrNameLst>
                                          <p:attrName>ppt_x</p:attrName>
                                        </p:attrNameLst>
                                      </p:cBhvr>
                                      <p:tavLst>
                                        <p:tav tm="0">
                                          <p:val>
                                            <p:strVal val="#ppt_x"/>
                                          </p:val>
                                        </p:tav>
                                        <p:tav tm="100000">
                                          <p:val>
                                            <p:strVal val="#ppt_x"/>
                                          </p:val>
                                        </p:tav>
                                      </p:tavLst>
                                    </p:anim>
                                    <p:anim calcmode="lin" valueType="num">
                                      <p:cBhvr additive="base">
                                        <p:cTn id="8" dur="9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9500" fill="hold"/>
                                        <p:tgtEl>
                                          <p:spTgt spid="2"/>
                                        </p:tgtEl>
                                        <p:attrNameLst>
                                          <p:attrName>ppt_x</p:attrName>
                                        </p:attrNameLst>
                                      </p:cBhvr>
                                      <p:tavLst>
                                        <p:tav tm="0">
                                          <p:val>
                                            <p:strVal val="#ppt_x"/>
                                          </p:val>
                                        </p:tav>
                                        <p:tav tm="100000">
                                          <p:val>
                                            <p:strVal val="#ppt_x"/>
                                          </p:val>
                                        </p:tav>
                                      </p:tavLst>
                                    </p:anim>
                                    <p:anim calcmode="lin" valueType="num">
                                      <p:cBhvr additive="base">
                                        <p:cTn id="14" dur="9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1706" y="1465729"/>
            <a:ext cx="8659906" cy="4247317"/>
          </a:xfrm>
          <a:prstGeom prst="rect">
            <a:avLst/>
          </a:prstGeom>
          <a:noFill/>
        </p:spPr>
        <p:txBody>
          <a:bodyPr wrap="square" rtlCol="0">
            <a:spAutoFit/>
          </a:bodyPr>
          <a:lstStyle/>
          <a:p>
            <a:pPr algn="just"/>
            <a:r>
              <a:rPr lang="es-ES" dirty="0" smtClean="0"/>
              <a:t>¿Cuál es el papel que juega la musicoterapia en el tratamiento de una discapacidad?</a:t>
            </a:r>
          </a:p>
          <a:p>
            <a:pPr algn="just"/>
            <a:endParaRPr lang="es-ES" dirty="0"/>
          </a:p>
          <a:p>
            <a:pPr algn="just"/>
            <a:r>
              <a:rPr lang="es-ES" dirty="0" smtClean="0"/>
              <a:t>La musicoterapia tiene una amplia tradición dentro del campo de la salud: en psicosis, autismo, discapacidades intelectuales, psicomotrices, etc. Al iniciarse la carrera, en el año 1966, ya había materias que se dedicaban a la temática de la rehabilitación de personas con problemáticas sensoriales o discapacidades motrices. La aparición de la carrera en la UBA y otras universidades, se da en paralelo el surgimiento en nuestro país de las Leyes de Discapacidad. Si bien desde la musicoterapia se venía trabajando en ciertas cuestiones, éstas no estaban nominadas como discapacidad; fue tras la sanción de estas leyes que surgió más formalmente la formación en esta área para musicoterapeutas, psicólogos, etc. Todavía falta mucho por hacer, pero un gran número de estudiantes avanzados y profesionales, que comenzaron a trabajar en los noventa, tomaron esta nueva perspectiva, que tiene como principal referente a España; se trata de una mirada que no pone el énfasis en el déficit, sino en las barreras sociales y culturales</a:t>
            </a:r>
          </a:p>
          <a:p>
            <a:pPr algn="just"/>
            <a:endParaRPr lang="es-VE" dirty="0"/>
          </a:p>
        </p:txBody>
      </p:sp>
      <p:sp>
        <p:nvSpPr>
          <p:cNvPr id="4" name="CuadroTexto 3"/>
          <p:cNvSpPr txBox="1"/>
          <p:nvPr/>
        </p:nvSpPr>
        <p:spPr>
          <a:xfrm>
            <a:off x="3099547" y="336916"/>
            <a:ext cx="2944906"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DIALOGO</a:t>
            </a:r>
            <a:endParaRPr lang="es-VE" sz="4000" dirty="0">
              <a:solidFill>
                <a:srgbClr val="FFC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spTree>
    <p:custDataLst>
      <p:tags r:id="rId1"/>
    </p:custDataLst>
    <p:extLst>
      <p:ext uri="{BB962C8B-B14F-4D97-AF65-F5344CB8AC3E}">
        <p14:creationId xmlns:p14="http://schemas.microsoft.com/office/powerpoint/2010/main" val="1792906955"/>
      </p:ext>
    </p:extLst>
  </p:cSld>
  <p:clrMapOvr>
    <a:masterClrMapping/>
  </p:clrMapOvr>
  <mc:AlternateContent xmlns:mc="http://schemas.openxmlformats.org/markup-compatibility/2006" xmlns:p14="http://schemas.microsoft.com/office/powerpoint/2010/main">
    <mc:Choice Requires="p14">
      <p:transition spd="slow" p14:dur="1200" advTm="51446">
        <p14:prism/>
      </p:transition>
    </mc:Choice>
    <mc:Fallback xmlns="">
      <p:transition spd="slow" advTm="5144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1250" fill="hold"/>
                                        <p:tgtEl>
                                          <p:spTgt spid="4"/>
                                        </p:tgtEl>
                                        <p:attrNameLst>
                                          <p:attrName>ppt_x</p:attrName>
                                        </p:attrNameLst>
                                      </p:cBhvr>
                                      <p:tavLst>
                                        <p:tav tm="0">
                                          <p:val>
                                            <p:strVal val="#ppt_x"/>
                                          </p:val>
                                        </p:tav>
                                        <p:tav tm="100000">
                                          <p:val>
                                            <p:strVal val="#ppt_x"/>
                                          </p:val>
                                        </p:tav>
                                      </p:tavLst>
                                    </p:anim>
                                    <p:anim calcmode="lin" valueType="num">
                                      <p:cBhvr additive="base">
                                        <p:cTn id="8" dur="1125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1000" fill="hold"/>
                                        <p:tgtEl>
                                          <p:spTgt spid="2"/>
                                        </p:tgtEl>
                                        <p:attrNameLst>
                                          <p:attrName>ppt_x</p:attrName>
                                        </p:attrNameLst>
                                      </p:cBhvr>
                                      <p:tavLst>
                                        <p:tav tm="0">
                                          <p:val>
                                            <p:strVal val="1+#ppt_w/2"/>
                                          </p:val>
                                        </p:tav>
                                        <p:tav tm="100000">
                                          <p:val>
                                            <p:strVal val="#ppt_x"/>
                                          </p:val>
                                        </p:tav>
                                      </p:tavLst>
                                    </p:anim>
                                    <p:anim calcmode="lin" valueType="num">
                                      <p:cBhvr additive="base">
                                        <p:cTn id="14" dur="1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69794" y="1150726"/>
            <a:ext cx="8404412" cy="5632311"/>
          </a:xfrm>
          <a:prstGeom prst="rect">
            <a:avLst/>
          </a:prstGeom>
          <a:noFill/>
        </p:spPr>
        <p:txBody>
          <a:bodyPr wrap="square" rtlCol="0">
            <a:spAutoFit/>
          </a:bodyPr>
          <a:lstStyle/>
          <a:p>
            <a:pPr algn="just"/>
            <a:r>
              <a:rPr lang="es-ES" dirty="0" smtClean="0"/>
              <a:t>¿Qué intervenciones concretas puede realizar un musicoterapeuta para mejorar la calidad de vida de un paciente?</a:t>
            </a:r>
          </a:p>
          <a:p>
            <a:pPr algn="just"/>
            <a:endParaRPr lang="es-ES" dirty="0" smtClean="0"/>
          </a:p>
          <a:p>
            <a:pPr algn="just"/>
            <a:r>
              <a:rPr lang="es-ES" dirty="0" smtClean="0"/>
              <a:t>Desde esta perspectiva, la Musicoterapia invita a trabajar dimensiones del ser escuchado pero también el escuchar a los otros. El reconocer en las elecciones musicales o de materiales (instrumentos) las particularidades propias, gustos, intereses e historias particulares que hablan de la singularidad y de cierta identidad, pero también el reconocer esto mismo en los otros. En ese trabajo de expresión y de conexión, muchas veces con emociones particulares, se ensayan formas de coexistencia y de relación con los otros.</a:t>
            </a:r>
          </a:p>
          <a:p>
            <a:pPr algn="just"/>
            <a:endParaRPr lang="es-ES" dirty="0" smtClean="0"/>
          </a:p>
          <a:p>
            <a:pPr algn="just"/>
            <a:r>
              <a:rPr lang="es-ES" dirty="0" smtClean="0"/>
              <a:t>Otra parte, además del trabajo que aportan las distintas disciplinas que ofrecen talleres con diversas propuestas, centradas en los intereses del usuario, es el trabajo sobre el equipo y la familia, intercambiar con otras instituciones y colegas, porque es muy difícil modificar la mirada cuando se viene de la hegemonía de ciertas profesiones, que diagnostican, intervienen y deciden cursos de acción sobre la situación de las personas. Hay una parte que tiene que ver con esto y otra que tiene que ver más con lo social, lo cultural y con la falta de información, acerca de por qué a esa persona no se le habilitan sus derechos.</a:t>
            </a:r>
          </a:p>
          <a:p>
            <a:pPr algn="just"/>
            <a:endParaRPr lang="es-VE" dirty="0"/>
          </a:p>
        </p:txBody>
      </p:sp>
      <p:sp>
        <p:nvSpPr>
          <p:cNvPr id="3" name="CuadroTexto 2"/>
          <p:cNvSpPr txBox="1"/>
          <p:nvPr/>
        </p:nvSpPr>
        <p:spPr>
          <a:xfrm>
            <a:off x="3099547" y="336916"/>
            <a:ext cx="2944906"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DIALOGO</a:t>
            </a:r>
            <a:endParaRPr lang="es-VE" sz="4000" dirty="0">
              <a:solidFill>
                <a:srgbClr val="FFC000"/>
              </a:solidFill>
              <a:latin typeface="Arial" panose="020B0604020202020204" pitchFamily="34" charset="0"/>
              <a:cs typeface="Arial" panose="020B0604020202020204" pitchFamily="34" charset="0"/>
            </a:endParaRPr>
          </a:p>
        </p:txBody>
      </p:sp>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823"/>
            <a:ext cx="1054021" cy="946366"/>
          </a:xfrm>
          <a:prstGeom prst="rect">
            <a:avLst/>
          </a:prstGeom>
        </p:spPr>
      </p:pic>
    </p:spTree>
    <p:custDataLst>
      <p:tags r:id="rId1"/>
    </p:custDataLst>
    <p:extLst>
      <p:ext uri="{BB962C8B-B14F-4D97-AF65-F5344CB8AC3E}">
        <p14:creationId xmlns:p14="http://schemas.microsoft.com/office/powerpoint/2010/main" val="2931463188"/>
      </p:ext>
    </p:extLst>
  </p:cSld>
  <p:clrMapOvr>
    <a:masterClrMapping/>
  </p:clrMapOvr>
  <mc:AlternateContent xmlns:mc="http://schemas.openxmlformats.org/markup-compatibility/2006" xmlns:p14="http://schemas.microsoft.com/office/powerpoint/2010/main">
    <mc:Choice Requires="p14">
      <p:transition spd="slow" p14:dur="1500" advTm="55612">
        <p:split orient="vert"/>
      </p:transition>
    </mc:Choice>
    <mc:Fallback xmlns="">
      <p:transition spd="slow" advTm="55612">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8250" fill="hold"/>
                                        <p:tgtEl>
                                          <p:spTgt spid="3"/>
                                        </p:tgtEl>
                                        <p:attrNameLst>
                                          <p:attrName>ppt_x</p:attrName>
                                        </p:attrNameLst>
                                      </p:cBhvr>
                                      <p:tavLst>
                                        <p:tav tm="0">
                                          <p:val>
                                            <p:strVal val="#ppt_x"/>
                                          </p:val>
                                        </p:tav>
                                        <p:tav tm="100000">
                                          <p:val>
                                            <p:strVal val="#ppt_x"/>
                                          </p:val>
                                        </p:tav>
                                      </p:tavLst>
                                    </p:anim>
                                    <p:anim calcmode="lin" valueType="num">
                                      <p:cBhvr additive="base">
                                        <p:cTn id="8" dur="82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0750" fill="hold"/>
                                        <p:tgtEl>
                                          <p:spTgt spid="2"/>
                                        </p:tgtEl>
                                        <p:attrNameLst>
                                          <p:attrName>ppt_x</p:attrName>
                                        </p:attrNameLst>
                                      </p:cBhvr>
                                      <p:tavLst>
                                        <p:tav tm="0">
                                          <p:val>
                                            <p:strVal val="0-#ppt_w/2"/>
                                          </p:val>
                                        </p:tav>
                                        <p:tav tm="100000">
                                          <p:val>
                                            <p:strVal val="#ppt_x"/>
                                          </p:val>
                                        </p:tav>
                                      </p:tavLst>
                                    </p:anim>
                                    <p:anim calcmode="lin" valueType="num">
                                      <p:cBhvr additive="base">
                                        <p:cTn id="14" dur="1075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82388" y="1172522"/>
            <a:ext cx="8296835" cy="3970318"/>
          </a:xfrm>
          <a:prstGeom prst="rect">
            <a:avLst/>
          </a:prstGeom>
        </p:spPr>
        <p:txBody>
          <a:bodyPr wrap="square">
            <a:spAutoFit/>
          </a:bodyPr>
          <a:lstStyle/>
          <a:p>
            <a:r>
              <a:rPr lang="es-ES" dirty="0" smtClean="0"/>
              <a:t>¿Cuál es el aporte de la musicoterapia al campo de la discapacidad?</a:t>
            </a:r>
          </a:p>
          <a:p>
            <a:endParaRPr lang="es-ES" dirty="0" smtClean="0"/>
          </a:p>
          <a:p>
            <a:pPr algn="just"/>
            <a:r>
              <a:rPr lang="es-ES" dirty="0" smtClean="0"/>
              <a:t>Lo que creo que es el aporte de la musicoterapia a este campo es que, en tanto nace del trabajo en rehabilitación con personas con traumatismos de guerra, con discapacidades provocadas por la pérdida de miembros (en esto comparte cierto recorrido con la terapia ocupacional), ofrece una alternativa distinta a sólo la palabra en el trabajo de, por ejemplo, aquellas problemáticas de la constitución subjetiva y aporta alternativas a que esos niños, jóvenes y adultos puedan hacer un recorrido, plantear algo, decir de algún modo algo que los represente o construir un espacio de intercambio con otros. En esto juega lo sonoro, pero también algo del DIALOGO y el intercambio con el otro; no sólo está la música como objeto intermediario, sino la comunicación en un plano no verbal, incluso DIALOGO a DIALOGO, ofreciendo la posibilidad de un recorrido, desde este aislamiento y limitación a poder construir un intercambio con los otros.</a:t>
            </a:r>
            <a:endParaRPr lang="es-ES" dirty="0"/>
          </a:p>
        </p:txBody>
      </p:sp>
      <p:sp>
        <p:nvSpPr>
          <p:cNvPr id="3" name="CuadroTexto 2"/>
          <p:cNvSpPr txBox="1"/>
          <p:nvPr/>
        </p:nvSpPr>
        <p:spPr>
          <a:xfrm>
            <a:off x="3099547" y="397401"/>
            <a:ext cx="2944906"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DIALOGO</a:t>
            </a:r>
            <a:endParaRPr lang="es-VE" sz="4000" dirty="0">
              <a:solidFill>
                <a:srgbClr val="FFC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a:blip r:embed="rId3"/>
          <a:stretch>
            <a:fillRect/>
          </a:stretch>
        </p:blipFill>
        <p:spPr>
          <a:xfrm>
            <a:off x="0" y="0"/>
            <a:ext cx="1060796" cy="944962"/>
          </a:xfrm>
          <a:prstGeom prst="rect">
            <a:avLst/>
          </a:prstGeom>
        </p:spPr>
      </p:pic>
    </p:spTree>
    <p:custDataLst>
      <p:tags r:id="rId1"/>
    </p:custDataLst>
    <p:extLst>
      <p:ext uri="{BB962C8B-B14F-4D97-AF65-F5344CB8AC3E}">
        <p14:creationId xmlns:p14="http://schemas.microsoft.com/office/powerpoint/2010/main" val="3600820393"/>
      </p:ext>
    </p:extLst>
  </p:cSld>
  <p:clrMapOvr>
    <a:masterClrMapping/>
  </p:clrMapOvr>
  <mc:AlternateContent xmlns:mc="http://schemas.openxmlformats.org/markup-compatibility/2006" xmlns:p14="http://schemas.microsoft.com/office/powerpoint/2010/main">
    <mc:Choice Requires="p14">
      <p:transition spd="slow" p14:dur="1400" advTm="53968">
        <p14:ripple/>
      </p:transition>
    </mc:Choice>
    <mc:Fallback xmlns="">
      <p:transition spd="slow" advTm="5396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250" fill="hold"/>
                                        <p:tgtEl>
                                          <p:spTgt spid="3"/>
                                        </p:tgtEl>
                                        <p:attrNameLst>
                                          <p:attrName>ppt_x</p:attrName>
                                        </p:attrNameLst>
                                      </p:cBhvr>
                                      <p:tavLst>
                                        <p:tav tm="0">
                                          <p:val>
                                            <p:strVal val="#ppt_x"/>
                                          </p:val>
                                        </p:tav>
                                        <p:tav tm="100000">
                                          <p:val>
                                            <p:strVal val="#ppt_x"/>
                                          </p:val>
                                        </p:tav>
                                      </p:tavLst>
                                    </p:anim>
                                    <p:anim calcmode="lin" valueType="num">
                                      <p:cBhvr additive="base">
                                        <p:cTn id="8" dur="72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2250" fill="hold"/>
                                        <p:tgtEl>
                                          <p:spTgt spid="2"/>
                                        </p:tgtEl>
                                        <p:attrNameLst>
                                          <p:attrName>ppt_x</p:attrName>
                                        </p:attrNameLst>
                                      </p:cBhvr>
                                      <p:tavLst>
                                        <p:tav tm="0">
                                          <p:val>
                                            <p:strVal val="1+#ppt_w/2"/>
                                          </p:val>
                                        </p:tav>
                                        <p:tav tm="100000">
                                          <p:val>
                                            <p:strVal val="#ppt_x"/>
                                          </p:val>
                                        </p:tav>
                                      </p:tavLst>
                                    </p:anim>
                                    <p:anim calcmode="lin" valueType="num">
                                      <p:cBhvr additive="base">
                                        <p:cTn id="14" dur="1225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10135" y="1305341"/>
            <a:ext cx="8108577" cy="4801314"/>
          </a:xfrm>
          <a:prstGeom prst="rect">
            <a:avLst/>
          </a:prstGeom>
        </p:spPr>
        <p:txBody>
          <a:bodyPr wrap="square">
            <a:spAutoFit/>
          </a:bodyPr>
          <a:lstStyle/>
          <a:p>
            <a:pPr algn="just"/>
            <a:r>
              <a:rPr lang="es-ES" dirty="0" smtClean="0"/>
              <a:t>¿Cómo es el intercambio con otras disciplinas?</a:t>
            </a:r>
          </a:p>
          <a:p>
            <a:pPr algn="just"/>
            <a:endParaRPr lang="es-ES" dirty="0" smtClean="0"/>
          </a:p>
          <a:p>
            <a:pPr algn="just"/>
            <a:r>
              <a:rPr lang="es-ES" dirty="0" smtClean="0"/>
              <a:t>El intercambio es bueno, es de aprendizaje y colaboración. Especialmente porque la temática de discapacidad plantea situaciones de mucha dificultad, entonces hay que trabajar mucho en y con los equipos, para fortalecer y entender por qué uno está empastado en cierta posición o en cierta mirada acerca de los grupos, los pacientes y las familias. </a:t>
            </a:r>
          </a:p>
          <a:p>
            <a:pPr algn="just"/>
            <a:endParaRPr lang="es-ES" dirty="0"/>
          </a:p>
          <a:p>
            <a:pPr algn="just"/>
            <a:endParaRPr lang="es-ES" dirty="0" smtClean="0"/>
          </a:p>
          <a:p>
            <a:pPr algn="just"/>
            <a:r>
              <a:rPr lang="es-ES" dirty="0" smtClean="0"/>
              <a:t>¿Cuál es la respuesta de las familias ante un tratamiento?</a:t>
            </a:r>
          </a:p>
          <a:p>
            <a:pPr algn="just"/>
            <a:endParaRPr lang="es-ES" dirty="0" smtClean="0"/>
          </a:p>
          <a:p>
            <a:pPr algn="just"/>
            <a:r>
              <a:rPr lang="es-ES" dirty="0" smtClean="0"/>
              <a:t>Nosotros hacemos reuniones multifamiliares mensuales porque las temáticas de las familias son importantes. Los familiares a veces están muy desgastados, frustrados. Las familias responden, algunos con continuidades y otros con discontinuidades, que también tienen que ver con las mejorías o desmejoras del familiar y con tener que conectarse con temáticas muy presentes; uno ve que un tema puntual moviliza de cierta manera al familiar, entonces éste se ausenta una o dos reuniones.</a:t>
            </a:r>
            <a:endParaRPr lang="es-ES" dirty="0"/>
          </a:p>
        </p:txBody>
      </p:sp>
      <p:sp>
        <p:nvSpPr>
          <p:cNvPr id="3" name="CuadroTexto 2"/>
          <p:cNvSpPr txBox="1"/>
          <p:nvPr/>
        </p:nvSpPr>
        <p:spPr>
          <a:xfrm>
            <a:off x="3099547" y="336916"/>
            <a:ext cx="2944906" cy="707886"/>
          </a:xfrm>
          <a:prstGeom prst="rect">
            <a:avLst/>
          </a:prstGeom>
          <a:noFill/>
        </p:spPr>
        <p:txBody>
          <a:bodyPr wrap="square" rtlCol="0">
            <a:spAutoFit/>
          </a:bodyPr>
          <a:lstStyle/>
          <a:p>
            <a:pPr algn="ctr"/>
            <a:r>
              <a:rPr lang="es-VE" sz="4000" dirty="0" smtClean="0">
                <a:solidFill>
                  <a:srgbClr val="FFC000"/>
                </a:solidFill>
                <a:latin typeface="Arial" panose="020B0604020202020204" pitchFamily="34" charset="0"/>
                <a:cs typeface="Arial" panose="020B0604020202020204" pitchFamily="34" charset="0"/>
              </a:rPr>
              <a:t>DIALOGO</a:t>
            </a:r>
            <a:endParaRPr lang="es-VE" sz="4000" dirty="0">
              <a:solidFill>
                <a:srgbClr val="FFC000"/>
              </a:solidFill>
              <a:latin typeface="Arial" panose="020B0604020202020204" pitchFamily="34" charset="0"/>
              <a:cs typeface="Arial" panose="020B0604020202020204" pitchFamily="34" charset="0"/>
            </a:endParaRPr>
          </a:p>
        </p:txBody>
      </p:sp>
      <p:pic>
        <p:nvPicPr>
          <p:cNvPr id="4" name="Imagen 3"/>
          <p:cNvPicPr>
            <a:picLocks noChangeAspect="1"/>
          </p:cNvPicPr>
          <p:nvPr/>
        </p:nvPicPr>
        <p:blipFill>
          <a:blip r:embed="rId3"/>
          <a:stretch>
            <a:fillRect/>
          </a:stretch>
        </p:blipFill>
        <p:spPr>
          <a:xfrm>
            <a:off x="0" y="0"/>
            <a:ext cx="1060796" cy="944962"/>
          </a:xfrm>
          <a:prstGeom prst="rect">
            <a:avLst/>
          </a:prstGeom>
        </p:spPr>
      </p:pic>
    </p:spTree>
    <p:custDataLst>
      <p:tags r:id="rId1"/>
    </p:custDataLst>
    <p:extLst>
      <p:ext uri="{BB962C8B-B14F-4D97-AF65-F5344CB8AC3E}">
        <p14:creationId xmlns:p14="http://schemas.microsoft.com/office/powerpoint/2010/main" val="3767520245"/>
      </p:ext>
    </p:extLst>
  </p:cSld>
  <p:clrMapOvr>
    <a:masterClrMapping/>
  </p:clrMapOvr>
  <mc:AlternateContent xmlns:mc="http://schemas.openxmlformats.org/markup-compatibility/2006" xmlns:p14="http://schemas.microsoft.com/office/powerpoint/2010/main">
    <mc:Choice Requires="p14">
      <p:transition spd="slow" p14:dur="1600" advTm="62463">
        <p14:prism isInverted="1"/>
      </p:transition>
    </mc:Choice>
    <mc:Fallback xmlns="">
      <p:transition spd="slow" advTm="6246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0" fill="hold"/>
                                        <p:tgtEl>
                                          <p:spTgt spid="3"/>
                                        </p:tgtEl>
                                        <p:attrNameLst>
                                          <p:attrName>ppt_x</p:attrName>
                                        </p:attrNameLst>
                                      </p:cBhvr>
                                      <p:tavLst>
                                        <p:tav tm="0">
                                          <p:val>
                                            <p:strVal val="#ppt_x"/>
                                          </p:val>
                                        </p:tav>
                                        <p:tav tm="100000">
                                          <p:val>
                                            <p:strVal val="#ppt_x"/>
                                          </p:val>
                                        </p:tav>
                                      </p:tavLst>
                                    </p:anim>
                                    <p:anim calcmode="lin" valueType="num">
                                      <p:cBhvr additive="base">
                                        <p:cTn id="8" dur="12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9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71700" y="578223"/>
            <a:ext cx="4800600" cy="1107996"/>
          </a:xfrm>
          <a:prstGeom prst="rect">
            <a:avLst/>
          </a:prstGeom>
          <a:noFill/>
        </p:spPr>
        <p:txBody>
          <a:bodyPr wrap="square" rtlCol="0">
            <a:spAutoFit/>
          </a:bodyPr>
          <a:lstStyle/>
          <a:p>
            <a:pPr algn="ctr"/>
            <a:r>
              <a:rPr lang="es-VE" sz="6600" i="1" dirty="0" smtClean="0">
                <a:solidFill>
                  <a:srgbClr val="FFC000"/>
                </a:solidFill>
                <a:latin typeface="Arial Black" panose="020B0A04020102020204" pitchFamily="34" charset="0"/>
              </a:rPr>
              <a:t>GRACIAS</a:t>
            </a:r>
            <a:endParaRPr lang="es-VE" sz="6600" i="1" dirty="0">
              <a:solidFill>
                <a:srgbClr val="FFC000"/>
              </a:solidFill>
              <a:latin typeface="Arial Black" panose="020B0A04020102020204" pitchFamily="34" charset="0"/>
            </a:endParaRPr>
          </a:p>
        </p:txBody>
      </p:sp>
      <p:pic>
        <p:nvPicPr>
          <p:cNvPr id="3" name="Imagen 2"/>
          <p:cNvPicPr>
            <a:picLocks noChangeAspect="1"/>
          </p:cNvPicPr>
          <p:nvPr/>
        </p:nvPicPr>
        <p:blipFill>
          <a:blip r:embed="rId3"/>
          <a:stretch>
            <a:fillRect/>
          </a:stretch>
        </p:blipFill>
        <p:spPr>
          <a:xfrm>
            <a:off x="1988430" y="1686219"/>
            <a:ext cx="5167140" cy="460291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6859" y="2082675"/>
            <a:ext cx="1905000" cy="1905000"/>
          </a:xfrm>
          <a:prstGeom prst="rect">
            <a:avLst/>
          </a:prstGeom>
        </p:spPr>
      </p:pic>
    </p:spTree>
    <p:custDataLst>
      <p:tags r:id="rId1"/>
    </p:custDataLst>
    <p:extLst>
      <p:ext uri="{BB962C8B-B14F-4D97-AF65-F5344CB8AC3E}">
        <p14:creationId xmlns:p14="http://schemas.microsoft.com/office/powerpoint/2010/main" val="421007892"/>
      </p:ext>
    </p:extLst>
  </p:cSld>
  <p:clrMapOvr>
    <a:masterClrMapping/>
  </p:clrMapOvr>
  <mc:AlternateContent xmlns:mc="http://schemas.openxmlformats.org/markup-compatibility/2006" xmlns:p14="http://schemas.microsoft.com/office/powerpoint/2010/main">
    <mc:Choice Requires="p14">
      <p:transition spd="slow" p14:dur="1400" advTm="26842">
        <p14:doors dir="vert"/>
      </p:transition>
    </mc:Choice>
    <mc:Fallback xmlns="">
      <p:transition spd="slow" advTm="2684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9852240"/>
      </p:ext>
    </p:extLst>
  </p:cSld>
  <p:clrMapOvr>
    <a:masterClrMapping/>
  </p:clrMapOvr>
  <mc:AlternateContent xmlns:mc="http://schemas.openxmlformats.org/markup-compatibility/2006" xmlns:p14="http://schemas.microsoft.com/office/powerpoint/2010/main">
    <mc:Choice Requires="p14">
      <p:transition spd="slow" p14:dur="4000" advTm="13534">
        <p14:vortex dir="r"/>
      </p:transition>
    </mc:Choice>
    <mc:Fallback xmlns="">
      <p:transition spd="slow" advTm="13534">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
</p:tagLst>
</file>

<file path=ppt/tags/tag2.xml><?xml version="1.0" encoding="utf-8"?>
<p:tagLst xmlns:a="http://schemas.openxmlformats.org/drawingml/2006/main" xmlns:r="http://schemas.openxmlformats.org/officeDocument/2006/relationships" xmlns:p="http://schemas.openxmlformats.org/presentationml/2006/main">
  <p:tag name="TIMING" val="|3.3|10.4|12"/>
</p:tagLst>
</file>

<file path=ppt/tags/tag3.xml><?xml version="1.0" encoding="utf-8"?>
<p:tagLst xmlns:a="http://schemas.openxmlformats.org/drawingml/2006/main" xmlns:r="http://schemas.openxmlformats.org/officeDocument/2006/relationships" xmlns:p="http://schemas.openxmlformats.org/presentationml/2006/main">
  <p:tag name="TIMING" val="|4.6|8|4.1|8.8|11|8.3|7.7|6.4"/>
</p:tagLst>
</file>

<file path=ppt/tags/tag4.xml><?xml version="1.0" encoding="utf-8"?>
<p:tagLst xmlns:a="http://schemas.openxmlformats.org/drawingml/2006/main" xmlns:r="http://schemas.openxmlformats.org/officeDocument/2006/relationships" xmlns:p="http://schemas.openxmlformats.org/presentationml/2006/main">
  <p:tag name="TIMING" val="|2.7|9.6|15.3"/>
</p:tagLst>
</file>

<file path=ppt/tags/tag5.xml><?xml version="1.0" encoding="utf-8"?>
<p:tagLst xmlns:a="http://schemas.openxmlformats.org/drawingml/2006/main" xmlns:r="http://schemas.openxmlformats.org/officeDocument/2006/relationships" xmlns:p="http://schemas.openxmlformats.org/presentationml/2006/main">
  <p:tag name="TIMING" val="|4.2|9.9"/>
</p:tagLst>
</file>

<file path=ppt/tags/tag6.xml><?xml version="1.0" encoding="utf-8"?>
<p:tagLst xmlns:a="http://schemas.openxmlformats.org/drawingml/2006/main" xmlns:r="http://schemas.openxmlformats.org/officeDocument/2006/relationships" xmlns:p="http://schemas.openxmlformats.org/presentationml/2006/main">
  <p:tag name="TIMING" val="|3|12.7"/>
</p:tagLst>
</file>

<file path=ppt/tags/tag7.xml><?xml version="1.0" encoding="utf-8"?>
<p:tagLst xmlns:a="http://schemas.openxmlformats.org/drawingml/2006/main" xmlns:r="http://schemas.openxmlformats.org/officeDocument/2006/relationships" xmlns:p="http://schemas.openxmlformats.org/presentationml/2006/main">
  <p:tag name="TIMING" val="|2|10"/>
</p:tagLst>
</file>

<file path=ppt/tags/tag8.xml><?xml version="1.0" encoding="utf-8"?>
<p:tagLst xmlns:a="http://schemas.openxmlformats.org/drawingml/2006/main" xmlns:r="http://schemas.openxmlformats.org/officeDocument/2006/relationships" xmlns:p="http://schemas.openxmlformats.org/presentationml/2006/main">
  <p:tag name="TIMING" val="|1.8|9.9"/>
</p:tagLst>
</file>

<file path=ppt/tags/tag9.xml><?xml version="1.0" encoding="utf-8"?>
<p:tagLst xmlns:a="http://schemas.openxmlformats.org/drawingml/2006/main" xmlns:r="http://schemas.openxmlformats.org/officeDocument/2006/relationships" xmlns:p="http://schemas.openxmlformats.org/presentationml/2006/main">
  <p:tag name="TIMING" val="|1.8|14.6"/>
</p:tagLst>
</file>

<file path=ppt/tags/tag10.xml><?xml version="1.0" encoding="utf-8"?>
<p:tagLst xmlns:a="http://schemas.openxmlformats.org/drawingml/2006/main" xmlns:r="http://schemas.openxmlformats.org/officeDocument/2006/relationships" xmlns:p="http://schemas.openxmlformats.org/presentationml/2006/main">
  <p:tag name="TIMING" val="|11.1"/>
</p:tagLst>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TotalTime>
  <Words>1200</Words>
  <Application>Microsoft Office PowerPoint</Application>
  <PresentationFormat>Presentación en pantalla (4:3)</PresentationFormat>
  <Paragraphs>50</Paragraphs>
  <Slides>11</Slides>
  <Notes>0</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11</vt:i4>
      </vt:variant>
    </vt:vector>
  </HeadingPairs>
  <TitlesOfParts>
    <vt:vector size="18" baseType="lpstr">
      <vt:lpstr>Arial</vt:lpstr>
      <vt:lpstr>Arial Black</vt:lpstr>
      <vt:lpstr>Calibri</vt:lpstr>
      <vt:lpstr>Calibri Light</vt:lpstr>
      <vt:lpstr>Kristen ITC</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Vicente</dc:creator>
  <cp:lastModifiedBy>Vicente</cp:lastModifiedBy>
  <cp:revision>31</cp:revision>
  <dcterms:created xsi:type="dcterms:W3CDTF">2015-10-28T10:46:47Z</dcterms:created>
  <dcterms:modified xsi:type="dcterms:W3CDTF">2015-10-29T00:13:24Z</dcterms:modified>
</cp:coreProperties>
</file>