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83" r:id="rId4"/>
    <p:sldId id="284" r:id="rId5"/>
    <p:sldId id="285"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 id="311" r:id="rId32"/>
    <p:sldId id="312" r:id="rId33"/>
    <p:sldId id="313" r:id="rId34"/>
    <p:sldId id="314" r:id="rId35"/>
    <p:sldId id="315" r:id="rId36"/>
    <p:sldId id="316" r:id="rId37"/>
    <p:sldId id="317" r:id="rId38"/>
    <p:sldId id="318" r:id="rId39"/>
    <p:sldId id="327" r:id="rId40"/>
    <p:sldId id="320" r:id="rId41"/>
    <p:sldId id="319" r:id="rId42"/>
    <p:sldId id="321" r:id="rId43"/>
    <p:sldId id="322" r:id="rId44"/>
    <p:sldId id="323" r:id="rId45"/>
    <p:sldId id="324" r:id="rId46"/>
    <p:sldId id="325" r:id="rId47"/>
    <p:sldId id="326" r:id="rId48"/>
    <p:sldId id="282" r:id="rId49"/>
    <p:sldId id="328" r:id="rId50"/>
  </p:sldIdLst>
  <p:sldSz cx="103695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hhvT+9zV4/US+8E6yjeUA" hashData="kpXiO3r9DH1ealDFVCJRgDw8+x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80" d="100"/>
          <a:sy n="80" d="100"/>
        </p:scale>
        <p:origin x="-762" y="-156"/>
      </p:cViewPr>
      <p:guideLst>
        <p:guide orient="horz" pos="2160"/>
        <p:guide pos="326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9123" y="4406901"/>
            <a:ext cx="881411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9123" y="2906713"/>
            <a:ext cx="881411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8477"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71188"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535113"/>
            <a:ext cx="45816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8478" y="2174875"/>
            <a:ext cx="45816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67588" y="1535113"/>
            <a:ext cx="4583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67588" y="2174875"/>
            <a:ext cx="4583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8478" y="273050"/>
            <a:ext cx="341151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4206" y="273051"/>
            <a:ext cx="57968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8478" y="1435101"/>
            <a:ext cx="341151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2504" y="4800600"/>
            <a:ext cx="62217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2504" y="612775"/>
            <a:ext cx="62217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2504" y="5367338"/>
            <a:ext cx="62217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17924" y="274639"/>
            <a:ext cx="233314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8478" y="274639"/>
            <a:ext cx="682662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B382C58-9F12-4CDA-914D-AB228AA43CAC}" type="slidenum">
              <a:rPr lang="es-ES" smtClean="0"/>
              <a:pPr/>
              <a:t>‹Nº›</a:t>
            </a:fld>
            <a:endParaRPr lang="es-ES"/>
          </a:p>
        </p:txBody>
      </p:sp>
    </p:spTree>
  </p:cSld>
  <p:clrMapOvr>
    <a:masterClrMapping/>
  </p:clrMapOvr>
  <p:transition spd="med" advTm="2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8"/>
            <a:ext cx="881411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4" y="3886200"/>
            <a:ext cx="725868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81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8478" y="274638"/>
            <a:ext cx="933259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600201"/>
            <a:ext cx="933259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8477" y="6356351"/>
            <a:ext cx="241956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3CFF19-A40B-4A0E-82C6-9EFFFC2283BF}" type="datetimeFigureOut">
              <a:rPr lang="es-ES" smtClean="0"/>
              <a:pPr/>
              <a:t>25/03/2018</a:t>
            </a:fld>
            <a:endParaRPr lang="es-ES"/>
          </a:p>
        </p:txBody>
      </p:sp>
      <p:sp>
        <p:nvSpPr>
          <p:cNvPr id="5" name="4 Marcador de pie de página"/>
          <p:cNvSpPr>
            <a:spLocks noGrp="1"/>
          </p:cNvSpPr>
          <p:nvPr>
            <p:ph type="ftr" sz="quarter" idx="3"/>
          </p:nvPr>
        </p:nvSpPr>
        <p:spPr>
          <a:xfrm>
            <a:off x="3542930" y="6356351"/>
            <a:ext cx="328369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31511" y="6356351"/>
            <a:ext cx="241956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382C58-9F12-4CDA-914D-AB228AA43CA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24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55.jpeg"/><Relationship Id="rId4" Type="http://schemas.openxmlformats.org/officeDocument/2006/relationships/image" Target="../media/image3.gif"/></Relationships>
</file>

<file path=ppt/slides/_rels/slide48.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julio iglesias"/>
          <p:cNvPicPr>
            <a:picLocks noChangeAspect="1" noChangeArrowheads="1"/>
          </p:cNvPicPr>
          <p:nvPr/>
        </p:nvPicPr>
        <p:blipFill>
          <a:blip r:embed="rId3"/>
          <a:srcRect/>
          <a:stretch>
            <a:fillRect/>
          </a:stretch>
        </p:blipFill>
        <p:spPr bwMode="auto">
          <a:xfrm>
            <a:off x="-1" y="0"/>
            <a:ext cx="10464751" cy="685800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10369550" cy="6877050"/>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389532" y="3389540"/>
            <a:ext cx="6858000" cy="7893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901085" y="3389542"/>
            <a:ext cx="6858000" cy="7893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03695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6783316"/>
            <a:ext cx="103695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76389" y="5611367"/>
            <a:ext cx="701524" cy="766988"/>
          </a:xfrm>
          <a:prstGeom prst="rect">
            <a:avLst/>
          </a:prstGeom>
          <a:noFill/>
          <a:ln w="38100">
            <a:solidFill>
              <a:srgbClr val="1CDEF8"/>
            </a:solidFill>
            <a:miter lim="800000"/>
            <a:headEnd/>
            <a:tailEnd/>
          </a:ln>
        </p:spPr>
      </p:pic>
      <p:sp>
        <p:nvSpPr>
          <p:cNvPr id="19" name="18 Rectángulo"/>
          <p:cNvSpPr/>
          <p:nvPr/>
        </p:nvSpPr>
        <p:spPr>
          <a:xfrm>
            <a:off x="2245780" y="4572020"/>
            <a:ext cx="3053056"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327783" y="357166"/>
            <a:ext cx="3689679" cy="6500834"/>
          </a:xfrm>
          <a:prstGeom prst="rect">
            <a:avLst/>
          </a:prstGeom>
        </p:spPr>
        <p:txBody>
          <a:bodyPr wrap="none" lIns="68797" tIns="34398" rIns="68797" bIns="34398" fromWordArt="1">
            <a:prstTxWarp prst="textPlain">
              <a:avLst>
                <a:gd name="adj" fmla="val 50000"/>
              </a:avLst>
            </a:prstTxWarp>
          </a:bodyPr>
          <a:lstStyle/>
          <a:p>
            <a:pPr algn="ctr"/>
            <a:r>
              <a:rPr lang="es-ES" sz="2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Conmovedora</a:t>
            </a:r>
          </a:p>
          <a:p>
            <a:pPr algn="ctr"/>
            <a:r>
              <a:rPr lang="es-ES" sz="2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Confesión de</a:t>
            </a:r>
          </a:p>
          <a:p>
            <a:pPr algn="ctr"/>
            <a:r>
              <a:rPr lang="es-ES" sz="2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Julio Iglesias</a:t>
            </a:r>
            <a:endParaRPr lang="es-ES" sz="2700" i="1"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8"/>
          <p:cNvPicPr>
            <a:picLocks noChangeAspect="1" noChangeArrowheads="1"/>
          </p:cNvPicPr>
          <p:nvPr/>
        </p:nvPicPr>
        <p:blipFill>
          <a:blip r:embed="rId7" cstate="print"/>
          <a:srcRect/>
          <a:stretch>
            <a:fillRect/>
          </a:stretch>
        </p:blipFill>
        <p:spPr bwMode="auto">
          <a:xfrm>
            <a:off x="530210" y="764704"/>
            <a:ext cx="1162973"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03574" y="188643"/>
            <a:ext cx="885732" cy="1066799"/>
          </a:xfrm>
          <a:prstGeom prst="rect">
            <a:avLst/>
          </a:prstGeom>
          <a:noFill/>
          <a:ln w="9525">
            <a:noFill/>
            <a:miter lim="800000"/>
            <a:headEnd/>
            <a:tailEnd/>
          </a:ln>
        </p:spPr>
      </p:pic>
      <p:pic>
        <p:nvPicPr>
          <p:cNvPr id="20" name="Picture 6" descr="http://www.nombres-animados.net/Letra-J/Jose-Luis/Nombre-animado-Jose-Luis-04.gif"/>
          <p:cNvPicPr>
            <a:picLocks noChangeAspect="1" noChangeArrowheads="1" noCrop="1"/>
          </p:cNvPicPr>
          <p:nvPr/>
        </p:nvPicPr>
        <p:blipFill>
          <a:blip r:embed="rId9">
            <a:duotone>
              <a:prstClr val="black"/>
              <a:schemeClr val="accent2">
                <a:tint val="45000"/>
                <a:satMod val="400000"/>
              </a:schemeClr>
            </a:duotone>
          </a:blip>
          <a:srcRect/>
          <a:stretch>
            <a:fillRect/>
          </a:stretch>
        </p:blipFill>
        <p:spPr bwMode="auto">
          <a:xfrm>
            <a:off x="1438038" y="5611366"/>
            <a:ext cx="2278077" cy="934064"/>
          </a:xfrm>
          <a:prstGeom prst="rect">
            <a:avLst/>
          </a:prstGeom>
          <a:noFill/>
        </p:spPr>
      </p:pic>
    </p:spTree>
  </p:cSld>
  <p:clrMapOvr>
    <a:masterClrMapping/>
  </p:clrMapOvr>
  <p:transition spd="med" advTm="13000">
    <p:random/>
    <p:sndAc>
      <p:stSnd>
        <p:snd r:embed="rId2" name="julio iglesias - popurrí de boler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10369550" cy="6858000"/>
          </a:xfrm>
          <a:prstGeom prst="rect">
            <a:avLst/>
          </a:prstGeom>
          <a:blipFill>
            <a:blip r:embed="rId2">
              <a:duotone>
                <a:prstClr val="black"/>
                <a:schemeClr val="accent6">
                  <a:tint val="45000"/>
                  <a:satMod val="400000"/>
                </a:schemeClr>
              </a:duotone>
              <a:lum bright="28000" contrast="10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4" name="3 Rectángulo"/>
          <p:cNvSpPr/>
          <p:nvPr/>
        </p:nvSpPr>
        <p:spPr>
          <a:xfrm>
            <a:off x="1620217" y="1785927"/>
            <a:ext cx="7534161" cy="3477875"/>
          </a:xfrm>
          <a:prstGeom prst="rect">
            <a:avLst/>
          </a:prstGeom>
        </p:spPr>
        <p:txBody>
          <a:bodyPr wrap="square">
            <a:spAutoFit/>
          </a:bodyPr>
          <a:lstStyle/>
          <a:p>
            <a:pPr algn="ctr"/>
            <a:r>
              <a:rPr lang="es-ES" sz="4400" b="1" i="1" dirty="0"/>
              <a:t>Cuando Compartir Sangre No Basta…La Conmovedora Confesión De Julio Iglesias Sobre Su Tirante Relación </a:t>
            </a:r>
            <a:endParaRPr lang="es-ES" sz="4400" b="1" i="1" dirty="0" smtClean="0"/>
          </a:p>
          <a:p>
            <a:pPr algn="ctr"/>
            <a:r>
              <a:rPr lang="es-ES" sz="4400" b="1" i="1" dirty="0" smtClean="0"/>
              <a:t>Con Enrique.</a:t>
            </a:r>
            <a:endParaRPr lang="es-ES" sz="4400" b="1" i="1" dirty="0"/>
          </a:p>
        </p:txBody>
      </p:sp>
    </p:spTree>
  </p:cSld>
  <p:clrMapOvr>
    <a:masterClrMapping/>
  </p:clrMapOvr>
  <p:transition spd="med"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3002" y="142852"/>
            <a:ext cx="5589875" cy="923330"/>
          </a:xfrm>
          <a:prstGeom prst="rect">
            <a:avLst/>
          </a:prstGeom>
        </p:spPr>
        <p:txBody>
          <a:bodyPr wrap="square">
            <a:spAutoFit/>
          </a:bodyPr>
          <a:lstStyle/>
          <a:p>
            <a:r>
              <a:rPr lang="es-ES" dirty="0">
                <a:latin typeface="Agency FB" pitchFamily="34" charset="0"/>
              </a:rPr>
              <a:t>El hecho de que las personas estén conectadas por ser parientes o compartir sangre no los obliga a que se lleven bien ya de por si. Inclusive, puede haber mucha distancia dentro de una familia.</a:t>
            </a:r>
          </a:p>
        </p:txBody>
      </p:sp>
      <p:sp>
        <p:nvSpPr>
          <p:cNvPr id="3" name="2 Rectángulo"/>
          <p:cNvSpPr/>
          <p:nvPr/>
        </p:nvSpPr>
        <p:spPr>
          <a:xfrm>
            <a:off x="3564522" y="5500703"/>
            <a:ext cx="6643003" cy="1200329"/>
          </a:xfrm>
          <a:prstGeom prst="rect">
            <a:avLst/>
          </a:prstGeom>
        </p:spPr>
        <p:txBody>
          <a:bodyPr wrap="square">
            <a:spAutoFit/>
          </a:bodyPr>
          <a:lstStyle/>
          <a:p>
            <a:r>
              <a:rPr lang="es-ES" dirty="0">
                <a:latin typeface="Agency FB" pitchFamily="34" charset="0"/>
              </a:rPr>
              <a:t>Julio y Enrique Iglesias mantienen una relación de ese tipo. Conflictiva, tirante, de desencuentros constantes como la de muchas familias, pero al ser ambos cantantes y figuras reconocidas mundialmente, toma mucha relevancia. </a:t>
            </a:r>
            <a:r>
              <a:rPr lang="es-ES" b="1" dirty="0">
                <a:latin typeface="Agency FB" pitchFamily="34" charset="0"/>
              </a:rPr>
              <a:t>Esto es lo que ellos dos manifestaron sobre la ruptura de su relación!</a:t>
            </a:r>
            <a:endParaRPr lang="es-ES" dirty="0">
              <a:latin typeface="Agency FB" pitchFamily="34" charset="0"/>
            </a:endParaRPr>
          </a:p>
        </p:txBody>
      </p:sp>
      <p:sp>
        <p:nvSpPr>
          <p:cNvPr id="5122" name="AutoShape 2" descr="84. Julio y Enrique Iglesias 0.jpg"/>
          <p:cNvSpPr>
            <a:spLocks noChangeAspect="1" noChangeArrowheads="1"/>
          </p:cNvSpPr>
          <p:nvPr/>
        </p:nvSpPr>
        <p:spPr bwMode="auto">
          <a:xfrm>
            <a:off x="176426" y="-144463"/>
            <a:ext cx="345652"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 name="Picture 3" descr="C:\Users\Jose Luis\Desktop\84.-Julio-y-Enrique-Iglesias-0.jpg"/>
          <p:cNvPicPr>
            <a:picLocks noChangeAspect="1" noChangeArrowheads="1"/>
          </p:cNvPicPr>
          <p:nvPr/>
        </p:nvPicPr>
        <p:blipFill>
          <a:blip r:embed="rId2"/>
          <a:srcRect/>
          <a:stretch>
            <a:fillRect/>
          </a:stretch>
        </p:blipFill>
        <p:spPr bwMode="auto">
          <a:xfrm>
            <a:off x="729078" y="1142984"/>
            <a:ext cx="9265826" cy="435771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descr="84. Julio y Enrique Iglesias 0.jpg"/>
          <p:cNvSpPr>
            <a:spLocks noChangeAspect="1" noChangeArrowheads="1"/>
          </p:cNvSpPr>
          <p:nvPr/>
        </p:nvSpPr>
        <p:spPr bwMode="auto">
          <a:xfrm>
            <a:off x="176426" y="-144463"/>
            <a:ext cx="345652"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100" name="Picture 4" descr="C:\Users\Jose Luis\Desktop\84.-Julio-y-Enrique-Iglesias-1.jpg"/>
          <p:cNvPicPr>
            <a:picLocks noChangeAspect="1" noChangeArrowheads="1"/>
          </p:cNvPicPr>
          <p:nvPr/>
        </p:nvPicPr>
        <p:blipFill>
          <a:blip r:embed="rId2"/>
          <a:srcRect/>
          <a:stretch>
            <a:fillRect/>
          </a:stretch>
        </p:blipFill>
        <p:spPr bwMode="auto">
          <a:xfrm>
            <a:off x="273287" y="714356"/>
            <a:ext cx="9691236" cy="4572032"/>
          </a:xfrm>
          <a:prstGeom prst="rect">
            <a:avLst/>
          </a:prstGeom>
          <a:noFill/>
        </p:spPr>
      </p:pic>
      <p:sp>
        <p:nvSpPr>
          <p:cNvPr id="5" name="4 Rectángulo"/>
          <p:cNvSpPr/>
          <p:nvPr/>
        </p:nvSpPr>
        <p:spPr>
          <a:xfrm>
            <a:off x="2916420" y="5380672"/>
            <a:ext cx="7210092" cy="1200329"/>
          </a:xfrm>
          <a:prstGeom prst="rect">
            <a:avLst/>
          </a:prstGeom>
        </p:spPr>
        <p:txBody>
          <a:bodyPr wrap="square">
            <a:spAutoFit/>
          </a:bodyPr>
          <a:lstStyle/>
          <a:p>
            <a:r>
              <a:rPr lang="es-ES" dirty="0">
                <a:latin typeface="Agency FB" pitchFamily="34" charset="0"/>
              </a:rPr>
              <a:t>En </a:t>
            </a:r>
            <a:r>
              <a:rPr lang="es-ES" b="1" dirty="0">
                <a:latin typeface="Agency FB" pitchFamily="34" charset="0"/>
              </a:rPr>
              <a:t>1993 </a:t>
            </a:r>
            <a:r>
              <a:rPr lang="es-ES" dirty="0">
                <a:latin typeface="Agency FB" pitchFamily="34" charset="0"/>
              </a:rPr>
              <a:t>ocurrió el primer problema que separó a estos dos grandes artistas. </a:t>
            </a:r>
            <a:r>
              <a:rPr lang="es-ES" b="1" dirty="0">
                <a:latin typeface="Agency FB" pitchFamily="34" charset="0"/>
              </a:rPr>
              <a:t>Julio Iglesias</a:t>
            </a:r>
            <a:r>
              <a:rPr lang="es-ES" dirty="0">
                <a:latin typeface="Agency FB" pitchFamily="34" charset="0"/>
              </a:rPr>
              <a:t>, quien es el padre que fue cantante, compositor y empresario, </a:t>
            </a:r>
            <a:r>
              <a:rPr lang="es-ES" b="1" dirty="0">
                <a:latin typeface="Agency FB" pitchFamily="34" charset="0"/>
              </a:rPr>
              <a:t>no supo como apoyar la profesión de su hijo Enrique que quería ser cantante. </a:t>
            </a:r>
            <a:r>
              <a:rPr lang="es-ES" dirty="0">
                <a:latin typeface="Agency FB" pitchFamily="34" charset="0"/>
              </a:rPr>
              <a:t>Fue ahí cuando el hijo debió pedir ayuda a Elvira Olivares, su niñera en Miami para que le preste dinero y apostar por su carrera.</a:t>
            </a:r>
          </a:p>
        </p:txBody>
      </p:sp>
      <p:sp>
        <p:nvSpPr>
          <p:cNvPr id="6" name="5 Rectángulo"/>
          <p:cNvSpPr/>
          <p:nvPr/>
        </p:nvSpPr>
        <p:spPr>
          <a:xfrm>
            <a:off x="243002" y="142853"/>
            <a:ext cx="3410870" cy="461665"/>
          </a:xfrm>
          <a:prstGeom prst="rect">
            <a:avLst/>
          </a:prstGeom>
        </p:spPr>
        <p:txBody>
          <a:bodyPr wrap="none">
            <a:spAutoFit/>
          </a:bodyPr>
          <a:lstStyle/>
          <a:p>
            <a:r>
              <a:rPr lang="es-ES" sz="2400" b="1" i="1" dirty="0"/>
              <a:t>Primer desapego familiar</a:t>
            </a:r>
          </a:p>
        </p:txBody>
      </p:sp>
    </p:spTree>
  </p:cSld>
  <p:clrMapOvr>
    <a:masterClrMapping/>
  </p:clrMapOvr>
  <p:transition spd="med" advTm="2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1356" y="5357827"/>
            <a:ext cx="7534143" cy="1200329"/>
          </a:xfrm>
          <a:prstGeom prst="rect">
            <a:avLst/>
          </a:prstGeom>
        </p:spPr>
        <p:txBody>
          <a:bodyPr wrap="square">
            <a:spAutoFit/>
          </a:bodyPr>
          <a:lstStyle/>
          <a:p>
            <a:r>
              <a:rPr lang="es-ES" dirty="0">
                <a:latin typeface="Agency FB" pitchFamily="34" charset="0"/>
              </a:rPr>
              <a:t>Los éxitos de su hijo no hicieron que Julio cambiara de posición sobre Enrique. Al enseñarle uno de sus discos, éste no lo valoró para nada y hasta lo despreció </a:t>
            </a:r>
            <a:r>
              <a:rPr lang="es-ES" b="1" dirty="0">
                <a:latin typeface="Agency FB" pitchFamily="34" charset="0"/>
              </a:rPr>
              <a:t>cuando alcanzó a vender 1 millón de copias. Julio le respondió: </a:t>
            </a:r>
            <a:r>
              <a:rPr lang="es-ES" dirty="0">
                <a:latin typeface="Agency FB" pitchFamily="34" charset="0"/>
              </a:rPr>
              <a:t>“</a:t>
            </a:r>
            <a:r>
              <a:rPr lang="es-ES" b="1" i="1" dirty="0">
                <a:latin typeface="Agency FB" pitchFamily="34" charset="0"/>
              </a:rPr>
              <a:t>Los has vendido porque eres mi hijo</a:t>
            </a:r>
            <a:r>
              <a:rPr lang="es-ES" dirty="0">
                <a:latin typeface="Agency FB" pitchFamily="34" charset="0"/>
              </a:rPr>
              <a:t>“. Una falta de amor paternal asombrosa o simplemente una lucha de egos?</a:t>
            </a:r>
          </a:p>
        </p:txBody>
      </p:sp>
      <p:sp>
        <p:nvSpPr>
          <p:cNvPr id="3" name="2 Rectángulo"/>
          <p:cNvSpPr/>
          <p:nvPr/>
        </p:nvSpPr>
        <p:spPr>
          <a:xfrm>
            <a:off x="161989" y="214291"/>
            <a:ext cx="3303212" cy="461665"/>
          </a:xfrm>
          <a:prstGeom prst="rect">
            <a:avLst/>
          </a:prstGeom>
        </p:spPr>
        <p:txBody>
          <a:bodyPr wrap="none">
            <a:spAutoFit/>
          </a:bodyPr>
          <a:lstStyle/>
          <a:p>
            <a:r>
              <a:rPr lang="es-ES" sz="2400" b="1" i="1" dirty="0"/>
              <a:t>Lo mantuvo a su sombra</a:t>
            </a:r>
          </a:p>
        </p:txBody>
      </p:sp>
      <p:pic>
        <p:nvPicPr>
          <p:cNvPr id="3073" name="Picture 1" descr="C:\Users\Jose Luis\Desktop\84.-Julio-y-Enrique-Iglesias-2.jpg"/>
          <p:cNvPicPr>
            <a:picLocks noChangeAspect="1" noChangeArrowheads="1"/>
          </p:cNvPicPr>
          <p:nvPr/>
        </p:nvPicPr>
        <p:blipFill>
          <a:blip r:embed="rId2"/>
          <a:srcRect/>
          <a:stretch>
            <a:fillRect/>
          </a:stretch>
        </p:blipFill>
        <p:spPr bwMode="auto">
          <a:xfrm>
            <a:off x="486040" y="785794"/>
            <a:ext cx="9154432" cy="4523380"/>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5027" y="285729"/>
            <a:ext cx="4487254" cy="461665"/>
          </a:xfrm>
          <a:prstGeom prst="rect">
            <a:avLst/>
          </a:prstGeom>
        </p:spPr>
        <p:txBody>
          <a:bodyPr wrap="none">
            <a:spAutoFit/>
          </a:bodyPr>
          <a:lstStyle/>
          <a:p>
            <a:r>
              <a:rPr lang="es-ES" sz="2400" b="1" i="1" dirty="0" smtClean="0"/>
              <a:t>¿Su propio hijo fue una amenaza?</a:t>
            </a:r>
            <a:endParaRPr lang="es-ES" sz="2400" b="1" i="1" dirty="0"/>
          </a:p>
        </p:txBody>
      </p:sp>
      <p:sp>
        <p:nvSpPr>
          <p:cNvPr id="3" name="2 Rectángulo"/>
          <p:cNvSpPr/>
          <p:nvPr/>
        </p:nvSpPr>
        <p:spPr>
          <a:xfrm>
            <a:off x="3321483" y="5429265"/>
            <a:ext cx="6724016" cy="1200329"/>
          </a:xfrm>
          <a:prstGeom prst="rect">
            <a:avLst/>
          </a:prstGeom>
        </p:spPr>
        <p:txBody>
          <a:bodyPr wrap="square">
            <a:spAutoFit/>
          </a:bodyPr>
          <a:lstStyle/>
          <a:p>
            <a:r>
              <a:rPr lang="es-ES" dirty="0" smtClean="0">
                <a:latin typeface="Agency FB" pitchFamily="34" charset="0"/>
              </a:rPr>
              <a:t>El círculo más íntimo de la familia reveló que </a:t>
            </a:r>
            <a:r>
              <a:rPr lang="es-ES" b="1" dirty="0" smtClean="0">
                <a:latin typeface="Agency FB" pitchFamily="34" charset="0"/>
              </a:rPr>
              <a:t>la relación se terminó de romper</a:t>
            </a:r>
            <a:r>
              <a:rPr lang="es-ES" dirty="0" smtClean="0">
                <a:latin typeface="Agency FB" pitchFamily="34" charset="0"/>
              </a:rPr>
              <a:t> cuando Enrique le comunicó a su progenitor “</a:t>
            </a:r>
            <a:r>
              <a:rPr lang="es-ES" b="1" i="1" dirty="0" smtClean="0">
                <a:latin typeface="Agency FB" pitchFamily="34" charset="0"/>
              </a:rPr>
              <a:t>Papá, ya he vendido más que tú, voy por los cinco millones de discos</a:t>
            </a:r>
            <a:r>
              <a:rPr lang="es-ES" dirty="0" smtClean="0">
                <a:latin typeface="Agency FB" pitchFamily="34" charset="0"/>
              </a:rPr>
              <a:t>“. El artista padre sólo se enfocó en sus otros hijos que había tenido con Isabel </a:t>
            </a:r>
            <a:r>
              <a:rPr lang="es-ES" dirty="0" err="1" smtClean="0">
                <a:latin typeface="Agency FB" pitchFamily="34" charset="0"/>
              </a:rPr>
              <a:t>Preysler</a:t>
            </a:r>
            <a:r>
              <a:rPr lang="es-ES" dirty="0" smtClean="0">
                <a:latin typeface="Agency FB" pitchFamily="34" charset="0"/>
              </a:rPr>
              <a:t>.</a:t>
            </a:r>
            <a:endParaRPr lang="es-ES" dirty="0">
              <a:latin typeface="Agency FB" pitchFamily="34" charset="0"/>
            </a:endParaRPr>
          </a:p>
        </p:txBody>
      </p:sp>
      <p:pic>
        <p:nvPicPr>
          <p:cNvPr id="3074" name="Picture 2" descr="C:\Users\Jose Luis\Desktop\84.-Julio-y-Enrique-Iglesias-4.jpg"/>
          <p:cNvPicPr>
            <a:picLocks noChangeAspect="1" noChangeArrowheads="1"/>
          </p:cNvPicPr>
          <p:nvPr/>
        </p:nvPicPr>
        <p:blipFill>
          <a:blip r:embed="rId2"/>
          <a:srcRect/>
          <a:stretch>
            <a:fillRect/>
          </a:stretch>
        </p:blipFill>
        <p:spPr bwMode="auto">
          <a:xfrm>
            <a:off x="567052" y="857233"/>
            <a:ext cx="9316458" cy="4381531"/>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29078" y="428604"/>
            <a:ext cx="5184775" cy="1015663"/>
          </a:xfrm>
          <a:prstGeom prst="rect">
            <a:avLst/>
          </a:prstGeom>
        </p:spPr>
        <p:txBody>
          <a:bodyPr>
            <a:spAutoFit/>
          </a:bodyPr>
          <a:lstStyle/>
          <a:p>
            <a:r>
              <a:rPr lang="es-ES" sz="2400" b="1" i="1" dirty="0" smtClean="0"/>
              <a:t>Se relacionan por intermediarios</a:t>
            </a:r>
          </a:p>
          <a:p>
            <a:r>
              <a:rPr lang="es-ES" dirty="0" smtClean="0"/>
              <a:t/>
            </a:r>
            <a:br>
              <a:rPr lang="es-ES" dirty="0" smtClean="0"/>
            </a:br>
            <a:endParaRPr lang="es-ES" dirty="0"/>
          </a:p>
        </p:txBody>
      </p:sp>
      <p:sp>
        <p:nvSpPr>
          <p:cNvPr id="3" name="2 Rectángulo"/>
          <p:cNvSpPr/>
          <p:nvPr/>
        </p:nvSpPr>
        <p:spPr>
          <a:xfrm>
            <a:off x="2592369" y="5657672"/>
            <a:ext cx="7534179" cy="1200329"/>
          </a:xfrm>
          <a:prstGeom prst="rect">
            <a:avLst/>
          </a:prstGeom>
        </p:spPr>
        <p:txBody>
          <a:bodyPr wrap="square">
            <a:spAutoFit/>
          </a:bodyPr>
          <a:lstStyle/>
          <a:p>
            <a:r>
              <a:rPr lang="es-ES" b="1" dirty="0" smtClean="0">
                <a:latin typeface="Agency FB" pitchFamily="34" charset="0"/>
              </a:rPr>
              <a:t>La única relación que tienen entre ellos es la familia en común que tienen y sólo por ellos saben del otro.</a:t>
            </a:r>
            <a:r>
              <a:rPr lang="es-ES" dirty="0" smtClean="0">
                <a:latin typeface="Agency FB" pitchFamily="34" charset="0"/>
              </a:rPr>
              <a:t> Si bien desde el entorno de la familia niegan que en la actualidad estén distanciados, salió a la luz que</a:t>
            </a:r>
            <a:r>
              <a:rPr lang="es-ES" b="1" dirty="0" smtClean="0">
                <a:latin typeface="Agency FB" pitchFamily="34" charset="0"/>
              </a:rPr>
              <a:t> Julio ha intentado acercarse a Enrique a través de contactos suyos en el mundo del espectáculo.</a:t>
            </a:r>
            <a:r>
              <a:rPr lang="es-ES" dirty="0" smtClean="0">
                <a:latin typeface="Agency FB" pitchFamily="34" charset="0"/>
              </a:rPr>
              <a:t> Nada prosperó.</a:t>
            </a:r>
            <a:endParaRPr lang="es-ES" dirty="0">
              <a:latin typeface="Agency FB" pitchFamily="34" charset="0"/>
            </a:endParaRPr>
          </a:p>
        </p:txBody>
      </p:sp>
      <p:pic>
        <p:nvPicPr>
          <p:cNvPr id="4098" name="Picture 2" descr="C:\Users\Jose Luis\Desktop\84.-Julio-y-Enrique-Iglesias-6.jpg"/>
          <p:cNvPicPr>
            <a:picLocks noChangeAspect="1" noChangeArrowheads="1"/>
          </p:cNvPicPr>
          <p:nvPr/>
        </p:nvPicPr>
        <p:blipFill>
          <a:blip r:embed="rId2"/>
          <a:srcRect/>
          <a:stretch>
            <a:fillRect/>
          </a:stretch>
        </p:blipFill>
        <p:spPr bwMode="auto">
          <a:xfrm>
            <a:off x="729078" y="928670"/>
            <a:ext cx="8911394" cy="4570842"/>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4015" y="285729"/>
            <a:ext cx="5232715" cy="461665"/>
          </a:xfrm>
          <a:prstGeom prst="rect">
            <a:avLst/>
          </a:prstGeom>
        </p:spPr>
        <p:txBody>
          <a:bodyPr wrap="none">
            <a:spAutoFit/>
          </a:bodyPr>
          <a:lstStyle/>
          <a:p>
            <a:r>
              <a:rPr lang="es-ES" sz="2400" b="1" i="1" dirty="0" smtClean="0"/>
              <a:t>La mirada de Alfredo Fraile, el mánager</a:t>
            </a:r>
            <a:endParaRPr lang="es-ES" sz="2400" b="1" i="1" dirty="0"/>
          </a:p>
        </p:txBody>
      </p:sp>
      <p:sp>
        <p:nvSpPr>
          <p:cNvPr id="3" name="2 Rectángulo"/>
          <p:cNvSpPr/>
          <p:nvPr/>
        </p:nvSpPr>
        <p:spPr>
          <a:xfrm>
            <a:off x="3321483" y="5429265"/>
            <a:ext cx="6805029" cy="1200329"/>
          </a:xfrm>
          <a:prstGeom prst="rect">
            <a:avLst/>
          </a:prstGeom>
        </p:spPr>
        <p:txBody>
          <a:bodyPr wrap="square">
            <a:spAutoFit/>
          </a:bodyPr>
          <a:lstStyle/>
          <a:p>
            <a:r>
              <a:rPr lang="es-ES" dirty="0" smtClean="0">
                <a:latin typeface="Agency FB" pitchFamily="34" charset="0"/>
              </a:rPr>
              <a:t>Fraile es el asesor y representante de Julio Iglesias quien sostiene que </a:t>
            </a:r>
            <a:r>
              <a:rPr lang="es-ES" i="1" dirty="0" smtClean="0">
                <a:latin typeface="Agency FB" pitchFamily="34" charset="0"/>
              </a:rPr>
              <a:t>“</a:t>
            </a:r>
            <a:r>
              <a:rPr lang="es-ES" b="1" i="1" dirty="0" smtClean="0">
                <a:latin typeface="Agency FB" pitchFamily="34" charset="0"/>
              </a:rPr>
              <a:t>sólo se arreglarán cuando algo grave o muy positivo, como el nacimiento de un hijo ocurra</a:t>
            </a:r>
            <a:r>
              <a:rPr lang="es-ES" i="1" dirty="0" smtClean="0">
                <a:latin typeface="Agency FB" pitchFamily="34" charset="0"/>
              </a:rPr>
              <a:t>“.</a:t>
            </a:r>
            <a:r>
              <a:rPr lang="es-ES" dirty="0" smtClean="0">
                <a:latin typeface="Agency FB" pitchFamily="34" charset="0"/>
              </a:rPr>
              <a:t> Esa herida que comenzó cuando Enrique era chico no ha sanado con el correr de los años y</a:t>
            </a:r>
            <a:r>
              <a:rPr lang="es-ES" b="1" dirty="0" smtClean="0">
                <a:latin typeface="Agency FB" pitchFamily="34" charset="0"/>
              </a:rPr>
              <a:t> hoy ambas partes están lejos de solucionarlo.</a:t>
            </a:r>
            <a:endParaRPr lang="es-ES" dirty="0">
              <a:latin typeface="Agency FB" pitchFamily="34" charset="0"/>
            </a:endParaRPr>
          </a:p>
        </p:txBody>
      </p:sp>
      <p:pic>
        <p:nvPicPr>
          <p:cNvPr id="5122" name="Picture 2" descr="C:\Users\Jose Luis\Desktop\84.-Julio-y-Enrique-Iglesias-5.jpg"/>
          <p:cNvPicPr>
            <a:picLocks noChangeAspect="1" noChangeArrowheads="1"/>
          </p:cNvPicPr>
          <p:nvPr/>
        </p:nvPicPr>
        <p:blipFill>
          <a:blip r:embed="rId2"/>
          <a:srcRect/>
          <a:stretch>
            <a:fillRect/>
          </a:stretch>
        </p:blipFill>
        <p:spPr bwMode="auto">
          <a:xfrm>
            <a:off x="810090" y="857233"/>
            <a:ext cx="9073420" cy="4307235"/>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7053" y="285729"/>
            <a:ext cx="4226670" cy="461665"/>
          </a:xfrm>
          <a:prstGeom prst="rect">
            <a:avLst/>
          </a:prstGeom>
        </p:spPr>
        <p:txBody>
          <a:bodyPr wrap="none">
            <a:spAutoFit/>
          </a:bodyPr>
          <a:lstStyle/>
          <a:p>
            <a:r>
              <a:rPr lang="es-ES" sz="2400" b="1" i="1" dirty="0" smtClean="0"/>
              <a:t>Ofertas millonarias para unirlos</a:t>
            </a:r>
            <a:endParaRPr lang="es-ES" sz="2400" b="1" i="1" dirty="0"/>
          </a:p>
        </p:txBody>
      </p:sp>
      <p:sp>
        <p:nvSpPr>
          <p:cNvPr id="3" name="2 Rectángulo"/>
          <p:cNvSpPr/>
          <p:nvPr/>
        </p:nvSpPr>
        <p:spPr>
          <a:xfrm>
            <a:off x="1944268" y="5380672"/>
            <a:ext cx="8182244" cy="1200329"/>
          </a:xfrm>
          <a:prstGeom prst="rect">
            <a:avLst/>
          </a:prstGeom>
        </p:spPr>
        <p:txBody>
          <a:bodyPr wrap="square">
            <a:spAutoFit/>
          </a:bodyPr>
          <a:lstStyle/>
          <a:p>
            <a:r>
              <a:rPr lang="es-ES" dirty="0" smtClean="0">
                <a:latin typeface="Agency FB" pitchFamily="34" charset="0"/>
              </a:rPr>
              <a:t>El sentimiento no es la única</a:t>
            </a:r>
            <a:r>
              <a:rPr lang="es-ES" i="1" dirty="0" smtClean="0">
                <a:latin typeface="Agency FB" pitchFamily="34" charset="0"/>
              </a:rPr>
              <a:t> pata de la mesa</a:t>
            </a:r>
            <a:r>
              <a:rPr lang="es-ES" dirty="0" smtClean="0">
                <a:latin typeface="Agency FB" pitchFamily="34" charset="0"/>
              </a:rPr>
              <a:t> que juega su rol en este vínculo de padre e hijo. Como pocas veces,</a:t>
            </a:r>
            <a:r>
              <a:rPr lang="es-ES" b="1" dirty="0" smtClean="0">
                <a:latin typeface="Agency FB" pitchFamily="34" charset="0"/>
              </a:rPr>
              <a:t> el dinero también apoya que estos dos se vuelvan a juntar ya que hay empresas dispuestas a desembolsar miles de millones para que Julio y Enrique se suban juntos a un escenario y canten</a:t>
            </a:r>
            <a:r>
              <a:rPr lang="es-ES" dirty="0" smtClean="0">
                <a:latin typeface="Agency FB" pitchFamily="34" charset="0"/>
              </a:rPr>
              <a:t>. Aunque el representante de Julio cree que “</a:t>
            </a:r>
            <a:r>
              <a:rPr lang="es-ES" b="1" i="1" dirty="0" smtClean="0">
                <a:latin typeface="Agency FB" pitchFamily="34" charset="0"/>
              </a:rPr>
              <a:t>es imposible conseguirlo</a:t>
            </a:r>
            <a:r>
              <a:rPr lang="es-ES" dirty="0" smtClean="0">
                <a:latin typeface="Agency FB" pitchFamily="34" charset="0"/>
              </a:rPr>
              <a:t>“.</a:t>
            </a:r>
            <a:endParaRPr lang="es-ES" dirty="0">
              <a:latin typeface="Agency FB" pitchFamily="34" charset="0"/>
            </a:endParaRPr>
          </a:p>
        </p:txBody>
      </p:sp>
      <p:pic>
        <p:nvPicPr>
          <p:cNvPr id="6146" name="Picture 2" descr="C:\Users\Jose Luis\Desktop\84.-Julio-y-Enrique-Iglesias-7.jpg"/>
          <p:cNvPicPr>
            <a:picLocks noChangeAspect="1" noChangeArrowheads="1"/>
          </p:cNvPicPr>
          <p:nvPr/>
        </p:nvPicPr>
        <p:blipFill>
          <a:blip r:embed="rId2"/>
          <a:srcRect/>
          <a:stretch>
            <a:fillRect/>
          </a:stretch>
        </p:blipFill>
        <p:spPr bwMode="auto">
          <a:xfrm>
            <a:off x="729078" y="857233"/>
            <a:ext cx="8668356" cy="4283201"/>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8065" y="285729"/>
            <a:ext cx="4862550" cy="461665"/>
          </a:xfrm>
          <a:prstGeom prst="rect">
            <a:avLst/>
          </a:prstGeom>
        </p:spPr>
        <p:txBody>
          <a:bodyPr wrap="none">
            <a:spAutoFit/>
          </a:bodyPr>
          <a:lstStyle/>
          <a:p>
            <a:r>
              <a:rPr lang="es-ES" sz="2400" b="1" i="1" dirty="0" smtClean="0"/>
              <a:t>Primera posibilidad de reconciliación</a:t>
            </a:r>
            <a:endParaRPr lang="es-ES" sz="2400" b="1" i="1" dirty="0"/>
          </a:p>
        </p:txBody>
      </p:sp>
      <p:sp>
        <p:nvSpPr>
          <p:cNvPr id="3" name="2 Rectángulo"/>
          <p:cNvSpPr/>
          <p:nvPr/>
        </p:nvSpPr>
        <p:spPr>
          <a:xfrm>
            <a:off x="2025280" y="5500703"/>
            <a:ext cx="8020219" cy="1200329"/>
          </a:xfrm>
          <a:prstGeom prst="rect">
            <a:avLst/>
          </a:prstGeom>
        </p:spPr>
        <p:txBody>
          <a:bodyPr wrap="square">
            <a:spAutoFit/>
          </a:bodyPr>
          <a:lstStyle/>
          <a:p>
            <a:r>
              <a:rPr lang="es-ES" b="1" dirty="0" smtClean="0">
                <a:latin typeface="Agency FB" pitchFamily="34" charset="0"/>
              </a:rPr>
              <a:t>En noviembre del 2012, uno de los hijos de Julio Iglesias, Julio José Iglesias Junior contrajo matrimonio con </a:t>
            </a:r>
            <a:r>
              <a:rPr lang="es-ES" b="1" dirty="0" err="1" smtClean="0">
                <a:latin typeface="Agency FB" pitchFamily="34" charset="0"/>
              </a:rPr>
              <a:t>Charisse</a:t>
            </a:r>
            <a:r>
              <a:rPr lang="es-ES" b="1" dirty="0" smtClean="0">
                <a:latin typeface="Agency FB" pitchFamily="34" charset="0"/>
              </a:rPr>
              <a:t> </a:t>
            </a:r>
            <a:r>
              <a:rPr lang="es-ES" b="1" dirty="0" err="1" smtClean="0">
                <a:latin typeface="Agency FB" pitchFamily="34" charset="0"/>
              </a:rPr>
              <a:t>Verhaert</a:t>
            </a:r>
            <a:r>
              <a:rPr lang="es-ES" b="1" dirty="0" smtClean="0">
                <a:latin typeface="Agency FB" pitchFamily="34" charset="0"/>
              </a:rPr>
              <a:t>.</a:t>
            </a:r>
            <a:r>
              <a:rPr lang="es-ES" dirty="0" smtClean="0">
                <a:latin typeface="Agency FB" pitchFamily="34" charset="0"/>
              </a:rPr>
              <a:t> Además de poner su atención en la boda, todos los periodistas </a:t>
            </a:r>
            <a:r>
              <a:rPr lang="es-ES" b="1" dirty="0" smtClean="0">
                <a:latin typeface="Agency FB" pitchFamily="34" charset="0"/>
              </a:rPr>
              <a:t>especularon con un re-encuentro entre Julio Enrique. </a:t>
            </a:r>
            <a:r>
              <a:rPr lang="es-ES" dirty="0" smtClean="0">
                <a:latin typeface="Agency FB" pitchFamily="34" charset="0"/>
              </a:rPr>
              <a:t>Finalmente, ello no ocurrió a pesar de que su padre fue pero </a:t>
            </a:r>
            <a:r>
              <a:rPr lang="es-ES" b="1" dirty="0" smtClean="0">
                <a:latin typeface="Agency FB" pitchFamily="34" charset="0"/>
              </a:rPr>
              <a:t>su hermano no asistió</a:t>
            </a:r>
            <a:r>
              <a:rPr lang="es-ES" dirty="0" smtClean="0">
                <a:latin typeface="Agency FB" pitchFamily="34" charset="0"/>
              </a:rPr>
              <a:t>.</a:t>
            </a:r>
            <a:endParaRPr lang="es-ES" dirty="0">
              <a:latin typeface="Agency FB" pitchFamily="34" charset="0"/>
            </a:endParaRPr>
          </a:p>
        </p:txBody>
      </p:sp>
      <p:pic>
        <p:nvPicPr>
          <p:cNvPr id="7170" name="Picture 2" descr="C:\Users\Jose Luis\Desktop\84.-Julio-y-Enrique-Iglesias-3.jpg"/>
          <p:cNvPicPr>
            <a:picLocks noChangeAspect="1" noChangeArrowheads="1"/>
          </p:cNvPicPr>
          <p:nvPr/>
        </p:nvPicPr>
        <p:blipFill>
          <a:blip r:embed="rId2"/>
          <a:srcRect/>
          <a:stretch>
            <a:fillRect/>
          </a:stretch>
        </p:blipFill>
        <p:spPr bwMode="auto">
          <a:xfrm>
            <a:off x="669653" y="785794"/>
            <a:ext cx="9294870" cy="435771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6040" y="285729"/>
            <a:ext cx="3623428" cy="461665"/>
          </a:xfrm>
          <a:prstGeom prst="rect">
            <a:avLst/>
          </a:prstGeom>
        </p:spPr>
        <p:txBody>
          <a:bodyPr wrap="none">
            <a:spAutoFit/>
          </a:bodyPr>
          <a:lstStyle/>
          <a:p>
            <a:r>
              <a:rPr lang="es-ES" sz="2400" b="1" i="1" dirty="0" smtClean="0"/>
              <a:t>Segundo posible encuentro</a:t>
            </a:r>
            <a:endParaRPr lang="es-ES" sz="2400" b="1" i="1" dirty="0"/>
          </a:p>
        </p:txBody>
      </p:sp>
      <p:sp>
        <p:nvSpPr>
          <p:cNvPr id="3" name="2 Rectángulo"/>
          <p:cNvSpPr/>
          <p:nvPr/>
        </p:nvSpPr>
        <p:spPr>
          <a:xfrm>
            <a:off x="1944268" y="5429265"/>
            <a:ext cx="8182244" cy="1200329"/>
          </a:xfrm>
          <a:prstGeom prst="rect">
            <a:avLst/>
          </a:prstGeom>
        </p:spPr>
        <p:txBody>
          <a:bodyPr wrap="square">
            <a:spAutoFit/>
          </a:bodyPr>
          <a:lstStyle/>
          <a:p>
            <a:r>
              <a:rPr lang="es-ES" b="1" dirty="0" smtClean="0">
                <a:latin typeface="Agency FB" pitchFamily="34" charset="0"/>
              </a:rPr>
              <a:t>Un hecho trágico como el fallecimiento del Doctor Iglesias Puga en 2005 pudo haber facilitado el acercamiento entre padre e hijo.</a:t>
            </a:r>
            <a:r>
              <a:rPr lang="es-ES" dirty="0" smtClean="0">
                <a:latin typeface="Agency FB" pitchFamily="34" charset="0"/>
              </a:rPr>
              <a:t> Sobre todo al pensar que en aquellos momentos de debilidad y de dolor es cuando las familias más se unen y dejan de lado sus diferencias. Una vez más, </a:t>
            </a:r>
            <a:r>
              <a:rPr lang="es-ES" b="1" dirty="0" smtClean="0">
                <a:latin typeface="Agency FB" pitchFamily="34" charset="0"/>
              </a:rPr>
              <a:t>Enrique no asistió y fue el único de los nietos que no se despidió de su abuelo.</a:t>
            </a:r>
            <a:endParaRPr lang="es-ES" dirty="0">
              <a:latin typeface="Agency FB" pitchFamily="34" charset="0"/>
            </a:endParaRPr>
          </a:p>
        </p:txBody>
      </p:sp>
      <p:pic>
        <p:nvPicPr>
          <p:cNvPr id="8194" name="Picture 2" descr="C:\Users\Jose Luis\Desktop\84.-Julio-y-Enrique-Iglesias-8.jpg"/>
          <p:cNvPicPr>
            <a:picLocks noChangeAspect="1" noChangeArrowheads="1"/>
          </p:cNvPicPr>
          <p:nvPr/>
        </p:nvPicPr>
        <p:blipFill>
          <a:blip r:embed="rId2"/>
          <a:srcRect/>
          <a:stretch>
            <a:fillRect/>
          </a:stretch>
        </p:blipFill>
        <p:spPr bwMode="auto">
          <a:xfrm>
            <a:off x="648065" y="857232"/>
            <a:ext cx="9235445" cy="435700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4015" y="214291"/>
            <a:ext cx="3638047" cy="461665"/>
          </a:xfrm>
          <a:prstGeom prst="rect">
            <a:avLst/>
          </a:prstGeom>
        </p:spPr>
        <p:txBody>
          <a:bodyPr wrap="none">
            <a:spAutoFit/>
          </a:bodyPr>
          <a:lstStyle/>
          <a:p>
            <a:r>
              <a:rPr lang="es-ES" sz="2400" b="1" i="1" dirty="0" smtClean="0"/>
              <a:t>¿Es Isabel </a:t>
            </a:r>
            <a:r>
              <a:rPr lang="es-ES" sz="2400" b="1" i="1" dirty="0" err="1" smtClean="0"/>
              <a:t>Preysler</a:t>
            </a:r>
            <a:r>
              <a:rPr lang="es-ES" sz="2400" b="1" i="1" dirty="0" smtClean="0"/>
              <a:t> la llave?</a:t>
            </a:r>
            <a:endParaRPr lang="es-ES" sz="2400" b="1" i="1" dirty="0"/>
          </a:p>
        </p:txBody>
      </p:sp>
      <p:sp>
        <p:nvSpPr>
          <p:cNvPr id="3" name="2 Rectángulo"/>
          <p:cNvSpPr/>
          <p:nvPr/>
        </p:nvSpPr>
        <p:spPr>
          <a:xfrm>
            <a:off x="1782243" y="5429265"/>
            <a:ext cx="8425282" cy="1200329"/>
          </a:xfrm>
          <a:prstGeom prst="rect">
            <a:avLst/>
          </a:prstGeom>
        </p:spPr>
        <p:txBody>
          <a:bodyPr wrap="square">
            <a:spAutoFit/>
          </a:bodyPr>
          <a:lstStyle/>
          <a:p>
            <a:r>
              <a:rPr lang="es-ES" dirty="0" smtClean="0">
                <a:latin typeface="Agency FB" pitchFamily="34" charset="0"/>
              </a:rPr>
              <a:t>El vínculo más estrecho que mantienen estos dos distanciados personajes se junta en sólo una persona y esa es</a:t>
            </a:r>
            <a:r>
              <a:rPr lang="es-ES" b="1" dirty="0" smtClean="0">
                <a:latin typeface="Agency FB" pitchFamily="34" charset="0"/>
              </a:rPr>
              <a:t> Isabel </a:t>
            </a:r>
            <a:r>
              <a:rPr lang="es-ES" b="1" dirty="0" err="1" smtClean="0">
                <a:latin typeface="Agency FB" pitchFamily="34" charset="0"/>
              </a:rPr>
              <a:t>Preysler</a:t>
            </a:r>
            <a:r>
              <a:rPr lang="es-ES" dirty="0" smtClean="0">
                <a:latin typeface="Agency FB" pitchFamily="34" charset="0"/>
              </a:rPr>
              <a:t>. </a:t>
            </a:r>
            <a:r>
              <a:rPr lang="es-ES" b="1" dirty="0" smtClean="0">
                <a:latin typeface="Agency FB" pitchFamily="34" charset="0"/>
              </a:rPr>
              <a:t>Esposa de Julio y madre de Enrique</a:t>
            </a:r>
            <a:r>
              <a:rPr lang="es-ES" dirty="0" smtClean="0">
                <a:latin typeface="Agency FB" pitchFamily="34" charset="0"/>
              </a:rPr>
              <a:t>, sería ella la clave para destrabar esta relación tormentosa. “</a:t>
            </a:r>
            <a:r>
              <a:rPr lang="es-ES" b="1" i="1" dirty="0" smtClean="0">
                <a:latin typeface="Agency FB" pitchFamily="34" charset="0"/>
              </a:rPr>
              <a:t>Un empujoncito de Isabel, a quien Enrique adora, ayudaría a mejorar la relación entre padre e hijo</a:t>
            </a:r>
            <a:r>
              <a:rPr lang="es-ES" dirty="0" smtClean="0">
                <a:latin typeface="Agency FB" pitchFamily="34" charset="0"/>
              </a:rPr>
              <a:t>” explican los especialistas del espectáculo.</a:t>
            </a:r>
            <a:endParaRPr lang="es-ES" dirty="0">
              <a:latin typeface="Agency FB" pitchFamily="34" charset="0"/>
            </a:endParaRPr>
          </a:p>
        </p:txBody>
      </p:sp>
      <p:pic>
        <p:nvPicPr>
          <p:cNvPr id="9218" name="Picture 2" descr="C:\Users\Jose Luis\Desktop\84.-Julio-y-Enrique-Iglesias-9.jpg"/>
          <p:cNvPicPr>
            <a:picLocks noChangeAspect="1" noChangeArrowheads="1"/>
          </p:cNvPicPr>
          <p:nvPr/>
        </p:nvPicPr>
        <p:blipFill>
          <a:blip r:embed="rId2"/>
          <a:srcRect/>
          <a:stretch>
            <a:fillRect/>
          </a:stretch>
        </p:blipFill>
        <p:spPr bwMode="auto">
          <a:xfrm>
            <a:off x="648064" y="785794"/>
            <a:ext cx="9451479"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5027" y="214291"/>
            <a:ext cx="5788764" cy="461665"/>
          </a:xfrm>
          <a:prstGeom prst="rect">
            <a:avLst/>
          </a:prstGeom>
        </p:spPr>
        <p:txBody>
          <a:bodyPr wrap="none">
            <a:spAutoFit/>
          </a:bodyPr>
          <a:lstStyle/>
          <a:p>
            <a:r>
              <a:rPr lang="es-ES" sz="2400" b="1" i="1" dirty="0" smtClean="0"/>
              <a:t>¿Miranda hizo lo posible para distanciarlos?</a:t>
            </a:r>
            <a:endParaRPr lang="es-ES" sz="2400" b="1" i="1" dirty="0"/>
          </a:p>
        </p:txBody>
      </p:sp>
      <p:sp>
        <p:nvSpPr>
          <p:cNvPr id="3" name="2 Rectángulo"/>
          <p:cNvSpPr/>
          <p:nvPr/>
        </p:nvSpPr>
        <p:spPr>
          <a:xfrm>
            <a:off x="3159458" y="5429265"/>
            <a:ext cx="7048067" cy="1200329"/>
          </a:xfrm>
          <a:prstGeom prst="rect">
            <a:avLst/>
          </a:prstGeom>
        </p:spPr>
        <p:txBody>
          <a:bodyPr wrap="square">
            <a:spAutoFit/>
          </a:bodyPr>
          <a:lstStyle/>
          <a:p>
            <a:r>
              <a:rPr lang="es-ES" dirty="0" smtClean="0">
                <a:latin typeface="Agency FB" pitchFamily="34" charset="0"/>
              </a:rPr>
              <a:t>El cantante español ha dejado atrás su relación con </a:t>
            </a:r>
            <a:r>
              <a:rPr lang="es-ES" b="1" dirty="0" smtClean="0">
                <a:latin typeface="Agency FB" pitchFamily="34" charset="0"/>
              </a:rPr>
              <a:t>Miranda </a:t>
            </a:r>
            <a:r>
              <a:rPr lang="es-ES" b="1" dirty="0" err="1" smtClean="0">
                <a:latin typeface="Agency FB" pitchFamily="34" charset="0"/>
              </a:rPr>
              <a:t>Rijnsburger</a:t>
            </a:r>
            <a:r>
              <a:rPr lang="es-ES" dirty="0" smtClean="0">
                <a:latin typeface="Agency FB" pitchFamily="34" charset="0"/>
              </a:rPr>
              <a:t>. Sin embargo, </a:t>
            </a:r>
            <a:r>
              <a:rPr lang="es-ES" b="1" dirty="0" smtClean="0">
                <a:latin typeface="Agency FB" pitchFamily="34" charset="0"/>
              </a:rPr>
              <a:t>hay quienes sostienen que aquella ex novia posesiva le llenó la cabeza a su pareja en dicho momento y le generó un odio aún mayor a su hijo del que realmente tenía.</a:t>
            </a:r>
            <a:r>
              <a:rPr lang="es-ES" dirty="0" smtClean="0">
                <a:latin typeface="Agency FB" pitchFamily="34" charset="0"/>
              </a:rPr>
              <a:t> Enrique, lejos de eso se casará con Anna </a:t>
            </a:r>
            <a:r>
              <a:rPr lang="es-ES" dirty="0" err="1" smtClean="0">
                <a:latin typeface="Agency FB" pitchFamily="34" charset="0"/>
              </a:rPr>
              <a:t>Kournikova</a:t>
            </a:r>
            <a:r>
              <a:rPr lang="es-ES" dirty="0" smtClean="0">
                <a:latin typeface="Agency FB" pitchFamily="34" charset="0"/>
              </a:rPr>
              <a:t>.</a:t>
            </a:r>
            <a:endParaRPr lang="es-ES" dirty="0">
              <a:latin typeface="Agency FB" pitchFamily="34" charset="0"/>
            </a:endParaRPr>
          </a:p>
        </p:txBody>
      </p:sp>
      <p:pic>
        <p:nvPicPr>
          <p:cNvPr id="10242" name="Picture 2" descr="C:\Users\Jose Luis\Desktop\84.-Julio-y-Enrique-Iglesias-10.jpg"/>
          <p:cNvPicPr>
            <a:picLocks noChangeAspect="1" noChangeArrowheads="1"/>
          </p:cNvPicPr>
          <p:nvPr/>
        </p:nvPicPr>
        <p:blipFill>
          <a:blip r:embed="rId2"/>
          <a:srcRect/>
          <a:stretch>
            <a:fillRect/>
          </a:stretch>
        </p:blipFill>
        <p:spPr bwMode="auto">
          <a:xfrm>
            <a:off x="810090" y="857233"/>
            <a:ext cx="9073420" cy="4253895"/>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1305" y="285728"/>
            <a:ext cx="4057073" cy="461665"/>
          </a:xfrm>
          <a:prstGeom prst="rect">
            <a:avLst/>
          </a:prstGeom>
        </p:spPr>
        <p:txBody>
          <a:bodyPr wrap="none">
            <a:spAutoFit/>
          </a:bodyPr>
          <a:lstStyle/>
          <a:p>
            <a:r>
              <a:rPr lang="es-ES" sz="2400" b="1" i="1" dirty="0" smtClean="0"/>
              <a:t>Julio quería ser el único artista</a:t>
            </a:r>
            <a:endParaRPr lang="es-ES" sz="2400" b="1" i="1" dirty="0"/>
          </a:p>
        </p:txBody>
      </p:sp>
      <p:sp>
        <p:nvSpPr>
          <p:cNvPr id="3" name="2 Rectángulo"/>
          <p:cNvSpPr/>
          <p:nvPr/>
        </p:nvSpPr>
        <p:spPr>
          <a:xfrm>
            <a:off x="2327255" y="5500702"/>
            <a:ext cx="7689520" cy="1200329"/>
          </a:xfrm>
          <a:prstGeom prst="rect">
            <a:avLst/>
          </a:prstGeom>
        </p:spPr>
        <p:txBody>
          <a:bodyPr wrap="square">
            <a:spAutoFit/>
          </a:bodyPr>
          <a:lstStyle/>
          <a:p>
            <a:r>
              <a:rPr lang="es-ES" b="1" dirty="0" smtClean="0">
                <a:latin typeface="Agency FB" pitchFamily="34" charset="0"/>
              </a:rPr>
              <a:t>Son varias las fuentes cercanas a la familia y a ellos dos que marcan que Julio ha cosechado un ego importante dado su grado de exposición mundial. </a:t>
            </a:r>
            <a:r>
              <a:rPr lang="es-ES" dirty="0" smtClean="0">
                <a:latin typeface="Agency FB" pitchFamily="34" charset="0"/>
              </a:rPr>
              <a:t>El mánager de Julio, Fraile declaró: “</a:t>
            </a:r>
            <a:r>
              <a:rPr lang="es-ES" b="1" i="1" dirty="0" smtClean="0">
                <a:latin typeface="Agency FB" pitchFamily="34" charset="0"/>
              </a:rPr>
              <a:t>Julio no quería más artistas en la familia que él</a:t>
            </a:r>
            <a:r>
              <a:rPr lang="es-ES" dirty="0" smtClean="0">
                <a:latin typeface="Agency FB" pitchFamily="34" charset="0"/>
              </a:rPr>
              <a:t>“. Y esa razón sería por la cual habría empezado la pelea entre padre e hijo.</a:t>
            </a:r>
            <a:endParaRPr lang="es-ES" dirty="0">
              <a:latin typeface="Agency FB" pitchFamily="34" charset="0"/>
            </a:endParaRPr>
          </a:p>
        </p:txBody>
      </p:sp>
      <p:pic>
        <p:nvPicPr>
          <p:cNvPr id="11266" name="Picture 2" descr="C:\Users\Jose Luis\Desktop\84.-Julio-y-Enrique-Iglesias-11.jpg"/>
          <p:cNvPicPr>
            <a:picLocks noChangeAspect="1" noChangeArrowheads="1"/>
          </p:cNvPicPr>
          <p:nvPr/>
        </p:nvPicPr>
        <p:blipFill>
          <a:blip r:embed="rId2"/>
          <a:srcRect/>
          <a:stretch>
            <a:fillRect/>
          </a:stretch>
        </p:blipFill>
        <p:spPr bwMode="auto">
          <a:xfrm>
            <a:off x="512808" y="857232"/>
            <a:ext cx="9447247" cy="4429156"/>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2743" y="357166"/>
            <a:ext cx="2279278" cy="461665"/>
          </a:xfrm>
          <a:prstGeom prst="rect">
            <a:avLst/>
          </a:prstGeom>
        </p:spPr>
        <p:txBody>
          <a:bodyPr wrap="none">
            <a:spAutoFit/>
          </a:bodyPr>
          <a:lstStyle/>
          <a:p>
            <a:r>
              <a:rPr lang="es-ES" sz="2400" b="1" i="1" dirty="0" smtClean="0"/>
              <a:t>Duele el corazón</a:t>
            </a:r>
            <a:endParaRPr lang="es-ES" sz="2400" b="1" i="1" dirty="0"/>
          </a:p>
        </p:txBody>
      </p:sp>
      <p:sp>
        <p:nvSpPr>
          <p:cNvPr id="3" name="2 Rectángulo"/>
          <p:cNvSpPr/>
          <p:nvPr/>
        </p:nvSpPr>
        <p:spPr>
          <a:xfrm>
            <a:off x="2684445" y="5500702"/>
            <a:ext cx="7274882" cy="923330"/>
          </a:xfrm>
          <a:prstGeom prst="rect">
            <a:avLst/>
          </a:prstGeom>
        </p:spPr>
        <p:txBody>
          <a:bodyPr wrap="square">
            <a:spAutoFit/>
          </a:bodyPr>
          <a:lstStyle/>
          <a:p>
            <a:r>
              <a:rPr lang="es-ES" dirty="0" smtClean="0">
                <a:latin typeface="Agency FB" pitchFamily="34" charset="0"/>
              </a:rPr>
              <a:t>El single de Enrique Iglesias que fue furor en 2017 se llamó </a:t>
            </a:r>
            <a:r>
              <a:rPr lang="es-ES" i="1" dirty="0" smtClean="0">
                <a:latin typeface="Agency FB" pitchFamily="34" charset="0"/>
              </a:rPr>
              <a:t>Duele el corazón</a:t>
            </a:r>
            <a:r>
              <a:rPr lang="es-ES" dirty="0" smtClean="0">
                <a:latin typeface="Agency FB" pitchFamily="34" charset="0"/>
              </a:rPr>
              <a:t>. Una de las estrofas de la popular canción esboza: “</a:t>
            </a:r>
            <a:r>
              <a:rPr lang="es-ES" b="1" i="1" dirty="0" smtClean="0">
                <a:latin typeface="Agency FB" pitchFamily="34" charset="0"/>
              </a:rPr>
              <a:t>Tal vez te da dinero y tiene poderío, pero no te llena tu corazón sigue vacío</a:t>
            </a:r>
            <a:r>
              <a:rPr lang="es-ES" dirty="0" smtClean="0">
                <a:latin typeface="Agency FB" pitchFamily="34" charset="0"/>
              </a:rPr>
              <a:t>“. Ello podría describir los últimos años de su relación con su padre</a:t>
            </a:r>
            <a:r>
              <a:rPr lang="es-ES" dirty="0" smtClean="0"/>
              <a:t>.</a:t>
            </a:r>
            <a:endParaRPr lang="es-ES" dirty="0"/>
          </a:p>
        </p:txBody>
      </p:sp>
      <p:pic>
        <p:nvPicPr>
          <p:cNvPr id="12290" name="Picture 2" descr="C:\Users\Jose Luis\Desktop\84.-Julio-y-Enrique-Iglesias-12.jpg"/>
          <p:cNvPicPr>
            <a:picLocks noChangeAspect="1" noChangeArrowheads="1"/>
          </p:cNvPicPr>
          <p:nvPr/>
        </p:nvPicPr>
        <p:blipFill>
          <a:blip r:embed="rId2"/>
          <a:srcRect/>
          <a:stretch>
            <a:fillRect/>
          </a:stretch>
        </p:blipFill>
        <p:spPr bwMode="auto">
          <a:xfrm>
            <a:off x="541305" y="857232"/>
            <a:ext cx="9539811"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357166"/>
            <a:ext cx="5387309" cy="461665"/>
          </a:xfrm>
          <a:prstGeom prst="rect">
            <a:avLst/>
          </a:prstGeom>
        </p:spPr>
        <p:txBody>
          <a:bodyPr wrap="none">
            <a:spAutoFit/>
          </a:bodyPr>
          <a:lstStyle/>
          <a:p>
            <a:r>
              <a:rPr lang="es-ES" sz="2400" b="1" i="1" dirty="0" smtClean="0"/>
              <a:t>“Me gusta ser el que tiene las de perder”</a:t>
            </a:r>
            <a:endParaRPr lang="es-ES" sz="2400" b="1" i="1" dirty="0"/>
          </a:p>
        </p:txBody>
      </p:sp>
      <p:sp>
        <p:nvSpPr>
          <p:cNvPr id="3" name="2 Rectángulo"/>
          <p:cNvSpPr/>
          <p:nvPr/>
        </p:nvSpPr>
        <p:spPr>
          <a:xfrm>
            <a:off x="2755883" y="5429264"/>
            <a:ext cx="7260892" cy="1200329"/>
          </a:xfrm>
          <a:prstGeom prst="rect">
            <a:avLst/>
          </a:prstGeom>
        </p:spPr>
        <p:txBody>
          <a:bodyPr wrap="square">
            <a:spAutoFit/>
          </a:bodyPr>
          <a:lstStyle/>
          <a:p>
            <a:r>
              <a:rPr lang="es-ES" dirty="0" smtClean="0">
                <a:latin typeface="Agency FB" pitchFamily="34" charset="0"/>
              </a:rPr>
              <a:t>Enrique Iglesias habló de lo que le generó su padre al imponerle mucha presión de niño. “</a:t>
            </a:r>
            <a:r>
              <a:rPr lang="es-ES" b="1" i="1" dirty="0" smtClean="0">
                <a:latin typeface="Agency FB" pitchFamily="34" charset="0"/>
              </a:rPr>
              <a:t>Él me decía que no sería capaz de que mi primer álbum funcionara y que conectara con el público</a:t>
            </a:r>
            <a:r>
              <a:rPr lang="es-ES" dirty="0" smtClean="0">
                <a:latin typeface="Agency FB" pitchFamily="34" charset="0"/>
              </a:rPr>
              <a:t>” expresó. Seguramente por ello es que comunica que le</a:t>
            </a:r>
            <a:r>
              <a:rPr lang="es-ES" i="1" dirty="0" smtClean="0">
                <a:latin typeface="Agency FB" pitchFamily="34" charset="0"/>
              </a:rPr>
              <a:t> </a:t>
            </a:r>
            <a:r>
              <a:rPr lang="es-ES" b="1" i="1" dirty="0" smtClean="0">
                <a:latin typeface="Agency FB" pitchFamily="34" charset="0"/>
              </a:rPr>
              <a:t>“gusta llevar las de perder”</a:t>
            </a:r>
            <a:r>
              <a:rPr lang="es-ES" i="1" dirty="0" smtClean="0">
                <a:latin typeface="Agency FB" pitchFamily="34" charset="0"/>
              </a:rPr>
              <a:t> </a:t>
            </a:r>
            <a:r>
              <a:rPr lang="es-ES" dirty="0" smtClean="0">
                <a:latin typeface="Agency FB" pitchFamily="34" charset="0"/>
              </a:rPr>
              <a:t>y lucharla desde abajo.</a:t>
            </a:r>
            <a:endParaRPr lang="es-ES" dirty="0">
              <a:latin typeface="Agency FB" pitchFamily="34" charset="0"/>
            </a:endParaRPr>
          </a:p>
        </p:txBody>
      </p:sp>
      <p:pic>
        <p:nvPicPr>
          <p:cNvPr id="13314" name="Picture 2" descr="C:\Users\Jose Luis\Desktop\84.-Julio-y-Enrique-Iglesias-13.jpg"/>
          <p:cNvPicPr>
            <a:picLocks noChangeAspect="1" noChangeArrowheads="1"/>
          </p:cNvPicPr>
          <p:nvPr/>
        </p:nvPicPr>
        <p:blipFill>
          <a:blip r:embed="rId2"/>
          <a:srcRect/>
          <a:stretch>
            <a:fillRect/>
          </a:stretch>
        </p:blipFill>
        <p:spPr bwMode="auto">
          <a:xfrm>
            <a:off x="898495" y="928670"/>
            <a:ext cx="9072626" cy="4280190"/>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214290"/>
            <a:ext cx="3097323" cy="461665"/>
          </a:xfrm>
          <a:prstGeom prst="rect">
            <a:avLst/>
          </a:prstGeom>
        </p:spPr>
        <p:txBody>
          <a:bodyPr wrap="none">
            <a:spAutoFit/>
          </a:bodyPr>
          <a:lstStyle/>
          <a:p>
            <a:r>
              <a:rPr lang="es-ES" sz="2400" b="1" i="1" dirty="0" smtClean="0"/>
              <a:t>Una persona motivada</a:t>
            </a:r>
            <a:endParaRPr lang="es-ES" sz="2400" b="1" i="1" dirty="0"/>
          </a:p>
        </p:txBody>
      </p:sp>
      <p:sp>
        <p:nvSpPr>
          <p:cNvPr id="3" name="2 Rectángulo"/>
          <p:cNvSpPr/>
          <p:nvPr/>
        </p:nvSpPr>
        <p:spPr>
          <a:xfrm>
            <a:off x="2970197" y="5500702"/>
            <a:ext cx="6970725" cy="1200329"/>
          </a:xfrm>
          <a:prstGeom prst="rect">
            <a:avLst/>
          </a:prstGeom>
        </p:spPr>
        <p:txBody>
          <a:bodyPr wrap="square">
            <a:spAutoFit/>
          </a:bodyPr>
          <a:lstStyle/>
          <a:p>
            <a:r>
              <a:rPr lang="es-ES" dirty="0" smtClean="0">
                <a:latin typeface="Agency FB" pitchFamily="34" charset="0"/>
              </a:rPr>
              <a:t>Por lo que expresa Enrique le debe gran parte de su éxito a su progenitor: “</a:t>
            </a:r>
            <a:r>
              <a:rPr lang="es-ES" b="1" dirty="0" smtClean="0">
                <a:latin typeface="Agency FB" pitchFamily="34" charset="0"/>
              </a:rPr>
              <a:t>No me dolieron sus dichos, al contrario, es un reto, me gusta</a:t>
            </a:r>
            <a:r>
              <a:rPr lang="es-ES" dirty="0" smtClean="0">
                <a:latin typeface="Agency FB" pitchFamily="34" charset="0"/>
              </a:rPr>
              <a:t>“. Y añadió: “</a:t>
            </a:r>
            <a:r>
              <a:rPr lang="es-ES" b="1" dirty="0" smtClean="0">
                <a:latin typeface="Agency FB" pitchFamily="34" charset="0"/>
              </a:rPr>
              <a:t>Esas conversaciones me motivaron para demostrarle lo contrario. Hay un tipo de personas en el mundo que cuando les dices algo negativo se hunden, yo no, yo voy para arriba</a:t>
            </a:r>
            <a:r>
              <a:rPr lang="es-ES" dirty="0" smtClean="0">
                <a:latin typeface="Agency FB" pitchFamily="34" charset="0"/>
              </a:rPr>
              <a:t>“.</a:t>
            </a:r>
            <a:endParaRPr lang="es-ES" dirty="0">
              <a:latin typeface="Agency FB" pitchFamily="34" charset="0"/>
            </a:endParaRPr>
          </a:p>
        </p:txBody>
      </p:sp>
      <p:pic>
        <p:nvPicPr>
          <p:cNvPr id="14338" name="Picture 2" descr="C:\Users\Jose Luis\Desktop\640_Enrique_Iglesias_455507786-45453.jpg"/>
          <p:cNvPicPr>
            <a:picLocks noChangeAspect="1" noChangeArrowheads="1"/>
          </p:cNvPicPr>
          <p:nvPr/>
        </p:nvPicPr>
        <p:blipFill>
          <a:blip r:embed="rId2"/>
          <a:srcRect/>
          <a:stretch>
            <a:fillRect/>
          </a:stretch>
        </p:blipFill>
        <p:spPr bwMode="auto">
          <a:xfrm>
            <a:off x="684181" y="714356"/>
            <a:ext cx="9217439" cy="4572032"/>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4115" y="214290"/>
            <a:ext cx="4270785" cy="461665"/>
          </a:xfrm>
          <a:prstGeom prst="rect">
            <a:avLst/>
          </a:prstGeom>
        </p:spPr>
        <p:txBody>
          <a:bodyPr wrap="none">
            <a:spAutoFit/>
          </a:bodyPr>
          <a:lstStyle/>
          <a:p>
            <a:r>
              <a:rPr lang="es-ES" sz="2400" b="1" i="1" dirty="0" smtClean="0"/>
              <a:t>No vamos a cantar juntos nunca</a:t>
            </a:r>
            <a:endParaRPr lang="es-ES" sz="2400" b="1" i="1" dirty="0"/>
          </a:p>
        </p:txBody>
      </p:sp>
      <p:sp>
        <p:nvSpPr>
          <p:cNvPr id="3" name="2 Rectángulo"/>
          <p:cNvSpPr/>
          <p:nvPr/>
        </p:nvSpPr>
        <p:spPr>
          <a:xfrm>
            <a:off x="2970197" y="5429264"/>
            <a:ext cx="7215238" cy="1200329"/>
          </a:xfrm>
          <a:prstGeom prst="rect">
            <a:avLst/>
          </a:prstGeom>
        </p:spPr>
        <p:txBody>
          <a:bodyPr wrap="square">
            <a:spAutoFit/>
          </a:bodyPr>
          <a:lstStyle/>
          <a:p>
            <a:r>
              <a:rPr lang="es-ES" dirty="0" smtClean="0">
                <a:latin typeface="Agency FB" pitchFamily="34" charset="0"/>
              </a:rPr>
              <a:t>En abril del 2013, Julio cerró una puerta que aumentó aún más la grieta en la relación con su hijo. “</a:t>
            </a:r>
            <a:r>
              <a:rPr lang="es-ES" b="1" i="1" dirty="0" smtClean="0">
                <a:latin typeface="Agency FB" pitchFamily="34" charset="0"/>
              </a:rPr>
              <a:t>Yo creo que ni él ni yo vamos a cantar juntos nunca.”</a:t>
            </a:r>
            <a:r>
              <a:rPr lang="es-ES" dirty="0" smtClean="0">
                <a:latin typeface="Agency FB" pitchFamily="34" charset="0"/>
              </a:rPr>
              <a:t> fueron sus desilusionantes palabras. A posterior, dejó una chance muy íntima abierta:</a:t>
            </a:r>
            <a:r>
              <a:rPr lang="es-ES" b="1" i="1" dirty="0" smtClean="0">
                <a:latin typeface="Agency FB" pitchFamily="34" charset="0"/>
              </a:rPr>
              <a:t> “Si cantamos, cantaremos en una comida, cuando él tenga hijos y tenga ganas de que sus hijos canten</a:t>
            </a:r>
            <a:r>
              <a:rPr lang="es-ES" dirty="0" smtClean="0">
                <a:latin typeface="Agency FB" pitchFamily="34" charset="0"/>
              </a:rPr>
              <a:t>“.</a:t>
            </a:r>
            <a:endParaRPr lang="es-ES" dirty="0">
              <a:latin typeface="Agency FB" pitchFamily="34" charset="0"/>
            </a:endParaRPr>
          </a:p>
        </p:txBody>
      </p:sp>
      <p:pic>
        <p:nvPicPr>
          <p:cNvPr id="15362" name="Picture 2" descr="C:\Users\Jose Luis\Desktop\84.-Julio-y-Enrique-Iglesias-15.jpg"/>
          <p:cNvPicPr>
            <a:picLocks noChangeAspect="1" noChangeArrowheads="1"/>
          </p:cNvPicPr>
          <p:nvPr/>
        </p:nvPicPr>
        <p:blipFill>
          <a:blip r:embed="rId2"/>
          <a:srcRect/>
          <a:stretch>
            <a:fillRect/>
          </a:stretch>
        </p:blipFill>
        <p:spPr bwMode="auto">
          <a:xfrm>
            <a:off x="612743" y="785794"/>
            <a:ext cx="9301456" cy="4429156"/>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142852"/>
            <a:ext cx="3512693" cy="461665"/>
          </a:xfrm>
          <a:prstGeom prst="rect">
            <a:avLst/>
          </a:prstGeom>
        </p:spPr>
        <p:txBody>
          <a:bodyPr wrap="none">
            <a:spAutoFit/>
          </a:bodyPr>
          <a:lstStyle/>
          <a:p>
            <a:r>
              <a:rPr lang="es-ES" sz="2400" b="1" i="1" dirty="0" smtClean="0"/>
              <a:t>Se sinceró ante los medios</a:t>
            </a:r>
            <a:endParaRPr lang="es-ES" sz="2400" b="1" i="1" dirty="0"/>
          </a:p>
        </p:txBody>
      </p:sp>
      <p:sp>
        <p:nvSpPr>
          <p:cNvPr id="3" name="2 Rectángulo"/>
          <p:cNvSpPr/>
          <p:nvPr/>
        </p:nvSpPr>
        <p:spPr>
          <a:xfrm>
            <a:off x="2184379" y="5357826"/>
            <a:ext cx="7975272" cy="1200329"/>
          </a:xfrm>
          <a:prstGeom prst="rect">
            <a:avLst/>
          </a:prstGeom>
        </p:spPr>
        <p:txBody>
          <a:bodyPr wrap="square">
            <a:spAutoFit/>
          </a:bodyPr>
          <a:lstStyle/>
          <a:p>
            <a:r>
              <a:rPr lang="es-ES" dirty="0" smtClean="0">
                <a:latin typeface="Agency FB" pitchFamily="34" charset="0"/>
              </a:rPr>
              <a:t>En una entrevista que Julio brindó en abril del 2013 expuso sus sentimientos hacia su hijo: “</a:t>
            </a:r>
            <a:r>
              <a:rPr lang="es-ES" b="1" i="1" dirty="0" smtClean="0">
                <a:latin typeface="Agency FB" pitchFamily="34" charset="0"/>
              </a:rPr>
              <a:t>Nosotros los padres queremos que nuestros hijos tengan éxito y que destaquen, pero por mucho que nos imaginemos, nunca podremos pensar que haya un hijo que tenga un éxito tan destacadísimo</a:t>
            </a:r>
            <a:r>
              <a:rPr lang="es-ES" dirty="0" smtClean="0">
                <a:latin typeface="Agency FB" pitchFamily="34" charset="0"/>
              </a:rPr>
              <a:t>“. Fue una de las primeras veces que él dejó en evidencia cierto sentimiento paternal mezclado de celos.</a:t>
            </a:r>
            <a:endParaRPr lang="es-ES" dirty="0">
              <a:latin typeface="Agency FB" pitchFamily="34" charset="0"/>
            </a:endParaRPr>
          </a:p>
        </p:txBody>
      </p:sp>
      <p:pic>
        <p:nvPicPr>
          <p:cNvPr id="16386" name="Picture 2" descr="C:\Users\Jose Luis\Desktop\84.-Julio-y-Enrique-Iglesias-16.jpg"/>
          <p:cNvPicPr>
            <a:picLocks noChangeAspect="1" noChangeArrowheads="1"/>
          </p:cNvPicPr>
          <p:nvPr/>
        </p:nvPicPr>
        <p:blipFill>
          <a:blip r:embed="rId2"/>
          <a:srcRect/>
          <a:stretch>
            <a:fillRect/>
          </a:stretch>
        </p:blipFill>
        <p:spPr bwMode="auto">
          <a:xfrm>
            <a:off x="755619" y="714356"/>
            <a:ext cx="9188023" cy="4572032"/>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214290"/>
            <a:ext cx="3153556" cy="461665"/>
          </a:xfrm>
          <a:prstGeom prst="rect">
            <a:avLst/>
          </a:prstGeom>
        </p:spPr>
        <p:txBody>
          <a:bodyPr wrap="none">
            <a:spAutoFit/>
          </a:bodyPr>
          <a:lstStyle/>
          <a:p>
            <a:r>
              <a:rPr lang="es-ES" sz="2400" b="1" i="1" dirty="0" smtClean="0"/>
              <a:t>Declaraciones cruzadas</a:t>
            </a:r>
            <a:endParaRPr lang="es-ES" sz="2400" b="1" i="1" dirty="0"/>
          </a:p>
        </p:txBody>
      </p:sp>
      <p:sp>
        <p:nvSpPr>
          <p:cNvPr id="3" name="2 Rectángulo"/>
          <p:cNvSpPr/>
          <p:nvPr/>
        </p:nvSpPr>
        <p:spPr>
          <a:xfrm>
            <a:off x="2470131" y="5429264"/>
            <a:ext cx="7641647" cy="1200329"/>
          </a:xfrm>
          <a:prstGeom prst="rect">
            <a:avLst/>
          </a:prstGeom>
        </p:spPr>
        <p:txBody>
          <a:bodyPr wrap="square">
            <a:spAutoFit/>
          </a:bodyPr>
          <a:lstStyle/>
          <a:p>
            <a:r>
              <a:rPr lang="es-ES" dirty="0" smtClean="0">
                <a:latin typeface="Agency FB" pitchFamily="34" charset="0"/>
              </a:rPr>
              <a:t>“</a:t>
            </a:r>
            <a:r>
              <a:rPr lang="es-ES" b="1" i="1" dirty="0" smtClean="0">
                <a:latin typeface="Agency FB" pitchFamily="34" charset="0"/>
              </a:rPr>
              <a:t>No tenemos ninguna relación, aunque Julio es el padrino de mi segunda hija y le prometió que le regalaría un coche cuando cumpliera la mayoría de edad… ni siquiera le dio un muñeco</a:t>
            </a:r>
            <a:r>
              <a:rPr lang="es-ES" dirty="0" smtClean="0">
                <a:latin typeface="Agency FB" pitchFamily="34" charset="0"/>
              </a:rPr>
              <a:t>” reveló su mánager Fraile. Quizás por ello también haya ventilado su pelea con su hijo Enrique. Será un despechado o dirá la verdad?</a:t>
            </a:r>
            <a:endParaRPr lang="es-ES" dirty="0">
              <a:latin typeface="Agency FB" pitchFamily="34" charset="0"/>
            </a:endParaRPr>
          </a:p>
        </p:txBody>
      </p:sp>
      <p:pic>
        <p:nvPicPr>
          <p:cNvPr id="17410" name="Picture 2" descr="C:\Users\Jose Luis\Desktop\84.-Julio-y-Enrique-Iglesias-17.jpg"/>
          <p:cNvPicPr>
            <a:picLocks noChangeAspect="1" noChangeArrowheads="1"/>
          </p:cNvPicPr>
          <p:nvPr/>
        </p:nvPicPr>
        <p:blipFill>
          <a:blip r:embed="rId3"/>
          <a:srcRect/>
          <a:stretch>
            <a:fillRect/>
          </a:stretch>
        </p:blipFill>
        <p:spPr bwMode="auto">
          <a:xfrm>
            <a:off x="827057" y="857232"/>
            <a:ext cx="9057318" cy="4429156"/>
          </a:xfrm>
          <a:prstGeom prst="rect">
            <a:avLst/>
          </a:prstGeom>
          <a:noFill/>
        </p:spPr>
      </p:pic>
    </p:spTree>
  </p:cSld>
  <p:clrMapOvr>
    <a:masterClrMapping/>
  </p:clrMapOvr>
  <p:transition spd="med" advTm="24000">
    <p:random/>
    <p:sndAc>
      <p:stSnd>
        <p:snd r:embed="rId2" name="01 Duele el Corazón (feat. Wisin).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4115" y="214290"/>
            <a:ext cx="4668266" cy="461665"/>
          </a:xfrm>
          <a:prstGeom prst="rect">
            <a:avLst/>
          </a:prstGeom>
        </p:spPr>
        <p:txBody>
          <a:bodyPr wrap="none">
            <a:spAutoFit/>
          </a:bodyPr>
          <a:lstStyle/>
          <a:p>
            <a:r>
              <a:rPr lang="es-ES" sz="2400" b="1" i="1" dirty="0" smtClean="0"/>
              <a:t>Una mirada negativa de la relación</a:t>
            </a:r>
            <a:endParaRPr lang="es-ES" sz="2400" b="1" i="1" dirty="0"/>
          </a:p>
        </p:txBody>
      </p:sp>
      <p:sp>
        <p:nvSpPr>
          <p:cNvPr id="3" name="2 Rectángulo"/>
          <p:cNvSpPr/>
          <p:nvPr/>
        </p:nvSpPr>
        <p:spPr>
          <a:xfrm>
            <a:off x="2827321" y="5429264"/>
            <a:ext cx="7403024" cy="1200329"/>
          </a:xfrm>
          <a:prstGeom prst="rect">
            <a:avLst/>
          </a:prstGeom>
        </p:spPr>
        <p:txBody>
          <a:bodyPr wrap="square">
            <a:spAutoFit/>
          </a:bodyPr>
          <a:lstStyle/>
          <a:p>
            <a:r>
              <a:rPr lang="es-ES" dirty="0" smtClean="0">
                <a:latin typeface="Agency FB" pitchFamily="34" charset="0"/>
              </a:rPr>
              <a:t>Isabel </a:t>
            </a:r>
            <a:r>
              <a:rPr lang="es-ES" dirty="0" err="1" smtClean="0">
                <a:latin typeface="Agency FB" pitchFamily="34" charset="0"/>
              </a:rPr>
              <a:t>Preysler</a:t>
            </a:r>
            <a:r>
              <a:rPr lang="es-ES" dirty="0" smtClean="0">
                <a:latin typeface="Agency FB" pitchFamily="34" charset="0"/>
              </a:rPr>
              <a:t> ya no es más en la actualidad la pareja de Julio Iglesias y durante el aniversario número 20 del programa español </a:t>
            </a:r>
            <a:r>
              <a:rPr lang="es-ES" i="1" dirty="0" smtClean="0">
                <a:latin typeface="Agency FB" pitchFamily="34" charset="0"/>
              </a:rPr>
              <a:t>Corazón</a:t>
            </a:r>
            <a:r>
              <a:rPr lang="es-ES" dirty="0" smtClean="0">
                <a:latin typeface="Agency FB" pitchFamily="34" charset="0"/>
              </a:rPr>
              <a:t> se refirió a esta disputa que vivió de cerca. “</a:t>
            </a:r>
            <a:r>
              <a:rPr lang="es-ES" b="1" i="1" dirty="0" smtClean="0">
                <a:latin typeface="Agency FB" pitchFamily="34" charset="0"/>
              </a:rPr>
              <a:t>La cosa que tienen Julio y Enrique es una cosa normal que tienen entre cantantes, es una cosa que no lo pueden remediar</a:t>
            </a:r>
            <a:r>
              <a:rPr lang="es-ES" dirty="0" smtClean="0">
                <a:latin typeface="Agency FB" pitchFamily="34" charset="0"/>
              </a:rPr>
              <a:t>” señaló.</a:t>
            </a:r>
            <a:endParaRPr lang="es-ES" dirty="0">
              <a:latin typeface="Agency FB" pitchFamily="34" charset="0"/>
            </a:endParaRPr>
          </a:p>
        </p:txBody>
      </p:sp>
      <p:pic>
        <p:nvPicPr>
          <p:cNvPr id="18434" name="Picture 2" descr="C:\Users\Jose Luis\Desktop\84.-Julio-y-Enrique-Iglesias-18.jpg"/>
          <p:cNvPicPr>
            <a:picLocks noChangeAspect="1" noChangeArrowheads="1"/>
          </p:cNvPicPr>
          <p:nvPr/>
        </p:nvPicPr>
        <p:blipFill>
          <a:blip r:embed="rId2"/>
          <a:srcRect/>
          <a:stretch>
            <a:fillRect/>
          </a:stretch>
        </p:blipFill>
        <p:spPr bwMode="auto">
          <a:xfrm>
            <a:off x="755619" y="714356"/>
            <a:ext cx="9001188"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14290"/>
            <a:ext cx="3673442" cy="461665"/>
          </a:xfrm>
          <a:prstGeom prst="rect">
            <a:avLst/>
          </a:prstGeom>
        </p:spPr>
        <p:txBody>
          <a:bodyPr wrap="none">
            <a:spAutoFit/>
          </a:bodyPr>
          <a:lstStyle/>
          <a:p>
            <a:r>
              <a:rPr lang="es-ES" sz="2400" b="1" i="1" dirty="0" smtClean="0"/>
              <a:t>Se cortó en pleno concierto</a:t>
            </a:r>
            <a:endParaRPr lang="es-ES" sz="2400" b="1" i="1" dirty="0"/>
          </a:p>
        </p:txBody>
      </p:sp>
      <p:sp>
        <p:nvSpPr>
          <p:cNvPr id="3" name="2 Rectángulo"/>
          <p:cNvSpPr/>
          <p:nvPr/>
        </p:nvSpPr>
        <p:spPr>
          <a:xfrm>
            <a:off x="2755883" y="5429264"/>
            <a:ext cx="7394194" cy="1200329"/>
          </a:xfrm>
          <a:prstGeom prst="rect">
            <a:avLst/>
          </a:prstGeom>
        </p:spPr>
        <p:txBody>
          <a:bodyPr wrap="square">
            <a:spAutoFit/>
          </a:bodyPr>
          <a:lstStyle/>
          <a:p>
            <a:r>
              <a:rPr lang="es-ES" dirty="0" smtClean="0">
                <a:latin typeface="Agency FB" pitchFamily="34" charset="0"/>
              </a:rPr>
              <a:t>Mientras daba lo mejor de sí como en la gran mayoría de sus conciertos,</a:t>
            </a:r>
            <a:r>
              <a:rPr lang="es-ES" b="1" dirty="0" smtClean="0">
                <a:latin typeface="Agency FB" pitchFamily="34" charset="0"/>
              </a:rPr>
              <a:t> Enrique Iglesias fue abordado por un </a:t>
            </a:r>
            <a:r>
              <a:rPr lang="es-ES" b="1" i="1" dirty="0" err="1" smtClean="0">
                <a:latin typeface="Agency FB" pitchFamily="34" charset="0"/>
              </a:rPr>
              <a:t>drone</a:t>
            </a:r>
            <a:r>
              <a:rPr lang="es-ES" b="1" i="1" dirty="0" smtClean="0">
                <a:latin typeface="Agency FB" pitchFamily="34" charset="0"/>
              </a:rPr>
              <a:t> </a:t>
            </a:r>
            <a:r>
              <a:rPr lang="es-ES" b="1" dirty="0" smtClean="0">
                <a:latin typeface="Agency FB" pitchFamily="34" charset="0"/>
              </a:rPr>
              <a:t>en pleno escenario.</a:t>
            </a:r>
            <a:r>
              <a:rPr lang="es-ES" dirty="0" smtClean="0">
                <a:latin typeface="Agency FB" pitchFamily="34" charset="0"/>
              </a:rPr>
              <a:t> Este avión no tripulado que se ha puesto de moda en los últimos años para grabar imágenes y demás propósitos </a:t>
            </a:r>
            <a:r>
              <a:rPr lang="es-ES" b="1" dirty="0" smtClean="0">
                <a:latin typeface="Agency FB" pitchFamily="34" charset="0"/>
              </a:rPr>
              <a:t>voló al lado del cantante quien intentó agarrarlo. Al hacerlo se cortó con las hélices del mismo.</a:t>
            </a:r>
            <a:endParaRPr lang="es-ES" dirty="0">
              <a:latin typeface="Agency FB" pitchFamily="34" charset="0"/>
            </a:endParaRPr>
          </a:p>
        </p:txBody>
      </p:sp>
      <p:pic>
        <p:nvPicPr>
          <p:cNvPr id="19458" name="Picture 2" descr="C:\Users\Jose Luis\Desktop\10.-Renov-Iglesias-20.jpg"/>
          <p:cNvPicPr>
            <a:picLocks noChangeAspect="1" noChangeArrowheads="1"/>
          </p:cNvPicPr>
          <p:nvPr/>
        </p:nvPicPr>
        <p:blipFill>
          <a:blip r:embed="rId2"/>
          <a:srcRect/>
          <a:stretch>
            <a:fillRect/>
          </a:stretch>
        </p:blipFill>
        <p:spPr bwMode="auto">
          <a:xfrm>
            <a:off x="612743" y="714356"/>
            <a:ext cx="9417724" cy="4643470"/>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9867" y="285728"/>
            <a:ext cx="2505942" cy="461665"/>
          </a:xfrm>
          <a:prstGeom prst="rect">
            <a:avLst/>
          </a:prstGeom>
        </p:spPr>
        <p:txBody>
          <a:bodyPr wrap="none">
            <a:spAutoFit/>
          </a:bodyPr>
          <a:lstStyle/>
          <a:p>
            <a:r>
              <a:rPr lang="es-ES" sz="2400" b="1" i="1" dirty="0" smtClean="0"/>
              <a:t>¿Cantaron juntos?</a:t>
            </a:r>
            <a:endParaRPr lang="es-ES" sz="2400" b="1" i="1" dirty="0"/>
          </a:p>
        </p:txBody>
      </p:sp>
      <p:sp>
        <p:nvSpPr>
          <p:cNvPr id="3" name="2 Rectángulo"/>
          <p:cNvSpPr/>
          <p:nvPr/>
        </p:nvSpPr>
        <p:spPr>
          <a:xfrm>
            <a:off x="2970197" y="5500702"/>
            <a:ext cx="7185039" cy="1200329"/>
          </a:xfrm>
          <a:prstGeom prst="rect">
            <a:avLst/>
          </a:prstGeom>
        </p:spPr>
        <p:txBody>
          <a:bodyPr wrap="square">
            <a:spAutoFit/>
          </a:bodyPr>
          <a:lstStyle/>
          <a:p>
            <a:r>
              <a:rPr lang="es-ES" dirty="0" smtClean="0">
                <a:latin typeface="Agency FB" pitchFamily="34" charset="0"/>
              </a:rPr>
              <a:t>Lo que la realidad no pudo hacer, se consiguió con la tecnología.</a:t>
            </a:r>
            <a:r>
              <a:rPr lang="es-ES" b="1" dirty="0" smtClean="0">
                <a:latin typeface="Agency FB" pitchFamily="34" charset="0"/>
              </a:rPr>
              <a:t> A través del </a:t>
            </a:r>
            <a:r>
              <a:rPr lang="es-ES" b="1" i="1" dirty="0" err="1" smtClean="0">
                <a:latin typeface="Agency FB" pitchFamily="34" charset="0"/>
              </a:rPr>
              <a:t>Mashup</a:t>
            </a:r>
            <a:r>
              <a:rPr lang="es-ES" b="1" dirty="0" smtClean="0">
                <a:latin typeface="Agency FB" pitchFamily="34" charset="0"/>
              </a:rPr>
              <a:t> que es un nuevo género musical que crea una combinación de imágenes y de audio, Julio y Enrique compartieron un videoclip en donde también estuvo </a:t>
            </a:r>
            <a:r>
              <a:rPr lang="es-ES" b="1" dirty="0" err="1" smtClean="0">
                <a:latin typeface="Agency FB" pitchFamily="34" charset="0"/>
              </a:rPr>
              <a:t>Snoop</a:t>
            </a:r>
            <a:r>
              <a:rPr lang="es-ES" b="1" dirty="0" smtClean="0">
                <a:latin typeface="Agency FB" pitchFamily="34" charset="0"/>
              </a:rPr>
              <a:t> </a:t>
            </a:r>
            <a:r>
              <a:rPr lang="es-ES" b="1" dirty="0" err="1" smtClean="0">
                <a:latin typeface="Agency FB" pitchFamily="34" charset="0"/>
              </a:rPr>
              <a:t>Dogg</a:t>
            </a:r>
            <a:r>
              <a:rPr lang="es-ES" b="1" dirty="0" smtClean="0">
                <a:latin typeface="Agency FB" pitchFamily="34" charset="0"/>
              </a:rPr>
              <a:t>.</a:t>
            </a:r>
            <a:r>
              <a:rPr lang="es-ES" dirty="0" smtClean="0">
                <a:latin typeface="Agency FB" pitchFamily="34" charset="0"/>
              </a:rPr>
              <a:t> A pesar de parecer unidos, fue toda una movida tecnológica.</a:t>
            </a:r>
            <a:endParaRPr lang="es-ES" dirty="0">
              <a:latin typeface="Agency FB" pitchFamily="34" charset="0"/>
            </a:endParaRPr>
          </a:p>
        </p:txBody>
      </p:sp>
      <p:pic>
        <p:nvPicPr>
          <p:cNvPr id="20482" name="Picture 2" descr="C:\Users\Jose Luis\Desktop\84.-Julio-y-Enrique-Iglesias-19.jpg"/>
          <p:cNvPicPr>
            <a:picLocks noChangeAspect="1" noChangeArrowheads="1"/>
          </p:cNvPicPr>
          <p:nvPr/>
        </p:nvPicPr>
        <p:blipFill>
          <a:blip r:embed="rId2"/>
          <a:srcRect/>
          <a:stretch>
            <a:fillRect/>
          </a:stretch>
        </p:blipFill>
        <p:spPr bwMode="auto">
          <a:xfrm>
            <a:off x="969933" y="857232"/>
            <a:ext cx="8786874"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14290"/>
            <a:ext cx="5456750" cy="461665"/>
          </a:xfrm>
          <a:prstGeom prst="rect">
            <a:avLst/>
          </a:prstGeom>
        </p:spPr>
        <p:txBody>
          <a:bodyPr wrap="none">
            <a:spAutoFit/>
          </a:bodyPr>
          <a:lstStyle/>
          <a:p>
            <a:r>
              <a:rPr lang="es-ES" sz="2400" b="1" i="1" dirty="0" smtClean="0"/>
              <a:t>La infancia marcó a Enrique para siempre</a:t>
            </a:r>
            <a:endParaRPr lang="es-ES" sz="2400" b="1" i="1" dirty="0"/>
          </a:p>
        </p:txBody>
      </p:sp>
      <p:sp>
        <p:nvSpPr>
          <p:cNvPr id="3" name="2 Rectángulo"/>
          <p:cNvSpPr/>
          <p:nvPr/>
        </p:nvSpPr>
        <p:spPr>
          <a:xfrm>
            <a:off x="2541569" y="5429264"/>
            <a:ext cx="7613667" cy="1200329"/>
          </a:xfrm>
          <a:prstGeom prst="rect">
            <a:avLst/>
          </a:prstGeom>
        </p:spPr>
        <p:txBody>
          <a:bodyPr wrap="square">
            <a:spAutoFit/>
          </a:bodyPr>
          <a:lstStyle/>
          <a:p>
            <a:r>
              <a:rPr lang="es-ES" dirty="0" smtClean="0">
                <a:latin typeface="Agency FB" pitchFamily="34" charset="0"/>
              </a:rPr>
              <a:t>El haber tenido que enfrentarse a su padre desde chico hizo que Enrique se auto-formara una coraza de protección. “</a:t>
            </a:r>
            <a:r>
              <a:rPr lang="es-ES" b="1" i="1" dirty="0" smtClean="0">
                <a:latin typeface="Agency FB" pitchFamily="34" charset="0"/>
              </a:rPr>
              <a:t>Me cuesta mucho confiar en una persona y dejarle entrar en mi vida privada, me escondo mucho</a:t>
            </a:r>
            <a:r>
              <a:rPr lang="es-ES" dirty="0" smtClean="0">
                <a:latin typeface="Agency FB" pitchFamily="34" charset="0"/>
              </a:rPr>
              <a:t>” reveló. Lo que no encuentra en una persona sí lo hace con su profesión de la cual dice estar enamorado.</a:t>
            </a:r>
            <a:endParaRPr lang="es-ES" dirty="0">
              <a:latin typeface="Agency FB" pitchFamily="34" charset="0"/>
            </a:endParaRPr>
          </a:p>
        </p:txBody>
      </p:sp>
      <p:pic>
        <p:nvPicPr>
          <p:cNvPr id="21506" name="Picture 2" descr="C:\Users\Jose Luis\Desktop\84.-Julio-y-Enrique-Iglesias-20.jpg"/>
          <p:cNvPicPr>
            <a:picLocks noChangeAspect="1" noChangeArrowheads="1"/>
          </p:cNvPicPr>
          <p:nvPr/>
        </p:nvPicPr>
        <p:blipFill>
          <a:blip r:embed="rId2"/>
          <a:srcRect/>
          <a:stretch>
            <a:fillRect/>
          </a:stretch>
        </p:blipFill>
        <p:spPr bwMode="auto">
          <a:xfrm>
            <a:off x="469867" y="785794"/>
            <a:ext cx="9144064"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214290"/>
            <a:ext cx="4837863" cy="461665"/>
          </a:xfrm>
          <a:prstGeom prst="rect">
            <a:avLst/>
          </a:prstGeom>
        </p:spPr>
        <p:txBody>
          <a:bodyPr wrap="none">
            <a:spAutoFit/>
          </a:bodyPr>
          <a:lstStyle/>
          <a:p>
            <a:r>
              <a:rPr lang="es-ES" sz="2400" b="1" i="1" dirty="0" smtClean="0"/>
              <a:t>Desamor familiar, amor en su pareja</a:t>
            </a:r>
            <a:endParaRPr lang="es-ES" sz="2400" b="1" i="1" dirty="0"/>
          </a:p>
        </p:txBody>
      </p:sp>
      <p:sp>
        <p:nvSpPr>
          <p:cNvPr id="3" name="2 Rectángulo"/>
          <p:cNvSpPr/>
          <p:nvPr/>
        </p:nvSpPr>
        <p:spPr>
          <a:xfrm>
            <a:off x="3041635" y="5657671"/>
            <a:ext cx="7143800" cy="1200329"/>
          </a:xfrm>
          <a:prstGeom prst="rect">
            <a:avLst/>
          </a:prstGeom>
        </p:spPr>
        <p:txBody>
          <a:bodyPr wrap="square">
            <a:spAutoFit/>
          </a:bodyPr>
          <a:lstStyle/>
          <a:p>
            <a:r>
              <a:rPr lang="es-ES" b="1" dirty="0" smtClean="0">
                <a:latin typeface="Agency FB" pitchFamily="34" charset="0"/>
              </a:rPr>
              <a:t>Enrique pudo encontrar en Anna </a:t>
            </a:r>
            <a:r>
              <a:rPr lang="es-ES" b="1" dirty="0" err="1" smtClean="0">
                <a:latin typeface="Agency FB" pitchFamily="34" charset="0"/>
              </a:rPr>
              <a:t>Kournikova</a:t>
            </a:r>
            <a:r>
              <a:rPr lang="es-ES" b="1" dirty="0" smtClean="0">
                <a:latin typeface="Agency FB" pitchFamily="34" charset="0"/>
              </a:rPr>
              <a:t> al amor de su vida. </a:t>
            </a:r>
            <a:r>
              <a:rPr lang="es-ES" dirty="0" smtClean="0">
                <a:latin typeface="Agency FB" pitchFamily="34" charset="0"/>
              </a:rPr>
              <a:t>El cantante y la ex tenista </a:t>
            </a:r>
            <a:r>
              <a:rPr lang="es-ES" dirty="0" err="1" smtClean="0">
                <a:latin typeface="Agency FB" pitchFamily="34" charset="0"/>
              </a:rPr>
              <a:t>rusa</a:t>
            </a:r>
            <a:r>
              <a:rPr lang="es-ES" b="1" dirty="0" err="1" smtClean="0">
                <a:latin typeface="Agency FB" pitchFamily="34" charset="0"/>
              </a:rPr>
              <a:t>llevan</a:t>
            </a:r>
            <a:r>
              <a:rPr lang="es-ES" b="1" dirty="0" smtClean="0">
                <a:latin typeface="Agency FB" pitchFamily="34" charset="0"/>
              </a:rPr>
              <a:t> 16 años de relación y formalizarán su vínculo en el 2018. </a:t>
            </a:r>
            <a:r>
              <a:rPr lang="es-ES" dirty="0" smtClean="0">
                <a:latin typeface="Agency FB" pitchFamily="34" charset="0"/>
              </a:rPr>
              <a:t>“</a:t>
            </a:r>
            <a:r>
              <a:rPr lang="es-ES" b="1" i="1" dirty="0" smtClean="0">
                <a:latin typeface="Agency FB" pitchFamily="34" charset="0"/>
              </a:rPr>
              <a:t>El apoyo de ella en mi carrera es fundamental. Es el apoyo de cuando estoy en casa</a:t>
            </a:r>
            <a:r>
              <a:rPr lang="es-ES" dirty="0" smtClean="0">
                <a:latin typeface="Agency FB" pitchFamily="34" charset="0"/>
              </a:rPr>
              <a:t>” señaló como una de las características más importantes de la rubia.</a:t>
            </a:r>
            <a:endParaRPr lang="es-ES" dirty="0">
              <a:latin typeface="Agency FB" pitchFamily="34" charset="0"/>
            </a:endParaRPr>
          </a:p>
        </p:txBody>
      </p:sp>
      <p:pic>
        <p:nvPicPr>
          <p:cNvPr id="22530" name="Picture 2" descr="C:\Users\Jose Luis\Desktop\97.-Renov-Iglesias-1.jpg"/>
          <p:cNvPicPr>
            <a:picLocks noChangeAspect="1" noChangeArrowheads="1"/>
          </p:cNvPicPr>
          <p:nvPr/>
        </p:nvPicPr>
        <p:blipFill>
          <a:blip r:embed="rId2"/>
          <a:srcRect/>
          <a:stretch>
            <a:fillRect/>
          </a:stretch>
        </p:blipFill>
        <p:spPr bwMode="auto">
          <a:xfrm>
            <a:off x="898495" y="785794"/>
            <a:ext cx="8962028" cy="4786346"/>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214290"/>
            <a:ext cx="4409412" cy="461665"/>
          </a:xfrm>
          <a:prstGeom prst="rect">
            <a:avLst/>
          </a:prstGeom>
        </p:spPr>
        <p:txBody>
          <a:bodyPr wrap="none">
            <a:spAutoFit/>
          </a:bodyPr>
          <a:lstStyle/>
          <a:p>
            <a:r>
              <a:rPr lang="es-ES" sz="2400" b="1" i="1" dirty="0" smtClean="0"/>
              <a:t>Julio Iglesias y su otro hijo artista</a:t>
            </a:r>
            <a:endParaRPr lang="es-ES" sz="2400" b="1" i="1" dirty="0"/>
          </a:p>
        </p:txBody>
      </p:sp>
      <p:sp>
        <p:nvSpPr>
          <p:cNvPr id="3" name="2 Rectángulo"/>
          <p:cNvSpPr/>
          <p:nvPr/>
        </p:nvSpPr>
        <p:spPr>
          <a:xfrm>
            <a:off x="2755883" y="5500702"/>
            <a:ext cx="7378734" cy="1200329"/>
          </a:xfrm>
          <a:prstGeom prst="rect">
            <a:avLst/>
          </a:prstGeom>
        </p:spPr>
        <p:txBody>
          <a:bodyPr wrap="square">
            <a:spAutoFit/>
          </a:bodyPr>
          <a:lstStyle/>
          <a:p>
            <a:r>
              <a:rPr lang="es-ES" b="1" dirty="0" smtClean="0">
                <a:latin typeface="Agency FB" pitchFamily="34" charset="0"/>
              </a:rPr>
              <a:t>Es Guillermo, quien tiene diez años y es el último hijo de Julio Iglesias que ha demostrado su destreza en el ámbito del arte. </a:t>
            </a:r>
            <a:r>
              <a:rPr lang="es-ES" dirty="0" smtClean="0">
                <a:latin typeface="Agency FB" pitchFamily="34" charset="0"/>
              </a:rPr>
              <a:t>A pesar de su corta edad,</a:t>
            </a:r>
            <a:r>
              <a:rPr lang="es-ES" b="1" dirty="0" smtClean="0">
                <a:latin typeface="Agency FB" pitchFamily="34" charset="0"/>
              </a:rPr>
              <a:t> exhibió sus cualidades en la batería. </a:t>
            </a:r>
            <a:r>
              <a:rPr lang="es-ES" dirty="0" smtClean="0">
                <a:latin typeface="Agency FB" pitchFamily="34" charset="0"/>
              </a:rPr>
              <a:t>El video en el cual aparece el joven fue subido por su padre a las redes sociales y sólo generó comentarios positivos.</a:t>
            </a:r>
            <a:endParaRPr lang="es-ES" dirty="0">
              <a:latin typeface="Agency FB" pitchFamily="34" charset="0"/>
            </a:endParaRPr>
          </a:p>
        </p:txBody>
      </p:sp>
      <p:pic>
        <p:nvPicPr>
          <p:cNvPr id="23554" name="Picture 2" descr="C:\Users\Jose Luis\Desktop\10.-Renov-Iglesias-1.jpg"/>
          <p:cNvPicPr>
            <a:picLocks noChangeAspect="1" noChangeArrowheads="1"/>
          </p:cNvPicPr>
          <p:nvPr/>
        </p:nvPicPr>
        <p:blipFill>
          <a:blip r:embed="rId2"/>
          <a:srcRect/>
          <a:stretch>
            <a:fillRect/>
          </a:stretch>
        </p:blipFill>
        <p:spPr bwMode="auto">
          <a:xfrm>
            <a:off x="898495" y="642918"/>
            <a:ext cx="8929750" cy="471490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9867" y="0"/>
            <a:ext cx="5184775" cy="830997"/>
          </a:xfrm>
          <a:prstGeom prst="rect">
            <a:avLst/>
          </a:prstGeom>
        </p:spPr>
        <p:txBody>
          <a:bodyPr>
            <a:spAutoFit/>
          </a:bodyPr>
          <a:lstStyle/>
          <a:p>
            <a:r>
              <a:rPr lang="es-ES" sz="2400" b="1" i="1" dirty="0" smtClean="0"/>
              <a:t>Julio Iglesias rompe el silencio sobre la </a:t>
            </a:r>
            <a:r>
              <a:rPr lang="es-ES" sz="2400" b="1" i="1" dirty="0" err="1" smtClean="0"/>
              <a:t>relacion</a:t>
            </a:r>
            <a:r>
              <a:rPr lang="es-ES" sz="2400" b="1" i="1" dirty="0" smtClean="0"/>
              <a:t> con Enrique</a:t>
            </a:r>
            <a:endParaRPr lang="es-ES" sz="2400" b="1" i="1" dirty="0"/>
          </a:p>
        </p:txBody>
      </p:sp>
      <p:sp>
        <p:nvSpPr>
          <p:cNvPr id="3" name="2 Rectángulo"/>
          <p:cNvSpPr/>
          <p:nvPr/>
        </p:nvSpPr>
        <p:spPr>
          <a:xfrm>
            <a:off x="1368362" y="5103674"/>
            <a:ext cx="9001188" cy="1754326"/>
          </a:xfrm>
          <a:prstGeom prst="rect">
            <a:avLst/>
          </a:prstGeom>
        </p:spPr>
        <p:txBody>
          <a:bodyPr wrap="square">
            <a:spAutoFit/>
          </a:bodyPr>
          <a:lstStyle/>
          <a:p>
            <a:r>
              <a:rPr lang="es-ES" dirty="0" smtClean="0">
                <a:latin typeface="Agency FB" pitchFamily="34" charset="0"/>
              </a:rPr>
              <a:t>L</a:t>
            </a:r>
            <a:r>
              <a:rPr lang="es-ES" b="1" dirty="0" smtClean="0">
                <a:latin typeface="Agency FB" pitchFamily="34" charset="0"/>
              </a:rPr>
              <a:t>a conmovedora confesión de Julio Iglesias sobre su tirante relación con su hijo Enrique: “Es un rebelde con causa porque no he sido un padre apegado”.</a:t>
            </a:r>
            <a:r>
              <a:rPr lang="es-ES" dirty="0" smtClean="0">
                <a:latin typeface="Agency FB" pitchFamily="34" charset="0"/>
              </a:rPr>
              <a:t> El reconocido cantante dio una profunda entrevista en la habló del vínculo que lo une con uno de sus hijos. </a:t>
            </a:r>
            <a:r>
              <a:rPr lang="es-ES" b="1" dirty="0" smtClean="0">
                <a:latin typeface="Agency FB" pitchFamily="34" charset="0"/>
              </a:rPr>
              <a:t>“No tengo una relación fácil con él, porque Enrique es muy personal, no admite sugerencias. Y siempre que hablamos lo hacemos de otras cosas.</a:t>
            </a:r>
            <a:r>
              <a:rPr lang="es-ES" dirty="0" smtClean="0">
                <a:latin typeface="Agency FB" pitchFamily="34" charset="0"/>
              </a:rPr>
              <a:t> Que si ha comprado un avión, que si cuánto le ha costado. Cosas superficiales que no valen para nada”. </a:t>
            </a:r>
            <a:r>
              <a:rPr lang="es-ES" b="1" dirty="0" smtClean="0">
                <a:latin typeface="Agency FB" pitchFamily="34" charset="0"/>
              </a:rPr>
              <a:t>Además, Julio aseguró que lo más importante de la vida no es la familia, sino el tiempo. “Porque es la magia de la vida. Eso es lo más importante, porque me queda poco”.</a:t>
            </a:r>
            <a:endParaRPr lang="es-ES" dirty="0">
              <a:latin typeface="Agency FB" pitchFamily="34" charset="0"/>
            </a:endParaRPr>
          </a:p>
        </p:txBody>
      </p:sp>
      <p:pic>
        <p:nvPicPr>
          <p:cNvPr id="24578" name="Picture 2" descr="C:\Users\Jose Luis\Desktop\LeBron-James-dresses-as-Pennywise-the-Clown-for-Halloween-76875.jpg"/>
          <p:cNvPicPr>
            <a:picLocks noChangeAspect="1" noChangeArrowheads="1"/>
          </p:cNvPicPr>
          <p:nvPr/>
        </p:nvPicPr>
        <p:blipFill>
          <a:blip r:embed="rId2"/>
          <a:srcRect/>
          <a:stretch>
            <a:fillRect/>
          </a:stretch>
        </p:blipFill>
        <p:spPr bwMode="auto">
          <a:xfrm>
            <a:off x="612743" y="928670"/>
            <a:ext cx="8749308" cy="4071966"/>
          </a:xfrm>
          <a:prstGeom prst="rect">
            <a:avLst/>
          </a:prstGeom>
          <a:noFill/>
        </p:spPr>
      </p:pic>
    </p:spTree>
  </p:cSld>
  <p:clrMapOvr>
    <a:masterClrMapping/>
  </p:clrMapOvr>
  <p:transition spd="med" advTm="40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1305" y="285728"/>
            <a:ext cx="3756798" cy="461665"/>
          </a:xfrm>
          <a:prstGeom prst="rect">
            <a:avLst/>
          </a:prstGeom>
        </p:spPr>
        <p:txBody>
          <a:bodyPr wrap="none">
            <a:spAutoFit/>
          </a:bodyPr>
          <a:lstStyle/>
          <a:p>
            <a:r>
              <a:rPr lang="es-ES" sz="2400" b="1" i="1" dirty="0" smtClean="0"/>
              <a:t>Tiene problemas con el fisco</a:t>
            </a:r>
            <a:endParaRPr lang="es-ES" sz="2400" b="1" i="1" dirty="0"/>
          </a:p>
        </p:txBody>
      </p:sp>
      <p:sp>
        <p:nvSpPr>
          <p:cNvPr id="3" name="2 Rectángulo"/>
          <p:cNvSpPr/>
          <p:nvPr/>
        </p:nvSpPr>
        <p:spPr>
          <a:xfrm>
            <a:off x="2327255" y="5429264"/>
            <a:ext cx="7899419" cy="1200329"/>
          </a:xfrm>
          <a:prstGeom prst="rect">
            <a:avLst/>
          </a:prstGeom>
        </p:spPr>
        <p:txBody>
          <a:bodyPr wrap="square">
            <a:spAutoFit/>
          </a:bodyPr>
          <a:lstStyle/>
          <a:p>
            <a:r>
              <a:rPr lang="es-ES" b="1" dirty="0" smtClean="0">
                <a:latin typeface="Agency FB" pitchFamily="34" charset="0"/>
              </a:rPr>
              <a:t>La agencia tributaria de Panamá está investigando al cantante Enrique Iglesias</a:t>
            </a:r>
            <a:r>
              <a:rPr lang="es-ES" dirty="0" smtClean="0">
                <a:latin typeface="Agency FB" pitchFamily="34" charset="0"/>
              </a:rPr>
              <a:t> </a:t>
            </a:r>
            <a:r>
              <a:rPr lang="es-ES" b="1" dirty="0" smtClean="0">
                <a:latin typeface="Agency FB" pitchFamily="34" charset="0"/>
              </a:rPr>
              <a:t>y a las empresas que lo contrataron </a:t>
            </a:r>
            <a:r>
              <a:rPr lang="es-ES" dirty="0" smtClean="0">
                <a:latin typeface="Agency FB" pitchFamily="34" charset="0"/>
              </a:rPr>
              <a:t>para actuar en dicho país en 2011 y 2014 por irregularidades. Las sospechas se centran en que </a:t>
            </a:r>
            <a:r>
              <a:rPr lang="es-ES" b="1" dirty="0" smtClean="0">
                <a:latin typeface="Agency FB" pitchFamily="34" charset="0"/>
              </a:rPr>
              <a:t>estos artistas no habrían declarado la totalidad del dinero </a:t>
            </a:r>
            <a:r>
              <a:rPr lang="es-ES" dirty="0" smtClean="0">
                <a:latin typeface="Agency FB" pitchFamily="34" charset="0"/>
              </a:rPr>
              <a:t>que cobraron por dichos conciertos sino que un número menor.</a:t>
            </a:r>
            <a:endParaRPr lang="es-ES" dirty="0">
              <a:latin typeface="Agency FB" pitchFamily="34" charset="0"/>
            </a:endParaRPr>
          </a:p>
        </p:txBody>
      </p:sp>
      <p:pic>
        <p:nvPicPr>
          <p:cNvPr id="25602" name="Picture 2" descr="C:\Users\Jose Luis\Desktop\10.-Renov-Iglesias-19.jpg"/>
          <p:cNvPicPr>
            <a:picLocks noChangeAspect="1" noChangeArrowheads="1"/>
          </p:cNvPicPr>
          <p:nvPr/>
        </p:nvPicPr>
        <p:blipFill>
          <a:blip r:embed="rId3"/>
          <a:srcRect/>
          <a:stretch>
            <a:fillRect/>
          </a:stretch>
        </p:blipFill>
        <p:spPr bwMode="auto">
          <a:xfrm>
            <a:off x="755619" y="857232"/>
            <a:ext cx="9098736" cy="4286280"/>
          </a:xfrm>
          <a:prstGeom prst="rect">
            <a:avLst/>
          </a:prstGeom>
          <a:noFill/>
        </p:spPr>
      </p:pic>
    </p:spTree>
  </p:cSld>
  <p:clrMapOvr>
    <a:masterClrMapping/>
  </p:clrMapOvr>
  <p:transition spd="med" advTm="24000">
    <p:random/>
    <p:sndAc>
      <p:stSnd>
        <p:snd r:embed="rId2" name="julio iglesias- que no se rompa la noche.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5027" y="428604"/>
            <a:ext cx="6208508" cy="1015663"/>
          </a:xfrm>
          <a:prstGeom prst="rect">
            <a:avLst/>
          </a:prstGeom>
        </p:spPr>
        <p:txBody>
          <a:bodyPr wrap="square">
            <a:spAutoFit/>
          </a:bodyPr>
          <a:lstStyle/>
          <a:p>
            <a:r>
              <a:rPr lang="es-ES" sz="2400" b="1" i="1" dirty="0" smtClean="0"/>
              <a:t>¿Julio tiene otro hijo y Enrique otro hermano?</a:t>
            </a:r>
          </a:p>
          <a:p>
            <a:r>
              <a:rPr lang="es-ES" dirty="0" smtClean="0"/>
              <a:t/>
            </a:r>
            <a:br>
              <a:rPr lang="es-ES" dirty="0" smtClean="0"/>
            </a:br>
            <a:endParaRPr lang="es-ES" dirty="0"/>
          </a:p>
        </p:txBody>
      </p:sp>
      <p:sp>
        <p:nvSpPr>
          <p:cNvPr id="3" name="2 Rectángulo"/>
          <p:cNvSpPr/>
          <p:nvPr/>
        </p:nvSpPr>
        <p:spPr>
          <a:xfrm>
            <a:off x="2970197" y="5657671"/>
            <a:ext cx="7092981" cy="1200329"/>
          </a:xfrm>
          <a:prstGeom prst="rect">
            <a:avLst/>
          </a:prstGeom>
        </p:spPr>
        <p:txBody>
          <a:bodyPr wrap="square">
            <a:spAutoFit/>
          </a:bodyPr>
          <a:lstStyle/>
          <a:p>
            <a:r>
              <a:rPr lang="es-ES" b="1" dirty="0" smtClean="0">
                <a:latin typeface="Agency FB" pitchFamily="34" charset="0"/>
              </a:rPr>
              <a:t>La persona en cuestión se llama Javier Sánchez Santos y es quien en 2017 ha iniciado una demanda para que se le reconozca como hijo del cantante</a:t>
            </a:r>
            <a:r>
              <a:rPr lang="es-ES" dirty="0" smtClean="0">
                <a:latin typeface="Agency FB" pitchFamily="34" charset="0"/>
              </a:rPr>
              <a:t>. La denuncia en contra de Julio ha llegado a los juzgados de Valencia y amenaza con exponer la verdad. Enrique tendrá otro hermano? Será Julio su padre?</a:t>
            </a:r>
            <a:endParaRPr lang="es-ES" dirty="0">
              <a:latin typeface="Agency FB" pitchFamily="34" charset="0"/>
            </a:endParaRPr>
          </a:p>
        </p:txBody>
      </p:sp>
      <p:pic>
        <p:nvPicPr>
          <p:cNvPr id="26626" name="Picture 2" descr="C:\Users\Jose Luis\Desktop\10.-Renov-Iglesias-2.jpg"/>
          <p:cNvPicPr>
            <a:picLocks noChangeAspect="1" noChangeArrowheads="1"/>
          </p:cNvPicPr>
          <p:nvPr/>
        </p:nvPicPr>
        <p:blipFill>
          <a:blip r:embed="rId2"/>
          <a:srcRect/>
          <a:stretch>
            <a:fillRect/>
          </a:stretch>
        </p:blipFill>
        <p:spPr bwMode="auto">
          <a:xfrm>
            <a:off x="819913" y="928670"/>
            <a:ext cx="9079770" cy="4643470"/>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14290"/>
            <a:ext cx="4535409" cy="461665"/>
          </a:xfrm>
          <a:prstGeom prst="rect">
            <a:avLst/>
          </a:prstGeom>
        </p:spPr>
        <p:txBody>
          <a:bodyPr wrap="none">
            <a:spAutoFit/>
          </a:bodyPr>
          <a:lstStyle/>
          <a:p>
            <a:r>
              <a:rPr lang="es-ES" sz="2400" b="1" i="1" dirty="0" smtClean="0"/>
              <a:t>Cantó para una boda privada rusa</a:t>
            </a:r>
            <a:endParaRPr lang="es-ES" sz="2400" b="1" i="1" dirty="0"/>
          </a:p>
        </p:txBody>
      </p:sp>
      <p:sp>
        <p:nvSpPr>
          <p:cNvPr id="3" name="2 Rectángulo"/>
          <p:cNvSpPr/>
          <p:nvPr/>
        </p:nvSpPr>
        <p:spPr>
          <a:xfrm>
            <a:off x="2398693" y="5429264"/>
            <a:ext cx="7777163" cy="1200329"/>
          </a:xfrm>
          <a:prstGeom prst="rect">
            <a:avLst/>
          </a:prstGeom>
        </p:spPr>
        <p:txBody>
          <a:bodyPr wrap="square">
            <a:spAutoFit/>
          </a:bodyPr>
          <a:lstStyle/>
          <a:p>
            <a:r>
              <a:rPr lang="es-ES" dirty="0" smtClean="0">
                <a:latin typeface="Agency FB" pitchFamily="34" charset="0"/>
              </a:rPr>
              <a:t>Quien se casó en Rusia fue el hijo del multimillonario empresario ruso Mijaíl </a:t>
            </a:r>
            <a:r>
              <a:rPr lang="es-ES" dirty="0" err="1" smtClean="0">
                <a:latin typeface="Agency FB" pitchFamily="34" charset="0"/>
              </a:rPr>
              <a:t>Gutseríev</a:t>
            </a:r>
            <a:r>
              <a:rPr lang="es-ES" dirty="0" smtClean="0">
                <a:latin typeface="Agency FB" pitchFamily="34" charset="0"/>
              </a:rPr>
              <a:t>. </a:t>
            </a:r>
            <a:r>
              <a:rPr lang="es-ES" b="1" dirty="0" smtClean="0">
                <a:latin typeface="Agency FB" pitchFamily="34" charset="0"/>
              </a:rPr>
              <a:t>Para la celebración donde </a:t>
            </a:r>
            <a:r>
              <a:rPr lang="es-ES" b="1" i="1" dirty="0" smtClean="0">
                <a:latin typeface="Agency FB" pitchFamily="34" charset="0"/>
              </a:rPr>
              <a:t>se tiró la casa por la ventana</a:t>
            </a:r>
            <a:r>
              <a:rPr lang="es-ES" b="1" dirty="0" smtClean="0">
                <a:latin typeface="Agency FB" pitchFamily="34" charset="0"/>
              </a:rPr>
              <a:t>, se presentaron Enrique Iglesias, </a:t>
            </a:r>
            <a:r>
              <a:rPr lang="es-ES" b="1" dirty="0" err="1" smtClean="0">
                <a:latin typeface="Agency FB" pitchFamily="34" charset="0"/>
              </a:rPr>
              <a:t>Sting</a:t>
            </a:r>
            <a:r>
              <a:rPr lang="es-ES" b="1" dirty="0" smtClean="0">
                <a:latin typeface="Agency FB" pitchFamily="34" charset="0"/>
              </a:rPr>
              <a:t> y Jennifer López.</a:t>
            </a:r>
            <a:r>
              <a:rPr lang="es-ES" dirty="0" smtClean="0">
                <a:latin typeface="Agency FB" pitchFamily="34" charset="0"/>
              </a:rPr>
              <a:t> Según reveló un medio de aquel país europeo, los artistas </a:t>
            </a:r>
            <a:r>
              <a:rPr lang="es-ES" b="1" dirty="0" smtClean="0">
                <a:latin typeface="Agency FB" pitchFamily="34" charset="0"/>
              </a:rPr>
              <a:t>habrían cobrado casi medio millón de euros por sus actuaciones.</a:t>
            </a:r>
            <a:endParaRPr lang="es-ES" dirty="0">
              <a:latin typeface="Agency FB" pitchFamily="34" charset="0"/>
            </a:endParaRPr>
          </a:p>
        </p:txBody>
      </p:sp>
      <p:pic>
        <p:nvPicPr>
          <p:cNvPr id="27650" name="Picture 2" descr="C:\Users\Jose Luis\Desktop\10.-Renov-Iglesias-18.jpg"/>
          <p:cNvPicPr>
            <a:picLocks noChangeAspect="1" noChangeArrowheads="1"/>
          </p:cNvPicPr>
          <p:nvPr/>
        </p:nvPicPr>
        <p:blipFill>
          <a:blip r:embed="rId2"/>
          <a:srcRect/>
          <a:stretch>
            <a:fillRect/>
          </a:stretch>
        </p:blipFill>
        <p:spPr bwMode="auto">
          <a:xfrm>
            <a:off x="827057" y="714356"/>
            <a:ext cx="8715436" cy="469107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2185214" cy="461665"/>
          </a:xfrm>
          <a:prstGeom prst="rect">
            <a:avLst/>
          </a:prstGeom>
        </p:spPr>
        <p:txBody>
          <a:bodyPr wrap="none">
            <a:spAutoFit/>
          </a:bodyPr>
          <a:lstStyle/>
          <a:p>
            <a:r>
              <a:rPr lang="es-ES" sz="2400" b="1" i="1" dirty="0" smtClean="0"/>
              <a:t>Tiempo perdido</a:t>
            </a:r>
            <a:endParaRPr lang="es-ES" sz="2400" b="1" i="1" dirty="0"/>
          </a:p>
        </p:txBody>
      </p:sp>
      <p:sp>
        <p:nvSpPr>
          <p:cNvPr id="3" name="2 Rectángulo"/>
          <p:cNvSpPr/>
          <p:nvPr/>
        </p:nvSpPr>
        <p:spPr>
          <a:xfrm>
            <a:off x="2041503" y="5643578"/>
            <a:ext cx="8042295" cy="923330"/>
          </a:xfrm>
          <a:prstGeom prst="rect">
            <a:avLst/>
          </a:prstGeom>
        </p:spPr>
        <p:txBody>
          <a:bodyPr wrap="square">
            <a:spAutoFit/>
          </a:bodyPr>
          <a:lstStyle/>
          <a:p>
            <a:r>
              <a:rPr lang="es-ES" dirty="0" smtClean="0">
                <a:latin typeface="Agency FB" pitchFamily="34" charset="0"/>
              </a:rPr>
              <a:t>Quizás la clave entre la problemática relación que ha tenido Julio para con Enrique y viceversa sea el sacrificio que el ambiente de la música te exige para ser exitoso. Fue Julio quien en agosto del 2017 lamentó: “</a:t>
            </a:r>
            <a:r>
              <a:rPr lang="es-ES" b="1" dirty="0" smtClean="0">
                <a:latin typeface="Agency FB" pitchFamily="34" charset="0"/>
              </a:rPr>
              <a:t>El no haber podido pasar más tiempo con mis hijos, en especial con Enrique es doloroso</a:t>
            </a:r>
            <a:r>
              <a:rPr lang="es-ES" dirty="0" smtClean="0">
                <a:latin typeface="Agency FB" pitchFamily="34" charset="0"/>
              </a:rPr>
              <a:t>“.</a:t>
            </a:r>
            <a:endParaRPr lang="es-ES" dirty="0">
              <a:latin typeface="Agency FB" pitchFamily="34" charset="0"/>
            </a:endParaRPr>
          </a:p>
        </p:txBody>
      </p:sp>
      <p:pic>
        <p:nvPicPr>
          <p:cNvPr id="28674" name="Picture 2" descr="C:\Users\Jose Luis\Desktop\10.-Renov-Iglesias-3.jpg"/>
          <p:cNvPicPr>
            <a:picLocks noChangeAspect="1" noChangeArrowheads="1"/>
          </p:cNvPicPr>
          <p:nvPr/>
        </p:nvPicPr>
        <p:blipFill>
          <a:blip r:embed="rId2"/>
          <a:srcRect/>
          <a:stretch>
            <a:fillRect/>
          </a:stretch>
        </p:blipFill>
        <p:spPr bwMode="auto">
          <a:xfrm>
            <a:off x="541305" y="785794"/>
            <a:ext cx="9215502" cy="471490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1305" y="285728"/>
            <a:ext cx="5208605" cy="461665"/>
          </a:xfrm>
          <a:prstGeom prst="rect">
            <a:avLst/>
          </a:prstGeom>
        </p:spPr>
        <p:txBody>
          <a:bodyPr wrap="none">
            <a:spAutoFit/>
          </a:bodyPr>
          <a:lstStyle/>
          <a:p>
            <a:r>
              <a:rPr lang="es-ES" sz="2400" b="1" i="1" dirty="0" smtClean="0"/>
              <a:t>Enrique y su mansión de los 20 millones</a:t>
            </a:r>
            <a:endParaRPr lang="es-ES" sz="2400" b="1" i="1" dirty="0"/>
          </a:p>
        </p:txBody>
      </p:sp>
      <p:sp>
        <p:nvSpPr>
          <p:cNvPr id="3" name="2 Rectángulo"/>
          <p:cNvSpPr/>
          <p:nvPr/>
        </p:nvSpPr>
        <p:spPr>
          <a:xfrm>
            <a:off x="3541701" y="5357826"/>
            <a:ext cx="6470659" cy="1200329"/>
          </a:xfrm>
          <a:prstGeom prst="rect">
            <a:avLst/>
          </a:prstGeom>
        </p:spPr>
        <p:txBody>
          <a:bodyPr wrap="square">
            <a:spAutoFit/>
          </a:bodyPr>
          <a:lstStyle/>
          <a:p>
            <a:r>
              <a:rPr lang="es-ES" dirty="0" smtClean="0">
                <a:latin typeface="Agency FB" pitchFamily="34" charset="0"/>
              </a:rPr>
              <a:t>Como todas las grandes estrellas del mundo de la música, </a:t>
            </a:r>
            <a:r>
              <a:rPr lang="es-ES" b="1" dirty="0" smtClean="0">
                <a:latin typeface="Agency FB" pitchFamily="34" charset="0"/>
              </a:rPr>
              <a:t>Enrique adquirió una mansión en la zona de </a:t>
            </a:r>
            <a:r>
              <a:rPr lang="es-ES" b="1" i="1" dirty="0" err="1" smtClean="0">
                <a:latin typeface="Agency FB" pitchFamily="34" charset="0"/>
              </a:rPr>
              <a:t>Bay</a:t>
            </a:r>
            <a:r>
              <a:rPr lang="es-ES" b="1" i="1" dirty="0" smtClean="0">
                <a:latin typeface="Agency FB" pitchFamily="34" charset="0"/>
              </a:rPr>
              <a:t> Point</a:t>
            </a:r>
            <a:r>
              <a:rPr lang="es-ES" b="1" dirty="0" smtClean="0">
                <a:latin typeface="Agency FB" pitchFamily="34" charset="0"/>
              </a:rPr>
              <a:t> donde su jardín tiene salida a un embarcadero</a:t>
            </a:r>
            <a:r>
              <a:rPr lang="es-ES" dirty="0" smtClean="0">
                <a:latin typeface="Agency FB" pitchFamily="34" charset="0"/>
              </a:rPr>
              <a:t>. Los</a:t>
            </a:r>
            <a:r>
              <a:rPr lang="es-ES" b="1" dirty="0" smtClean="0">
                <a:latin typeface="Agency FB" pitchFamily="34" charset="0"/>
              </a:rPr>
              <a:t> 20 millones de euros</a:t>
            </a:r>
            <a:r>
              <a:rPr lang="es-ES" dirty="0" smtClean="0">
                <a:latin typeface="Agency FB" pitchFamily="34" charset="0"/>
              </a:rPr>
              <a:t> que le valió su hogar se ubica en frente de </a:t>
            </a:r>
            <a:r>
              <a:rPr lang="es-ES" i="1" dirty="0" smtClean="0">
                <a:latin typeface="Agency FB" pitchFamily="34" charset="0"/>
              </a:rPr>
              <a:t>Miami Beach</a:t>
            </a:r>
            <a:r>
              <a:rPr lang="es-ES" dirty="0" smtClean="0">
                <a:latin typeface="Agency FB" pitchFamily="34" charset="0"/>
              </a:rPr>
              <a:t> y posee cancha de tenis, una piscina externa y 20 mil pies cuadrados.</a:t>
            </a:r>
            <a:endParaRPr lang="es-ES" dirty="0">
              <a:latin typeface="Agency FB" pitchFamily="34" charset="0"/>
            </a:endParaRPr>
          </a:p>
        </p:txBody>
      </p:sp>
      <p:pic>
        <p:nvPicPr>
          <p:cNvPr id="29698" name="Picture 2" descr="C:\Users\Jose Luis\Desktop\10.-Renov-Iglesias-11.jpg"/>
          <p:cNvPicPr>
            <a:picLocks noChangeAspect="1" noChangeArrowheads="1"/>
          </p:cNvPicPr>
          <p:nvPr/>
        </p:nvPicPr>
        <p:blipFill>
          <a:blip r:embed="rId2"/>
          <a:srcRect/>
          <a:stretch>
            <a:fillRect/>
          </a:stretch>
        </p:blipFill>
        <p:spPr bwMode="auto">
          <a:xfrm>
            <a:off x="398429" y="857232"/>
            <a:ext cx="8782680" cy="414340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26991" y="214290"/>
            <a:ext cx="5506957" cy="461665"/>
          </a:xfrm>
          <a:prstGeom prst="rect">
            <a:avLst/>
          </a:prstGeom>
        </p:spPr>
        <p:txBody>
          <a:bodyPr wrap="none">
            <a:spAutoFit/>
          </a:bodyPr>
          <a:lstStyle/>
          <a:p>
            <a:r>
              <a:rPr lang="es-ES" sz="2400" b="1" i="1" dirty="0" smtClean="0"/>
              <a:t>Le compuso una canción a su parte íntima</a:t>
            </a:r>
            <a:endParaRPr lang="es-ES" sz="2400" b="1" i="1" dirty="0"/>
          </a:p>
        </p:txBody>
      </p:sp>
      <p:sp>
        <p:nvSpPr>
          <p:cNvPr id="4" name="3 Rectángulo"/>
          <p:cNvSpPr/>
          <p:nvPr/>
        </p:nvSpPr>
        <p:spPr>
          <a:xfrm>
            <a:off x="1755751" y="5572140"/>
            <a:ext cx="8450304" cy="923330"/>
          </a:xfrm>
          <a:prstGeom prst="rect">
            <a:avLst/>
          </a:prstGeom>
        </p:spPr>
        <p:txBody>
          <a:bodyPr wrap="square">
            <a:spAutoFit/>
          </a:bodyPr>
          <a:lstStyle/>
          <a:p>
            <a:r>
              <a:rPr lang="es-ES" b="1" dirty="0" smtClean="0">
                <a:latin typeface="Agency FB" pitchFamily="34" charset="0"/>
              </a:rPr>
              <a:t>Julio </a:t>
            </a:r>
            <a:r>
              <a:rPr lang="es-ES" dirty="0" smtClean="0">
                <a:latin typeface="Agency FB" pitchFamily="34" charset="0"/>
              </a:rPr>
              <a:t>junto a uno de los cantantes del momento, </a:t>
            </a:r>
            <a:r>
              <a:rPr lang="es-ES" b="1" dirty="0" smtClean="0">
                <a:latin typeface="Agency FB" pitchFamily="34" charset="0"/>
              </a:rPr>
              <a:t>Romeo Santos</a:t>
            </a:r>
            <a:r>
              <a:rPr lang="es-ES" dirty="0" smtClean="0">
                <a:latin typeface="Agency FB" pitchFamily="34" charset="0"/>
              </a:rPr>
              <a:t>, </a:t>
            </a:r>
            <a:r>
              <a:rPr lang="es-ES" b="1" dirty="0" smtClean="0">
                <a:latin typeface="Agency FB" pitchFamily="34" charset="0"/>
              </a:rPr>
              <a:t>han lanzado una canción muy controversial en la cual hacen referencia al órgano reproductor masculino. </a:t>
            </a:r>
            <a:r>
              <a:rPr lang="es-ES" dirty="0" err="1" smtClean="0">
                <a:latin typeface="Agency FB" pitchFamily="34" charset="0"/>
              </a:rPr>
              <a:t>Titulada</a:t>
            </a:r>
            <a:r>
              <a:rPr lang="es-ES" b="1" i="1" dirty="0" err="1" smtClean="0">
                <a:latin typeface="Agency FB" pitchFamily="34" charset="0"/>
              </a:rPr>
              <a:t>El</a:t>
            </a:r>
            <a:r>
              <a:rPr lang="es-ES" b="1" i="1" dirty="0" smtClean="0">
                <a:latin typeface="Agency FB" pitchFamily="34" charset="0"/>
              </a:rPr>
              <a:t> Amigo</a:t>
            </a:r>
            <a:r>
              <a:rPr lang="es-ES" dirty="0" smtClean="0">
                <a:latin typeface="Agency FB" pitchFamily="34" charset="0"/>
              </a:rPr>
              <a:t>, ambos se unieron para exponer la canción de bachata si bien uno grabó su parte en Marbella y otro en República Dominicana.</a:t>
            </a:r>
            <a:endParaRPr lang="es-ES" dirty="0">
              <a:latin typeface="Agency FB" pitchFamily="34" charset="0"/>
            </a:endParaRPr>
          </a:p>
        </p:txBody>
      </p:sp>
      <p:pic>
        <p:nvPicPr>
          <p:cNvPr id="30722" name="Picture 2" descr="C:\Users\Jose Luis\Desktop\10.-Renov-Iglesias-4.jpg"/>
          <p:cNvPicPr>
            <a:picLocks noChangeAspect="1" noChangeArrowheads="1"/>
          </p:cNvPicPr>
          <p:nvPr/>
        </p:nvPicPr>
        <p:blipFill>
          <a:blip r:embed="rId2"/>
          <a:srcRect/>
          <a:stretch>
            <a:fillRect/>
          </a:stretch>
        </p:blipFill>
        <p:spPr bwMode="auto">
          <a:xfrm>
            <a:off x="755619" y="714356"/>
            <a:ext cx="9221564" cy="485778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53" y="142852"/>
            <a:ext cx="6117829" cy="461665"/>
          </a:xfrm>
          <a:prstGeom prst="rect">
            <a:avLst/>
          </a:prstGeom>
        </p:spPr>
        <p:txBody>
          <a:bodyPr wrap="none">
            <a:spAutoFit/>
          </a:bodyPr>
          <a:lstStyle/>
          <a:p>
            <a:r>
              <a:rPr lang="es-ES" sz="2400" b="1" i="1" dirty="0" smtClean="0"/>
              <a:t>Negocios con Cristiano Ronaldo y Rafael Nadal</a:t>
            </a:r>
            <a:endParaRPr lang="es-ES" sz="2400" b="1" i="1" dirty="0"/>
          </a:p>
        </p:txBody>
      </p:sp>
      <p:sp>
        <p:nvSpPr>
          <p:cNvPr id="3" name="2 Rectángulo"/>
          <p:cNvSpPr/>
          <p:nvPr/>
        </p:nvSpPr>
        <p:spPr>
          <a:xfrm>
            <a:off x="1327123" y="5715016"/>
            <a:ext cx="8828113" cy="923330"/>
          </a:xfrm>
          <a:prstGeom prst="rect">
            <a:avLst/>
          </a:prstGeom>
        </p:spPr>
        <p:txBody>
          <a:bodyPr wrap="square">
            <a:spAutoFit/>
          </a:bodyPr>
          <a:lstStyle/>
          <a:p>
            <a:r>
              <a:rPr lang="es-ES" b="1" dirty="0" smtClean="0">
                <a:latin typeface="Agency FB" pitchFamily="34" charset="0"/>
              </a:rPr>
              <a:t>Tres de los iconos más importantes de España </a:t>
            </a:r>
            <a:r>
              <a:rPr lang="es-ES" dirty="0" smtClean="0">
                <a:latin typeface="Agency FB" pitchFamily="34" charset="0"/>
              </a:rPr>
              <a:t>-a pesar de que Ronaldo es portugués- </a:t>
            </a:r>
            <a:r>
              <a:rPr lang="es-ES" b="1" dirty="0" smtClean="0">
                <a:latin typeface="Agency FB" pitchFamily="34" charset="0"/>
              </a:rPr>
              <a:t>se aliaron para apoyar a la cadena </a:t>
            </a:r>
            <a:r>
              <a:rPr lang="es-ES" b="1" i="1" dirty="0" err="1" smtClean="0">
                <a:latin typeface="Agency FB" pitchFamily="34" charset="0"/>
              </a:rPr>
              <a:t>Tatel</a:t>
            </a:r>
            <a:r>
              <a:rPr lang="es-ES" b="1" i="1" dirty="0" smtClean="0">
                <a:latin typeface="Agency FB" pitchFamily="34" charset="0"/>
              </a:rPr>
              <a:t> Restaurants</a:t>
            </a:r>
            <a:r>
              <a:rPr lang="es-ES" b="1" dirty="0" smtClean="0">
                <a:latin typeface="Agency FB" pitchFamily="34" charset="0"/>
              </a:rPr>
              <a:t>.</a:t>
            </a:r>
            <a:r>
              <a:rPr lang="es-ES" dirty="0" smtClean="0">
                <a:latin typeface="Agency FB" pitchFamily="34" charset="0"/>
              </a:rPr>
              <a:t> Ellos</a:t>
            </a:r>
            <a:r>
              <a:rPr lang="es-ES" b="1" dirty="0" smtClean="0">
                <a:latin typeface="Agency FB" pitchFamily="34" charset="0"/>
              </a:rPr>
              <a:t> se sumaron con sus inversiones al rubro gastronómico </a:t>
            </a:r>
            <a:r>
              <a:rPr lang="es-ES" dirty="0" smtClean="0">
                <a:latin typeface="Agency FB" pitchFamily="34" charset="0"/>
              </a:rPr>
              <a:t>entre tantas otros ámbitos en los que destinan su dinero. Quien más participativo estuvo fue el portugués quien posó para los fotógrafos.</a:t>
            </a:r>
            <a:endParaRPr lang="es-ES" dirty="0">
              <a:latin typeface="Agency FB" pitchFamily="34" charset="0"/>
            </a:endParaRPr>
          </a:p>
        </p:txBody>
      </p:sp>
      <p:pic>
        <p:nvPicPr>
          <p:cNvPr id="31746" name="Picture 2" descr="C:\Users\Jose Luis\Desktop\10.-Renov-Iglesias-12.jpg"/>
          <p:cNvPicPr>
            <a:picLocks noChangeAspect="1" noChangeArrowheads="1"/>
          </p:cNvPicPr>
          <p:nvPr/>
        </p:nvPicPr>
        <p:blipFill>
          <a:blip r:embed="rId2"/>
          <a:srcRect/>
          <a:stretch>
            <a:fillRect/>
          </a:stretch>
        </p:blipFill>
        <p:spPr bwMode="auto">
          <a:xfrm>
            <a:off x="541305" y="714356"/>
            <a:ext cx="9388385" cy="485778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8429" y="214290"/>
            <a:ext cx="2416752" cy="461665"/>
          </a:xfrm>
          <a:prstGeom prst="rect">
            <a:avLst/>
          </a:prstGeom>
        </p:spPr>
        <p:txBody>
          <a:bodyPr wrap="none">
            <a:spAutoFit/>
          </a:bodyPr>
          <a:lstStyle/>
          <a:p>
            <a:r>
              <a:rPr lang="es-ES" sz="2400" b="1" i="1" dirty="0" smtClean="0"/>
              <a:t>Una boda secreta</a:t>
            </a:r>
            <a:endParaRPr lang="es-ES" sz="2400" b="1" i="1" dirty="0"/>
          </a:p>
        </p:txBody>
      </p:sp>
      <p:sp>
        <p:nvSpPr>
          <p:cNvPr id="3" name="2 Rectángulo"/>
          <p:cNvSpPr/>
          <p:nvPr/>
        </p:nvSpPr>
        <p:spPr>
          <a:xfrm>
            <a:off x="1612875" y="5643578"/>
            <a:ext cx="8572560" cy="923330"/>
          </a:xfrm>
          <a:prstGeom prst="rect">
            <a:avLst/>
          </a:prstGeom>
        </p:spPr>
        <p:txBody>
          <a:bodyPr wrap="square">
            <a:spAutoFit/>
          </a:bodyPr>
          <a:lstStyle/>
          <a:p>
            <a:r>
              <a:rPr lang="es-ES" b="1" dirty="0" smtClean="0">
                <a:latin typeface="Agency FB" pitchFamily="34" charset="0"/>
              </a:rPr>
              <a:t>Julio Iglesias contrajo matrimonio con Miranda </a:t>
            </a:r>
            <a:r>
              <a:rPr lang="es-ES" b="1" dirty="0" err="1" smtClean="0">
                <a:latin typeface="Agency FB" pitchFamily="34" charset="0"/>
              </a:rPr>
              <a:t>Rijnsburger</a:t>
            </a:r>
            <a:r>
              <a:rPr lang="es-ES" b="1" dirty="0" smtClean="0">
                <a:latin typeface="Agency FB" pitchFamily="34" charset="0"/>
              </a:rPr>
              <a:t> en agosto del 2010 y ningún medio pudo prever que dicho evento tomaría lugar. </a:t>
            </a:r>
            <a:r>
              <a:rPr lang="es-ES" dirty="0" smtClean="0">
                <a:latin typeface="Agency FB" pitchFamily="34" charset="0"/>
              </a:rPr>
              <a:t>El cantante y su pareja </a:t>
            </a:r>
            <a:r>
              <a:rPr lang="es-ES" b="1" dirty="0" smtClean="0">
                <a:latin typeface="Agency FB" pitchFamily="34" charset="0"/>
              </a:rPr>
              <a:t>hicieron de una reunión de amigos y familiares su casamiento en una finca en Badajoz</a:t>
            </a:r>
            <a:r>
              <a:rPr lang="es-ES" dirty="0" smtClean="0">
                <a:latin typeface="Agency FB" pitchFamily="34" charset="0"/>
              </a:rPr>
              <a:t>, España. Tras cinco años, dieron el sí de manera asombrosa.</a:t>
            </a:r>
            <a:endParaRPr lang="es-ES" dirty="0">
              <a:latin typeface="Agency FB" pitchFamily="34" charset="0"/>
            </a:endParaRPr>
          </a:p>
        </p:txBody>
      </p:sp>
      <p:pic>
        <p:nvPicPr>
          <p:cNvPr id="32770" name="Picture 2" descr="C:\Users\Jose Luis\Desktop\10.-Renov-Iglesias-5.jpg"/>
          <p:cNvPicPr>
            <a:picLocks noChangeAspect="1" noChangeArrowheads="1"/>
          </p:cNvPicPr>
          <p:nvPr/>
        </p:nvPicPr>
        <p:blipFill>
          <a:blip r:embed="rId2"/>
          <a:srcRect/>
          <a:stretch>
            <a:fillRect/>
          </a:stretch>
        </p:blipFill>
        <p:spPr bwMode="auto">
          <a:xfrm>
            <a:off x="684181" y="785794"/>
            <a:ext cx="9208274" cy="471490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14290"/>
            <a:ext cx="3449919" cy="461665"/>
          </a:xfrm>
          <a:prstGeom prst="rect">
            <a:avLst/>
          </a:prstGeom>
        </p:spPr>
        <p:txBody>
          <a:bodyPr wrap="none">
            <a:spAutoFit/>
          </a:bodyPr>
          <a:lstStyle/>
          <a:p>
            <a:r>
              <a:rPr lang="es-ES" sz="2400" b="1" i="1" dirty="0" smtClean="0"/>
              <a:t>El bochorno de Santander</a:t>
            </a:r>
            <a:endParaRPr lang="es-ES" sz="2400" b="1" i="1" dirty="0"/>
          </a:p>
        </p:txBody>
      </p:sp>
      <p:sp>
        <p:nvSpPr>
          <p:cNvPr id="3" name="2 Rectángulo"/>
          <p:cNvSpPr/>
          <p:nvPr/>
        </p:nvSpPr>
        <p:spPr>
          <a:xfrm>
            <a:off x="2898759" y="5429264"/>
            <a:ext cx="7307295" cy="1200329"/>
          </a:xfrm>
          <a:prstGeom prst="rect">
            <a:avLst/>
          </a:prstGeom>
        </p:spPr>
        <p:txBody>
          <a:bodyPr wrap="square">
            <a:spAutoFit/>
          </a:bodyPr>
          <a:lstStyle/>
          <a:p>
            <a:r>
              <a:rPr lang="es-ES" b="1" dirty="0" smtClean="0">
                <a:latin typeface="Agency FB" pitchFamily="34" charset="0"/>
              </a:rPr>
              <a:t>Fue el concierto que dio Enrique en los </a:t>
            </a:r>
            <a:r>
              <a:rPr lang="es-ES" b="1" i="1" dirty="0" smtClean="0">
                <a:latin typeface="Agency FB" pitchFamily="34" charset="0"/>
              </a:rPr>
              <a:t>Campos del Sport</a:t>
            </a:r>
            <a:r>
              <a:rPr lang="es-ES" b="1" dirty="0" smtClean="0">
                <a:latin typeface="Agency FB" pitchFamily="34" charset="0"/>
              </a:rPr>
              <a:t> de </a:t>
            </a:r>
            <a:r>
              <a:rPr lang="es-ES" b="1" i="1" dirty="0" smtClean="0">
                <a:latin typeface="Agency FB" pitchFamily="34" charset="0"/>
              </a:rPr>
              <a:t>El Sardinero</a:t>
            </a:r>
            <a:r>
              <a:rPr lang="es-ES" b="1" dirty="0" smtClean="0">
                <a:latin typeface="Agency FB" pitchFamily="34" charset="0"/>
              </a:rPr>
              <a:t> donde se libró una ola de críticas.</a:t>
            </a:r>
            <a:r>
              <a:rPr lang="es-ES" dirty="0" smtClean="0">
                <a:latin typeface="Agency FB" pitchFamily="34" charset="0"/>
              </a:rPr>
              <a:t> Algunos medios de comunicación </a:t>
            </a:r>
            <a:r>
              <a:rPr lang="es-ES" b="1" dirty="0" smtClean="0">
                <a:latin typeface="Agency FB" pitchFamily="34" charset="0"/>
              </a:rPr>
              <a:t>catalogaron de “</a:t>
            </a:r>
            <a:r>
              <a:rPr lang="es-ES" b="1" i="1" dirty="0" err="1" smtClean="0">
                <a:latin typeface="Agency FB" pitchFamily="34" charset="0"/>
              </a:rPr>
              <a:t>desastroza</a:t>
            </a:r>
            <a:r>
              <a:rPr lang="es-ES" b="1" dirty="0" smtClean="0">
                <a:latin typeface="Agency FB" pitchFamily="34" charset="0"/>
              </a:rPr>
              <a:t>” su presentación</a:t>
            </a:r>
            <a:r>
              <a:rPr lang="es-ES" dirty="0" smtClean="0">
                <a:latin typeface="Agency FB" pitchFamily="34" charset="0"/>
              </a:rPr>
              <a:t> debido a que </a:t>
            </a:r>
            <a:r>
              <a:rPr lang="es-ES" b="1" dirty="0" smtClean="0">
                <a:latin typeface="Agency FB" pitchFamily="34" charset="0"/>
              </a:rPr>
              <a:t>habría sido un espectáculo breve</a:t>
            </a:r>
            <a:r>
              <a:rPr lang="es-ES" dirty="0" smtClean="0">
                <a:latin typeface="Agency FB" pitchFamily="34" charset="0"/>
              </a:rPr>
              <a:t> (1 hora y 30 minutos) y en el cual </a:t>
            </a:r>
            <a:r>
              <a:rPr lang="es-ES" b="1" dirty="0" smtClean="0">
                <a:latin typeface="Agency FB" pitchFamily="34" charset="0"/>
              </a:rPr>
              <a:t>habría hecho </a:t>
            </a:r>
            <a:r>
              <a:rPr lang="es-ES" b="1" i="1" dirty="0" err="1" smtClean="0">
                <a:latin typeface="Agency FB" pitchFamily="34" charset="0"/>
              </a:rPr>
              <a:t>playback</a:t>
            </a:r>
            <a:r>
              <a:rPr lang="es-ES" dirty="0" err="1" smtClean="0">
                <a:latin typeface="Agency FB" pitchFamily="34" charset="0"/>
              </a:rPr>
              <a:t>en</a:t>
            </a:r>
            <a:r>
              <a:rPr lang="es-ES" dirty="0" smtClean="0">
                <a:latin typeface="Agency FB" pitchFamily="34" charset="0"/>
              </a:rPr>
              <a:t> algunos momentos.</a:t>
            </a:r>
            <a:endParaRPr lang="es-ES" dirty="0">
              <a:latin typeface="Agency FB" pitchFamily="34" charset="0"/>
            </a:endParaRPr>
          </a:p>
        </p:txBody>
      </p:sp>
      <p:pic>
        <p:nvPicPr>
          <p:cNvPr id="33794" name="Picture 2" descr="C:\Users\Jose Luis\Desktop\10.-Renov-Iglesias-13.jpg"/>
          <p:cNvPicPr>
            <a:picLocks noChangeAspect="1" noChangeArrowheads="1"/>
          </p:cNvPicPr>
          <p:nvPr/>
        </p:nvPicPr>
        <p:blipFill>
          <a:blip r:embed="rId2"/>
          <a:srcRect/>
          <a:stretch>
            <a:fillRect/>
          </a:stretch>
        </p:blipFill>
        <p:spPr bwMode="auto">
          <a:xfrm>
            <a:off x="755619" y="785794"/>
            <a:ext cx="9001188"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2674002" cy="461665"/>
          </a:xfrm>
          <a:prstGeom prst="rect">
            <a:avLst/>
          </a:prstGeom>
        </p:spPr>
        <p:txBody>
          <a:bodyPr wrap="none">
            <a:spAutoFit/>
          </a:bodyPr>
          <a:lstStyle/>
          <a:p>
            <a:r>
              <a:rPr lang="es-ES" sz="2400" b="1" i="1" dirty="0" smtClean="0"/>
              <a:t>¿Cuánto se conoce?</a:t>
            </a:r>
            <a:endParaRPr lang="es-ES" sz="2400" b="1" i="1" dirty="0"/>
          </a:p>
        </p:txBody>
      </p:sp>
      <p:sp>
        <p:nvSpPr>
          <p:cNvPr id="3" name="2 Rectángulo"/>
          <p:cNvSpPr/>
          <p:nvPr/>
        </p:nvSpPr>
        <p:spPr>
          <a:xfrm>
            <a:off x="1541437" y="5786454"/>
            <a:ext cx="8643998" cy="923330"/>
          </a:xfrm>
          <a:prstGeom prst="rect">
            <a:avLst/>
          </a:prstGeom>
        </p:spPr>
        <p:txBody>
          <a:bodyPr wrap="square">
            <a:spAutoFit/>
          </a:bodyPr>
          <a:lstStyle/>
          <a:p>
            <a:r>
              <a:rPr lang="es-ES" b="1" dirty="0" smtClean="0">
                <a:latin typeface="Agency FB" pitchFamily="34" charset="0"/>
              </a:rPr>
              <a:t>En el 2015, Julio Iglesias fue invitado para dar el discurso de graduación en el </a:t>
            </a:r>
            <a:r>
              <a:rPr lang="es-ES" b="1" i="1" dirty="0" err="1" smtClean="0">
                <a:latin typeface="Agency FB" pitchFamily="34" charset="0"/>
              </a:rPr>
              <a:t>Berklee</a:t>
            </a:r>
            <a:r>
              <a:rPr lang="es-ES" b="1" i="1" dirty="0" smtClean="0">
                <a:latin typeface="Agency FB" pitchFamily="34" charset="0"/>
              </a:rPr>
              <a:t> </a:t>
            </a:r>
            <a:r>
              <a:rPr lang="es-ES" b="1" i="1" dirty="0" err="1" smtClean="0">
                <a:latin typeface="Agency FB" pitchFamily="34" charset="0"/>
              </a:rPr>
              <a:t>College</a:t>
            </a:r>
            <a:r>
              <a:rPr lang="es-ES" b="1" i="1" dirty="0" smtClean="0">
                <a:latin typeface="Agency FB" pitchFamily="34" charset="0"/>
              </a:rPr>
              <a:t> of </a:t>
            </a:r>
            <a:r>
              <a:rPr lang="es-ES" b="1" i="1" dirty="0" err="1" smtClean="0">
                <a:latin typeface="Agency FB" pitchFamily="34" charset="0"/>
              </a:rPr>
              <a:t>Music</a:t>
            </a:r>
            <a:r>
              <a:rPr lang="es-ES" i="1" dirty="0" smtClean="0">
                <a:latin typeface="Agency FB" pitchFamily="34" charset="0"/>
              </a:rPr>
              <a:t> </a:t>
            </a:r>
            <a:r>
              <a:rPr lang="es-ES" dirty="0" smtClean="0">
                <a:latin typeface="Agency FB" pitchFamily="34" charset="0"/>
              </a:rPr>
              <a:t>(Colegio de Música de </a:t>
            </a:r>
            <a:r>
              <a:rPr lang="es-ES" dirty="0" err="1" smtClean="0">
                <a:latin typeface="Agency FB" pitchFamily="34" charset="0"/>
              </a:rPr>
              <a:t>Berklee</a:t>
            </a:r>
            <a:r>
              <a:rPr lang="es-ES" dirty="0" smtClean="0">
                <a:latin typeface="Agency FB" pitchFamily="34" charset="0"/>
              </a:rPr>
              <a:t>) </a:t>
            </a:r>
            <a:r>
              <a:rPr lang="es-ES" b="1" dirty="0" smtClean="0">
                <a:latin typeface="Agency FB" pitchFamily="34" charset="0"/>
              </a:rPr>
              <a:t>en la Universidad de Boston</a:t>
            </a:r>
            <a:r>
              <a:rPr lang="es-ES" dirty="0" smtClean="0">
                <a:latin typeface="Agency FB" pitchFamily="34" charset="0"/>
              </a:rPr>
              <a:t>. En la ceremonia donde acababan sus estudios cientos de jóvenes éste lanzó: “</a:t>
            </a:r>
            <a:r>
              <a:rPr lang="es-ES" b="1" i="1" dirty="0" smtClean="0">
                <a:latin typeface="Agency FB" pitchFamily="34" charset="0"/>
              </a:rPr>
              <a:t>Cuando me miro en el espejo no entiendo nada de lo que pasa conmigo</a:t>
            </a:r>
            <a:r>
              <a:rPr lang="es-ES" dirty="0" smtClean="0">
                <a:latin typeface="Agency FB" pitchFamily="34" charset="0"/>
              </a:rPr>
              <a:t>“.</a:t>
            </a:r>
            <a:endParaRPr lang="es-ES" dirty="0">
              <a:latin typeface="Agency FB" pitchFamily="34" charset="0"/>
            </a:endParaRPr>
          </a:p>
        </p:txBody>
      </p:sp>
      <p:pic>
        <p:nvPicPr>
          <p:cNvPr id="34818" name="Picture 2" descr="C:\Users\Jose Luis\Desktop\10.-Renov-Iglesias-6.jpg"/>
          <p:cNvPicPr>
            <a:picLocks noChangeAspect="1" noChangeArrowheads="1"/>
          </p:cNvPicPr>
          <p:nvPr/>
        </p:nvPicPr>
        <p:blipFill>
          <a:blip r:embed="rId2"/>
          <a:srcRect/>
          <a:stretch>
            <a:fillRect/>
          </a:stretch>
        </p:blipFill>
        <p:spPr bwMode="auto">
          <a:xfrm>
            <a:off x="684181" y="785794"/>
            <a:ext cx="9215502" cy="485778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julio iglesias"/>
          <p:cNvPicPr>
            <a:picLocks noChangeAspect="1" noChangeArrowheads="1"/>
          </p:cNvPicPr>
          <p:nvPr/>
        </p:nvPicPr>
        <p:blipFill>
          <a:blip r:embed="rId2"/>
          <a:srcRect/>
          <a:stretch>
            <a:fillRect/>
          </a:stretch>
        </p:blipFill>
        <p:spPr bwMode="auto">
          <a:xfrm>
            <a:off x="-744579" y="0"/>
            <a:ext cx="11471319" cy="6858000"/>
          </a:xfrm>
          <a:prstGeom prst="rect">
            <a:avLst/>
          </a:prstGeom>
          <a:noFill/>
        </p:spPr>
      </p:pic>
      <p:sp>
        <p:nvSpPr>
          <p:cNvPr id="3" name="2 CuadroTexto"/>
          <p:cNvSpPr txBox="1"/>
          <p:nvPr/>
        </p:nvSpPr>
        <p:spPr>
          <a:xfrm>
            <a:off x="8470923" y="3357562"/>
            <a:ext cx="1762085" cy="646331"/>
          </a:xfrm>
          <a:prstGeom prst="rect">
            <a:avLst/>
          </a:prstGeom>
          <a:noFill/>
        </p:spPr>
        <p:txBody>
          <a:bodyPr wrap="none" rtlCol="0">
            <a:spAutoFit/>
          </a:bodyPr>
          <a:lstStyle/>
          <a:p>
            <a:pPr algn="ctr"/>
            <a:r>
              <a:rPr lang="es-ES" b="1" dirty="0" smtClean="0">
                <a:solidFill>
                  <a:srgbClr val="FF0000"/>
                </a:solidFill>
              </a:rPr>
              <a:t>FOTOS Y TEXTOS</a:t>
            </a:r>
          </a:p>
          <a:p>
            <a:pPr algn="ctr"/>
            <a:r>
              <a:rPr lang="es-ES" b="1" dirty="0" smtClean="0">
                <a:solidFill>
                  <a:srgbClr val="FF0000"/>
                </a:solidFill>
              </a:rPr>
              <a:t> DE INTERNET</a:t>
            </a:r>
            <a:endParaRPr lang="es-ES" b="1" dirty="0">
              <a:solidFill>
                <a:srgbClr val="FF0000"/>
              </a:solidFill>
            </a:endParaRPr>
          </a:p>
        </p:txBody>
      </p:sp>
      <p:pic>
        <p:nvPicPr>
          <p:cNvPr id="4" name="Picture 8"/>
          <p:cNvPicPr>
            <a:picLocks noChangeAspect="1" noChangeArrowheads="1"/>
          </p:cNvPicPr>
          <p:nvPr/>
        </p:nvPicPr>
        <p:blipFill>
          <a:blip r:embed="rId3" cstate="print"/>
          <a:srcRect/>
          <a:stretch>
            <a:fillRect/>
          </a:stretch>
        </p:blipFill>
        <p:spPr bwMode="auto">
          <a:xfrm>
            <a:off x="8613799" y="714356"/>
            <a:ext cx="1162973" cy="723900"/>
          </a:xfrm>
          <a:prstGeom prst="rect">
            <a:avLst/>
          </a:prstGeom>
          <a:noFill/>
          <a:ln w="9525">
            <a:noFill/>
            <a:round/>
            <a:headEnd/>
            <a:tailEnd/>
          </a:ln>
        </p:spPr>
      </p:pic>
      <p:sp>
        <p:nvSpPr>
          <p:cNvPr id="6" name="5 CuadroTexto"/>
          <p:cNvSpPr txBox="1"/>
          <p:nvPr/>
        </p:nvSpPr>
        <p:spPr>
          <a:xfrm>
            <a:off x="8042295" y="1643050"/>
            <a:ext cx="2428870" cy="1200329"/>
          </a:xfrm>
          <a:prstGeom prst="rect">
            <a:avLst/>
          </a:prstGeom>
          <a:noFill/>
        </p:spPr>
        <p:txBody>
          <a:bodyPr wrap="none" rtlCol="0">
            <a:spAutoFit/>
          </a:bodyPr>
          <a:lstStyle/>
          <a:p>
            <a:pPr algn="ctr"/>
            <a:r>
              <a:rPr lang="es-ES" b="1" dirty="0" smtClean="0">
                <a:solidFill>
                  <a:srgbClr val="FF0000"/>
                </a:solidFill>
                <a:latin typeface="Agency FB" pitchFamily="34" charset="0"/>
              </a:rPr>
              <a:t>POPURRI DE BOLEROS</a:t>
            </a:r>
          </a:p>
          <a:p>
            <a:pPr algn="ctr"/>
            <a:r>
              <a:rPr lang="es-ES" b="1" dirty="0" smtClean="0">
                <a:solidFill>
                  <a:srgbClr val="FF0000"/>
                </a:solidFill>
                <a:latin typeface="Agency FB" pitchFamily="34" charset="0"/>
              </a:rPr>
              <a:t>DUELE EL CORAZON</a:t>
            </a:r>
          </a:p>
          <a:p>
            <a:pPr algn="ctr"/>
            <a:r>
              <a:rPr lang="es-ES" b="1" dirty="0" smtClean="0">
                <a:solidFill>
                  <a:srgbClr val="FF0000"/>
                </a:solidFill>
                <a:latin typeface="Agency FB" pitchFamily="34" charset="0"/>
              </a:rPr>
              <a:t>QUE NO SE ROMPA LA NOCHE</a:t>
            </a:r>
          </a:p>
          <a:p>
            <a:pPr algn="ctr"/>
            <a:r>
              <a:rPr lang="es-ES" b="1" dirty="0" smtClean="0">
                <a:solidFill>
                  <a:srgbClr val="FF0000"/>
                </a:solidFill>
                <a:latin typeface="Agency FB" pitchFamily="34" charset="0"/>
              </a:rPr>
              <a:t>SUBEME LA RADIO</a:t>
            </a:r>
            <a:endParaRPr lang="es-ES" b="1" dirty="0">
              <a:solidFill>
                <a:srgbClr val="FF0000"/>
              </a:solidFill>
              <a:latin typeface="Agency FB" pitchFamily="34" charset="0"/>
            </a:endParaRPr>
          </a:p>
        </p:txBody>
      </p:sp>
    </p:spTree>
  </p:cSld>
  <p:clrMapOvr>
    <a:masterClrMapping/>
  </p:clrMapOvr>
  <p:transition spd="med" advTm="9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53" y="214290"/>
            <a:ext cx="4746299" cy="461665"/>
          </a:xfrm>
          <a:prstGeom prst="rect">
            <a:avLst/>
          </a:prstGeom>
        </p:spPr>
        <p:txBody>
          <a:bodyPr wrap="none">
            <a:spAutoFit/>
          </a:bodyPr>
          <a:lstStyle/>
          <a:p>
            <a:r>
              <a:rPr lang="es-ES" sz="2400" b="1" i="1" dirty="0" smtClean="0"/>
              <a:t>La razón de la separación con Isabel</a:t>
            </a:r>
            <a:endParaRPr lang="es-ES" sz="2400" b="1" i="1" dirty="0"/>
          </a:p>
        </p:txBody>
      </p:sp>
      <p:sp>
        <p:nvSpPr>
          <p:cNvPr id="3" name="2 Rectángulo"/>
          <p:cNvSpPr/>
          <p:nvPr/>
        </p:nvSpPr>
        <p:spPr>
          <a:xfrm>
            <a:off x="2470131" y="5429264"/>
            <a:ext cx="7756543" cy="1200329"/>
          </a:xfrm>
          <a:prstGeom prst="rect">
            <a:avLst/>
          </a:prstGeom>
        </p:spPr>
        <p:txBody>
          <a:bodyPr wrap="square">
            <a:spAutoFit/>
          </a:bodyPr>
          <a:lstStyle/>
          <a:p>
            <a:r>
              <a:rPr lang="es-ES" dirty="0" smtClean="0">
                <a:latin typeface="Agency FB" pitchFamily="34" charset="0"/>
              </a:rPr>
              <a:t>Isabel </a:t>
            </a:r>
            <a:r>
              <a:rPr lang="es-ES" dirty="0" err="1" smtClean="0">
                <a:latin typeface="Agency FB" pitchFamily="34" charset="0"/>
              </a:rPr>
              <a:t>Preysler</a:t>
            </a:r>
            <a:r>
              <a:rPr lang="es-ES" dirty="0" smtClean="0">
                <a:latin typeface="Agency FB" pitchFamily="34" charset="0"/>
              </a:rPr>
              <a:t> ha sido la esposa de Julio y la madre de Enrique. Fue su esposo quien reveló años después la razón de la separación: “</a:t>
            </a:r>
            <a:r>
              <a:rPr lang="es-ES" b="1" i="1" dirty="0" smtClean="0">
                <a:latin typeface="Agency FB" pitchFamily="34" charset="0"/>
              </a:rPr>
              <a:t>Nunca se interesó por mi carrera artística de forma activa, pero sí pasiva</a:t>
            </a:r>
            <a:r>
              <a:rPr lang="es-ES" dirty="0" smtClean="0">
                <a:latin typeface="Agency FB" pitchFamily="34" charset="0"/>
              </a:rPr>
              <a:t>“. Y agregó: “</a:t>
            </a:r>
            <a:r>
              <a:rPr lang="es-ES" b="1" i="1" dirty="0" smtClean="0">
                <a:latin typeface="Agency FB" pitchFamily="34" charset="0"/>
              </a:rPr>
              <a:t>Ella me llenaba de emociones pero en lo que se refiere al artista trató siempre de separar los caminos</a:t>
            </a:r>
            <a:r>
              <a:rPr lang="es-ES" dirty="0" smtClean="0">
                <a:latin typeface="Agency FB" pitchFamily="34" charset="0"/>
              </a:rPr>
              <a:t>“.</a:t>
            </a:r>
            <a:endParaRPr lang="es-ES" dirty="0">
              <a:latin typeface="Agency FB" pitchFamily="34" charset="0"/>
            </a:endParaRPr>
          </a:p>
        </p:txBody>
      </p:sp>
      <p:pic>
        <p:nvPicPr>
          <p:cNvPr id="36866" name="Picture 2" descr="C:\Users\Jose Luis\Desktop\10.-Renov-Iglesias-7.jpg"/>
          <p:cNvPicPr>
            <a:picLocks noChangeAspect="1" noChangeArrowheads="1"/>
          </p:cNvPicPr>
          <p:nvPr/>
        </p:nvPicPr>
        <p:blipFill>
          <a:blip r:embed="rId2"/>
          <a:srcRect/>
          <a:stretch>
            <a:fillRect/>
          </a:stretch>
        </p:blipFill>
        <p:spPr bwMode="auto">
          <a:xfrm>
            <a:off x="898495" y="785794"/>
            <a:ext cx="9113923" cy="4572032"/>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142852"/>
            <a:ext cx="3330848" cy="461665"/>
          </a:xfrm>
          <a:prstGeom prst="rect">
            <a:avLst/>
          </a:prstGeom>
        </p:spPr>
        <p:txBody>
          <a:bodyPr wrap="none">
            <a:spAutoFit/>
          </a:bodyPr>
          <a:lstStyle/>
          <a:p>
            <a:r>
              <a:rPr lang="es-ES" sz="2400" b="1" i="1" dirty="0" smtClean="0"/>
              <a:t>Una broma de mal gusto</a:t>
            </a:r>
            <a:endParaRPr lang="es-ES" sz="2400" b="1" i="1" dirty="0"/>
          </a:p>
        </p:txBody>
      </p:sp>
      <p:sp>
        <p:nvSpPr>
          <p:cNvPr id="3" name="2 Rectángulo"/>
          <p:cNvSpPr/>
          <p:nvPr/>
        </p:nvSpPr>
        <p:spPr>
          <a:xfrm>
            <a:off x="2184379" y="5500702"/>
            <a:ext cx="7929618" cy="1200329"/>
          </a:xfrm>
          <a:prstGeom prst="rect">
            <a:avLst/>
          </a:prstGeom>
        </p:spPr>
        <p:txBody>
          <a:bodyPr wrap="square">
            <a:spAutoFit/>
          </a:bodyPr>
          <a:lstStyle/>
          <a:p>
            <a:r>
              <a:rPr lang="es-ES" dirty="0" smtClean="0">
                <a:latin typeface="Agency FB" pitchFamily="34" charset="0"/>
              </a:rPr>
              <a:t>A través de su red de </a:t>
            </a:r>
            <a:r>
              <a:rPr lang="es-ES" dirty="0" err="1" smtClean="0">
                <a:latin typeface="Agency FB" pitchFamily="34" charset="0"/>
              </a:rPr>
              <a:t>Instagram</a:t>
            </a:r>
            <a:r>
              <a:rPr lang="es-ES" dirty="0" smtClean="0">
                <a:latin typeface="Agency FB" pitchFamily="34" charset="0"/>
              </a:rPr>
              <a:t>, </a:t>
            </a:r>
            <a:r>
              <a:rPr lang="es-ES" b="1" dirty="0" smtClean="0">
                <a:latin typeface="Agency FB" pitchFamily="34" charset="0"/>
              </a:rPr>
              <a:t>Enrique Iglesias publicó un video en el cual enseñaba a su mascota, un perro raza pastor alemán quien supuestamente veía una conocida serie pero en realidad, mientras éste miraba una escena erótica</a:t>
            </a:r>
            <a:r>
              <a:rPr lang="es-ES" dirty="0" smtClean="0">
                <a:latin typeface="Agency FB" pitchFamily="34" charset="0"/>
              </a:rPr>
              <a:t>. Las imágenes fueron luego defendidas por el cantante quien explicó: “</a:t>
            </a:r>
            <a:r>
              <a:rPr lang="es-ES" b="1" i="1" dirty="0" err="1" smtClean="0">
                <a:latin typeface="Agency FB" pitchFamily="34" charset="0"/>
              </a:rPr>
              <a:t>Ey</a:t>
            </a:r>
            <a:r>
              <a:rPr lang="es-ES" b="1" i="1" dirty="0" smtClean="0">
                <a:latin typeface="Agency FB" pitchFamily="34" charset="0"/>
              </a:rPr>
              <a:t>, que lo dije de cachondeo</a:t>
            </a:r>
            <a:r>
              <a:rPr lang="es-ES" dirty="0" smtClean="0">
                <a:latin typeface="Agency FB" pitchFamily="34" charset="0"/>
              </a:rPr>
              <a:t>“.</a:t>
            </a:r>
            <a:endParaRPr lang="es-ES" dirty="0">
              <a:latin typeface="Agency FB" pitchFamily="34" charset="0"/>
            </a:endParaRPr>
          </a:p>
        </p:txBody>
      </p:sp>
      <p:pic>
        <p:nvPicPr>
          <p:cNvPr id="35842" name="Picture 2" descr="C:\Users\Jose Luis\Desktop\10.-Renov-Iglesias-14.jpg"/>
          <p:cNvPicPr>
            <a:picLocks noChangeAspect="1" noChangeArrowheads="1"/>
          </p:cNvPicPr>
          <p:nvPr/>
        </p:nvPicPr>
        <p:blipFill>
          <a:blip r:embed="rId3"/>
          <a:srcRect/>
          <a:stretch>
            <a:fillRect/>
          </a:stretch>
        </p:blipFill>
        <p:spPr bwMode="auto">
          <a:xfrm>
            <a:off x="684181" y="642918"/>
            <a:ext cx="9223733" cy="4786346"/>
          </a:xfrm>
          <a:prstGeom prst="rect">
            <a:avLst/>
          </a:prstGeom>
          <a:noFill/>
        </p:spPr>
      </p:pic>
    </p:spTree>
  </p:cSld>
  <p:clrMapOvr>
    <a:masterClrMapping/>
  </p:clrMapOvr>
  <p:transition spd="med" advTm="24000">
    <p:random/>
    <p:sndAc>
      <p:stSnd>
        <p:snd r:embed="rId2" name="01 subeme la radio (feat descemer bueno, zion &amp; lennox).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4576894" cy="461665"/>
          </a:xfrm>
          <a:prstGeom prst="rect">
            <a:avLst/>
          </a:prstGeom>
        </p:spPr>
        <p:txBody>
          <a:bodyPr wrap="none">
            <a:spAutoFit/>
          </a:bodyPr>
          <a:lstStyle/>
          <a:p>
            <a:r>
              <a:rPr lang="es-ES" sz="2400" b="1" i="1" dirty="0" smtClean="0"/>
              <a:t>Un año después, lo dejaron grabar</a:t>
            </a:r>
            <a:endParaRPr lang="es-ES" sz="2400" b="1" i="1" dirty="0"/>
          </a:p>
        </p:txBody>
      </p:sp>
      <p:sp>
        <p:nvSpPr>
          <p:cNvPr id="3" name="2 Rectángulo"/>
          <p:cNvSpPr/>
          <p:nvPr/>
        </p:nvSpPr>
        <p:spPr>
          <a:xfrm>
            <a:off x="2255817" y="5572140"/>
            <a:ext cx="7899419" cy="923330"/>
          </a:xfrm>
          <a:prstGeom prst="rect">
            <a:avLst/>
          </a:prstGeom>
        </p:spPr>
        <p:txBody>
          <a:bodyPr wrap="square">
            <a:spAutoFit/>
          </a:bodyPr>
          <a:lstStyle/>
          <a:p>
            <a:r>
              <a:rPr lang="es-ES" dirty="0" smtClean="0">
                <a:latin typeface="Agency FB" pitchFamily="34" charset="0"/>
              </a:rPr>
              <a:t>El tema que lanzó Enrique Iglesias en 2017 llamado </a:t>
            </a:r>
            <a:r>
              <a:rPr lang="es-ES" i="1" dirty="0" smtClean="0">
                <a:latin typeface="Agency FB" pitchFamily="34" charset="0"/>
              </a:rPr>
              <a:t>Súbeme la radio</a:t>
            </a:r>
            <a:r>
              <a:rPr lang="es-ES" dirty="0" smtClean="0">
                <a:latin typeface="Agency FB" pitchFamily="34" charset="0"/>
              </a:rPr>
              <a:t> tuvo un largo proceso de preparación. Más allá de la melodía, la letra y lo que transmite la canción, los directores del video </a:t>
            </a:r>
            <a:r>
              <a:rPr lang="es-ES" b="1" dirty="0" smtClean="0">
                <a:latin typeface="Agency FB" pitchFamily="34" charset="0"/>
              </a:rPr>
              <a:t>debieron esperar casi un año para que Cuba le dejara rodar parte de su </a:t>
            </a:r>
            <a:r>
              <a:rPr lang="es-ES" b="1" i="1" dirty="0" smtClean="0">
                <a:latin typeface="Agency FB" pitchFamily="34" charset="0"/>
              </a:rPr>
              <a:t>videoclip</a:t>
            </a:r>
            <a:r>
              <a:rPr lang="es-ES" b="1" dirty="0" smtClean="0">
                <a:latin typeface="Agency FB" pitchFamily="34" charset="0"/>
              </a:rPr>
              <a:t> oficial en La Habana.</a:t>
            </a:r>
            <a:endParaRPr lang="es-ES" dirty="0">
              <a:latin typeface="Agency FB" pitchFamily="34" charset="0"/>
            </a:endParaRPr>
          </a:p>
        </p:txBody>
      </p:sp>
      <p:pic>
        <p:nvPicPr>
          <p:cNvPr id="37890" name="Picture 2" descr="C:\Users\Jose Luis\Desktop\efe_cuba-música.jpg"/>
          <p:cNvPicPr>
            <a:picLocks noChangeAspect="1" noChangeArrowheads="1"/>
          </p:cNvPicPr>
          <p:nvPr/>
        </p:nvPicPr>
        <p:blipFill>
          <a:blip r:embed="rId2"/>
          <a:srcRect/>
          <a:stretch>
            <a:fillRect/>
          </a:stretch>
        </p:blipFill>
        <p:spPr bwMode="auto">
          <a:xfrm>
            <a:off x="755619" y="857232"/>
            <a:ext cx="9123274" cy="4643470"/>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1734770" cy="461665"/>
          </a:xfrm>
          <a:prstGeom prst="rect">
            <a:avLst/>
          </a:prstGeom>
        </p:spPr>
        <p:txBody>
          <a:bodyPr wrap="none">
            <a:spAutoFit/>
          </a:bodyPr>
          <a:lstStyle/>
          <a:p>
            <a:r>
              <a:rPr lang="es-ES" sz="2400" b="1" i="1" dirty="0" smtClean="0"/>
              <a:t>Un don </a:t>
            </a:r>
            <a:r>
              <a:rPr lang="es-ES" sz="2400" b="1" i="1" dirty="0" err="1" smtClean="0"/>
              <a:t>juan</a:t>
            </a:r>
            <a:endParaRPr lang="es-ES" sz="2400" b="1" i="1" dirty="0"/>
          </a:p>
        </p:txBody>
      </p:sp>
      <p:sp>
        <p:nvSpPr>
          <p:cNvPr id="3" name="2 Rectángulo"/>
          <p:cNvSpPr/>
          <p:nvPr/>
        </p:nvSpPr>
        <p:spPr>
          <a:xfrm>
            <a:off x="2827321" y="5500702"/>
            <a:ext cx="7358114" cy="1200329"/>
          </a:xfrm>
          <a:prstGeom prst="rect">
            <a:avLst/>
          </a:prstGeom>
        </p:spPr>
        <p:txBody>
          <a:bodyPr wrap="square">
            <a:spAutoFit/>
          </a:bodyPr>
          <a:lstStyle/>
          <a:p>
            <a:r>
              <a:rPr lang="es-ES" dirty="0" smtClean="0">
                <a:latin typeface="Agency FB" pitchFamily="34" charset="0"/>
              </a:rPr>
              <a:t>Al igual que su hijo Enrique, quien seguramente habría podido pero no lo ha confesado, Julio reveló que durante un mes hizo el amor todas las noches. “</a:t>
            </a:r>
            <a:r>
              <a:rPr lang="es-ES" b="1" i="1" dirty="0" smtClean="0">
                <a:latin typeface="Agency FB" pitchFamily="34" charset="0"/>
              </a:rPr>
              <a:t>En 1970 di 41 conciertos en 41 ciudades españolas e hice el amor todas las noches</a:t>
            </a:r>
            <a:r>
              <a:rPr lang="es-ES" dirty="0" smtClean="0">
                <a:latin typeface="Agency FB" pitchFamily="34" charset="0"/>
              </a:rPr>
              <a:t>” reveló. Y puntualizó como si fuese una hazaña: “</a:t>
            </a:r>
            <a:r>
              <a:rPr lang="es-ES" b="1" i="1" dirty="0" smtClean="0">
                <a:latin typeface="Agency FB" pitchFamily="34" charset="0"/>
              </a:rPr>
              <a:t>Fueron 41 novias diferentes en mi etapa </a:t>
            </a:r>
            <a:r>
              <a:rPr lang="es-ES" b="1" i="1" dirty="0" err="1" smtClean="0">
                <a:latin typeface="Agency FB" pitchFamily="34" charset="0"/>
              </a:rPr>
              <a:t>rockera</a:t>
            </a:r>
            <a:r>
              <a:rPr lang="es-ES" dirty="0" smtClean="0">
                <a:latin typeface="Agency FB" pitchFamily="34" charset="0"/>
              </a:rPr>
              <a:t>“.</a:t>
            </a:r>
            <a:endParaRPr lang="es-ES" dirty="0">
              <a:latin typeface="Agency FB" pitchFamily="34" charset="0"/>
            </a:endParaRPr>
          </a:p>
        </p:txBody>
      </p:sp>
      <p:pic>
        <p:nvPicPr>
          <p:cNvPr id="38914" name="Picture 2" descr="C:\Users\Jose Luis\Desktop\10.-Renov-Iglesias-9.jpg"/>
          <p:cNvPicPr>
            <a:picLocks noChangeAspect="1" noChangeArrowheads="1"/>
          </p:cNvPicPr>
          <p:nvPr/>
        </p:nvPicPr>
        <p:blipFill>
          <a:blip r:embed="rId2"/>
          <a:srcRect/>
          <a:stretch>
            <a:fillRect/>
          </a:stretch>
        </p:blipFill>
        <p:spPr bwMode="auto">
          <a:xfrm>
            <a:off x="612743" y="714356"/>
            <a:ext cx="9072626" cy="4600205"/>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4342407" cy="461665"/>
          </a:xfrm>
          <a:prstGeom prst="rect">
            <a:avLst/>
          </a:prstGeom>
        </p:spPr>
        <p:txBody>
          <a:bodyPr wrap="none">
            <a:spAutoFit/>
          </a:bodyPr>
          <a:lstStyle/>
          <a:p>
            <a:r>
              <a:rPr lang="es-ES" sz="2400" b="1" i="1" dirty="0" smtClean="0"/>
              <a:t>Desmadró el tráfico por una foto</a:t>
            </a:r>
            <a:endParaRPr lang="es-ES" sz="2400" b="1" i="1" dirty="0"/>
          </a:p>
        </p:txBody>
      </p:sp>
      <p:sp>
        <p:nvSpPr>
          <p:cNvPr id="3" name="2 Rectángulo"/>
          <p:cNvSpPr/>
          <p:nvPr/>
        </p:nvSpPr>
        <p:spPr>
          <a:xfrm>
            <a:off x="1398561" y="5643578"/>
            <a:ext cx="8786874" cy="923330"/>
          </a:xfrm>
          <a:prstGeom prst="rect">
            <a:avLst/>
          </a:prstGeom>
        </p:spPr>
        <p:txBody>
          <a:bodyPr wrap="square">
            <a:spAutoFit/>
          </a:bodyPr>
          <a:lstStyle/>
          <a:p>
            <a:r>
              <a:rPr lang="es-ES" b="1" dirty="0" smtClean="0">
                <a:latin typeface="Agency FB" pitchFamily="34" charset="0"/>
              </a:rPr>
              <a:t>Mientras se movía en su coche por Puerto Rico por haber interpretado un concierto en noviembre del 2016, una fanática lo reconoció desde su auto.</a:t>
            </a:r>
            <a:r>
              <a:rPr lang="es-ES" dirty="0" smtClean="0">
                <a:latin typeface="Agency FB" pitchFamily="34" charset="0"/>
              </a:rPr>
              <a:t> Ante los gritos de </a:t>
            </a:r>
            <a:r>
              <a:rPr lang="es-ES" dirty="0" err="1" smtClean="0">
                <a:latin typeface="Agency FB" pitchFamily="34" charset="0"/>
              </a:rPr>
              <a:t>de</a:t>
            </a:r>
            <a:r>
              <a:rPr lang="es-ES" dirty="0" smtClean="0">
                <a:latin typeface="Agency FB" pitchFamily="34" charset="0"/>
              </a:rPr>
              <a:t> la fanática a su marido de: “</a:t>
            </a:r>
            <a:r>
              <a:rPr lang="es-ES" b="1" i="1" dirty="0" smtClean="0">
                <a:latin typeface="Agency FB" pitchFamily="34" charset="0"/>
              </a:rPr>
              <a:t>Oh por dios necesito una foto con él</a:t>
            </a:r>
            <a:r>
              <a:rPr lang="es-ES" dirty="0" smtClean="0">
                <a:latin typeface="Agency FB" pitchFamily="34" charset="0"/>
              </a:rPr>
              <a:t>“. El cantante le respondió desde su coche: “</a:t>
            </a:r>
            <a:r>
              <a:rPr lang="es-ES" b="1" i="1" dirty="0" smtClean="0">
                <a:latin typeface="Agency FB" pitchFamily="34" charset="0"/>
              </a:rPr>
              <a:t>Pues bueno, ven por ella y se bajó de su vehículo</a:t>
            </a:r>
            <a:r>
              <a:rPr lang="es-ES" dirty="0" smtClean="0">
                <a:latin typeface="Agency FB" pitchFamily="34" charset="0"/>
              </a:rPr>
              <a:t>“.</a:t>
            </a:r>
            <a:endParaRPr lang="es-ES" dirty="0">
              <a:latin typeface="Agency FB" pitchFamily="34" charset="0"/>
            </a:endParaRPr>
          </a:p>
        </p:txBody>
      </p:sp>
      <p:pic>
        <p:nvPicPr>
          <p:cNvPr id="39938" name="Picture 2" descr="C:\Users\Jose Luis\Desktop\10.-Renov-Iglesias-16.jpg"/>
          <p:cNvPicPr>
            <a:picLocks noChangeAspect="1" noChangeArrowheads="1"/>
          </p:cNvPicPr>
          <p:nvPr/>
        </p:nvPicPr>
        <p:blipFill>
          <a:blip r:embed="rId2"/>
          <a:srcRect/>
          <a:stretch>
            <a:fillRect/>
          </a:stretch>
        </p:blipFill>
        <p:spPr bwMode="auto">
          <a:xfrm>
            <a:off x="684181" y="857232"/>
            <a:ext cx="9286940" cy="4574736"/>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53" y="285728"/>
            <a:ext cx="3462166" cy="461665"/>
          </a:xfrm>
          <a:prstGeom prst="rect">
            <a:avLst/>
          </a:prstGeom>
        </p:spPr>
        <p:txBody>
          <a:bodyPr wrap="none">
            <a:spAutoFit/>
          </a:bodyPr>
          <a:lstStyle/>
          <a:p>
            <a:r>
              <a:rPr lang="es-ES" sz="2400" b="1" i="1" dirty="0" smtClean="0"/>
              <a:t>Se alimentó de las críticas</a:t>
            </a:r>
            <a:endParaRPr lang="es-ES" sz="2400" b="1" i="1" dirty="0"/>
          </a:p>
        </p:txBody>
      </p:sp>
      <p:sp>
        <p:nvSpPr>
          <p:cNvPr id="3" name="2 Rectángulo"/>
          <p:cNvSpPr/>
          <p:nvPr/>
        </p:nvSpPr>
        <p:spPr>
          <a:xfrm>
            <a:off x="1541437" y="5643578"/>
            <a:ext cx="8664618" cy="923330"/>
          </a:xfrm>
          <a:prstGeom prst="rect">
            <a:avLst/>
          </a:prstGeom>
        </p:spPr>
        <p:txBody>
          <a:bodyPr wrap="square">
            <a:spAutoFit/>
          </a:bodyPr>
          <a:lstStyle/>
          <a:p>
            <a:r>
              <a:rPr lang="es-ES" dirty="0" smtClean="0">
                <a:latin typeface="Agency FB" pitchFamily="34" charset="0"/>
              </a:rPr>
              <a:t>Sus más de 70 años en esta vida le han dejado muchas enseñanzas al longevo cantante. Una de ellas fue su capacidad para sobreponerse: “</a:t>
            </a:r>
            <a:r>
              <a:rPr lang="es-ES" b="1" i="1" dirty="0" smtClean="0">
                <a:latin typeface="Agency FB" pitchFamily="34" charset="0"/>
              </a:rPr>
              <a:t>Las críticas me han hecho más grande, como a Cristiano Ronaldo</a:t>
            </a:r>
            <a:r>
              <a:rPr lang="es-ES" dirty="0" smtClean="0">
                <a:latin typeface="Agency FB" pitchFamily="34" charset="0"/>
              </a:rPr>
              <a:t>“. Aunque pocos saben, </a:t>
            </a:r>
            <a:r>
              <a:rPr lang="es-ES" b="1" dirty="0" smtClean="0">
                <a:latin typeface="Agency FB" pitchFamily="34" charset="0"/>
              </a:rPr>
              <a:t>con 19 años atajó para el Real Madrid </a:t>
            </a:r>
            <a:r>
              <a:rPr lang="es-ES" dirty="0" smtClean="0">
                <a:latin typeface="Agency FB" pitchFamily="34" charset="0"/>
              </a:rPr>
              <a:t>y fue canterano por cuatro años y medio.</a:t>
            </a:r>
            <a:endParaRPr lang="es-ES" dirty="0">
              <a:latin typeface="Agency FB" pitchFamily="34" charset="0"/>
            </a:endParaRPr>
          </a:p>
        </p:txBody>
      </p:sp>
      <p:pic>
        <p:nvPicPr>
          <p:cNvPr id="40962" name="Picture 2" descr="C:\Users\Jose Luis\Desktop\10.-Renov-Iglesias-10.jpg"/>
          <p:cNvPicPr>
            <a:picLocks noChangeAspect="1" noChangeArrowheads="1"/>
          </p:cNvPicPr>
          <p:nvPr/>
        </p:nvPicPr>
        <p:blipFill>
          <a:blip r:embed="rId2"/>
          <a:srcRect/>
          <a:stretch>
            <a:fillRect/>
          </a:stretch>
        </p:blipFill>
        <p:spPr bwMode="auto">
          <a:xfrm>
            <a:off x="612742" y="785794"/>
            <a:ext cx="9545867" cy="4786346"/>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6991" y="285728"/>
            <a:ext cx="3346429" cy="461665"/>
          </a:xfrm>
          <a:prstGeom prst="rect">
            <a:avLst/>
          </a:prstGeom>
        </p:spPr>
        <p:txBody>
          <a:bodyPr wrap="none">
            <a:spAutoFit/>
          </a:bodyPr>
          <a:lstStyle/>
          <a:p>
            <a:r>
              <a:rPr lang="es-ES" sz="2400" b="1" i="1" dirty="0" smtClean="0"/>
              <a:t>Polémica por el playback</a:t>
            </a:r>
            <a:endParaRPr lang="es-ES" sz="2400" b="1" i="1" dirty="0"/>
          </a:p>
        </p:txBody>
      </p:sp>
      <p:sp>
        <p:nvSpPr>
          <p:cNvPr id="3" name="2 Rectángulo"/>
          <p:cNvSpPr/>
          <p:nvPr/>
        </p:nvSpPr>
        <p:spPr>
          <a:xfrm>
            <a:off x="1398561" y="5429264"/>
            <a:ext cx="8736056" cy="1200329"/>
          </a:xfrm>
          <a:prstGeom prst="rect">
            <a:avLst/>
          </a:prstGeom>
        </p:spPr>
        <p:txBody>
          <a:bodyPr wrap="square">
            <a:spAutoFit/>
          </a:bodyPr>
          <a:lstStyle/>
          <a:p>
            <a:r>
              <a:rPr lang="es-ES" dirty="0" smtClean="0">
                <a:latin typeface="Agency FB" pitchFamily="34" charset="0"/>
              </a:rPr>
              <a:t>En noviembre de 2016, Enrique </a:t>
            </a:r>
            <a:r>
              <a:rPr lang="es-ES" b="1" dirty="0" smtClean="0">
                <a:latin typeface="Agency FB" pitchFamily="34" charset="0"/>
              </a:rPr>
              <a:t>vivió un momento por demás complicado cuando estaba interpretando dando su recital en el </a:t>
            </a:r>
            <a:r>
              <a:rPr lang="es-ES" b="1" i="1" dirty="0" err="1" smtClean="0">
                <a:latin typeface="Agency FB" pitchFamily="34" charset="0"/>
              </a:rPr>
              <a:t>Palais</a:t>
            </a:r>
            <a:r>
              <a:rPr lang="es-ES" b="1" i="1" dirty="0" smtClean="0">
                <a:latin typeface="Agency FB" pitchFamily="34" charset="0"/>
              </a:rPr>
              <a:t> des </a:t>
            </a:r>
            <a:r>
              <a:rPr lang="es-ES" b="1" i="1" dirty="0" err="1" smtClean="0">
                <a:latin typeface="Agency FB" pitchFamily="34" charset="0"/>
              </a:rPr>
              <a:t>Festivals</a:t>
            </a:r>
            <a:r>
              <a:rPr lang="es-ES" b="1" i="1" dirty="0" smtClean="0">
                <a:latin typeface="Agency FB" pitchFamily="34" charset="0"/>
              </a:rPr>
              <a:t> </a:t>
            </a:r>
            <a:r>
              <a:rPr lang="es-ES" b="1" dirty="0" smtClean="0">
                <a:latin typeface="Agency FB" pitchFamily="34" charset="0"/>
              </a:rPr>
              <a:t>en Cannes</a:t>
            </a:r>
            <a:r>
              <a:rPr lang="es-ES" dirty="0" smtClean="0">
                <a:latin typeface="Agency FB" pitchFamily="34" charset="0"/>
              </a:rPr>
              <a:t>. Mientras cantaba </a:t>
            </a:r>
            <a:r>
              <a:rPr lang="es-ES" b="1" i="1" dirty="0" smtClean="0">
                <a:latin typeface="Agency FB" pitchFamily="34" charset="0"/>
              </a:rPr>
              <a:t>Duele el Corazón</a:t>
            </a:r>
            <a:r>
              <a:rPr lang="es-ES" dirty="0" smtClean="0">
                <a:latin typeface="Agency FB" pitchFamily="34" charset="0"/>
              </a:rPr>
              <a:t> un problema con el audio cuando </a:t>
            </a:r>
            <a:r>
              <a:rPr lang="es-ES" b="1" dirty="0" smtClean="0">
                <a:latin typeface="Agency FB" pitchFamily="34" charset="0"/>
              </a:rPr>
              <a:t>se escuchó un eco evidenció que Enrique no estaba en vivo.</a:t>
            </a:r>
            <a:r>
              <a:rPr lang="es-ES" dirty="0" smtClean="0">
                <a:latin typeface="Agency FB" pitchFamily="34" charset="0"/>
              </a:rPr>
              <a:t> Peor aún cuando </a:t>
            </a:r>
            <a:r>
              <a:rPr lang="es-ES" b="1" dirty="0" smtClean="0">
                <a:latin typeface="Agency FB" pitchFamily="34" charset="0"/>
              </a:rPr>
              <a:t>levantó sus brazos sin el micrófono en su boca y el sencillo siguió escuchándose</a:t>
            </a:r>
            <a:r>
              <a:rPr lang="es-ES" dirty="0" smtClean="0">
                <a:latin typeface="Agency FB" pitchFamily="34" charset="0"/>
              </a:rPr>
              <a:t>.</a:t>
            </a:r>
            <a:endParaRPr lang="es-ES" dirty="0">
              <a:latin typeface="Agency FB" pitchFamily="34" charset="0"/>
            </a:endParaRPr>
          </a:p>
        </p:txBody>
      </p:sp>
      <p:pic>
        <p:nvPicPr>
          <p:cNvPr id="41986" name="Picture 2" descr="C:\Users\Jose Luis\Desktop\10.-Renov-Iglesias-17.jpg"/>
          <p:cNvPicPr>
            <a:picLocks noChangeAspect="1" noChangeArrowheads="1"/>
          </p:cNvPicPr>
          <p:nvPr/>
        </p:nvPicPr>
        <p:blipFill>
          <a:blip r:embed="rId2"/>
          <a:srcRect/>
          <a:stretch>
            <a:fillRect/>
          </a:stretch>
        </p:blipFill>
        <p:spPr bwMode="auto">
          <a:xfrm>
            <a:off x="684181" y="785794"/>
            <a:ext cx="9286940" cy="4500594"/>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369551" cy="6858000"/>
          </a:xfrm>
          <a:prstGeom prst="rect">
            <a:avLst/>
          </a:prstGeom>
          <a:noFill/>
        </p:spPr>
      </p:pic>
      <p:pic>
        <p:nvPicPr>
          <p:cNvPr id="59394" name="Picture 2" descr="Resultado de imagen de julio iglesias"/>
          <p:cNvPicPr>
            <a:picLocks noChangeAspect="1" noChangeArrowheads="1"/>
          </p:cNvPicPr>
          <p:nvPr/>
        </p:nvPicPr>
        <p:blipFill>
          <a:blip r:embed="rId3"/>
          <a:srcRect/>
          <a:stretch>
            <a:fillRect/>
          </a:stretch>
        </p:blipFill>
        <p:spPr bwMode="auto">
          <a:xfrm>
            <a:off x="612743" y="357166"/>
            <a:ext cx="8953500" cy="5876925"/>
          </a:xfrm>
          <a:prstGeom prst="rect">
            <a:avLst/>
          </a:prstGeom>
          <a:noFill/>
        </p:spPr>
      </p:pic>
    </p:spTree>
  </p:cSld>
  <p:clrMapOvr>
    <a:masterClrMapping/>
  </p:clrMapOvr>
  <p:transition spd="med"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nrique iglesias"/>
          <p:cNvPicPr>
            <a:picLocks noChangeAspect="1" noChangeArrowheads="1"/>
          </p:cNvPicPr>
          <p:nvPr/>
        </p:nvPicPr>
        <p:blipFill>
          <a:blip r:embed="rId2"/>
          <a:srcRect/>
          <a:stretch>
            <a:fillRect/>
          </a:stretch>
        </p:blipFill>
        <p:spPr bwMode="auto">
          <a:xfrm>
            <a:off x="-744579" y="1"/>
            <a:ext cx="11114129" cy="6857999"/>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103695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532" y="3389542"/>
            <a:ext cx="6858000" cy="7893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901085" y="3389542"/>
            <a:ext cx="6858000" cy="7893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3695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03695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23263" y="5803928"/>
            <a:ext cx="683311" cy="684513"/>
          </a:xfrm>
          <a:prstGeom prst="rect">
            <a:avLst/>
          </a:prstGeom>
          <a:noFill/>
          <a:ln w="38100">
            <a:solidFill>
              <a:srgbClr val="1CDEF8"/>
            </a:solidFill>
            <a:miter lim="800000"/>
            <a:headEnd/>
            <a:tailEnd/>
          </a:ln>
        </p:spPr>
      </p:pic>
      <p:sp>
        <p:nvSpPr>
          <p:cNvPr id="19" name="18 Rectángulo"/>
          <p:cNvSpPr/>
          <p:nvPr/>
        </p:nvSpPr>
        <p:spPr>
          <a:xfrm>
            <a:off x="2245780" y="4572020"/>
            <a:ext cx="3053056"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0552" y="501226"/>
            <a:ext cx="3176699" cy="3146798"/>
          </a:xfrm>
          <a:prstGeom prst="rect">
            <a:avLst/>
          </a:prstGeom>
        </p:spPr>
        <p:txBody>
          <a:bodyPr wrap="none" lIns="68797" tIns="34398" rIns="68797" bIns="34398" fromWordArt="1">
            <a:prstTxWarp prst="textPlain">
              <a:avLst>
                <a:gd name="adj" fmla="val 46223"/>
              </a:avLst>
            </a:prstTxWarp>
          </a:bodyPr>
          <a:lstStyle/>
          <a:p>
            <a:pPr algn="ctr"/>
            <a:r>
              <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899287" y="1"/>
            <a:ext cx="3107060" cy="5272982"/>
          </a:xfrm>
          <a:prstGeom prst="rect">
            <a:avLst/>
          </a:prstGeom>
          <a:noFill/>
          <a:ln w="38100">
            <a:noFill/>
            <a:miter lim="800000"/>
            <a:headEnd/>
            <a:tailEnd/>
          </a:ln>
          <a:effectLst/>
        </p:spPr>
        <p:txBody>
          <a:bodyPr wrap="square" lIns="86106" tIns="43053" rIns="86106" bIns="43053">
            <a:spAutoFit/>
          </a:bodyPr>
          <a:lstStyle/>
          <a:p>
            <a:pPr algn="ctr" defTabSz="861003" eaLnBrk="0" hangingPunct="0">
              <a:spcBef>
                <a:spcPct val="50000"/>
              </a:spcBef>
            </a:pPr>
            <a:endParaRPr lang="fr-FR" sz="3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861003" eaLnBrk="0" hangingPunct="0">
              <a:spcBef>
                <a:spcPct val="50000"/>
              </a:spcBef>
            </a:pPr>
            <a:r>
              <a:rPr lang="fr-FR" sz="32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Hoy</a:t>
            </a:r>
            <a:r>
              <a:rPr lang="fr-F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2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861003" eaLnBrk="0" hangingPunct="0">
                <a:spcBef>
                  <a:spcPct val="50000"/>
                </a:spcBef>
              </a:pPr>
              <a:t>domingo, 25 de marzo de 2018</a:t>
            </a:fld>
            <a:endParaRPr lang="es-ES"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861003" eaLnBrk="0" hangingPunct="0">
              <a:spcBef>
                <a:spcPct val="50000"/>
              </a:spcBef>
            </a:pPr>
            <a:r>
              <a:rPr lang="fr-FR" sz="32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Ahora</a:t>
            </a:r>
            <a:r>
              <a:rPr lang="fr-F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a:t>
            </a:r>
            <a:r>
              <a:rPr lang="fr-FR" sz="32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mismo</a:t>
            </a:r>
            <a:r>
              <a:rPr lang="fr-F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2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861003" eaLnBrk="0" hangingPunct="0">
                <a:spcBef>
                  <a:spcPct val="50000"/>
                </a:spcBef>
              </a:pPr>
              <a:t>22:20</a:t>
            </a:fld>
            <a:r>
              <a:rPr lang="fr-F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a:t>
            </a:r>
            <a:r>
              <a:rPr lang="fr-FR" sz="32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horas</a:t>
            </a:r>
            <a:r>
              <a:rPr lang="fr-FR" sz="32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a:t>
            </a:r>
            <a:endParaRPr lang="fr-F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861003" eaLnBrk="0" hangingPunct="0">
              <a:spcBef>
                <a:spcPct val="50000"/>
              </a:spcBef>
            </a:pPr>
            <a:endParaRPr lang="fr-FR" sz="30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438038" y="5611366"/>
            <a:ext cx="2278077" cy="934064"/>
          </a:xfrm>
          <a:prstGeom prst="rect">
            <a:avLst/>
          </a:prstGeom>
          <a:noFill/>
        </p:spPr>
      </p:pic>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3695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3695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46737" y="0"/>
            <a:ext cx="5530427" cy="1562100"/>
          </a:xfrm>
          <a:prstGeom prst="rect">
            <a:avLst/>
          </a:prstGeom>
          <a:noFill/>
        </p:spPr>
      </p:pic>
      <p:sp>
        <p:nvSpPr>
          <p:cNvPr id="4104" name="Text Box 8"/>
          <p:cNvSpPr txBox="1">
            <a:spLocks noChangeArrowheads="1"/>
          </p:cNvSpPr>
          <p:nvPr/>
        </p:nvSpPr>
        <p:spPr bwMode="auto">
          <a:xfrm>
            <a:off x="0" y="1905001"/>
            <a:ext cx="103695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6194" y="4724402"/>
            <a:ext cx="3024452"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394556" y="4191000"/>
            <a:ext cx="26788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79884" y="4876800"/>
            <a:ext cx="1382607"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0489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0489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0489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0489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nmovedora confesión de Julio Iglesi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Conmovedora confesión de Julio Iglesias</Template>
  <TotalTime>21</TotalTime>
  <Words>1487</Words>
  <Application>Microsoft Office PowerPoint</Application>
  <PresentationFormat>Personalizado</PresentationFormat>
  <Paragraphs>106</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Conmovedora confesión de Julio Iglesias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2018-03-25T20:00:25Z</dcterms:created>
  <dcterms:modified xsi:type="dcterms:W3CDTF">2018-03-25T20:22:03Z</dcterms:modified>
</cp:coreProperties>
</file>