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39"/>
  </p:notesMasterIdLst>
  <p:sldIdLst>
    <p:sldId id="305" r:id="rId3"/>
    <p:sldId id="300" r:id="rId4"/>
    <p:sldId id="256" r:id="rId5"/>
    <p:sldId id="257" r:id="rId6"/>
    <p:sldId id="258" r:id="rId7"/>
    <p:sldId id="259" r:id="rId8"/>
    <p:sldId id="261" r:id="rId9"/>
    <p:sldId id="263" r:id="rId10"/>
    <p:sldId id="306" r:id="rId11"/>
    <p:sldId id="265" r:id="rId12"/>
    <p:sldId id="266" r:id="rId13"/>
    <p:sldId id="307" r:id="rId14"/>
    <p:sldId id="308" r:id="rId15"/>
    <p:sldId id="269" r:id="rId16"/>
    <p:sldId id="309" r:id="rId17"/>
    <p:sldId id="310" r:id="rId18"/>
    <p:sldId id="270" r:id="rId19"/>
    <p:sldId id="311" r:id="rId20"/>
    <p:sldId id="278" r:id="rId21"/>
    <p:sldId id="312" r:id="rId22"/>
    <p:sldId id="274" r:id="rId23"/>
    <p:sldId id="313" r:id="rId24"/>
    <p:sldId id="276" r:id="rId25"/>
    <p:sldId id="314" r:id="rId26"/>
    <p:sldId id="315" r:id="rId27"/>
    <p:sldId id="321" r:id="rId28"/>
    <p:sldId id="316" r:id="rId29"/>
    <p:sldId id="317" r:id="rId30"/>
    <p:sldId id="318" r:id="rId31"/>
    <p:sldId id="319" r:id="rId32"/>
    <p:sldId id="289" r:id="rId33"/>
    <p:sldId id="290" r:id="rId34"/>
    <p:sldId id="287" r:id="rId35"/>
    <p:sldId id="322" r:id="rId36"/>
    <p:sldId id="320" r:id="rId37"/>
    <p:sldId id="302" r:id="rId38"/>
  </p:sldIdLst>
  <p:sldSz cx="9144000" cy="5143500" type="screen16x9"/>
  <p:notesSz cx="6858000" cy="9144000"/>
  <p:embeddedFontLst>
    <p:embeddedFont>
      <p:font typeface="Broadway" panose="04040905080B02020502" pitchFamily="82" charset="0"/>
      <p:regular r:id="rId40"/>
    </p:embeddedFont>
    <p:embeddedFont>
      <p:font typeface="Berlin Sans FB Demi" panose="020E0802020502020306" pitchFamily="34" charset="0"/>
      <p:bold r:id="rId41"/>
    </p:embeddedFont>
    <p:embeddedFont>
      <p:font typeface="Alex Brush" panose="020B0604020202020204" charset="0"/>
      <p:regular r:id="rId42"/>
    </p:embeddedFont>
    <p:embeddedFont>
      <p:font typeface="Calibri" panose="020F0502020204030204" pitchFamily="34" charset="0"/>
      <p:regular r:id="rId43"/>
      <p:bold r:id="rId44"/>
      <p:italic r:id="rId45"/>
      <p:boldItalic r:id="rId46"/>
    </p:embeddedFont>
  </p:embeddedFontLst>
  <p:defaultTextStyle>
    <a:defPPr>
      <a:defRPr lang="es-A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yijyOxt12MuLlD8cn2DbiA==" hashData="oxuW9XIzijestHGgw7tmhVM34y7ZcNCEjBpXaA3l0BtarBO7nuaUsxdhvvr4VMFoUevSIoVTc9LorFE2U8orY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839" autoAdjust="0"/>
    <p:restoredTop sz="94660"/>
  </p:normalViewPr>
  <p:slideViewPr>
    <p:cSldViewPr>
      <p:cViewPr varScale="1">
        <p:scale>
          <a:sx n="84" d="100"/>
          <a:sy n="84" d="100"/>
        </p:scale>
        <p:origin x="40" y="40"/>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E6F19BD-10F9-426C-BEF0-71CA0937BA1C}" type="datetimeFigureOut">
              <a:rPr lang="es-AR"/>
              <a:pPr>
                <a:defRPr/>
              </a:pPr>
              <a:t>06/12/2014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AR"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720EEA4-CC66-4B11-802A-54BB5E51E9F1}" type="slidenum">
              <a:rPr lang="es-AR"/>
              <a:pPr>
                <a:defRPr/>
              </a:pPr>
              <a:t>‹Nº›</a:t>
            </a:fld>
            <a:endParaRPr lang="es-AR"/>
          </a:p>
        </p:txBody>
      </p:sp>
    </p:spTree>
    <p:extLst>
      <p:ext uri="{BB962C8B-B14F-4D97-AF65-F5344CB8AC3E}">
        <p14:creationId xmlns:p14="http://schemas.microsoft.com/office/powerpoint/2010/main" val="292615421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717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62CEAF2-07FD-4000-AC83-CFB4D02D3080}" type="slidenum">
              <a:rPr lang="es-AR" altLang="es-ES"/>
              <a:pPr fontAlgn="base">
                <a:spcBef>
                  <a:spcPct val="0"/>
                </a:spcBef>
                <a:spcAft>
                  <a:spcPct val="0"/>
                </a:spcAft>
              </a:pPr>
              <a:t>2</a:t>
            </a:fld>
            <a:endParaRPr lang="es-AR" altLang="es-ES"/>
          </a:p>
        </p:txBody>
      </p:sp>
    </p:spTree>
    <p:extLst>
      <p:ext uri="{BB962C8B-B14F-4D97-AF65-F5344CB8AC3E}">
        <p14:creationId xmlns:p14="http://schemas.microsoft.com/office/powerpoint/2010/main" val="1973034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2150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75881D3-4894-40A4-BA58-1FB59FA7940C}" type="slidenum">
              <a:rPr lang="es-AR" altLang="es-ES"/>
              <a:pPr fontAlgn="base">
                <a:spcBef>
                  <a:spcPct val="0"/>
                </a:spcBef>
                <a:spcAft>
                  <a:spcPct val="0"/>
                </a:spcAft>
              </a:pPr>
              <a:t>15</a:t>
            </a:fld>
            <a:endParaRPr lang="es-AR" altLang="es-ES"/>
          </a:p>
        </p:txBody>
      </p:sp>
    </p:spTree>
    <p:extLst>
      <p:ext uri="{BB962C8B-B14F-4D97-AF65-F5344CB8AC3E}">
        <p14:creationId xmlns:p14="http://schemas.microsoft.com/office/powerpoint/2010/main" val="1319221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2765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9F8D4BB-E9ED-46E6-BA28-C0A7B241661D}" type="slidenum">
              <a:rPr lang="es-AR" altLang="es-ES"/>
              <a:pPr fontAlgn="base">
                <a:spcBef>
                  <a:spcPct val="0"/>
                </a:spcBef>
                <a:spcAft>
                  <a:spcPct val="0"/>
                </a:spcAft>
              </a:pPr>
              <a:t>20</a:t>
            </a:fld>
            <a:endParaRPr lang="es-AR" altLang="es-ES"/>
          </a:p>
        </p:txBody>
      </p:sp>
    </p:spTree>
    <p:extLst>
      <p:ext uri="{BB962C8B-B14F-4D97-AF65-F5344CB8AC3E}">
        <p14:creationId xmlns:p14="http://schemas.microsoft.com/office/powerpoint/2010/main" val="3929559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EC78B590-51AC-4069-9BF6-E03F67E34F80}" type="datetimeFigureOut">
              <a:rPr lang="es-AR"/>
              <a:pPr>
                <a:defRPr/>
              </a:pPr>
              <a:t>06/12/2014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6D233169-1064-441A-AD1C-87E2F5991D34}" type="slidenum">
              <a:rPr lang="es-AR"/>
              <a:pPr>
                <a:defRPr/>
              </a:pPr>
              <a:t>‹Nº›</a:t>
            </a:fld>
            <a:endParaRPr lang="es-AR"/>
          </a:p>
        </p:txBody>
      </p:sp>
    </p:spTree>
    <p:extLst>
      <p:ext uri="{BB962C8B-B14F-4D97-AF65-F5344CB8AC3E}">
        <p14:creationId xmlns:p14="http://schemas.microsoft.com/office/powerpoint/2010/main" val="2219912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F5BBDC0F-D537-40B1-9033-F9F601A968FF}" type="datetimeFigureOut">
              <a:rPr lang="es-AR"/>
              <a:pPr>
                <a:defRPr/>
              </a:pPr>
              <a:t>06/12/2014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65AFEDB0-A8A6-43DE-98B1-987A8F285900}" type="slidenum">
              <a:rPr lang="es-AR"/>
              <a:pPr>
                <a:defRPr/>
              </a:pPr>
              <a:t>‹Nº›</a:t>
            </a:fld>
            <a:endParaRPr lang="es-AR"/>
          </a:p>
        </p:txBody>
      </p:sp>
    </p:spTree>
    <p:extLst>
      <p:ext uri="{BB962C8B-B14F-4D97-AF65-F5344CB8AC3E}">
        <p14:creationId xmlns:p14="http://schemas.microsoft.com/office/powerpoint/2010/main" val="3559716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4BFB4BB-E570-4EE6-AF52-096D7C864C84}" type="datetimeFigureOut">
              <a:rPr lang="es-AR"/>
              <a:pPr>
                <a:defRPr/>
              </a:pPr>
              <a:t>06/12/2014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3EDC8F2-9388-45FC-ADDB-45831E278D91}" type="slidenum">
              <a:rPr lang="es-AR"/>
              <a:pPr>
                <a:defRPr/>
              </a:pPr>
              <a:t>‹Nº›</a:t>
            </a:fld>
            <a:endParaRPr lang="es-AR"/>
          </a:p>
        </p:txBody>
      </p:sp>
    </p:spTree>
    <p:extLst>
      <p:ext uri="{BB962C8B-B14F-4D97-AF65-F5344CB8AC3E}">
        <p14:creationId xmlns:p14="http://schemas.microsoft.com/office/powerpoint/2010/main" val="3979873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4F88F4C9-91CE-4300-8526-0456E152AE17}" type="datetimeFigureOut">
              <a:rPr lang="es-AR"/>
              <a:pPr>
                <a:defRPr/>
              </a:pPr>
              <a:t>06/12/2014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849F56A8-E469-49DA-BEAE-417B4F83F776}" type="slidenum">
              <a:rPr lang="es-AR"/>
              <a:pPr>
                <a:defRPr/>
              </a:pPr>
              <a:t>‹Nº›</a:t>
            </a:fld>
            <a:endParaRPr lang="es-AR"/>
          </a:p>
        </p:txBody>
      </p:sp>
    </p:spTree>
    <p:extLst>
      <p:ext uri="{BB962C8B-B14F-4D97-AF65-F5344CB8AC3E}">
        <p14:creationId xmlns:p14="http://schemas.microsoft.com/office/powerpoint/2010/main" val="3198837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DD4B25FB-DC5E-49DE-A00D-84A943B07FBE}" type="datetimeFigureOut">
              <a:rPr lang="es-AR"/>
              <a:pPr>
                <a:defRPr/>
              </a:pPr>
              <a:t>06/12/2014</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CB0FCC79-98AC-4E4B-B691-E374090844E6}" type="slidenum">
              <a:rPr lang="es-AR"/>
              <a:pPr>
                <a:defRPr/>
              </a:pPr>
              <a:t>‹Nº›</a:t>
            </a:fld>
            <a:endParaRPr lang="es-AR"/>
          </a:p>
        </p:txBody>
      </p:sp>
    </p:spTree>
    <p:extLst>
      <p:ext uri="{BB962C8B-B14F-4D97-AF65-F5344CB8AC3E}">
        <p14:creationId xmlns:p14="http://schemas.microsoft.com/office/powerpoint/2010/main" val="3094515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A7CDBBBC-12EF-4007-996B-A556C5AA7C55}" type="datetimeFigureOut">
              <a:rPr lang="es-AR"/>
              <a:pPr>
                <a:defRPr/>
              </a:pPr>
              <a:t>06/12/2014</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7DCD7D0F-05B8-42D9-8B1C-EF1F3BEC0C6C}" type="slidenum">
              <a:rPr lang="es-AR"/>
              <a:pPr>
                <a:defRPr/>
              </a:pPr>
              <a:t>‹Nº›</a:t>
            </a:fld>
            <a:endParaRPr lang="es-AR"/>
          </a:p>
        </p:txBody>
      </p:sp>
    </p:spTree>
    <p:extLst>
      <p:ext uri="{BB962C8B-B14F-4D97-AF65-F5344CB8AC3E}">
        <p14:creationId xmlns:p14="http://schemas.microsoft.com/office/powerpoint/2010/main" val="2135121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6724BC5-9D14-40AB-9CC3-525639B7D290}" type="datetimeFigureOut">
              <a:rPr lang="es-AR"/>
              <a:pPr>
                <a:defRPr/>
              </a:pPr>
              <a:t>06/12/2014</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A54FA030-143E-4B22-A09A-66CD738E0223}" type="slidenum">
              <a:rPr lang="es-AR"/>
              <a:pPr>
                <a:defRPr/>
              </a:pPr>
              <a:t>‹Nº›</a:t>
            </a:fld>
            <a:endParaRPr lang="es-AR"/>
          </a:p>
        </p:txBody>
      </p:sp>
    </p:spTree>
    <p:extLst>
      <p:ext uri="{BB962C8B-B14F-4D97-AF65-F5344CB8AC3E}">
        <p14:creationId xmlns:p14="http://schemas.microsoft.com/office/powerpoint/2010/main" val="94613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1F1A3BF-40D2-4A14-BFE4-419375CD6861}" type="datetimeFigureOut">
              <a:rPr lang="es-AR"/>
              <a:pPr>
                <a:defRPr/>
              </a:pPr>
              <a:t>06/12/2014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3D5BBBDD-38E3-4D36-B0F2-6A4FD64B4952}" type="slidenum">
              <a:rPr lang="es-AR"/>
              <a:pPr>
                <a:defRPr/>
              </a:pPr>
              <a:t>‹Nº›</a:t>
            </a:fld>
            <a:endParaRPr lang="es-AR"/>
          </a:p>
        </p:txBody>
      </p:sp>
    </p:spTree>
    <p:extLst>
      <p:ext uri="{BB962C8B-B14F-4D97-AF65-F5344CB8AC3E}">
        <p14:creationId xmlns:p14="http://schemas.microsoft.com/office/powerpoint/2010/main" val="352265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CA1471B-5E1A-46CE-90EB-402E562FD600}" type="datetimeFigureOut">
              <a:rPr lang="es-AR"/>
              <a:pPr>
                <a:defRPr/>
              </a:pPr>
              <a:t>06/12/2014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392D28BA-9862-4923-9902-29E21124F144}" type="slidenum">
              <a:rPr lang="es-AR"/>
              <a:pPr>
                <a:defRPr/>
              </a:pPr>
              <a:t>‹Nº›</a:t>
            </a:fld>
            <a:endParaRPr lang="es-AR"/>
          </a:p>
        </p:txBody>
      </p:sp>
    </p:spTree>
    <p:extLst>
      <p:ext uri="{BB962C8B-B14F-4D97-AF65-F5344CB8AC3E}">
        <p14:creationId xmlns:p14="http://schemas.microsoft.com/office/powerpoint/2010/main" val="4225436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B25D56A5-ED2F-4ADA-B568-C64C6458C8E9}" type="datetimeFigureOut">
              <a:rPr lang="es-AR"/>
              <a:pPr>
                <a:defRPr/>
              </a:pPr>
              <a:t>06/12/2014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F1815AD-AC82-44E2-A3A5-0DD1245EB545}" type="slidenum">
              <a:rPr lang="es-AR"/>
              <a:pPr>
                <a:defRPr/>
              </a:pPr>
              <a:t>‹Nº›</a:t>
            </a:fld>
            <a:endParaRPr lang="es-AR"/>
          </a:p>
        </p:txBody>
      </p:sp>
    </p:spTree>
    <p:extLst>
      <p:ext uri="{BB962C8B-B14F-4D97-AF65-F5344CB8AC3E}">
        <p14:creationId xmlns:p14="http://schemas.microsoft.com/office/powerpoint/2010/main" val="2944772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A0991C84-0CC4-4E14-9850-881D5C2A99B6}" type="datetimeFigureOut">
              <a:rPr lang="es-AR"/>
              <a:pPr>
                <a:defRPr/>
              </a:pPr>
              <a:t>06/12/2014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0D44563B-6D72-4E9F-8F74-04B556F7F7EA}" type="slidenum">
              <a:rPr lang="es-AR"/>
              <a:pPr>
                <a:defRPr/>
              </a:pPr>
              <a:t>‹Nº›</a:t>
            </a:fld>
            <a:endParaRPr lang="es-AR"/>
          </a:p>
        </p:txBody>
      </p:sp>
    </p:spTree>
    <p:extLst>
      <p:ext uri="{BB962C8B-B14F-4D97-AF65-F5344CB8AC3E}">
        <p14:creationId xmlns:p14="http://schemas.microsoft.com/office/powerpoint/2010/main" val="2142396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fontAlgn="auto">
              <a:spcBef>
                <a:spcPts val="0"/>
              </a:spcBef>
              <a:spcAft>
                <a:spcPts val="0"/>
              </a:spcAft>
              <a:defRPr/>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C999264B-5EFA-4955-964D-D26BE0649B2F}" type="slidenum">
              <a:rPr lang="es-ES_tradnl"/>
              <a:pPr>
                <a:defRPr/>
              </a:pPr>
              <a:t>‹Nº›</a:t>
            </a:fld>
            <a:endParaRPr lang="es-ES_tradnl"/>
          </a:p>
        </p:txBody>
      </p:sp>
    </p:spTree>
    <p:extLst>
      <p:ext uri="{BB962C8B-B14F-4D97-AF65-F5344CB8AC3E}">
        <p14:creationId xmlns:p14="http://schemas.microsoft.com/office/powerpoint/2010/main" val="1946324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s-AR" altLang="es-ES" smtClean="0"/>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s-AR" altLang="es-ES" smtClean="0"/>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BFBD6F6B-AC34-4CE0-A054-BDE4E0BB6FEA}" type="datetimeFigureOut">
              <a:rPr lang="es-AR"/>
              <a:pPr>
                <a:defRPr/>
              </a:pPr>
              <a:t>06/12/2014</a:t>
            </a:fld>
            <a:endParaRPr lang="es-AR"/>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AR"/>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BBB6D2A7-6913-466C-B9F0-A5461667F3FC}"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06375"/>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2051" name="Rectangle 3"/>
          <p:cNvSpPr>
            <a:spLocks noGrp="1" noChangeArrowheads="1"/>
          </p:cNvSpPr>
          <p:nvPr>
            <p:ph type="body" idx="1"/>
          </p:nvPr>
        </p:nvSpPr>
        <p:spPr bwMode="auto">
          <a:xfrm>
            <a:off x="457200" y="1200150"/>
            <a:ext cx="8229600" cy="339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4684713"/>
            <a:ext cx="2133600" cy="35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solidFill>
                  <a:srgbClr val="000000"/>
                </a:solidFill>
                <a:latin typeface="+mn-lt"/>
              </a:defRPr>
            </a:lvl1pPr>
          </a:lstStyle>
          <a:p>
            <a:pPr>
              <a:defRPr/>
            </a:pPr>
            <a:endParaRPr lang="es-ES_tradnl"/>
          </a:p>
        </p:txBody>
      </p:sp>
      <p:sp>
        <p:nvSpPr>
          <p:cNvPr id="1029" name="Rectangle 5"/>
          <p:cNvSpPr>
            <a:spLocks noGrp="1" noChangeArrowheads="1"/>
          </p:cNvSpPr>
          <p:nvPr>
            <p:ph type="ftr" sz="quarter" idx="3"/>
          </p:nvPr>
        </p:nvSpPr>
        <p:spPr bwMode="auto">
          <a:xfrm>
            <a:off x="3124200" y="4684713"/>
            <a:ext cx="2895600" cy="35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000000"/>
                </a:solidFill>
                <a:latin typeface="+mn-lt"/>
              </a:defRPr>
            </a:lvl1pPr>
          </a:lstStyle>
          <a:p>
            <a:pPr>
              <a:defRPr/>
            </a:pPr>
            <a:endParaRPr lang="es-ES_tradnl"/>
          </a:p>
        </p:txBody>
      </p:sp>
      <p:sp>
        <p:nvSpPr>
          <p:cNvPr id="1030" name="Rectangle 6"/>
          <p:cNvSpPr>
            <a:spLocks noGrp="1" noChangeArrowheads="1"/>
          </p:cNvSpPr>
          <p:nvPr>
            <p:ph type="sldNum" sz="quarter" idx="4"/>
          </p:nvPr>
        </p:nvSpPr>
        <p:spPr bwMode="auto">
          <a:xfrm>
            <a:off x="6553200" y="4684713"/>
            <a:ext cx="2133600" cy="35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rgbClr val="000000"/>
                </a:solidFill>
                <a:latin typeface="+mn-lt"/>
              </a:defRPr>
            </a:lvl1pPr>
          </a:lstStyle>
          <a:p>
            <a:pPr>
              <a:defRPr/>
            </a:pPr>
            <a:fld id="{7F79E4EF-1BCF-4CA3-BC39-A22FDD5F9F52}"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hyperlink" Target="http://www.arcondebuenosaires.com.ar/conf-cafe-hansen.htm" TargetMode="Externa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8.pn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1.gif"/><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5.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audio" Target="../media/audio6.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5" Type="http://schemas.openxmlformats.org/officeDocument/2006/relationships/image" Target="../media/image53.emf"/><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audio" Target="../media/audio7.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35.xml.rels><?xml version="1.0" encoding="UTF-8" standalone="yes"?>
<Relationships xmlns="http://schemas.openxmlformats.org/package/2006/relationships"><Relationship Id="rId8" Type="http://schemas.openxmlformats.org/officeDocument/2006/relationships/hyperlink" Target="http://tangosalbardo.blogspot.com.ar/2012/03/royal-pigall.html" TargetMode="External"/><Relationship Id="rId3" Type="http://schemas.openxmlformats.org/officeDocument/2006/relationships/hyperlink" Target="http://blogs.lanacion.com.ar/maldito-tango/maestros/hoy-gran-milonga-en-el-historico-cabaret-marabu/" TargetMode="External"/><Relationship Id="rId7" Type="http://schemas.openxmlformats.org/officeDocument/2006/relationships/hyperlink" Target="http://www.elarcadigital.com.ar/modules/revistadigital/articulo.php?id=479" TargetMode="External"/><Relationship Id="rId2" Type="http://schemas.openxmlformats.org/officeDocument/2006/relationships/hyperlink" Target="http://www.arcondebuenosaires.com.ar/conf-cafe-hansen.htm" TargetMode="External"/><Relationship Id="rId1" Type="http://schemas.openxmlformats.org/officeDocument/2006/relationships/slideLayout" Target="../slideLayouts/slideLayout2.xml"/><Relationship Id="rId6" Type="http://schemas.openxmlformats.org/officeDocument/2006/relationships/hyperlink" Target="http://www.acciontv.com.ar/soca/bsas/fotos2/rosas.htm" TargetMode="External"/><Relationship Id="rId5" Type="http://schemas.openxmlformats.org/officeDocument/2006/relationships/hyperlink" Target="http://www.buenosaires.gob.ar/areas/cultura/cpphc/sitios/detalle.php?id=24" TargetMode="External"/><Relationship Id="rId10" Type="http://schemas.openxmlformats.org/officeDocument/2006/relationships/image" Target="../media/image67.emf"/><Relationship Id="rId4" Type="http://schemas.openxmlformats.org/officeDocument/2006/relationships/hyperlink" Target="http://periodicovas.com/cabaret-marabu-una-historia-de-amor-y-abandono/" TargetMode="External"/><Relationship Id="rId9" Type="http://schemas.openxmlformats.org/officeDocument/2006/relationships/hyperlink" Target="https://es-la.facebook.com/notes/juan-diego-carbone/tiempos-viejos-recordando-los-cabarets-de-buenos-aires/10151324136147692"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1560" y="265113"/>
            <a:ext cx="3494087" cy="46085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5" name="4 CuadroTexto"/>
          <p:cNvSpPr txBox="1"/>
          <p:nvPr/>
        </p:nvSpPr>
        <p:spPr>
          <a:xfrm>
            <a:off x="5292080" y="987574"/>
            <a:ext cx="2675541" cy="70788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eaLnBrk="1" fontAlgn="auto" hangingPunct="1">
              <a:spcBef>
                <a:spcPts val="0"/>
              </a:spcBef>
              <a:spcAft>
                <a:spcPts val="0"/>
              </a:spcAft>
              <a:defRPr/>
            </a:pPr>
            <a:r>
              <a:rPr lang="es-AR" sz="4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Cabarets</a:t>
            </a:r>
          </a:p>
        </p:txBody>
      </p:sp>
      <p:sp>
        <p:nvSpPr>
          <p:cNvPr id="7" name="6 CuadroTexto"/>
          <p:cNvSpPr txBox="1"/>
          <p:nvPr/>
        </p:nvSpPr>
        <p:spPr>
          <a:xfrm>
            <a:off x="5311580" y="1923678"/>
            <a:ext cx="2736134" cy="369332"/>
          </a:xfrm>
          <a:prstGeom prst="rect">
            <a:avLst/>
          </a:prstGeom>
          <a:noFill/>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eaLnBrk="1" fontAlgn="auto" hangingPunct="1">
              <a:spcBef>
                <a:spcPts val="0"/>
              </a:spcBef>
              <a:spcAft>
                <a:spcPts val="0"/>
              </a:spcAft>
              <a:defRPr/>
            </a:pPr>
            <a:r>
              <a:rPr lang="es-AR" b="1" dirty="0">
                <a:ln/>
                <a:solidFill>
                  <a:schemeClr val="accent3"/>
                </a:solidFill>
                <a:latin typeface="+mn-lt"/>
              </a:rPr>
              <a:t>de Buenos Aires de antaño</a:t>
            </a:r>
          </a:p>
        </p:txBody>
      </p:sp>
      <p:sp>
        <p:nvSpPr>
          <p:cNvPr id="5126" name="1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8" name="7 Rectángulo"/>
          <p:cNvSpPr/>
          <p:nvPr/>
        </p:nvSpPr>
        <p:spPr>
          <a:xfrm>
            <a:off x="4633889" y="2733891"/>
            <a:ext cx="4104456" cy="1384995"/>
          </a:xfrm>
          <a:prstGeom prst="rect">
            <a:avLst/>
          </a:prstGeom>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r>
              <a:rPr lang="es-AR" sz="1200" b="1" dirty="0">
                <a:ln w="50800"/>
                <a:solidFill>
                  <a:schemeClr val="bg1">
                    <a:shade val="50000"/>
                  </a:schemeClr>
                </a:solidFill>
                <a:latin typeface="+mn-lt"/>
              </a:rPr>
              <a:t>Los cabarets de los años 30, el Tabarís, Casanova, Chantecler, </a:t>
            </a:r>
            <a:r>
              <a:rPr lang="es-AR" sz="1200" b="1" dirty="0" smtClean="0">
                <a:ln w="50800"/>
                <a:solidFill>
                  <a:schemeClr val="bg1">
                    <a:shade val="50000"/>
                  </a:schemeClr>
                </a:solidFill>
                <a:latin typeface="+mn-lt"/>
              </a:rPr>
              <a:t>Armenonville</a:t>
            </a:r>
            <a:r>
              <a:rPr lang="es-AR" sz="1200" b="1" dirty="0">
                <a:ln w="50800"/>
                <a:solidFill>
                  <a:schemeClr val="bg1">
                    <a:shade val="50000"/>
                  </a:schemeClr>
                </a:solidFill>
                <a:latin typeface="+mn-lt"/>
              </a:rPr>
              <a:t>… tenían inmensas pistas de baile rodeadas de mesas, barras, escenarios para dos orquestas: típica y de jazz. Y hacían varieté a la medianoche. No eran usualmente lugares para parejas sino para grupos de hombres y mujeres solas, eran lugares de baile y encuentros, y si allí se formaba una pareja por lo general no volvía.</a:t>
            </a:r>
          </a:p>
        </p:txBody>
      </p:sp>
    </p:spTree>
  </p:cSld>
  <p:clrMapOvr>
    <a:masterClrMapping/>
  </p:clrMapOvr>
  <p:transition spd="slow" advTm="4621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1850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down)">
                                      <p:cBhvr>
                                        <p:cTn id="7" dur="145">
                                          <p:stCondLst>
                                            <p:cond delay="0"/>
                                          </p:stCondLst>
                                        </p:cTn>
                                        <p:tgtEl>
                                          <p:spTgt spid="8">
                                            <p:txEl>
                                              <p:pRg st="0" end="0"/>
                                            </p:txEl>
                                          </p:spTgt>
                                        </p:tgtEl>
                                      </p:cBhvr>
                                    </p:animEffect>
                                    <p:anim calcmode="lin" valueType="num">
                                      <p:cBhvr>
                                        <p:cTn id="8" dur="456"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8">
                                            <p:txEl>
                                              <p:pRg st="0" end="0"/>
                                            </p:txEl>
                                          </p:spTgt>
                                        </p:tgtEl>
                                        <p:attrNameLst>
                                          <p:attrName>ppt_y</p:attrName>
                                        </p:attrNameLst>
                                      </p:cBhvr>
                                      <p:tavLst>
                                        <p:tav tm="0" fmla="#ppt_y-sin(pi*$)/81">
                                          <p:val>
                                            <p:fltVal val="0"/>
                                          </p:val>
                                        </p:tav>
                                        <p:tav tm="100000">
                                          <p:val>
                                            <p:fltVal val="1"/>
                                          </p:val>
                                        </p:tav>
                                      </p:tavLst>
                                    </p:anim>
                                    <p:animScale>
                                      <p:cBhvr>
                                        <p:cTn id="13" dur="7">
                                          <p:stCondLst>
                                            <p:cond delay="162"/>
                                          </p:stCondLst>
                                        </p:cTn>
                                        <p:tgtEl>
                                          <p:spTgt spid="8">
                                            <p:txEl>
                                              <p:pRg st="0" end="0"/>
                                            </p:txEl>
                                          </p:spTgt>
                                        </p:tgtEl>
                                      </p:cBhvr>
                                      <p:to x="100000" y="60000"/>
                                    </p:animScale>
                                    <p:animScale>
                                      <p:cBhvr>
                                        <p:cTn id="14" dur="41" decel="50000">
                                          <p:stCondLst>
                                            <p:cond delay="169"/>
                                          </p:stCondLst>
                                        </p:cTn>
                                        <p:tgtEl>
                                          <p:spTgt spid="8">
                                            <p:txEl>
                                              <p:pRg st="0" end="0"/>
                                            </p:txEl>
                                          </p:spTgt>
                                        </p:tgtEl>
                                      </p:cBhvr>
                                      <p:to x="100000" y="100000"/>
                                    </p:animScale>
                                    <p:animScale>
                                      <p:cBhvr>
                                        <p:cTn id="15" dur="7">
                                          <p:stCondLst>
                                            <p:cond delay="328"/>
                                          </p:stCondLst>
                                        </p:cTn>
                                        <p:tgtEl>
                                          <p:spTgt spid="8">
                                            <p:txEl>
                                              <p:pRg st="0" end="0"/>
                                            </p:txEl>
                                          </p:spTgt>
                                        </p:tgtEl>
                                      </p:cBhvr>
                                      <p:to x="100000" y="80000"/>
                                    </p:animScale>
                                    <p:animScale>
                                      <p:cBhvr>
                                        <p:cTn id="16" dur="41" decel="50000">
                                          <p:stCondLst>
                                            <p:cond delay="335"/>
                                          </p:stCondLst>
                                        </p:cTn>
                                        <p:tgtEl>
                                          <p:spTgt spid="8">
                                            <p:txEl>
                                              <p:pRg st="0" end="0"/>
                                            </p:txEl>
                                          </p:spTgt>
                                        </p:tgtEl>
                                      </p:cBhvr>
                                      <p:to x="100000" y="100000"/>
                                    </p:animScale>
                                    <p:animScale>
                                      <p:cBhvr>
                                        <p:cTn id="17" dur="7">
                                          <p:stCondLst>
                                            <p:cond delay="410"/>
                                          </p:stCondLst>
                                        </p:cTn>
                                        <p:tgtEl>
                                          <p:spTgt spid="8">
                                            <p:txEl>
                                              <p:pRg st="0" end="0"/>
                                            </p:txEl>
                                          </p:spTgt>
                                        </p:tgtEl>
                                      </p:cBhvr>
                                      <p:to x="100000" y="90000"/>
                                    </p:animScale>
                                    <p:animScale>
                                      <p:cBhvr>
                                        <p:cTn id="18" dur="41" decel="50000">
                                          <p:stCondLst>
                                            <p:cond delay="417"/>
                                          </p:stCondLst>
                                        </p:cTn>
                                        <p:tgtEl>
                                          <p:spTgt spid="8">
                                            <p:txEl>
                                              <p:pRg st="0" end="0"/>
                                            </p:txEl>
                                          </p:spTgt>
                                        </p:tgtEl>
                                      </p:cBhvr>
                                      <p:to x="100000" y="100000"/>
                                    </p:animScale>
                                    <p:animScale>
                                      <p:cBhvr>
                                        <p:cTn id="19" dur="7">
                                          <p:stCondLst>
                                            <p:cond delay="452"/>
                                          </p:stCondLst>
                                        </p:cTn>
                                        <p:tgtEl>
                                          <p:spTgt spid="8">
                                            <p:txEl>
                                              <p:pRg st="0" end="0"/>
                                            </p:txEl>
                                          </p:spTgt>
                                        </p:tgtEl>
                                      </p:cBhvr>
                                      <p:to x="100000" y="95000"/>
                                    </p:animScale>
                                    <p:animScale>
                                      <p:cBhvr>
                                        <p:cTn id="20" dur="41" decel="50000">
                                          <p:stCondLst>
                                            <p:cond delay="459"/>
                                          </p:stCondLst>
                                        </p:cTn>
                                        <p:tgtEl>
                                          <p:spTgt spid="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1582963">
            <a:off x="7118384" y="384182"/>
            <a:ext cx="1642138" cy="159848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3 CuadroTexto"/>
          <p:cNvSpPr txBox="1"/>
          <p:nvPr/>
        </p:nvSpPr>
        <p:spPr>
          <a:xfrm>
            <a:off x="2163480" y="2043822"/>
            <a:ext cx="4812984" cy="101566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eaLnBrk="1" fontAlgn="auto" hangingPunct="1">
              <a:spcBef>
                <a:spcPts val="0"/>
              </a:spcBef>
              <a:spcAft>
                <a:spcPts val="0"/>
              </a:spcAft>
              <a:defRPr/>
            </a:pPr>
            <a:r>
              <a:rPr lang="es-AR" sz="6000" b="1" dirty="0" err="1">
                <a:ln w="11430"/>
                <a:solidFill>
                  <a:schemeClr val="bg2">
                    <a:lumMod val="50000"/>
                  </a:schemeClr>
                </a:solidFill>
                <a:effectLst>
                  <a:outerShdw blurRad="80000" dist="40000" dir="5040000" algn="tl">
                    <a:srgbClr val="000000">
                      <a:alpha val="30000"/>
                    </a:srgbClr>
                  </a:outerShdw>
                  <a:reflection blurRad="6350" stA="60000" endA="900" endPos="58000" dir="5400000" sy="-100000" algn="bl" rotWithShape="0"/>
                </a:effectLst>
                <a:latin typeface="Broadway" pitchFamily="82" charset="0"/>
              </a:rPr>
              <a:t>Chantecler</a:t>
            </a:r>
            <a:endParaRPr lang="es-AR" sz="6000" b="1" dirty="0">
              <a:ln w="11430"/>
              <a:solidFill>
                <a:schemeClr val="bg2">
                  <a:lumMod val="50000"/>
                </a:schemeClr>
              </a:solidFill>
              <a:effectLst>
                <a:outerShdw blurRad="80000" dist="40000" dir="5040000" algn="tl">
                  <a:srgbClr val="000000">
                    <a:alpha val="30000"/>
                  </a:srgbClr>
                </a:outerShdw>
                <a:reflection blurRad="6350" stA="60000" endA="900" endPos="58000" dir="5400000" sy="-100000" algn="bl" rotWithShape="0"/>
              </a:effectLst>
              <a:latin typeface="Broadway" pitchFamily="82" charset="0"/>
            </a:endParaRPr>
          </a:p>
        </p:txBody>
      </p:sp>
      <p:sp>
        <p:nvSpPr>
          <p:cNvPr id="6148" name="2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2" name="1 CuadroTexto"/>
          <p:cNvSpPr txBox="1">
            <a:spLocks noChangeArrowheads="1"/>
          </p:cNvSpPr>
          <p:nvPr/>
        </p:nvSpPr>
        <p:spPr bwMode="auto">
          <a:xfrm>
            <a:off x="179388" y="4089400"/>
            <a:ext cx="47180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“Adiós Chantecler”  -  Enrique Cadícamo</a:t>
            </a:r>
          </a:p>
          <a:p>
            <a:pPr eaLnBrk="1" hangingPunct="1"/>
            <a:r>
              <a:rPr lang="es-AR" altLang="es-ES">
                <a:solidFill>
                  <a:schemeClr val="bg1"/>
                </a:solidFill>
              </a:rPr>
              <a:t>Letra: Enrique Cadícamo</a:t>
            </a:r>
          </a:p>
          <a:p>
            <a:pPr eaLnBrk="1" hangingPunct="1"/>
            <a:r>
              <a:rPr lang="es-AR" altLang="es-ES">
                <a:solidFill>
                  <a:schemeClr val="bg1"/>
                </a:solidFill>
              </a:rPr>
              <a:t>Orquesta: Juan D’Arienzo</a:t>
            </a:r>
          </a:p>
        </p:txBody>
      </p:sp>
    </p:spTree>
  </p:cSld>
  <p:clrMapOvr>
    <a:masterClrMapping/>
  </p:clrMapOvr>
  <p:transition spd="slow" advTm="5854">
    <p:fade/>
    <p:sndAc>
      <p:stSnd loop="1">
        <p:snd r:embed="rId3" name="audio1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wipe(down)">
                                      <p:cBhvr>
                                        <p:cTn id="7" dur="58">
                                          <p:stCondLst>
                                            <p:cond delay="0"/>
                                          </p:stCondLst>
                                        </p:cTn>
                                        <p:tgtEl>
                                          <p:spTgt spid="2"/>
                                        </p:tgtEl>
                                      </p:cBhvr>
                                    </p:animEffect>
                                    <p:anim calcmode="lin" valueType="num">
                                      <p:cBhvr>
                                        <p:cTn id="8" dur="18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2"/>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2"/>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2"/>
                                        </p:tgtEl>
                                        <p:attrNameLst>
                                          <p:attrName>ppt_y</p:attrName>
                                        </p:attrNameLst>
                                      </p:cBhvr>
                                      <p:tavLst>
                                        <p:tav tm="0" fmla="#ppt_y-sin(pi*$)/81">
                                          <p:val>
                                            <p:fltVal val="0"/>
                                          </p:val>
                                        </p:tav>
                                        <p:tav tm="100000">
                                          <p:val>
                                            <p:fltVal val="1"/>
                                          </p:val>
                                        </p:tav>
                                      </p:tavLst>
                                    </p:anim>
                                    <p:animScale>
                                      <p:cBhvr>
                                        <p:cTn id="13" dur="3">
                                          <p:stCondLst>
                                            <p:cond delay="65"/>
                                          </p:stCondLst>
                                        </p:cTn>
                                        <p:tgtEl>
                                          <p:spTgt spid="2"/>
                                        </p:tgtEl>
                                      </p:cBhvr>
                                      <p:to x="100000" y="60000"/>
                                    </p:animScale>
                                    <p:animScale>
                                      <p:cBhvr>
                                        <p:cTn id="14" dur="17" decel="50000">
                                          <p:stCondLst>
                                            <p:cond delay="68"/>
                                          </p:stCondLst>
                                        </p:cTn>
                                        <p:tgtEl>
                                          <p:spTgt spid="2"/>
                                        </p:tgtEl>
                                      </p:cBhvr>
                                      <p:to x="100000" y="100000"/>
                                    </p:animScale>
                                    <p:animScale>
                                      <p:cBhvr>
                                        <p:cTn id="15" dur="3">
                                          <p:stCondLst>
                                            <p:cond delay="131"/>
                                          </p:stCondLst>
                                        </p:cTn>
                                        <p:tgtEl>
                                          <p:spTgt spid="2"/>
                                        </p:tgtEl>
                                      </p:cBhvr>
                                      <p:to x="100000" y="80000"/>
                                    </p:animScale>
                                    <p:animScale>
                                      <p:cBhvr>
                                        <p:cTn id="16" dur="17" decel="50000">
                                          <p:stCondLst>
                                            <p:cond delay="134"/>
                                          </p:stCondLst>
                                        </p:cTn>
                                        <p:tgtEl>
                                          <p:spTgt spid="2"/>
                                        </p:tgtEl>
                                      </p:cBhvr>
                                      <p:to x="100000" y="100000"/>
                                    </p:animScale>
                                    <p:animScale>
                                      <p:cBhvr>
                                        <p:cTn id="17" dur="3">
                                          <p:stCondLst>
                                            <p:cond delay="164"/>
                                          </p:stCondLst>
                                        </p:cTn>
                                        <p:tgtEl>
                                          <p:spTgt spid="2"/>
                                        </p:tgtEl>
                                      </p:cBhvr>
                                      <p:to x="100000" y="90000"/>
                                    </p:animScale>
                                    <p:animScale>
                                      <p:cBhvr>
                                        <p:cTn id="18" dur="17" decel="50000">
                                          <p:stCondLst>
                                            <p:cond delay="167"/>
                                          </p:stCondLst>
                                        </p:cTn>
                                        <p:tgtEl>
                                          <p:spTgt spid="2"/>
                                        </p:tgtEl>
                                      </p:cBhvr>
                                      <p:to x="100000" y="100000"/>
                                    </p:animScale>
                                    <p:animScale>
                                      <p:cBhvr>
                                        <p:cTn id="19" dur="3">
                                          <p:stCondLst>
                                            <p:cond delay="181"/>
                                          </p:stCondLst>
                                        </p:cTn>
                                        <p:tgtEl>
                                          <p:spTgt spid="2"/>
                                        </p:tgtEl>
                                      </p:cBhvr>
                                      <p:to x="100000" y="95000"/>
                                    </p:animScale>
                                    <p:animScale>
                                      <p:cBhvr>
                                        <p:cTn id="20" dur="17" decel="50000">
                                          <p:stCondLst>
                                            <p:cond delay="183"/>
                                          </p:stCondLst>
                                        </p:cTn>
                                        <p:tgtEl>
                                          <p:spTgt spid="2"/>
                                        </p:tgtEl>
                                      </p:cBhvr>
                                      <p:to x="100000" y="100000"/>
                                    </p:animScale>
                                  </p:childTnLst>
                                </p:cTn>
                              </p:par>
                              <p:par>
                                <p:cTn id="21" presetID="53" presetClass="entr" presetSubtype="52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animEffect transition="in" filter="fade">
                                      <p:cBhvr>
                                        <p:cTn id="25" dur="2000"/>
                                        <p:tgtEl>
                                          <p:spTgt spid="5"/>
                                        </p:tgtEl>
                                      </p:cBhvr>
                                    </p:animEffect>
                                    <p:anim calcmode="lin" valueType="num">
                                      <p:cBhvr>
                                        <p:cTn id="26" dur="2000" fill="hold"/>
                                        <p:tgtEl>
                                          <p:spTgt spid="5"/>
                                        </p:tgtEl>
                                        <p:attrNameLst>
                                          <p:attrName>ppt_x</p:attrName>
                                        </p:attrNameLst>
                                      </p:cBhvr>
                                      <p:tavLst>
                                        <p:tav tm="0">
                                          <p:val>
                                            <p:fltVal val="0.5"/>
                                          </p:val>
                                        </p:tav>
                                        <p:tav tm="100000">
                                          <p:val>
                                            <p:strVal val="#ppt_x"/>
                                          </p:val>
                                        </p:tav>
                                      </p:tavLst>
                                    </p:anim>
                                    <p:anim calcmode="lin" valueType="num">
                                      <p:cBhvr>
                                        <p:cTn id="27" dur="2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031" y="180331"/>
            <a:ext cx="6277177" cy="479084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4 Rectángulo"/>
          <p:cNvSpPr/>
          <p:nvPr/>
        </p:nvSpPr>
        <p:spPr>
          <a:xfrm>
            <a:off x="6804248" y="1344646"/>
            <a:ext cx="2208766" cy="246221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En diciembre de 1924 se inauguró el Chantecler, situado en la calle Paraná entre Corrientes y Lavalle, al lado del Teatro Comedia.</a:t>
            </a:r>
          </a:p>
          <a:p>
            <a:pPr algn="ctr" eaLnBrk="1" fontAlgn="auto" hangingPunct="1">
              <a:spcBef>
                <a:spcPts val="0"/>
              </a:spcBef>
              <a:spcAft>
                <a:spcPts val="0"/>
              </a:spcAft>
              <a:defRPr/>
            </a:pPr>
            <a:endPar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endParaRPr>
          </a:p>
          <a:p>
            <a:pPr algn="ctr" eaLnBrk="1" fontAlgn="auto" hangingPunct="1">
              <a:spcBef>
                <a:spcPts val="0"/>
              </a:spcBef>
              <a:spcAft>
                <a:spcPts val="0"/>
              </a:spcAft>
              <a:defRPr/>
            </a:pP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Durante la década del 30 también se lo llamó "</a:t>
            </a:r>
            <a:r>
              <a:rPr lang="es-AR" sz="1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Vieux</a:t>
            </a: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 Paris" y su frente estaba decorado con un molino y detalles de </a:t>
            </a:r>
            <a:r>
              <a:rPr lang="es-AR" sz="1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Montmartre</a:t>
            </a: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a:t>
            </a:r>
          </a:p>
        </p:txBody>
      </p:sp>
      <p:pic>
        <p:nvPicPr>
          <p:cNvPr id="2" name="1 Imagen"/>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9552" y="975780"/>
            <a:ext cx="4663505" cy="321982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reflection blurRad="6350" stA="50000" endA="300" endPos="55500" dist="50800" dir="5400000" sy="-100000" algn="bl" rotWithShape="0"/>
          </a:effectLst>
          <a:scene3d>
            <a:camera prst="perspectiveContrastingLeftFacing">
              <a:rot lat="600000" lon="19200000" rev="600000"/>
            </a:camera>
            <a:lightRig rig="threePt" dir="t">
              <a:rot lat="0" lon="0" rev="19200000"/>
            </a:lightRig>
          </a:scene3d>
          <a:sp3d extrusionH="25400">
            <a:bevelT w="304800" h="152400" prst="hardEdge"/>
            <a:extrusionClr>
              <a:srgbClr val="FFFFFF"/>
            </a:extrusionClr>
          </a:sp3d>
        </p:spPr>
      </p:pic>
      <p:sp>
        <p:nvSpPr>
          <p:cNvPr id="8197"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1712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xit" presetSubtype="0" fill="hold" nodeType="afterEffect">
                                  <p:stCondLst>
                                    <p:cond delay="3000"/>
                                  </p:stCondLst>
                                  <p:childTnLst>
                                    <p:animEffect transition="out" filter="fade">
                                      <p:cBhvr>
                                        <p:cTn id="6" dur="2000"/>
                                        <p:tgtEl>
                                          <p:spTgt spid="2"/>
                                        </p:tgtEl>
                                      </p:cBhvr>
                                    </p:animEffect>
                                    <p:anim calcmode="lin" valueType="num">
                                      <p:cBhvr>
                                        <p:cTn id="7"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
                                        </p:tgtEl>
                                        <p:attrNameLst>
                                          <p:attrName>ppt_h</p:attrName>
                                        </p:attrNameLst>
                                      </p:cBhvr>
                                      <p:tavLst>
                                        <p:tav tm="0">
                                          <p:val>
                                            <p:strVal val="ppt_h"/>
                                          </p:val>
                                        </p:tav>
                                        <p:tav tm="100000">
                                          <p:val>
                                            <p:strVal val="ppt_h"/>
                                          </p:val>
                                        </p:tav>
                                      </p:tavLst>
                                    </p:anim>
                                    <p:set>
                                      <p:cBhvr>
                                        <p:cTn id="9" dur="1" fill="hold">
                                          <p:stCondLst>
                                            <p:cond delay="1999"/>
                                          </p:stCondLst>
                                        </p:cTn>
                                        <p:tgtEl>
                                          <p:spTgt spid="2"/>
                                        </p:tgtEl>
                                        <p:attrNameLst>
                                          <p:attrName>style.visibility</p:attrName>
                                        </p:attrNameLst>
                                      </p:cBhvr>
                                      <p:to>
                                        <p:strVal val="hidden"/>
                                      </p:to>
                                    </p:set>
                                  </p:childTnLst>
                                </p:cTn>
                              </p:par>
                              <p:par>
                                <p:cTn id="10" presetID="26" presetClass="entr" presetSubtype="0" fill="hold" nodeType="withEffect">
                                  <p:stCondLst>
                                    <p:cond delay="8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wipe(down)">
                                      <p:cBhvr>
                                        <p:cTn id="12" dur="145">
                                          <p:stCondLst>
                                            <p:cond delay="0"/>
                                          </p:stCondLst>
                                        </p:cTn>
                                        <p:tgtEl>
                                          <p:spTgt spid="5"/>
                                        </p:tgtEl>
                                      </p:cBhvr>
                                    </p:animEffect>
                                    <p:anim calcmode="lin" valueType="num">
                                      <p:cBhvr>
                                        <p:cTn id="13" dur="456"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166"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166" tmFilter="0, 0; 0.125,0.2665; 0.25,0.4; 0.375,0.465; 0.5,0.5;  0.625,0.535; 0.75,0.6; 0.875,0.7335; 1,1">
                                          <p:stCondLst>
                                            <p:cond delay="166"/>
                                          </p:stCondLst>
                                        </p:cTn>
                                        <p:tgtEl>
                                          <p:spTgt spid="5"/>
                                        </p:tgtEl>
                                        <p:attrNameLst>
                                          <p:attrName>ppt_y</p:attrName>
                                        </p:attrNameLst>
                                      </p:cBhvr>
                                      <p:tavLst>
                                        <p:tav tm="0" fmla="#ppt_y-sin(pi*$)/9">
                                          <p:val>
                                            <p:fltVal val="0"/>
                                          </p:val>
                                        </p:tav>
                                        <p:tav tm="100000">
                                          <p:val>
                                            <p:fltVal val="1"/>
                                          </p:val>
                                        </p:tav>
                                      </p:tavLst>
                                    </p:anim>
                                    <p:anim calcmode="lin" valueType="num">
                                      <p:cBhvr>
                                        <p:cTn id="16" dur="83" tmFilter="0, 0; 0.125,0.2665; 0.25,0.4; 0.375,0.465; 0.5,0.5;  0.625,0.535; 0.75,0.6; 0.875,0.7335; 1,1">
                                          <p:stCondLst>
                                            <p:cond delay="331"/>
                                          </p:stCondLst>
                                        </p:cTn>
                                        <p:tgtEl>
                                          <p:spTgt spid="5"/>
                                        </p:tgtEl>
                                        <p:attrNameLst>
                                          <p:attrName>ppt_y</p:attrName>
                                        </p:attrNameLst>
                                      </p:cBhvr>
                                      <p:tavLst>
                                        <p:tav tm="0" fmla="#ppt_y-sin(pi*$)/27">
                                          <p:val>
                                            <p:fltVal val="0"/>
                                          </p:val>
                                        </p:tav>
                                        <p:tav tm="100000">
                                          <p:val>
                                            <p:fltVal val="1"/>
                                          </p:val>
                                        </p:tav>
                                      </p:tavLst>
                                    </p:anim>
                                    <p:anim calcmode="lin" valueType="num">
                                      <p:cBhvr>
                                        <p:cTn id="17" dur="41" tmFilter="0, 0; 0.125,0.2665; 0.25,0.4; 0.375,0.465; 0.5,0.5;  0.625,0.535; 0.75,0.6; 0.875,0.7335; 1,1">
                                          <p:stCondLst>
                                            <p:cond delay="414"/>
                                          </p:stCondLst>
                                        </p:cTn>
                                        <p:tgtEl>
                                          <p:spTgt spid="5"/>
                                        </p:tgtEl>
                                        <p:attrNameLst>
                                          <p:attrName>ppt_y</p:attrName>
                                        </p:attrNameLst>
                                      </p:cBhvr>
                                      <p:tavLst>
                                        <p:tav tm="0" fmla="#ppt_y-sin(pi*$)/81">
                                          <p:val>
                                            <p:fltVal val="0"/>
                                          </p:val>
                                        </p:tav>
                                        <p:tav tm="100000">
                                          <p:val>
                                            <p:fltVal val="1"/>
                                          </p:val>
                                        </p:tav>
                                      </p:tavLst>
                                    </p:anim>
                                    <p:animScale>
                                      <p:cBhvr>
                                        <p:cTn id="18" dur="7">
                                          <p:stCondLst>
                                            <p:cond delay="162"/>
                                          </p:stCondLst>
                                        </p:cTn>
                                        <p:tgtEl>
                                          <p:spTgt spid="5"/>
                                        </p:tgtEl>
                                      </p:cBhvr>
                                      <p:to x="100000" y="60000"/>
                                    </p:animScale>
                                    <p:animScale>
                                      <p:cBhvr>
                                        <p:cTn id="19" dur="41" decel="50000">
                                          <p:stCondLst>
                                            <p:cond delay="169"/>
                                          </p:stCondLst>
                                        </p:cTn>
                                        <p:tgtEl>
                                          <p:spTgt spid="5"/>
                                        </p:tgtEl>
                                      </p:cBhvr>
                                      <p:to x="100000" y="100000"/>
                                    </p:animScale>
                                    <p:animScale>
                                      <p:cBhvr>
                                        <p:cTn id="20" dur="7">
                                          <p:stCondLst>
                                            <p:cond delay="328"/>
                                          </p:stCondLst>
                                        </p:cTn>
                                        <p:tgtEl>
                                          <p:spTgt spid="5"/>
                                        </p:tgtEl>
                                      </p:cBhvr>
                                      <p:to x="100000" y="80000"/>
                                    </p:animScale>
                                    <p:animScale>
                                      <p:cBhvr>
                                        <p:cTn id="21" dur="41" decel="50000">
                                          <p:stCondLst>
                                            <p:cond delay="335"/>
                                          </p:stCondLst>
                                        </p:cTn>
                                        <p:tgtEl>
                                          <p:spTgt spid="5"/>
                                        </p:tgtEl>
                                      </p:cBhvr>
                                      <p:to x="100000" y="100000"/>
                                    </p:animScale>
                                    <p:animScale>
                                      <p:cBhvr>
                                        <p:cTn id="22" dur="7">
                                          <p:stCondLst>
                                            <p:cond delay="410"/>
                                          </p:stCondLst>
                                        </p:cTn>
                                        <p:tgtEl>
                                          <p:spTgt spid="5"/>
                                        </p:tgtEl>
                                      </p:cBhvr>
                                      <p:to x="100000" y="90000"/>
                                    </p:animScale>
                                    <p:animScale>
                                      <p:cBhvr>
                                        <p:cTn id="23" dur="41" decel="50000">
                                          <p:stCondLst>
                                            <p:cond delay="417"/>
                                          </p:stCondLst>
                                        </p:cTn>
                                        <p:tgtEl>
                                          <p:spTgt spid="5"/>
                                        </p:tgtEl>
                                      </p:cBhvr>
                                      <p:to x="100000" y="100000"/>
                                    </p:animScale>
                                    <p:animScale>
                                      <p:cBhvr>
                                        <p:cTn id="24" dur="7">
                                          <p:stCondLst>
                                            <p:cond delay="452"/>
                                          </p:stCondLst>
                                        </p:cTn>
                                        <p:tgtEl>
                                          <p:spTgt spid="5"/>
                                        </p:tgtEl>
                                      </p:cBhvr>
                                      <p:to x="100000" y="95000"/>
                                    </p:animScale>
                                    <p:animScale>
                                      <p:cBhvr>
                                        <p:cTn id="25" dur="41" decel="50000">
                                          <p:stCondLst>
                                            <p:cond delay="459"/>
                                          </p:stCondLst>
                                        </p:cTn>
                                        <p:tgtEl>
                                          <p:spTgt spid="5"/>
                                        </p:tgtEl>
                                      </p:cBhvr>
                                      <p:to x="100000" y="100000"/>
                                    </p:animScale>
                                  </p:childTnLst>
                                </p:cTn>
                              </p:par>
                              <p:par>
                                <p:cTn id="26" presetID="53" presetClass="entr" presetSubtype="16" fill="hold" nodeType="withEffect">
                                  <p:stCondLst>
                                    <p:cond delay="3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2400" fill="hold"/>
                                        <p:tgtEl>
                                          <p:spTgt spid="4"/>
                                        </p:tgtEl>
                                        <p:attrNameLst>
                                          <p:attrName>ppt_w</p:attrName>
                                        </p:attrNameLst>
                                      </p:cBhvr>
                                      <p:tavLst>
                                        <p:tav tm="0">
                                          <p:val>
                                            <p:fltVal val="0"/>
                                          </p:val>
                                        </p:tav>
                                        <p:tav tm="100000">
                                          <p:val>
                                            <p:strVal val="#ppt_w"/>
                                          </p:val>
                                        </p:tav>
                                      </p:tavLst>
                                    </p:anim>
                                    <p:anim calcmode="lin" valueType="num">
                                      <p:cBhvr>
                                        <p:cTn id="29" dur="2400" fill="hold"/>
                                        <p:tgtEl>
                                          <p:spTgt spid="4"/>
                                        </p:tgtEl>
                                        <p:attrNameLst>
                                          <p:attrName>ppt_h</p:attrName>
                                        </p:attrNameLst>
                                      </p:cBhvr>
                                      <p:tavLst>
                                        <p:tav tm="0">
                                          <p:val>
                                            <p:fltVal val="0"/>
                                          </p:val>
                                        </p:tav>
                                        <p:tav tm="100000">
                                          <p:val>
                                            <p:strVal val="#ppt_h"/>
                                          </p:val>
                                        </p:tav>
                                      </p:tavLst>
                                    </p:anim>
                                    <p:animEffect transition="in" filter="fade">
                                      <p:cBhvr>
                                        <p:cTn id="30" dur="2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41047" y="429180"/>
            <a:ext cx="4969009" cy="429314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7" name="6 Imagen"/>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536785">
            <a:off x="5487742" y="534834"/>
            <a:ext cx="2820608" cy="408718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123"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0919" y="140528"/>
            <a:ext cx="5529263" cy="4870450"/>
          </a:xfrm>
          <a:prstGeom prst="rect">
            <a:avLst/>
          </a:prstGeom>
          <a:noFill/>
          <a:ln>
            <a:noFill/>
          </a:ln>
          <a:effectLst>
            <a:glow rad="38100">
              <a:schemeClr val="accent1">
                <a:alpha val="2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4 Rectángulo"/>
          <p:cNvSpPr/>
          <p:nvPr/>
        </p:nvSpPr>
        <p:spPr>
          <a:xfrm>
            <a:off x="545611" y="1251980"/>
            <a:ext cx="4572000" cy="1600438"/>
          </a:xfrm>
          <a:prstGeom prst="rect">
            <a:avLst/>
          </a:prstGeom>
          <a:solidFill>
            <a:schemeClr val="tx1">
              <a:alpha val="55000"/>
            </a:schemeClr>
          </a:solidFill>
          <a:effectLst>
            <a:softEdge rad="50800"/>
          </a:effectLst>
        </p:spPr>
        <p:txBody>
          <a:bodyPr>
            <a:spAutoFit/>
          </a:bodyPr>
          <a:lstStyle/>
          <a:p>
            <a:pPr eaLnBrk="1" fontAlgn="auto" hangingPunct="1">
              <a:spcBef>
                <a:spcPts val="0"/>
              </a:spcBef>
              <a:spcAft>
                <a:spcPts val="0"/>
              </a:spcAft>
              <a:defRPr/>
            </a:pPr>
            <a:r>
              <a:rPr lang="es-AR" sz="1400" dirty="0">
                <a:solidFill>
                  <a:schemeClr val="bg1"/>
                </a:solidFill>
                <a:effectLst>
                  <a:outerShdw blurRad="38100" dist="38100" dir="2700000" algn="tl">
                    <a:srgbClr val="000000">
                      <a:alpha val="43137"/>
                    </a:srgbClr>
                  </a:outerShdw>
                </a:effectLst>
                <a:latin typeface="+mn-lt"/>
              </a:rPr>
              <a:t>La orquesta de Julio De Caro, que en ese tiempo lideraba el gusto popular, fue convocada para el acontecimiento.</a:t>
            </a:r>
          </a:p>
          <a:p>
            <a:pPr eaLnBrk="1" fontAlgn="auto" hangingPunct="1">
              <a:spcBef>
                <a:spcPts val="0"/>
              </a:spcBef>
              <a:spcAft>
                <a:spcPts val="0"/>
              </a:spcAft>
              <a:defRPr/>
            </a:pPr>
            <a:endParaRPr lang="es-AR" sz="1400" dirty="0">
              <a:solidFill>
                <a:schemeClr val="bg1"/>
              </a:solidFill>
              <a:effectLst>
                <a:outerShdw blurRad="38100" dist="38100" dir="2700000" algn="tl">
                  <a:srgbClr val="000000">
                    <a:alpha val="43137"/>
                  </a:srgbClr>
                </a:outerShdw>
              </a:effectLst>
              <a:latin typeface="+mn-lt"/>
            </a:endParaRPr>
          </a:p>
          <a:p>
            <a:pPr eaLnBrk="1" fontAlgn="auto" hangingPunct="1">
              <a:spcBef>
                <a:spcPts val="0"/>
              </a:spcBef>
              <a:spcAft>
                <a:spcPts val="0"/>
              </a:spcAft>
              <a:defRPr/>
            </a:pPr>
            <a:r>
              <a:rPr lang="es-AR" sz="1400" dirty="0">
                <a:solidFill>
                  <a:schemeClr val="bg1"/>
                </a:solidFill>
                <a:effectLst>
                  <a:outerShdw blurRad="38100" dist="38100" dir="2700000" algn="tl">
                    <a:srgbClr val="000000">
                      <a:alpha val="43137"/>
                    </a:srgbClr>
                  </a:outerShdw>
                </a:effectLst>
                <a:latin typeface="+mn-lt"/>
              </a:rPr>
              <a:t>Por su escenario pasaron las orquestas de Carlos Marcucci, Joaquín Dos Reyes, Carlos Di Sarli, Héctor Varela, entre otras, pero quien se apropió de este cabaret, en términos de arrastre tanguero, fue Juan D´Arienzo.</a:t>
            </a:r>
          </a:p>
        </p:txBody>
      </p:sp>
      <p:sp>
        <p:nvSpPr>
          <p:cNvPr id="9224" name="9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ustDataLst>
      <p:tags r:id="rId1"/>
    </p:custDataLst>
  </p:cSld>
  <p:clrMapOvr>
    <a:masterClrMapping/>
  </p:clrMapOvr>
  <p:transition spd="slow" advTm="22877">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1800"/>
                                        <p:tgtEl>
                                          <p:spTgt spid="5122"/>
                                        </p:tgtEl>
                                      </p:cBhvr>
                                    </p:animEffect>
                                    <p:set>
                                      <p:cBhvr>
                                        <p:cTn id="7" dur="1" fill="hold">
                                          <p:stCondLst>
                                            <p:cond delay="1799"/>
                                          </p:stCondLst>
                                        </p:cTn>
                                        <p:tgtEl>
                                          <p:spTgt spid="5122"/>
                                        </p:tgtEl>
                                        <p:attrNameLst>
                                          <p:attrName>style.visibility</p:attrName>
                                        </p:attrNameLst>
                                      </p:cBhvr>
                                      <p:to>
                                        <p:strVal val="hidden"/>
                                      </p:to>
                                    </p:set>
                                  </p:childTnLst>
                                </p:cTn>
                              </p:par>
                              <p:par>
                                <p:cTn id="8" presetID="10" presetClass="entr" presetSubtype="0" fill="hold" nodeType="withEffect">
                                  <p:stCondLst>
                                    <p:cond delay="600"/>
                                  </p:stCondLst>
                                  <p:childTnLst>
                                    <p:set>
                                      <p:cBhvr>
                                        <p:cTn id="9" dur="1" fill="hold">
                                          <p:stCondLst>
                                            <p:cond delay="0"/>
                                          </p:stCondLst>
                                        </p:cTn>
                                        <p:tgtEl>
                                          <p:spTgt spid="5123"/>
                                        </p:tgtEl>
                                        <p:attrNameLst>
                                          <p:attrName>style.visibility</p:attrName>
                                        </p:attrNameLst>
                                      </p:cBhvr>
                                      <p:to>
                                        <p:strVal val="visible"/>
                                      </p:to>
                                    </p:set>
                                    <p:animEffect transition="in" filter="fade">
                                      <p:cBhvr>
                                        <p:cTn id="10" dur="2000"/>
                                        <p:tgtEl>
                                          <p:spTgt spid="5123"/>
                                        </p:tgtEl>
                                      </p:cBhvr>
                                    </p:animEffect>
                                  </p:childTnLst>
                                </p:cTn>
                              </p:par>
                            </p:childTnLst>
                          </p:cTn>
                        </p:par>
                        <p:par>
                          <p:cTn id="11" fill="hold" nodeType="afterGroup">
                            <p:stCondLst>
                              <p:cond delay="26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19672" y="258388"/>
            <a:ext cx="5904656" cy="463786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5" name="4 Rectángulo"/>
          <p:cNvSpPr/>
          <p:nvPr/>
        </p:nvSpPr>
        <p:spPr>
          <a:xfrm>
            <a:off x="4067944" y="3003798"/>
            <a:ext cx="4248472" cy="1384995"/>
          </a:xfrm>
          <a:prstGeom prst="rect">
            <a:avLst/>
          </a:prstGeom>
          <a:solidFill>
            <a:schemeClr val="tx1">
              <a:alpha val="55000"/>
            </a:schemeClr>
          </a:solidFill>
          <a:effectLst>
            <a:softEdge rad="635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En 1960, coincidiendo con la etapa de decadencia del tango, el avance de la televisión y el envejecimiento de los antiguos milongueros, se diezmó la concurrencia a este templo musical. Fue entonces cuando los propietarios decidieron vender el local en 1957, y finalmente en 1959 comenzó a ser demolido.</a:t>
            </a:r>
          </a:p>
        </p:txBody>
      </p:sp>
      <p:sp>
        <p:nvSpPr>
          <p:cNvPr id="2" name="1 Rectángulo"/>
          <p:cNvSpPr/>
          <p:nvPr/>
        </p:nvSpPr>
        <p:spPr>
          <a:xfrm>
            <a:off x="827584" y="699542"/>
            <a:ext cx="3582562" cy="1169551"/>
          </a:xfrm>
          <a:prstGeom prst="rect">
            <a:avLst/>
          </a:prstGeom>
          <a:solidFill>
            <a:schemeClr val="tx1">
              <a:alpha val="55000"/>
            </a:schemeClr>
          </a:solidFill>
          <a:effectLst>
            <a:softEdge rad="635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El animador y hombre de relaciones públicas fue Ángel Sánchez Carreño, "El Príncipe Cubano". El Chantecler terminó de ser demolido en 1960 y evocado por Enrique Cadícamo en su tango "Adiós Chantecler".</a:t>
            </a:r>
          </a:p>
        </p:txBody>
      </p:sp>
      <p:sp>
        <p:nvSpPr>
          <p:cNvPr id="10249" name="7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23257">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nodeType="afterGroup">
                            <p:stCondLst>
                              <p:cond delay="500"/>
                            </p:stCondLst>
                            <p:childTnLst>
                              <p:par>
                                <p:cTn id="9" presetID="16" presetClass="entr" presetSubtype="37" fill="hold" nodeType="afterEffect">
                                  <p:stCondLst>
                                    <p:cond delay="8500"/>
                                  </p:stCondLst>
                                  <p:childTnLst>
                                    <p:set>
                                      <p:cBhvr>
                                        <p:cTn id="10" dur="1" fill="hold">
                                          <p:stCondLst>
                                            <p:cond delay="0"/>
                                          </p:stCondLst>
                                        </p:cTn>
                                        <p:tgtEl>
                                          <p:spTgt spid="5"/>
                                        </p:tgtEl>
                                        <p:attrNameLst>
                                          <p:attrName>style.visibility</p:attrName>
                                        </p:attrNameLst>
                                      </p:cBhvr>
                                      <p:to>
                                        <p:strVal val="visible"/>
                                      </p:to>
                                    </p:set>
                                    <p:animEffect transition="in" filter="barn(out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512" y="267494"/>
            <a:ext cx="5593971" cy="372387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3 Imagen"/>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746846">
            <a:off x="5599160" y="560282"/>
            <a:ext cx="2478160" cy="42166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1 CuadroTexto"/>
          <p:cNvSpPr txBox="1"/>
          <p:nvPr/>
        </p:nvSpPr>
        <p:spPr>
          <a:xfrm>
            <a:off x="683568" y="4443958"/>
            <a:ext cx="3935949" cy="369332"/>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eaLnBrk="1" fontAlgn="auto" hangingPunct="1">
              <a:spcBef>
                <a:spcPts val="0"/>
              </a:spcBef>
              <a:spcAft>
                <a:spcPts val="0"/>
              </a:spcAft>
              <a:defRPr/>
            </a:pPr>
            <a:r>
              <a:rPr lang="es-A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rPr>
              <a:t>Los Propietarios del Cabaret Chantecler</a:t>
            </a:r>
          </a:p>
        </p:txBody>
      </p:sp>
      <p:sp>
        <p:nvSpPr>
          <p:cNvPr id="11269"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7552">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514039">
            <a:off x="6830379" y="401940"/>
            <a:ext cx="2047875" cy="1524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763688" y="2042046"/>
            <a:ext cx="5695790" cy="1015663"/>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eaLnBrk="1" fontAlgn="auto" hangingPunct="1">
              <a:spcBef>
                <a:spcPts val="0"/>
              </a:spcBef>
              <a:spcAft>
                <a:spcPts val="0"/>
              </a:spcAft>
              <a:defRPr/>
            </a:pPr>
            <a:r>
              <a:rPr lang="es-AR" sz="6000" b="1" dirty="0">
                <a:ln w="11430"/>
                <a:solidFill>
                  <a:schemeClr val="accent1">
                    <a:lumMod val="75000"/>
                  </a:schemeClr>
                </a:solidFill>
                <a:effectLst>
                  <a:outerShdw blurRad="50800" dist="39000" dir="5460000" algn="tl">
                    <a:srgbClr val="000000">
                      <a:alpha val="38000"/>
                    </a:srgbClr>
                  </a:outerShdw>
                  <a:reflection blurRad="6350" stA="60000" endA="900" endPos="58000" dir="5400000" sy="-100000" algn="bl" rotWithShape="0"/>
                </a:effectLst>
                <a:latin typeface="Broadway" pitchFamily="82" charset="0"/>
              </a:rPr>
              <a:t>Lo de Hansen</a:t>
            </a:r>
          </a:p>
        </p:txBody>
      </p:sp>
      <p:sp>
        <p:nvSpPr>
          <p:cNvPr id="12292" name="3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6" name="5 CuadroTexto"/>
          <p:cNvSpPr txBox="1">
            <a:spLocks noChangeArrowheads="1"/>
          </p:cNvSpPr>
          <p:nvPr/>
        </p:nvSpPr>
        <p:spPr bwMode="auto">
          <a:xfrm>
            <a:off x="179388" y="4089400"/>
            <a:ext cx="38941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“El esquinazo”  -  Ángel Villoldo</a:t>
            </a:r>
          </a:p>
          <a:p>
            <a:pPr eaLnBrk="1" hangingPunct="1"/>
            <a:r>
              <a:rPr lang="es-AR" altLang="es-ES">
                <a:solidFill>
                  <a:schemeClr val="bg1"/>
                </a:solidFill>
              </a:rPr>
              <a:t>Letra: Carlos Pesce / Antonio Polito</a:t>
            </a:r>
          </a:p>
          <a:p>
            <a:pPr eaLnBrk="1" hangingPunct="1"/>
            <a:r>
              <a:rPr lang="es-AR" altLang="es-ES">
                <a:solidFill>
                  <a:schemeClr val="bg1"/>
                </a:solidFill>
              </a:rPr>
              <a:t>Orquesta: Juan D’Arienzo</a:t>
            </a:r>
          </a:p>
        </p:txBody>
      </p:sp>
    </p:spTree>
  </p:cSld>
  <p:clrMapOvr>
    <a:masterClrMapping/>
  </p:clrMapOvr>
  <p:transition spd="slow" advTm="8444">
    <p:fade/>
    <p:sndAc>
      <p:stSnd loop="1">
        <p:snd r:embed="rId2" name="audio2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wipe(down)">
                                      <p:cBhvr>
                                        <p:cTn id="7" dur="58">
                                          <p:stCondLst>
                                            <p:cond delay="0"/>
                                          </p:stCondLst>
                                        </p:cTn>
                                        <p:tgtEl>
                                          <p:spTgt spid="6"/>
                                        </p:tgtEl>
                                      </p:cBhvr>
                                    </p:animEffect>
                                    <p:anim calcmode="lin" valueType="num">
                                      <p:cBhvr>
                                        <p:cTn id="8" dur="18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6"/>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6"/>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6"/>
                                        </p:tgtEl>
                                        <p:attrNameLst>
                                          <p:attrName>ppt_y</p:attrName>
                                        </p:attrNameLst>
                                      </p:cBhvr>
                                      <p:tavLst>
                                        <p:tav tm="0" fmla="#ppt_y-sin(pi*$)/81">
                                          <p:val>
                                            <p:fltVal val="0"/>
                                          </p:val>
                                        </p:tav>
                                        <p:tav tm="100000">
                                          <p:val>
                                            <p:fltVal val="1"/>
                                          </p:val>
                                        </p:tav>
                                      </p:tavLst>
                                    </p:anim>
                                    <p:animScale>
                                      <p:cBhvr>
                                        <p:cTn id="13" dur="3">
                                          <p:stCondLst>
                                            <p:cond delay="65"/>
                                          </p:stCondLst>
                                        </p:cTn>
                                        <p:tgtEl>
                                          <p:spTgt spid="6"/>
                                        </p:tgtEl>
                                      </p:cBhvr>
                                      <p:to x="100000" y="60000"/>
                                    </p:animScale>
                                    <p:animScale>
                                      <p:cBhvr>
                                        <p:cTn id="14" dur="17" decel="50000">
                                          <p:stCondLst>
                                            <p:cond delay="68"/>
                                          </p:stCondLst>
                                        </p:cTn>
                                        <p:tgtEl>
                                          <p:spTgt spid="6"/>
                                        </p:tgtEl>
                                      </p:cBhvr>
                                      <p:to x="100000" y="100000"/>
                                    </p:animScale>
                                    <p:animScale>
                                      <p:cBhvr>
                                        <p:cTn id="15" dur="3">
                                          <p:stCondLst>
                                            <p:cond delay="131"/>
                                          </p:stCondLst>
                                        </p:cTn>
                                        <p:tgtEl>
                                          <p:spTgt spid="6"/>
                                        </p:tgtEl>
                                      </p:cBhvr>
                                      <p:to x="100000" y="80000"/>
                                    </p:animScale>
                                    <p:animScale>
                                      <p:cBhvr>
                                        <p:cTn id="16" dur="17" decel="50000">
                                          <p:stCondLst>
                                            <p:cond delay="134"/>
                                          </p:stCondLst>
                                        </p:cTn>
                                        <p:tgtEl>
                                          <p:spTgt spid="6"/>
                                        </p:tgtEl>
                                      </p:cBhvr>
                                      <p:to x="100000" y="100000"/>
                                    </p:animScale>
                                    <p:animScale>
                                      <p:cBhvr>
                                        <p:cTn id="17" dur="3">
                                          <p:stCondLst>
                                            <p:cond delay="164"/>
                                          </p:stCondLst>
                                        </p:cTn>
                                        <p:tgtEl>
                                          <p:spTgt spid="6"/>
                                        </p:tgtEl>
                                      </p:cBhvr>
                                      <p:to x="100000" y="90000"/>
                                    </p:animScale>
                                    <p:animScale>
                                      <p:cBhvr>
                                        <p:cTn id="18" dur="17" decel="50000">
                                          <p:stCondLst>
                                            <p:cond delay="167"/>
                                          </p:stCondLst>
                                        </p:cTn>
                                        <p:tgtEl>
                                          <p:spTgt spid="6"/>
                                        </p:tgtEl>
                                      </p:cBhvr>
                                      <p:to x="100000" y="100000"/>
                                    </p:animScale>
                                    <p:animScale>
                                      <p:cBhvr>
                                        <p:cTn id="19" dur="3">
                                          <p:stCondLst>
                                            <p:cond delay="181"/>
                                          </p:stCondLst>
                                        </p:cTn>
                                        <p:tgtEl>
                                          <p:spTgt spid="6"/>
                                        </p:tgtEl>
                                      </p:cBhvr>
                                      <p:to x="100000" y="95000"/>
                                    </p:animScale>
                                    <p:animScale>
                                      <p:cBhvr>
                                        <p:cTn id="20" dur="17" decel="50000">
                                          <p:stCondLst>
                                            <p:cond delay="183"/>
                                          </p:stCondLst>
                                        </p:cTn>
                                        <p:tgtEl>
                                          <p:spTgt spid="6"/>
                                        </p:tgtEl>
                                      </p:cBhvr>
                                      <p:to x="100000" y="100000"/>
                                    </p:animScale>
                                  </p:childTnLst>
                                </p:cTn>
                              </p:par>
                              <p:par>
                                <p:cTn id="21" presetID="53" presetClass="entr" presetSubtype="528"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p:cTn id="23" dur="2000" fill="hold"/>
                                        <p:tgtEl>
                                          <p:spTgt spid="1026"/>
                                        </p:tgtEl>
                                        <p:attrNameLst>
                                          <p:attrName>ppt_w</p:attrName>
                                        </p:attrNameLst>
                                      </p:cBhvr>
                                      <p:tavLst>
                                        <p:tav tm="0">
                                          <p:val>
                                            <p:fltVal val="0"/>
                                          </p:val>
                                        </p:tav>
                                        <p:tav tm="100000">
                                          <p:val>
                                            <p:strVal val="#ppt_w"/>
                                          </p:val>
                                        </p:tav>
                                      </p:tavLst>
                                    </p:anim>
                                    <p:anim calcmode="lin" valueType="num">
                                      <p:cBhvr>
                                        <p:cTn id="24" dur="2000" fill="hold"/>
                                        <p:tgtEl>
                                          <p:spTgt spid="1026"/>
                                        </p:tgtEl>
                                        <p:attrNameLst>
                                          <p:attrName>ppt_h</p:attrName>
                                        </p:attrNameLst>
                                      </p:cBhvr>
                                      <p:tavLst>
                                        <p:tav tm="0">
                                          <p:val>
                                            <p:fltVal val="0"/>
                                          </p:val>
                                        </p:tav>
                                        <p:tav tm="100000">
                                          <p:val>
                                            <p:strVal val="#ppt_h"/>
                                          </p:val>
                                        </p:tav>
                                      </p:tavLst>
                                    </p:anim>
                                    <p:animEffect transition="in" filter="fade">
                                      <p:cBhvr>
                                        <p:cTn id="25" dur="2000"/>
                                        <p:tgtEl>
                                          <p:spTgt spid="1026"/>
                                        </p:tgtEl>
                                      </p:cBhvr>
                                    </p:animEffect>
                                    <p:anim calcmode="lin" valueType="num">
                                      <p:cBhvr>
                                        <p:cTn id="26" dur="2000" fill="hold"/>
                                        <p:tgtEl>
                                          <p:spTgt spid="1026"/>
                                        </p:tgtEl>
                                        <p:attrNameLst>
                                          <p:attrName>ppt_x</p:attrName>
                                        </p:attrNameLst>
                                      </p:cBhvr>
                                      <p:tavLst>
                                        <p:tav tm="0">
                                          <p:val>
                                            <p:fltVal val="0.5"/>
                                          </p:val>
                                        </p:tav>
                                        <p:tav tm="100000">
                                          <p:val>
                                            <p:strVal val="#ppt_x"/>
                                          </p:val>
                                        </p:tav>
                                      </p:tavLst>
                                    </p:anim>
                                    <p:anim calcmode="lin" valueType="num">
                                      <p:cBhvr>
                                        <p:cTn id="27" dur="2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5410" y="248062"/>
            <a:ext cx="6965497" cy="468051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4561158" y="488583"/>
            <a:ext cx="3240360" cy="954107"/>
          </a:xfrm>
          <a:prstGeom prst="rect">
            <a:avLst/>
          </a:prstGeom>
          <a:solidFill>
            <a:schemeClr val="tx1">
              <a:alpha val="55000"/>
            </a:schemeClr>
          </a:solidFill>
          <a:effectLst>
            <a:softEdge rad="508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Restaurante que fue fundado en 1877 por el inmigrante alemán Juan Hansen, en la Avenida de las Palmeras</a:t>
            </a:r>
          </a:p>
          <a:p>
            <a:pPr algn="ctr" eaLnBrk="1" fontAlgn="auto" hangingPunct="1">
              <a:spcBef>
                <a:spcPts val="0"/>
              </a:spcBef>
              <a:spcAft>
                <a:spcPts val="0"/>
              </a:spcAft>
              <a:defRPr/>
            </a:pPr>
            <a:r>
              <a:rPr lang="es-AR" sz="1400" dirty="0">
                <a:solidFill>
                  <a:schemeClr val="bg1"/>
                </a:solidFill>
                <a:latin typeface="+mn-lt"/>
              </a:rPr>
              <a:t> (actual Avenida Sarmiento), en Palermo. </a:t>
            </a:r>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0581779">
            <a:off x="5909447" y="3125588"/>
            <a:ext cx="3002075" cy="147311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2051" name="Picture 3"/>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rot="20548022">
            <a:off x="348521" y="524483"/>
            <a:ext cx="3010399" cy="225773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6" name="5 Rectángulo"/>
          <p:cNvSpPr/>
          <p:nvPr/>
        </p:nvSpPr>
        <p:spPr>
          <a:xfrm>
            <a:off x="1331640" y="3507854"/>
            <a:ext cx="3635896" cy="1169551"/>
          </a:xfrm>
          <a:prstGeom prst="rect">
            <a:avLst/>
          </a:prstGeom>
          <a:solidFill>
            <a:schemeClr val="tx1">
              <a:alpha val="55000"/>
            </a:schemeClr>
          </a:solidFill>
          <a:effectLst>
            <a:softEdge rad="508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Es considerado por muchos como una de las cunas del tango. La construcción fue demolida en 1912. Era, para la época en que existió, un lugar muy retirado de la ciudad, desde el cual podía observarse el Río de La Plata. </a:t>
            </a:r>
          </a:p>
        </p:txBody>
      </p:sp>
      <p:sp>
        <p:nvSpPr>
          <p:cNvPr id="13323" name="6 CuadroTexto"/>
          <p:cNvSpPr txBox="1">
            <a:spLocks noChangeArrowheads="1"/>
          </p:cNvSpPr>
          <p:nvPr/>
        </p:nvSpPr>
        <p:spPr bwMode="auto">
          <a:xfrm>
            <a:off x="8075613" y="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18968">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2500"/>
                            </p:stCondLst>
                            <p:childTnLst>
                              <p:par>
                                <p:cTn id="9" presetID="35" presetClass="entr" presetSubtype="0" fill="hold" nodeType="afterEffect">
                                  <p:stCondLst>
                                    <p:cond delay="2700"/>
                                  </p:stCondLst>
                                  <p:childTnLst>
                                    <p:set>
                                      <p:cBhvr>
                                        <p:cTn id="10" dur="1" fill="hold">
                                          <p:stCondLst>
                                            <p:cond delay="0"/>
                                          </p:stCondLst>
                                        </p:cTn>
                                        <p:tgtEl>
                                          <p:spTgt spid="2051"/>
                                        </p:tgtEl>
                                        <p:attrNameLst>
                                          <p:attrName>style.visibility</p:attrName>
                                        </p:attrNameLst>
                                      </p:cBhvr>
                                      <p:to>
                                        <p:strVal val="visible"/>
                                      </p:to>
                                    </p:set>
                                    <p:animEffect transition="in" filter="fade">
                                      <p:cBhvr>
                                        <p:cTn id="11" dur="1900"/>
                                        <p:tgtEl>
                                          <p:spTgt spid="2051"/>
                                        </p:tgtEl>
                                      </p:cBhvr>
                                    </p:animEffect>
                                    <p:anim calcmode="lin" valueType="num">
                                      <p:cBhvr>
                                        <p:cTn id="12" dur="1900" fill="hold"/>
                                        <p:tgtEl>
                                          <p:spTgt spid="2051"/>
                                        </p:tgtEl>
                                        <p:attrNameLst>
                                          <p:attrName>style.rotation</p:attrName>
                                        </p:attrNameLst>
                                      </p:cBhvr>
                                      <p:tavLst>
                                        <p:tav tm="0">
                                          <p:val>
                                            <p:fltVal val="720"/>
                                          </p:val>
                                        </p:tav>
                                        <p:tav tm="100000">
                                          <p:val>
                                            <p:fltVal val="0"/>
                                          </p:val>
                                        </p:tav>
                                      </p:tavLst>
                                    </p:anim>
                                    <p:anim calcmode="lin" valueType="num">
                                      <p:cBhvr>
                                        <p:cTn id="13" dur="1900" fill="hold"/>
                                        <p:tgtEl>
                                          <p:spTgt spid="2051"/>
                                        </p:tgtEl>
                                        <p:attrNameLst>
                                          <p:attrName>ppt_h</p:attrName>
                                        </p:attrNameLst>
                                      </p:cBhvr>
                                      <p:tavLst>
                                        <p:tav tm="0">
                                          <p:val>
                                            <p:fltVal val="0"/>
                                          </p:val>
                                        </p:tav>
                                        <p:tav tm="100000">
                                          <p:val>
                                            <p:strVal val="#ppt_h"/>
                                          </p:val>
                                        </p:tav>
                                      </p:tavLst>
                                    </p:anim>
                                    <p:anim calcmode="lin" valueType="num">
                                      <p:cBhvr>
                                        <p:cTn id="14" dur="1900" fill="hold"/>
                                        <p:tgtEl>
                                          <p:spTgt spid="2051"/>
                                        </p:tgtEl>
                                        <p:attrNameLst>
                                          <p:attrName>ppt_w</p:attrName>
                                        </p:attrNameLst>
                                      </p:cBhvr>
                                      <p:tavLst>
                                        <p:tav tm="0">
                                          <p:val>
                                            <p:fltVal val="0"/>
                                          </p:val>
                                        </p:tav>
                                        <p:tav tm="100000">
                                          <p:val>
                                            <p:strVal val="#ppt_w"/>
                                          </p:val>
                                        </p:tav>
                                      </p:tavLst>
                                    </p:anim>
                                  </p:childTnLst>
                                </p:cTn>
                              </p:par>
                              <p:par>
                                <p:cTn id="15" presetID="35" presetClass="entr" presetSubtype="0" fill="hold" nodeType="withEffect">
                                  <p:stCondLst>
                                    <p:cond delay="270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2000"/>
                                        <p:tgtEl>
                                          <p:spTgt spid="2050"/>
                                        </p:tgtEl>
                                      </p:cBhvr>
                                    </p:animEffect>
                                    <p:anim calcmode="lin" valueType="num">
                                      <p:cBhvr>
                                        <p:cTn id="18" dur="2000" fill="hold"/>
                                        <p:tgtEl>
                                          <p:spTgt spid="2050"/>
                                        </p:tgtEl>
                                        <p:attrNameLst>
                                          <p:attrName>style.rotation</p:attrName>
                                        </p:attrNameLst>
                                      </p:cBhvr>
                                      <p:tavLst>
                                        <p:tav tm="0">
                                          <p:val>
                                            <p:fltVal val="720"/>
                                          </p:val>
                                        </p:tav>
                                        <p:tav tm="100000">
                                          <p:val>
                                            <p:fltVal val="0"/>
                                          </p:val>
                                        </p:tav>
                                      </p:tavLst>
                                    </p:anim>
                                    <p:anim calcmode="lin" valueType="num">
                                      <p:cBhvr>
                                        <p:cTn id="19" dur="2000" fill="hold"/>
                                        <p:tgtEl>
                                          <p:spTgt spid="2050"/>
                                        </p:tgtEl>
                                        <p:attrNameLst>
                                          <p:attrName>ppt_h</p:attrName>
                                        </p:attrNameLst>
                                      </p:cBhvr>
                                      <p:tavLst>
                                        <p:tav tm="0">
                                          <p:val>
                                            <p:fltVal val="0"/>
                                          </p:val>
                                        </p:tav>
                                        <p:tav tm="100000">
                                          <p:val>
                                            <p:strVal val="#ppt_h"/>
                                          </p:val>
                                        </p:tav>
                                      </p:tavLst>
                                    </p:anim>
                                    <p:anim calcmode="lin" valueType="num">
                                      <p:cBhvr>
                                        <p:cTn id="20" dur="2000" fill="hold"/>
                                        <p:tgtEl>
                                          <p:spTgt spid="2050"/>
                                        </p:tgtEl>
                                        <p:attrNameLst>
                                          <p:attrName>ppt_w</p:attrName>
                                        </p:attrNameLst>
                                      </p:cBhvr>
                                      <p:tavLst>
                                        <p:tav tm="0">
                                          <p:val>
                                            <p:fltVal val="0"/>
                                          </p:val>
                                        </p:tav>
                                        <p:tav tm="100000">
                                          <p:val>
                                            <p:strVal val="#ppt_w"/>
                                          </p:val>
                                        </p:tav>
                                      </p:tavLst>
                                    </p:anim>
                                  </p:childTnLst>
                                </p:cTn>
                              </p:par>
                            </p:childTnLst>
                          </p:cTn>
                        </p:par>
                        <p:par>
                          <p:cTn id="21" fill="hold" nodeType="afterGroup">
                            <p:stCondLst>
                              <p:cond delay="7200"/>
                            </p:stCondLst>
                            <p:childTnLst>
                              <p:par>
                                <p:cTn id="22" presetID="22" presetClass="entr" presetSubtype="1" fill="hold" nodeType="afterEffect">
                                  <p:stCondLst>
                                    <p:cond delay="200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20708865">
            <a:off x="784097" y="661681"/>
            <a:ext cx="2822251" cy="378052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246765">
            <a:off x="5555669" y="765461"/>
            <a:ext cx="2682875" cy="37496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4" name="3 Rectángulo"/>
          <p:cNvSpPr/>
          <p:nvPr/>
        </p:nvSpPr>
        <p:spPr>
          <a:xfrm>
            <a:off x="827584" y="771550"/>
            <a:ext cx="4572000" cy="3970318"/>
          </a:xfrm>
          <a:prstGeom prst="rect">
            <a:avLst/>
          </a:prstGeom>
          <a:noFill/>
          <a:effectLst>
            <a:softEdge rad="50800"/>
          </a:effectLst>
        </p:spPr>
        <p:txBody>
          <a:bodyPr>
            <a:spAutoFit/>
          </a:bodyPr>
          <a:lstStyle/>
          <a:p>
            <a:pPr algn="just" eaLnBrk="1" fontAlgn="auto" hangingPunct="1">
              <a:spcBef>
                <a:spcPts val="0"/>
              </a:spcBef>
              <a:spcAft>
                <a:spcPts val="0"/>
              </a:spcAft>
              <a:defRPr/>
            </a:pPr>
            <a:r>
              <a:rPr lang="es-AR" sz="1400" dirty="0">
                <a:solidFill>
                  <a:schemeClr val="bg1"/>
                </a:solidFill>
                <a:latin typeface="+mn-lt"/>
              </a:rPr>
              <a:t>El lugar adquirió una gran fama al exhibirse en 1937 la película dramática </a:t>
            </a:r>
            <a:r>
              <a:rPr lang="es-AR" sz="1400" i="1" dirty="0">
                <a:solidFill>
                  <a:schemeClr val="tx2">
                    <a:lumMod val="60000"/>
                    <a:lumOff val="40000"/>
                  </a:schemeClr>
                </a:solidFill>
                <a:latin typeface="+mn-lt"/>
              </a:rPr>
              <a:t>"Los muchachos de antes no usaban gomina" </a:t>
            </a:r>
            <a:r>
              <a:rPr lang="es-AR" sz="1400" dirty="0">
                <a:solidFill>
                  <a:schemeClr val="bg1"/>
                </a:solidFill>
                <a:latin typeface="+mn-lt"/>
              </a:rPr>
              <a:t>dirigida por Manuel Romero, que hacía trancurrir parte de la historia en el café, y por los versos cantados en ella:</a:t>
            </a:r>
          </a:p>
          <a:p>
            <a:pPr algn="ctr" eaLnBrk="1" fontAlgn="auto" hangingPunct="1">
              <a:spcBef>
                <a:spcPts val="0"/>
              </a:spcBef>
              <a:spcAft>
                <a:spcPts val="0"/>
              </a:spcAft>
              <a:defRPr/>
            </a:pPr>
            <a:endParaRPr lang="es-AR" sz="1400" dirty="0">
              <a:solidFill>
                <a:schemeClr val="bg1"/>
              </a:solidFill>
              <a:latin typeface="+mn-lt"/>
            </a:endParaRPr>
          </a:p>
          <a:p>
            <a:pPr eaLnBrk="1" fontAlgn="auto" hangingPunct="1">
              <a:spcBef>
                <a:spcPts val="0"/>
              </a:spcBef>
              <a:spcAft>
                <a:spcPts val="0"/>
              </a:spcAft>
              <a:defRPr/>
            </a:pPr>
            <a:r>
              <a:rPr lang="es-AR" sz="1400" dirty="0">
                <a:solidFill>
                  <a:schemeClr val="bg1"/>
                </a:solidFill>
                <a:latin typeface="+mn-lt"/>
              </a:rPr>
              <a:t>	</a:t>
            </a:r>
            <a:r>
              <a:rPr lang="es-AR" sz="1400" dirty="0">
                <a:solidFill>
                  <a:srgbClr val="FFFF00"/>
                </a:solidFill>
                <a:latin typeface="+mn-lt"/>
              </a:rPr>
              <a:t>¿Te acordás, hermano, la Rubia Mireya</a:t>
            </a:r>
          </a:p>
          <a:p>
            <a:pPr eaLnBrk="1" fontAlgn="auto" hangingPunct="1">
              <a:spcBef>
                <a:spcPts val="0"/>
              </a:spcBef>
              <a:spcAft>
                <a:spcPts val="0"/>
              </a:spcAft>
              <a:defRPr/>
            </a:pPr>
            <a:r>
              <a:rPr lang="es-AR" sz="1400" dirty="0">
                <a:solidFill>
                  <a:srgbClr val="FFFF00"/>
                </a:solidFill>
                <a:latin typeface="+mn-lt"/>
              </a:rPr>
              <a:t>	que quité en lo de Hansen al guapo Rivera?</a:t>
            </a:r>
          </a:p>
          <a:p>
            <a:pPr eaLnBrk="1" fontAlgn="auto" hangingPunct="1">
              <a:spcBef>
                <a:spcPts val="0"/>
              </a:spcBef>
              <a:spcAft>
                <a:spcPts val="0"/>
              </a:spcAft>
              <a:defRPr/>
            </a:pPr>
            <a:r>
              <a:rPr lang="es-AR" sz="1400" dirty="0">
                <a:solidFill>
                  <a:srgbClr val="FFFF00"/>
                </a:solidFill>
                <a:latin typeface="+mn-lt"/>
              </a:rPr>
              <a:t>	¡Casi me suicido una noche por ella,</a:t>
            </a:r>
          </a:p>
          <a:p>
            <a:pPr eaLnBrk="1" fontAlgn="auto" hangingPunct="1">
              <a:spcBef>
                <a:spcPts val="0"/>
              </a:spcBef>
              <a:spcAft>
                <a:spcPts val="0"/>
              </a:spcAft>
              <a:defRPr/>
            </a:pPr>
            <a:r>
              <a:rPr lang="es-AR" sz="1400" dirty="0">
                <a:solidFill>
                  <a:srgbClr val="FFFF00"/>
                </a:solidFill>
                <a:latin typeface="+mn-lt"/>
              </a:rPr>
              <a:t>	y hoy es una pobre mendiga harapienta...!</a:t>
            </a:r>
          </a:p>
          <a:p>
            <a:pPr eaLnBrk="1" fontAlgn="auto" hangingPunct="1">
              <a:spcBef>
                <a:spcPts val="0"/>
              </a:spcBef>
              <a:spcAft>
                <a:spcPts val="0"/>
              </a:spcAft>
              <a:defRPr/>
            </a:pPr>
            <a:r>
              <a:rPr lang="es-AR" sz="1400" dirty="0">
                <a:solidFill>
                  <a:srgbClr val="FFFF00"/>
                </a:solidFill>
                <a:latin typeface="+mn-lt"/>
              </a:rPr>
              <a:t>	¿Te acordás hermano, lo linda que era?</a:t>
            </a:r>
          </a:p>
          <a:p>
            <a:pPr eaLnBrk="1" fontAlgn="auto" hangingPunct="1">
              <a:spcBef>
                <a:spcPts val="0"/>
              </a:spcBef>
              <a:spcAft>
                <a:spcPts val="0"/>
              </a:spcAft>
              <a:defRPr/>
            </a:pPr>
            <a:r>
              <a:rPr lang="es-AR" sz="1400" dirty="0">
                <a:solidFill>
                  <a:srgbClr val="FFFF00"/>
                </a:solidFill>
                <a:latin typeface="+mn-lt"/>
              </a:rPr>
              <a:t>	¡Se formaba rueda pa´verla bailar!</a:t>
            </a:r>
          </a:p>
          <a:p>
            <a:pPr eaLnBrk="1" fontAlgn="auto" hangingPunct="1">
              <a:spcBef>
                <a:spcPts val="0"/>
              </a:spcBef>
              <a:spcAft>
                <a:spcPts val="0"/>
              </a:spcAft>
              <a:defRPr/>
            </a:pPr>
            <a:r>
              <a:rPr lang="es-AR" sz="1400" dirty="0">
                <a:solidFill>
                  <a:srgbClr val="FFFF00"/>
                </a:solidFill>
                <a:latin typeface="+mn-lt"/>
              </a:rPr>
              <a:t>	Cuando por la calle la veo tan vieja,</a:t>
            </a:r>
          </a:p>
          <a:p>
            <a:pPr eaLnBrk="1" fontAlgn="auto" hangingPunct="1">
              <a:spcBef>
                <a:spcPts val="0"/>
              </a:spcBef>
              <a:spcAft>
                <a:spcPts val="0"/>
              </a:spcAft>
              <a:defRPr/>
            </a:pPr>
            <a:r>
              <a:rPr lang="es-AR" sz="1400" dirty="0">
                <a:solidFill>
                  <a:srgbClr val="FFFF00"/>
                </a:solidFill>
                <a:latin typeface="+mn-lt"/>
              </a:rPr>
              <a:t>	doy vuelta la cara y me pongo a llorar...</a:t>
            </a:r>
          </a:p>
          <a:p>
            <a:pPr eaLnBrk="1" fontAlgn="auto" hangingPunct="1">
              <a:spcBef>
                <a:spcPts val="0"/>
              </a:spcBef>
              <a:spcAft>
                <a:spcPts val="0"/>
              </a:spcAft>
              <a:defRPr/>
            </a:pPr>
            <a:r>
              <a:rPr lang="es-AR" sz="1400" dirty="0">
                <a:solidFill>
                  <a:schemeClr val="bg1"/>
                </a:solidFill>
                <a:latin typeface="+mn-lt"/>
              </a:rPr>
              <a:t>	</a:t>
            </a:r>
          </a:p>
          <a:p>
            <a:pPr eaLnBrk="1" fontAlgn="auto" hangingPunct="1">
              <a:spcBef>
                <a:spcPts val="0"/>
              </a:spcBef>
              <a:spcAft>
                <a:spcPts val="0"/>
              </a:spcAft>
              <a:defRPr/>
            </a:pPr>
            <a:r>
              <a:rPr lang="es-AR" sz="1400" dirty="0">
                <a:solidFill>
                  <a:schemeClr val="bg1"/>
                </a:solidFill>
                <a:latin typeface="+mn-lt"/>
              </a:rPr>
              <a:t>	Letra: Manuel Romero</a:t>
            </a:r>
          </a:p>
          <a:p>
            <a:pPr eaLnBrk="1" fontAlgn="auto" hangingPunct="1">
              <a:spcBef>
                <a:spcPts val="0"/>
              </a:spcBef>
              <a:spcAft>
                <a:spcPts val="0"/>
              </a:spcAft>
              <a:defRPr/>
            </a:pPr>
            <a:r>
              <a:rPr lang="es-AR" sz="1400" dirty="0">
                <a:solidFill>
                  <a:schemeClr val="bg1"/>
                </a:solidFill>
                <a:latin typeface="+mn-lt"/>
              </a:rPr>
              <a:t>	Música: Francisco Canaro</a:t>
            </a:r>
          </a:p>
          <a:p>
            <a:pPr eaLnBrk="1" fontAlgn="auto" hangingPunct="1">
              <a:spcBef>
                <a:spcPts val="0"/>
              </a:spcBef>
              <a:spcAft>
                <a:spcPts val="0"/>
              </a:spcAft>
              <a:defRPr/>
            </a:pPr>
            <a:r>
              <a:rPr lang="es-AR" sz="1400" dirty="0">
                <a:solidFill>
                  <a:schemeClr val="bg1"/>
                </a:solidFill>
                <a:latin typeface="+mn-lt"/>
              </a:rPr>
              <a:t>	Año: 1926</a:t>
            </a:r>
          </a:p>
        </p:txBody>
      </p:sp>
      <p:sp>
        <p:nvSpPr>
          <p:cNvPr id="14343" name="4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2729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45"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4000"/>
                            </p:stCondLst>
                            <p:childTnLst>
                              <p:par>
                                <p:cTn id="16" presetID="45" presetClass="entr" presetSubtype="0" fill="hold" nodeType="afterEffect">
                                  <p:stCondLst>
                                    <p:cond delay="0"/>
                                  </p:stCondLst>
                                  <p:childTnLst>
                                    <p:set>
                                      <p:cBhvr>
                                        <p:cTn id="17" dur="1" fill="hold">
                                          <p:stCondLst>
                                            <p:cond delay="0"/>
                                          </p:stCondLst>
                                        </p:cTn>
                                        <p:tgtEl>
                                          <p:spTgt spid="1027"/>
                                        </p:tgtEl>
                                        <p:attrNameLst>
                                          <p:attrName>style.visibility</p:attrName>
                                        </p:attrNameLst>
                                      </p:cBhvr>
                                      <p:to>
                                        <p:strVal val="visible"/>
                                      </p:to>
                                    </p:set>
                                    <p:animEffect transition="in" filter="fade">
                                      <p:cBhvr>
                                        <p:cTn id="18" dur="2000"/>
                                        <p:tgtEl>
                                          <p:spTgt spid="1027"/>
                                        </p:tgtEl>
                                      </p:cBhvr>
                                    </p:animEffect>
                                    <p:anim calcmode="lin" valueType="num">
                                      <p:cBhvr>
                                        <p:cTn id="19" dur="2000" fill="hold"/>
                                        <p:tgtEl>
                                          <p:spTgt spid="1027"/>
                                        </p:tgtEl>
                                        <p:attrNameLst>
                                          <p:attrName>ppt_w</p:attrName>
                                        </p:attrNameLst>
                                      </p:cBhvr>
                                      <p:tavLst>
                                        <p:tav tm="0" fmla="#ppt_w*sin(2.5*pi*$)">
                                          <p:val>
                                            <p:fltVal val="0"/>
                                          </p:val>
                                        </p:tav>
                                        <p:tav tm="100000">
                                          <p:val>
                                            <p:fltVal val="1"/>
                                          </p:val>
                                        </p:tav>
                                      </p:tavLst>
                                    </p:anim>
                                    <p:anim calcmode="lin" valueType="num">
                                      <p:cBhvr>
                                        <p:cTn id="20" dur="2000" fill="hold"/>
                                        <p:tgtEl>
                                          <p:spTgt spid="10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7 Grupo"/>
          <p:cNvGrpSpPr>
            <a:grpSpLocks/>
          </p:cNvGrpSpPr>
          <p:nvPr/>
        </p:nvGrpSpPr>
        <p:grpSpPr bwMode="auto">
          <a:xfrm>
            <a:off x="468313" y="173038"/>
            <a:ext cx="2951162" cy="4814887"/>
            <a:chOff x="172648" y="51470"/>
            <a:chExt cx="3242435" cy="5141550"/>
          </a:xfrm>
        </p:grpSpPr>
        <p:pic>
          <p:nvPicPr>
            <p:cNvPr id="15367" name="3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118" y="51470"/>
              <a:ext cx="3241965" cy="2459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4 Image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042" y="2427734"/>
              <a:ext cx="3235781" cy="24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5 Imagen"/>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648" y="4836633"/>
              <a:ext cx="3235781" cy="35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8 Rectángulo"/>
          <p:cNvSpPr/>
          <p:nvPr/>
        </p:nvSpPr>
        <p:spPr>
          <a:xfrm>
            <a:off x="3923928" y="172590"/>
            <a:ext cx="4032448" cy="646331"/>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“Historias bajo tierra: hallaron piezas que pertenecieron al Bar de Hansen”</a:t>
            </a:r>
          </a:p>
        </p:txBody>
      </p:sp>
      <p:pic>
        <p:nvPicPr>
          <p:cNvPr id="2" name="1 Imagen"/>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328796">
            <a:off x="4594206" y="1251146"/>
            <a:ext cx="2996398" cy="29963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5365" name="9 Rectángulo"/>
          <p:cNvSpPr>
            <a:spLocks noChangeArrowheads="1"/>
          </p:cNvSpPr>
          <p:nvPr/>
        </p:nvSpPr>
        <p:spPr bwMode="auto">
          <a:xfrm>
            <a:off x="1946275" y="5165725"/>
            <a:ext cx="61293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hlinkClick r:id="rId6"/>
              </a:rPr>
              <a:t>http://www.arcondebuenosaires.com.ar/conf-cafe-hansen.htm</a:t>
            </a:r>
            <a:endParaRPr lang="es-AR" altLang="es-ES"/>
          </a:p>
        </p:txBody>
      </p:sp>
      <p:sp>
        <p:nvSpPr>
          <p:cNvPr id="15366" name="10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923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wipe(down)">
                                      <p:cBhvr>
                                        <p:cTn id="7" dur="145">
                                          <p:stCondLst>
                                            <p:cond delay="0"/>
                                          </p:stCondLst>
                                        </p:cTn>
                                        <p:tgtEl>
                                          <p:spTgt spid="9"/>
                                        </p:tgtEl>
                                      </p:cBhvr>
                                    </p:animEffect>
                                    <p:anim calcmode="lin" valueType="num">
                                      <p:cBhvr>
                                        <p:cTn id="8" dur="456"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9"/>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9"/>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9"/>
                                        </p:tgtEl>
                                        <p:attrNameLst>
                                          <p:attrName>ppt_y</p:attrName>
                                        </p:attrNameLst>
                                      </p:cBhvr>
                                      <p:tavLst>
                                        <p:tav tm="0" fmla="#ppt_y-sin(pi*$)/81">
                                          <p:val>
                                            <p:fltVal val="0"/>
                                          </p:val>
                                        </p:tav>
                                        <p:tav tm="100000">
                                          <p:val>
                                            <p:fltVal val="1"/>
                                          </p:val>
                                        </p:tav>
                                      </p:tavLst>
                                    </p:anim>
                                    <p:animScale>
                                      <p:cBhvr>
                                        <p:cTn id="13" dur="7">
                                          <p:stCondLst>
                                            <p:cond delay="162"/>
                                          </p:stCondLst>
                                        </p:cTn>
                                        <p:tgtEl>
                                          <p:spTgt spid="9"/>
                                        </p:tgtEl>
                                      </p:cBhvr>
                                      <p:to x="100000" y="60000"/>
                                    </p:animScale>
                                    <p:animScale>
                                      <p:cBhvr>
                                        <p:cTn id="14" dur="41" decel="50000">
                                          <p:stCondLst>
                                            <p:cond delay="169"/>
                                          </p:stCondLst>
                                        </p:cTn>
                                        <p:tgtEl>
                                          <p:spTgt spid="9"/>
                                        </p:tgtEl>
                                      </p:cBhvr>
                                      <p:to x="100000" y="100000"/>
                                    </p:animScale>
                                    <p:animScale>
                                      <p:cBhvr>
                                        <p:cTn id="15" dur="7">
                                          <p:stCondLst>
                                            <p:cond delay="328"/>
                                          </p:stCondLst>
                                        </p:cTn>
                                        <p:tgtEl>
                                          <p:spTgt spid="9"/>
                                        </p:tgtEl>
                                      </p:cBhvr>
                                      <p:to x="100000" y="80000"/>
                                    </p:animScale>
                                    <p:animScale>
                                      <p:cBhvr>
                                        <p:cTn id="16" dur="41" decel="50000">
                                          <p:stCondLst>
                                            <p:cond delay="335"/>
                                          </p:stCondLst>
                                        </p:cTn>
                                        <p:tgtEl>
                                          <p:spTgt spid="9"/>
                                        </p:tgtEl>
                                      </p:cBhvr>
                                      <p:to x="100000" y="100000"/>
                                    </p:animScale>
                                    <p:animScale>
                                      <p:cBhvr>
                                        <p:cTn id="17" dur="7">
                                          <p:stCondLst>
                                            <p:cond delay="410"/>
                                          </p:stCondLst>
                                        </p:cTn>
                                        <p:tgtEl>
                                          <p:spTgt spid="9"/>
                                        </p:tgtEl>
                                      </p:cBhvr>
                                      <p:to x="100000" y="90000"/>
                                    </p:animScale>
                                    <p:animScale>
                                      <p:cBhvr>
                                        <p:cTn id="18" dur="41" decel="50000">
                                          <p:stCondLst>
                                            <p:cond delay="417"/>
                                          </p:stCondLst>
                                        </p:cTn>
                                        <p:tgtEl>
                                          <p:spTgt spid="9"/>
                                        </p:tgtEl>
                                      </p:cBhvr>
                                      <p:to x="100000" y="100000"/>
                                    </p:animScale>
                                    <p:animScale>
                                      <p:cBhvr>
                                        <p:cTn id="19" dur="7">
                                          <p:stCondLst>
                                            <p:cond delay="452"/>
                                          </p:stCondLst>
                                        </p:cTn>
                                        <p:tgtEl>
                                          <p:spTgt spid="9"/>
                                        </p:tgtEl>
                                      </p:cBhvr>
                                      <p:to x="100000" y="95000"/>
                                    </p:animScale>
                                    <p:animScale>
                                      <p:cBhvr>
                                        <p:cTn id="20" dur="41" decel="50000">
                                          <p:stCondLst>
                                            <p:cond delay="459"/>
                                          </p:stCondLst>
                                        </p:cTn>
                                        <p:tgtEl>
                                          <p:spTgt spid="9"/>
                                        </p:tgtEl>
                                      </p:cBhvr>
                                      <p:to x="100000" y="100000"/>
                                    </p:animScale>
                                  </p:childTnLst>
                                </p:cTn>
                              </p:par>
                              <p:par>
                                <p:cTn id="21" presetID="53"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Effect transition="in" filter="fade">
                                      <p:cBhvr>
                                        <p:cTn id="25" dur="2000"/>
                                        <p:tgtEl>
                                          <p:spTgt spid="8"/>
                                        </p:tgtEl>
                                      </p:cBhvr>
                                    </p:animEffect>
                                  </p:childTnLst>
                                </p:cTn>
                              </p:par>
                            </p:childTnLst>
                          </p:cTn>
                        </p:par>
                        <p:par>
                          <p:cTn id="26" fill="hold" nodeType="afterGroup">
                            <p:stCondLst>
                              <p:cond delay="3700"/>
                            </p:stCondLst>
                            <p:childTnLst>
                              <p:par>
                                <p:cTn id="27" presetID="31" presetClass="entr" presetSubtype="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1000" fill="hold"/>
                                        <p:tgtEl>
                                          <p:spTgt spid="2"/>
                                        </p:tgtEl>
                                        <p:attrNameLst>
                                          <p:attrName>ppt_w</p:attrName>
                                        </p:attrNameLst>
                                      </p:cBhvr>
                                      <p:tavLst>
                                        <p:tav tm="0">
                                          <p:val>
                                            <p:fltVal val="0"/>
                                          </p:val>
                                        </p:tav>
                                        <p:tav tm="100000">
                                          <p:val>
                                            <p:strVal val="#ppt_w"/>
                                          </p:val>
                                        </p:tav>
                                      </p:tavLst>
                                    </p:anim>
                                    <p:anim calcmode="lin" valueType="num">
                                      <p:cBhvr>
                                        <p:cTn id="30" dur="1000" fill="hold"/>
                                        <p:tgtEl>
                                          <p:spTgt spid="2"/>
                                        </p:tgtEl>
                                        <p:attrNameLst>
                                          <p:attrName>ppt_h</p:attrName>
                                        </p:attrNameLst>
                                      </p:cBhvr>
                                      <p:tavLst>
                                        <p:tav tm="0">
                                          <p:val>
                                            <p:fltVal val="0"/>
                                          </p:val>
                                        </p:tav>
                                        <p:tav tm="100000">
                                          <p:val>
                                            <p:strVal val="#ppt_h"/>
                                          </p:val>
                                        </p:tav>
                                      </p:tavLst>
                                    </p:anim>
                                    <p:anim calcmode="lin" valueType="num">
                                      <p:cBhvr>
                                        <p:cTn id="31" dur="1000" fill="hold"/>
                                        <p:tgtEl>
                                          <p:spTgt spid="2"/>
                                        </p:tgtEl>
                                        <p:attrNameLst>
                                          <p:attrName>style.rotation</p:attrName>
                                        </p:attrNameLst>
                                      </p:cBhvr>
                                      <p:tavLst>
                                        <p:tav tm="0">
                                          <p:val>
                                            <p:fltVal val="90"/>
                                          </p:val>
                                        </p:tav>
                                        <p:tav tm="100000">
                                          <p:val>
                                            <p:fltVal val="0"/>
                                          </p:val>
                                        </p:tav>
                                      </p:tavLst>
                                    </p:anim>
                                    <p:animEffect transition="in" filter="fade">
                                      <p:cBhvr>
                                        <p:cTn id="3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rot="1888537">
            <a:off x="6978629" y="461711"/>
            <a:ext cx="1614057" cy="21089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3 Rectángulo"/>
          <p:cNvSpPr/>
          <p:nvPr/>
        </p:nvSpPr>
        <p:spPr>
          <a:xfrm>
            <a:off x="2790344" y="1879252"/>
            <a:ext cx="3542252" cy="101566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eaLnBrk="1" fontAlgn="auto" hangingPunct="1">
              <a:spcBef>
                <a:spcPts val="0"/>
              </a:spcBef>
              <a:spcAft>
                <a:spcPts val="0"/>
              </a:spcAft>
              <a:defRPr/>
            </a:pPr>
            <a:r>
              <a:rPr lang="es-AR" sz="6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latin typeface="Broadway" pitchFamily="82" charset="0"/>
              </a:rPr>
              <a:t>Marabú</a:t>
            </a:r>
          </a:p>
        </p:txBody>
      </p:sp>
      <p:sp>
        <p:nvSpPr>
          <p:cNvPr id="16388"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16389" name="1 CuadroTexto"/>
          <p:cNvSpPr txBox="1">
            <a:spLocks noChangeArrowheads="1"/>
          </p:cNvSpPr>
          <p:nvPr/>
        </p:nvSpPr>
        <p:spPr bwMode="auto">
          <a:xfrm>
            <a:off x="395288" y="4471988"/>
            <a:ext cx="52339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“La Trampera” -  Anibal Troilo y Roberto Grela</a:t>
            </a:r>
          </a:p>
        </p:txBody>
      </p:sp>
    </p:spTree>
  </p:cSld>
  <p:clrMapOvr>
    <a:masterClrMapping/>
  </p:clrMapOvr>
  <p:transition spd="slow" advTm="6386">
    <p:fade/>
    <p:sndAc>
      <p:stSnd loop="1">
        <p:snd r:embed="rId2" name="audio3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anim calcmode="lin" valueType="num">
                                      <p:cBhvr>
                                        <p:cTn id="10" dur="2000" fill="hold"/>
                                        <p:tgtEl>
                                          <p:spTgt spid="7"/>
                                        </p:tgtEl>
                                        <p:attrNameLst>
                                          <p:attrName>ppt_x</p:attrName>
                                        </p:attrNameLst>
                                      </p:cBhvr>
                                      <p:tavLst>
                                        <p:tav tm="0">
                                          <p:val>
                                            <p:fltVal val="0.5"/>
                                          </p:val>
                                        </p:tav>
                                        <p:tav tm="100000">
                                          <p:val>
                                            <p:strVal val="#ppt_x"/>
                                          </p:val>
                                        </p:tav>
                                      </p:tavLst>
                                    </p:anim>
                                    <p:anim calcmode="lin" valueType="num">
                                      <p:cBhvr>
                                        <p:cTn id="11" dur="20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724128" y="267494"/>
            <a:ext cx="3141765" cy="4616648"/>
          </a:xfrm>
          <a:prstGeom prst="rect">
            <a:avLst/>
          </a:prstGeom>
          <a:solidFill>
            <a:schemeClr val="tx1">
              <a:alpha val="29000"/>
            </a:schemeClr>
          </a:solidFill>
          <a:effectLst>
            <a:glow rad="520700">
              <a:schemeClr val="accent1">
                <a:satMod val="175000"/>
                <a:alpha val="40000"/>
              </a:schemeClr>
            </a:glow>
            <a:softEdge rad="635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El cabaret Marabú nació  de la iniciativa de un inmigrante español, Jorge Sales, que supo captar la sensualidad y el misterio de una ciudad marcada por la soledad, la migración, y el tango. En un subsuelo de un palacio italiano de la calle Maipú 359, entre Corrientes y Sarmiento, nace Marabú, el mismo año que nació el Obelisco: 1935. Y si el Obelisco, como dijo el poeta, era “un trozo de tiza en el pizarrón de la noche”, el Marabú fue el pizarrón. Allí se aprendía y se vivía el tango, los amores, el glamour, y también los desengaños. El nombre Marabú tiene un rasgo erótico: define a un ave africana y por extensión a sus plumas, muy usadas entonces para hacer la lencería de las vedettes y esas boas de colores asociadas con las mujeres del </a:t>
            </a:r>
            <a:r>
              <a:rPr lang="es-AR" sz="1400" dirty="0" err="1">
                <a:solidFill>
                  <a:schemeClr val="bg1"/>
                </a:solidFill>
                <a:latin typeface="+mn-lt"/>
              </a:rPr>
              <a:t>charleston</a:t>
            </a:r>
            <a:r>
              <a:rPr lang="es-AR" sz="1400" dirty="0">
                <a:solidFill>
                  <a:schemeClr val="bg1"/>
                </a:solidFill>
                <a:latin typeface="+mn-lt"/>
              </a:rPr>
              <a:t> y las muñecas bravas del tango. </a:t>
            </a:r>
          </a:p>
        </p:txBody>
      </p:sp>
      <p:pic>
        <p:nvPicPr>
          <p:cNvPr id="2" name="1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5536" y="915566"/>
            <a:ext cx="4887922" cy="367240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7414" name="4 CuadroTexto"/>
          <p:cNvSpPr txBox="1">
            <a:spLocks noChangeArrowheads="1"/>
          </p:cNvSpPr>
          <p:nvPr/>
        </p:nvSpPr>
        <p:spPr bwMode="auto">
          <a:xfrm rot="-2359570">
            <a:off x="0" y="22225"/>
            <a:ext cx="10683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385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697141" y="2159235"/>
            <a:ext cx="3960440" cy="2308324"/>
          </a:xfrm>
          <a:prstGeom prst="rect">
            <a:avLst/>
          </a:prstGeom>
          <a:solidFill>
            <a:schemeClr val="tx1">
              <a:alpha val="20000"/>
            </a:schemeClr>
          </a:solid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endParaRPr lang="es-AR" sz="800" b="1" dirty="0">
              <a:ln w="50800"/>
              <a:solidFill>
                <a:schemeClr val="bg1">
                  <a:shade val="50000"/>
                </a:schemeClr>
              </a:solidFill>
              <a:latin typeface="+mn-lt"/>
            </a:endParaRPr>
          </a:p>
          <a:p>
            <a:pPr algn="ctr" eaLnBrk="1" fontAlgn="auto" hangingPunct="1">
              <a:spcBef>
                <a:spcPts val="0"/>
              </a:spcBef>
              <a:spcAft>
                <a:spcPts val="0"/>
              </a:spcAft>
              <a:defRPr/>
            </a:pPr>
            <a:endParaRPr lang="es-AR" sz="800" b="1" dirty="0">
              <a:ln w="50800"/>
              <a:solidFill>
                <a:schemeClr val="bg1">
                  <a:shade val="50000"/>
                </a:schemeClr>
              </a:solidFill>
              <a:latin typeface="+mn-lt"/>
            </a:endParaRPr>
          </a:p>
          <a:p>
            <a:pPr algn="ctr" eaLnBrk="1" fontAlgn="auto" hangingPunct="1">
              <a:spcBef>
                <a:spcPts val="0"/>
              </a:spcBef>
              <a:spcAft>
                <a:spcPts val="0"/>
              </a:spcAft>
              <a:defRPr/>
            </a:pPr>
            <a:r>
              <a:rPr lang="es-AR" sz="1400" b="1" dirty="0">
                <a:ln w="50800"/>
                <a:solidFill>
                  <a:schemeClr val="bg1">
                    <a:shade val="50000"/>
                  </a:schemeClr>
                </a:solidFill>
                <a:latin typeface="+mn-lt"/>
              </a:rPr>
              <a:t> </a:t>
            </a:r>
            <a:r>
              <a:rPr lang="es-AR" sz="1400" b="1" dirty="0">
                <a:ln w="50800"/>
                <a:solidFill>
                  <a:srgbClr val="FFFF00"/>
                </a:solidFill>
                <a:latin typeface="+mn-lt"/>
              </a:rPr>
              <a:t>"Todo el mundo al Marabú,</a:t>
            </a:r>
          </a:p>
          <a:p>
            <a:pPr algn="ctr" eaLnBrk="1" fontAlgn="auto" hangingPunct="1">
              <a:spcBef>
                <a:spcPts val="0"/>
              </a:spcBef>
              <a:spcAft>
                <a:spcPts val="0"/>
              </a:spcAft>
              <a:defRPr/>
            </a:pPr>
            <a:r>
              <a:rPr lang="es-AR" sz="1400" b="1" dirty="0">
                <a:ln w="50800"/>
                <a:solidFill>
                  <a:srgbClr val="FFFF00"/>
                </a:solidFill>
                <a:latin typeface="+mn-lt"/>
              </a:rPr>
              <a:t>  la boite de más alto rango,</a:t>
            </a:r>
          </a:p>
          <a:p>
            <a:pPr algn="ctr" eaLnBrk="1" fontAlgn="auto" hangingPunct="1">
              <a:spcBef>
                <a:spcPts val="0"/>
              </a:spcBef>
              <a:spcAft>
                <a:spcPts val="0"/>
              </a:spcAft>
              <a:defRPr/>
            </a:pPr>
            <a:r>
              <a:rPr lang="es-AR" sz="1400" b="1" dirty="0">
                <a:ln w="50800"/>
                <a:solidFill>
                  <a:srgbClr val="FFFF00"/>
                </a:solidFill>
                <a:latin typeface="+mn-lt"/>
              </a:rPr>
              <a:t>   donde Pichuco y su orquesta</a:t>
            </a:r>
          </a:p>
          <a:p>
            <a:pPr algn="ctr" eaLnBrk="1" fontAlgn="auto" hangingPunct="1">
              <a:spcBef>
                <a:spcPts val="0"/>
              </a:spcBef>
              <a:spcAft>
                <a:spcPts val="0"/>
              </a:spcAft>
              <a:defRPr/>
            </a:pPr>
            <a:r>
              <a:rPr lang="es-AR" sz="1400" b="1" dirty="0">
                <a:ln w="50800"/>
                <a:solidFill>
                  <a:srgbClr val="FFFF00"/>
                </a:solidFill>
                <a:latin typeface="+mn-lt"/>
              </a:rPr>
              <a:t>    le hará bailar buenos tangos".</a:t>
            </a:r>
          </a:p>
          <a:p>
            <a:pPr algn="ctr" eaLnBrk="1" fontAlgn="auto" hangingPunct="1">
              <a:spcBef>
                <a:spcPts val="0"/>
              </a:spcBef>
              <a:spcAft>
                <a:spcPts val="0"/>
              </a:spcAft>
              <a:defRPr/>
            </a:pPr>
            <a:endParaRPr lang="es-AR" sz="800" b="1" dirty="0">
              <a:ln w="50800"/>
              <a:solidFill>
                <a:srgbClr val="FFFF00"/>
              </a:solidFill>
              <a:latin typeface="+mn-lt"/>
            </a:endParaRPr>
          </a:p>
          <a:p>
            <a:pPr algn="ctr" eaLnBrk="1" fontAlgn="auto" hangingPunct="1">
              <a:spcBef>
                <a:spcPts val="0"/>
              </a:spcBef>
              <a:spcAft>
                <a:spcPts val="0"/>
              </a:spcAft>
              <a:defRPr/>
            </a:pPr>
            <a:endParaRPr lang="es-AR" sz="800" b="1" dirty="0">
              <a:ln w="50800"/>
              <a:solidFill>
                <a:schemeClr val="bg1">
                  <a:shade val="50000"/>
                </a:schemeClr>
              </a:solidFill>
              <a:latin typeface="+mn-lt"/>
            </a:endParaRPr>
          </a:p>
          <a:p>
            <a:pPr algn="ctr" eaLnBrk="1" fontAlgn="auto" hangingPunct="1">
              <a:spcBef>
                <a:spcPts val="0"/>
              </a:spcBef>
              <a:spcAft>
                <a:spcPts val="0"/>
              </a:spcAft>
              <a:defRPr/>
            </a:pPr>
            <a:r>
              <a:rPr lang="es-AR" sz="1400" b="1" dirty="0">
                <a:ln w="50800"/>
                <a:solidFill>
                  <a:schemeClr val="bg1">
                    <a:shade val="50000"/>
                  </a:schemeClr>
                </a:solidFill>
                <a:latin typeface="+mn-lt"/>
              </a:rPr>
              <a:t>Pero el conjunto que actuó por más tiempo fue el de Carlos Di Sarli. Entre sus asiduos concurrentes se destacaba Miguel Bucino que se lucía bailando con las chicas.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20734017">
            <a:off x="583069" y="1130020"/>
            <a:ext cx="3810000" cy="28098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 name="1 Rectángulo"/>
          <p:cNvSpPr/>
          <p:nvPr/>
        </p:nvSpPr>
        <p:spPr>
          <a:xfrm>
            <a:off x="4355976" y="555526"/>
            <a:ext cx="4572000" cy="1815882"/>
          </a:xfrm>
          <a:prstGeom prst="rect">
            <a:avLst/>
          </a:prstGeom>
          <a:solidFill>
            <a:schemeClr val="tx1">
              <a:alpha val="55000"/>
            </a:schemeClr>
          </a:solidFill>
          <a:effectLst>
            <a:softEdge rad="50800"/>
          </a:effectLst>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r>
              <a:rPr lang="es-AR" sz="1400" b="1" dirty="0">
                <a:ln w="50800"/>
                <a:solidFill>
                  <a:schemeClr val="bg1">
                    <a:shade val="50000"/>
                  </a:schemeClr>
                </a:solidFill>
                <a:latin typeface="+mn-lt"/>
              </a:rPr>
              <a:t>Allí actuaron todos los grandes exponentes del tango, como Anibal Troilo, Carlos Di Sarli, Angel Vargas, </a:t>
            </a:r>
          </a:p>
          <a:p>
            <a:pPr algn="ctr" eaLnBrk="1" fontAlgn="auto" hangingPunct="1">
              <a:spcBef>
                <a:spcPts val="0"/>
              </a:spcBef>
              <a:spcAft>
                <a:spcPts val="0"/>
              </a:spcAft>
              <a:defRPr/>
            </a:pPr>
            <a:r>
              <a:rPr lang="es-AR" sz="1400" b="1" dirty="0">
                <a:ln w="50800"/>
                <a:solidFill>
                  <a:schemeClr val="bg1">
                    <a:shade val="50000"/>
                  </a:schemeClr>
                </a:solidFill>
                <a:latin typeface="+mn-lt"/>
              </a:rPr>
              <a:t>Angel D' Agostino. </a:t>
            </a:r>
          </a:p>
          <a:p>
            <a:pPr algn="ctr" eaLnBrk="1" fontAlgn="auto" hangingPunct="1">
              <a:spcBef>
                <a:spcPts val="0"/>
              </a:spcBef>
              <a:spcAft>
                <a:spcPts val="0"/>
              </a:spcAft>
              <a:defRPr/>
            </a:pPr>
            <a:r>
              <a:rPr lang="es-AR" sz="1400" b="1" dirty="0">
                <a:ln w="50800"/>
                <a:solidFill>
                  <a:schemeClr val="bg1">
                    <a:shade val="50000"/>
                  </a:schemeClr>
                </a:solidFill>
                <a:latin typeface="+mn-lt"/>
              </a:rPr>
              <a:t>El "Marabú" fue el escenario del debut de Anibal Troilo con su orquesta el 1 de julio de 1937, con la colaboración vocal de Francisco Fiorentino, que también se encargó del vestuario del conjunto dada su condición de-ex sastre.</a:t>
            </a:r>
          </a:p>
          <a:p>
            <a:pPr algn="ctr" eaLnBrk="1" fontAlgn="auto" hangingPunct="1">
              <a:spcBef>
                <a:spcPts val="0"/>
              </a:spcBef>
              <a:spcAft>
                <a:spcPts val="0"/>
              </a:spcAft>
              <a:defRPr/>
            </a:pPr>
            <a:r>
              <a:rPr lang="es-AR" sz="1400" b="1" dirty="0">
                <a:ln w="50800"/>
                <a:solidFill>
                  <a:schemeClr val="bg1">
                    <a:shade val="50000"/>
                  </a:schemeClr>
                </a:solidFill>
                <a:latin typeface="+mn-lt"/>
              </a:rPr>
              <a:t> En la entrada había un cartel que decía:</a:t>
            </a:r>
          </a:p>
        </p:txBody>
      </p:sp>
      <p:sp>
        <p:nvSpPr>
          <p:cNvPr id="3" name="2 Rectángulo"/>
          <p:cNvSpPr/>
          <p:nvPr/>
        </p:nvSpPr>
        <p:spPr>
          <a:xfrm>
            <a:off x="4697413" y="3508375"/>
            <a:ext cx="3960812" cy="9588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endParaRPr lang="es-AR" b="1">
              <a:ln w="50800"/>
              <a:solidFill>
                <a:schemeClr val="bg1">
                  <a:shade val="50000"/>
                </a:schemeClr>
              </a:solidFill>
            </a:endParaRPr>
          </a:p>
        </p:txBody>
      </p:sp>
      <p:pic>
        <p:nvPicPr>
          <p:cNvPr id="1027" name="Picture 3"/>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6994525" y="1774825"/>
            <a:ext cx="1933575" cy="307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9" name="6 CuadroTexto"/>
          <p:cNvSpPr txBox="1">
            <a:spLocks noChangeArrowheads="1"/>
          </p:cNvSpPr>
          <p:nvPr/>
        </p:nvSpPr>
        <p:spPr bwMode="auto">
          <a:xfrm rot="-2359570">
            <a:off x="0" y="22225"/>
            <a:ext cx="10683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5" name="4 Imagen"/>
          <p:cNvPicPr>
            <a:picLocks noChangeAspect="1"/>
          </p:cNvPicPr>
          <p:nvPr/>
        </p:nvPicPr>
        <p:blipFill>
          <a:blip r:embed="rId4">
            <a:extLst>
              <a:ext uri="{28A0092B-C50C-407E-A947-70E740481C1C}">
                <a14:useLocalDpi xmlns:a14="http://schemas.microsoft.com/office/drawing/2010/main"/>
              </a:ext>
            </a:extLst>
          </a:blip>
          <a:stretch>
            <a:fillRect/>
          </a:stretch>
        </p:blipFill>
        <p:spPr>
          <a:xfrm rot="20721592">
            <a:off x="598468" y="1156446"/>
            <a:ext cx="3787458" cy="277902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spd="slow" advTm="33619">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xit" presetSubtype="0" fill="hold" grpId="0" nodeType="afterEffect">
                                  <p:stCondLst>
                                    <p:cond delay="0"/>
                                  </p:stCondLst>
                                  <p:childTnLst>
                                    <p:animEffect transition="out" filter="fade">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par>
                          <p:cTn id="12" fill="hold" nodeType="afterGroup">
                            <p:stCondLst>
                              <p:cond delay="2500"/>
                            </p:stCondLst>
                            <p:childTnLst>
                              <p:par>
                                <p:cTn id="13" presetID="10" presetClass="entr" presetSubtype="0" fill="hold" nodeType="afterEffect">
                                  <p:stCondLst>
                                    <p:cond delay="3100"/>
                                  </p:stCondLst>
                                  <p:childTnLst>
                                    <p:set>
                                      <p:cBhvr>
                                        <p:cTn id="14" dur="1" fill="hold">
                                          <p:stCondLst>
                                            <p:cond delay="0"/>
                                          </p:stCondLst>
                                        </p:cTn>
                                        <p:tgtEl>
                                          <p:spTgt spid="1027"/>
                                        </p:tgtEl>
                                        <p:attrNameLst>
                                          <p:attrName>style.visibility</p:attrName>
                                        </p:attrNameLst>
                                      </p:cBhvr>
                                      <p:to>
                                        <p:strVal val="visible"/>
                                      </p:to>
                                    </p:set>
                                    <p:animEffect transition="in" filter="fade">
                                      <p:cBhvr>
                                        <p:cTn id="15" dur="14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60325"/>
            <a:ext cx="3713162" cy="504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76056" y="1300162"/>
            <a:ext cx="3432802" cy="25717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ContrastingLeftFacing">
              <a:rot lat="623785" lon="1800000" rev="21386789"/>
            </a:camera>
            <a:lightRig rig="threePt" dir="t">
              <a:rot lat="0" lon="0" rev="1800000"/>
            </a:lightRig>
          </a:scene3d>
          <a:sp3d extrusionH="127000" contourW="12700" prstMaterial="metal">
            <a:bevelT h="38100"/>
            <a:bevelB h="38100"/>
            <a:extrusionClr>
              <a:schemeClr val="tx2">
                <a:lumMod val="20000"/>
                <a:lumOff val="80000"/>
              </a:schemeClr>
            </a:extrusionClr>
            <a:contourClr>
              <a:schemeClr val="tx2">
                <a:lumMod val="40000"/>
                <a:lumOff val="60000"/>
              </a:schemeClr>
            </a:contourClr>
          </a:sp3d>
        </p:spPr>
      </p:pic>
      <p:sp>
        <p:nvSpPr>
          <p:cNvPr id="19460" name="3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8204">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20441198">
            <a:off x="747739" y="568842"/>
            <a:ext cx="1892516" cy="227243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051" name="Picture 3"/>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r="1260" b="2227"/>
          <a:stretch/>
        </p:blipFill>
        <p:spPr bwMode="auto">
          <a:xfrm rot="617730">
            <a:off x="3613609" y="287894"/>
            <a:ext cx="1904152" cy="26939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5" name="4 CuadroTexto"/>
          <p:cNvSpPr txBox="1"/>
          <p:nvPr/>
        </p:nvSpPr>
        <p:spPr>
          <a:xfrm rot="20469977">
            <a:off x="1368425" y="2817813"/>
            <a:ext cx="1595438" cy="254000"/>
          </a:xfrm>
          <a:prstGeom prst="rect">
            <a:avLst/>
          </a:prstGeom>
          <a:noFill/>
        </p:spPr>
        <p:txBody>
          <a:bodyPr wrap="none">
            <a:spAutoFit/>
          </a:bodyPr>
          <a:lstStyle/>
          <a:p>
            <a:pPr eaLnBrk="1" fontAlgn="auto" hangingPunct="1">
              <a:spcBef>
                <a:spcPts val="0"/>
              </a:spcBef>
              <a:spcAft>
                <a:spcPts val="0"/>
              </a:spcAft>
              <a:defRPr/>
            </a:pPr>
            <a:r>
              <a:rPr lang="es-AR" sz="1050" dirty="0">
                <a:solidFill>
                  <a:schemeClr val="bg1"/>
                </a:solidFill>
                <a:latin typeface="+mn-lt"/>
              </a:rPr>
              <a:t> Madame Jeanne o Ritana</a:t>
            </a:r>
          </a:p>
        </p:txBody>
      </p:sp>
      <p:sp>
        <p:nvSpPr>
          <p:cNvPr id="8" name="7 CuadroTexto"/>
          <p:cNvSpPr txBox="1"/>
          <p:nvPr/>
        </p:nvSpPr>
        <p:spPr>
          <a:xfrm rot="623053">
            <a:off x="3727450" y="2986088"/>
            <a:ext cx="946150" cy="254000"/>
          </a:xfrm>
          <a:prstGeom prst="rect">
            <a:avLst/>
          </a:prstGeom>
          <a:noFill/>
        </p:spPr>
        <p:txBody>
          <a:bodyPr wrap="none">
            <a:spAutoFit/>
          </a:bodyPr>
          <a:lstStyle/>
          <a:p>
            <a:pPr eaLnBrk="1" fontAlgn="auto" hangingPunct="1">
              <a:spcBef>
                <a:spcPts val="0"/>
              </a:spcBef>
              <a:spcAft>
                <a:spcPts val="0"/>
              </a:spcAft>
              <a:defRPr/>
            </a:pPr>
            <a:r>
              <a:rPr lang="es-AR" sz="1050" dirty="0">
                <a:solidFill>
                  <a:schemeClr val="bg1"/>
                </a:solidFill>
                <a:latin typeface="+mn-lt"/>
              </a:rPr>
              <a:t> Carlos Gardel</a:t>
            </a:r>
          </a:p>
        </p:txBody>
      </p:sp>
      <p:pic>
        <p:nvPicPr>
          <p:cNvPr id="6" name="5 Imagen"/>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225303" y="367834"/>
            <a:ext cx="2078271" cy="247042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9 CuadroTexto"/>
          <p:cNvSpPr txBox="1"/>
          <p:nvPr/>
        </p:nvSpPr>
        <p:spPr>
          <a:xfrm>
            <a:off x="6376988" y="2852738"/>
            <a:ext cx="1555750" cy="254000"/>
          </a:xfrm>
          <a:prstGeom prst="rect">
            <a:avLst/>
          </a:prstGeom>
          <a:noFill/>
        </p:spPr>
        <p:txBody>
          <a:bodyPr wrap="none">
            <a:spAutoFit/>
          </a:bodyPr>
          <a:lstStyle/>
          <a:p>
            <a:pPr eaLnBrk="1" fontAlgn="auto" hangingPunct="1">
              <a:spcBef>
                <a:spcPts val="0"/>
              </a:spcBef>
              <a:spcAft>
                <a:spcPts val="0"/>
              </a:spcAft>
              <a:defRPr/>
            </a:pPr>
            <a:r>
              <a:rPr lang="es-AR" sz="1050" dirty="0">
                <a:solidFill>
                  <a:schemeClr val="bg1"/>
                </a:solidFill>
                <a:latin typeface="+mn-lt"/>
              </a:rPr>
              <a:t> Isabel Martinez del Valle</a:t>
            </a:r>
          </a:p>
        </p:txBody>
      </p:sp>
      <p:pic>
        <p:nvPicPr>
          <p:cNvPr id="7" name="6 Imagen"/>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192000" y="3335178"/>
            <a:ext cx="2122125" cy="156923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2" name="11 CuadroTexto"/>
          <p:cNvSpPr txBox="1"/>
          <p:nvPr/>
        </p:nvSpPr>
        <p:spPr>
          <a:xfrm>
            <a:off x="8321675" y="4011613"/>
            <a:ext cx="582613" cy="577850"/>
          </a:xfrm>
          <a:prstGeom prst="rect">
            <a:avLst/>
          </a:prstGeom>
          <a:noFill/>
        </p:spPr>
        <p:txBody>
          <a:bodyPr wrap="none">
            <a:spAutoFit/>
          </a:bodyPr>
          <a:lstStyle/>
          <a:p>
            <a:pPr algn="ctr" eaLnBrk="1" fontAlgn="auto" hangingPunct="1">
              <a:spcBef>
                <a:spcPts val="0"/>
              </a:spcBef>
              <a:spcAft>
                <a:spcPts val="0"/>
              </a:spcAft>
              <a:defRPr/>
            </a:pPr>
            <a:r>
              <a:rPr lang="es-AR" sz="1050" dirty="0">
                <a:solidFill>
                  <a:schemeClr val="bg1"/>
                </a:solidFill>
                <a:latin typeface="+mn-lt"/>
              </a:rPr>
              <a:t> Carlos </a:t>
            </a:r>
          </a:p>
          <a:p>
            <a:pPr algn="ctr" eaLnBrk="1" fontAlgn="auto" hangingPunct="1">
              <a:spcBef>
                <a:spcPts val="0"/>
              </a:spcBef>
              <a:spcAft>
                <a:spcPts val="0"/>
              </a:spcAft>
              <a:defRPr/>
            </a:pPr>
            <a:r>
              <a:rPr lang="es-AR" sz="1050" dirty="0">
                <a:solidFill>
                  <a:schemeClr val="bg1"/>
                </a:solidFill>
                <a:latin typeface="+mn-lt"/>
              </a:rPr>
              <a:t>e </a:t>
            </a:r>
          </a:p>
          <a:p>
            <a:pPr algn="ctr" eaLnBrk="1" fontAlgn="auto" hangingPunct="1">
              <a:spcBef>
                <a:spcPts val="0"/>
              </a:spcBef>
              <a:spcAft>
                <a:spcPts val="0"/>
              </a:spcAft>
              <a:defRPr/>
            </a:pPr>
            <a:r>
              <a:rPr lang="es-AR" sz="1050" dirty="0">
                <a:solidFill>
                  <a:schemeClr val="bg1"/>
                </a:solidFill>
                <a:latin typeface="+mn-lt"/>
              </a:rPr>
              <a:t>Isabel</a:t>
            </a:r>
          </a:p>
        </p:txBody>
      </p:sp>
      <p:sp>
        <p:nvSpPr>
          <p:cNvPr id="9" name="8 Rectángulo"/>
          <p:cNvSpPr/>
          <p:nvPr/>
        </p:nvSpPr>
        <p:spPr>
          <a:xfrm>
            <a:off x="425203" y="3268533"/>
            <a:ext cx="5520145" cy="1785104"/>
          </a:xfrm>
          <a:prstGeom prst="rect">
            <a:avLst/>
          </a:prstGeom>
          <a:solidFill>
            <a:schemeClr val="tx1">
              <a:alpha val="37000"/>
            </a:schemeClr>
          </a:solidFill>
          <a:effectLst>
            <a:glow rad="406400">
              <a:schemeClr val="accent2">
                <a:satMod val="175000"/>
                <a:alpha val="40000"/>
              </a:schemeClr>
            </a:glow>
            <a:softEdge rad="63500"/>
          </a:effectLst>
        </p:spPr>
        <p:txBody>
          <a:bodyPr>
            <a:spAutoFit/>
          </a:bodyPr>
          <a:lstStyle/>
          <a:p>
            <a:pPr algn="ctr" eaLnBrk="1" fontAlgn="auto" hangingPunct="1">
              <a:spcBef>
                <a:spcPts val="0"/>
              </a:spcBef>
              <a:spcAft>
                <a:spcPts val="0"/>
              </a:spcAft>
              <a:defRPr/>
            </a:pPr>
            <a:r>
              <a:rPr lang="es-AR" sz="1100" dirty="0">
                <a:solidFill>
                  <a:schemeClr val="bg1"/>
                </a:solidFill>
                <a:latin typeface="+mn-lt"/>
              </a:rPr>
              <a:t>Madame Ritana y su marido Garesio llegaron a ser dueños del Chantecler.</a:t>
            </a:r>
          </a:p>
          <a:p>
            <a:pPr algn="ctr" eaLnBrk="1" fontAlgn="auto" hangingPunct="1">
              <a:spcBef>
                <a:spcPts val="0"/>
              </a:spcBef>
              <a:spcAft>
                <a:spcPts val="0"/>
              </a:spcAft>
              <a:defRPr/>
            </a:pPr>
            <a:r>
              <a:rPr lang="es-AR" sz="1100" dirty="0">
                <a:solidFill>
                  <a:schemeClr val="bg1"/>
                </a:solidFill>
                <a:latin typeface="+mn-lt"/>
              </a:rPr>
              <a:t>Ella regenteaba "El Chantecler“. </a:t>
            </a:r>
          </a:p>
          <a:p>
            <a:pPr algn="ctr" eaLnBrk="1" fontAlgn="auto" hangingPunct="1">
              <a:spcBef>
                <a:spcPts val="0"/>
              </a:spcBef>
              <a:spcAft>
                <a:spcPts val="0"/>
              </a:spcAft>
              <a:defRPr/>
            </a:pPr>
            <a:r>
              <a:rPr lang="es-AR" sz="1100" dirty="0">
                <a:solidFill>
                  <a:schemeClr val="bg1"/>
                </a:solidFill>
                <a:latin typeface="+mn-lt"/>
              </a:rPr>
              <a:t>Madame Ritana fue uno de los tantos amores de Carlos Gardel, quizá este haya sido el más conflictivo, el hecho de ser una mujer muy poderosa y en estado de compromiso, le ocasionó a Gardel serios problemas que según hechos que ocurrieron en 1915, casi le cuesta la vida. </a:t>
            </a:r>
          </a:p>
          <a:p>
            <a:pPr algn="ctr" eaLnBrk="1" fontAlgn="auto" hangingPunct="1">
              <a:spcBef>
                <a:spcPts val="0"/>
              </a:spcBef>
              <a:spcAft>
                <a:spcPts val="0"/>
              </a:spcAft>
              <a:defRPr/>
            </a:pPr>
            <a:r>
              <a:rPr lang="es-AR" sz="1100" dirty="0">
                <a:solidFill>
                  <a:schemeClr val="bg1"/>
                </a:solidFill>
                <a:latin typeface="+mn-lt"/>
              </a:rPr>
              <a:t>Corría 1921 y Gardel quedó impactado por una jovencita de solo 14 años.</a:t>
            </a:r>
          </a:p>
          <a:p>
            <a:pPr algn="ctr" eaLnBrk="1" fontAlgn="auto" hangingPunct="1">
              <a:spcBef>
                <a:spcPts val="0"/>
              </a:spcBef>
              <a:spcAft>
                <a:spcPts val="0"/>
              </a:spcAft>
              <a:defRPr/>
            </a:pPr>
            <a:r>
              <a:rPr lang="es-AR" sz="1100" dirty="0">
                <a:solidFill>
                  <a:schemeClr val="bg1"/>
                </a:solidFill>
                <a:latin typeface="+mn-lt"/>
              </a:rPr>
              <a:t>Se trataba de Isabel Martínez del Valle. La familia de Isabel nunca se opuso al romance pese a que la niña, era menor de edad. Gardel tenía 31 años y vivieron en concubinato por más de 12 años en una casa de Corrientes al 1700. </a:t>
            </a:r>
          </a:p>
          <a:p>
            <a:pPr algn="ctr" eaLnBrk="1" fontAlgn="auto" hangingPunct="1">
              <a:spcBef>
                <a:spcPts val="0"/>
              </a:spcBef>
              <a:spcAft>
                <a:spcPts val="0"/>
              </a:spcAft>
              <a:defRPr/>
            </a:pPr>
            <a:r>
              <a:rPr lang="es-AR" sz="1100" dirty="0">
                <a:solidFill>
                  <a:schemeClr val="bg1"/>
                </a:solidFill>
                <a:latin typeface="+mn-lt"/>
              </a:rPr>
              <a:t>La historia, ese implacable testimonio de la realidad, demostró que Gardel siguió con las dos.</a:t>
            </a:r>
          </a:p>
        </p:txBody>
      </p:sp>
      <p:sp>
        <p:nvSpPr>
          <p:cNvPr id="20493" name="10 CuadroTexto"/>
          <p:cNvSpPr txBox="1">
            <a:spLocks noChangeArrowheads="1"/>
          </p:cNvSpPr>
          <p:nvPr/>
        </p:nvSpPr>
        <p:spPr bwMode="auto">
          <a:xfrm rot="-2359570">
            <a:off x="0" y="22225"/>
            <a:ext cx="10683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4544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9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02638" y="1029130"/>
            <a:ext cx="4809745" cy="2706624"/>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55000" dir="5400000" sy="-100000" algn="bl" rotWithShape="0"/>
          </a:effectLst>
          <a:scene3d>
            <a:camera prst="perspectiveContrastingLeftFacing">
              <a:rot lat="300000" lon="1800000" rev="21386789"/>
            </a:camera>
            <a:lightRig rig="threePt" dir="t">
              <a:rot lat="0" lon="0" rev="2100000"/>
            </a:lightRig>
          </a:scene3d>
          <a:sp3d extrusionH="25400">
            <a:bevelT w="304800" h="152400" prst="hardEdge"/>
            <a:extrusionClr>
              <a:srgbClr val="000000"/>
            </a:extrusionClr>
          </a:sp3d>
        </p:spPr>
      </p:pic>
      <p:sp>
        <p:nvSpPr>
          <p:cNvPr id="5" name="4 Rectángulo"/>
          <p:cNvSpPr/>
          <p:nvPr/>
        </p:nvSpPr>
        <p:spPr>
          <a:xfrm>
            <a:off x="452811" y="1099387"/>
            <a:ext cx="3159946" cy="3108543"/>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r>
              <a:rPr lang="es-AR" sz="1400" b="1" dirty="0">
                <a:ln w="50800"/>
                <a:solidFill>
                  <a:schemeClr val="bg1">
                    <a:shade val="50000"/>
                  </a:schemeClr>
                </a:solidFill>
                <a:latin typeface="+mn-lt"/>
              </a:rPr>
              <a:t>El Marabú tenía 1000 m2, ambiente estilo art decó, y pisos en damero blanco y negro. Actuaba la orquesta de Aníbal Troilo con Piazzolla, la orquesta de Carlos Di Sarli y Ángel D’ Agostino. Había un portero con faldón y gorra con el nombre del lugar, entraban coperas risueñas con estrictos vestidos de satén y las consabidas boas de colores, llegaba un sonido de violín y bandoneón, y un cartel en la puerta decía:</a:t>
            </a:r>
          </a:p>
          <a:p>
            <a:pPr algn="ctr" eaLnBrk="1" fontAlgn="auto" hangingPunct="1">
              <a:spcBef>
                <a:spcPts val="0"/>
              </a:spcBef>
              <a:spcAft>
                <a:spcPts val="0"/>
              </a:spcAft>
              <a:defRPr/>
            </a:pPr>
            <a:endParaRPr lang="es-AR" sz="1400" b="1" dirty="0">
              <a:ln w="50800"/>
              <a:solidFill>
                <a:schemeClr val="bg1">
                  <a:shade val="50000"/>
                </a:schemeClr>
              </a:solidFill>
              <a:latin typeface="+mn-lt"/>
            </a:endParaRPr>
          </a:p>
          <a:p>
            <a:pPr algn="ctr" eaLnBrk="1" fontAlgn="auto" hangingPunct="1">
              <a:spcBef>
                <a:spcPts val="0"/>
              </a:spcBef>
              <a:spcAft>
                <a:spcPts val="0"/>
              </a:spcAft>
              <a:defRPr/>
            </a:pPr>
            <a:r>
              <a:rPr lang="es-AR" sz="1400" b="1" dirty="0">
                <a:ln w="50800"/>
                <a:solidFill>
                  <a:srgbClr val="FFFF00"/>
                </a:solidFill>
                <a:latin typeface="+mn-lt"/>
              </a:rPr>
              <a:t> “Todo el mundo al Marabú”</a:t>
            </a:r>
          </a:p>
        </p:txBody>
      </p:sp>
      <p:sp>
        <p:nvSpPr>
          <p:cNvPr id="22532" name="8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25155">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145">
                                          <p:stCondLst>
                                            <p:cond delay="0"/>
                                          </p:stCondLst>
                                        </p:cTn>
                                        <p:tgtEl>
                                          <p:spTgt spid="5">
                                            <p:txEl>
                                              <p:pRg st="0" end="0"/>
                                            </p:txEl>
                                          </p:spTgt>
                                        </p:tgtEl>
                                      </p:cBhvr>
                                    </p:animEffect>
                                    <p:anim calcmode="lin" valueType="num">
                                      <p:cBhvr>
                                        <p:cTn id="8" dur="456"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7">
                                          <p:stCondLst>
                                            <p:cond delay="162"/>
                                          </p:stCondLst>
                                        </p:cTn>
                                        <p:tgtEl>
                                          <p:spTgt spid="5">
                                            <p:txEl>
                                              <p:pRg st="0" end="0"/>
                                            </p:txEl>
                                          </p:spTgt>
                                        </p:tgtEl>
                                      </p:cBhvr>
                                      <p:to x="100000" y="60000"/>
                                    </p:animScale>
                                    <p:animScale>
                                      <p:cBhvr>
                                        <p:cTn id="14" dur="41" decel="50000">
                                          <p:stCondLst>
                                            <p:cond delay="169"/>
                                          </p:stCondLst>
                                        </p:cTn>
                                        <p:tgtEl>
                                          <p:spTgt spid="5">
                                            <p:txEl>
                                              <p:pRg st="0" end="0"/>
                                            </p:txEl>
                                          </p:spTgt>
                                        </p:tgtEl>
                                      </p:cBhvr>
                                      <p:to x="100000" y="100000"/>
                                    </p:animScale>
                                    <p:animScale>
                                      <p:cBhvr>
                                        <p:cTn id="15" dur="7">
                                          <p:stCondLst>
                                            <p:cond delay="328"/>
                                          </p:stCondLst>
                                        </p:cTn>
                                        <p:tgtEl>
                                          <p:spTgt spid="5">
                                            <p:txEl>
                                              <p:pRg st="0" end="0"/>
                                            </p:txEl>
                                          </p:spTgt>
                                        </p:tgtEl>
                                      </p:cBhvr>
                                      <p:to x="100000" y="80000"/>
                                    </p:animScale>
                                    <p:animScale>
                                      <p:cBhvr>
                                        <p:cTn id="16" dur="41" decel="50000">
                                          <p:stCondLst>
                                            <p:cond delay="335"/>
                                          </p:stCondLst>
                                        </p:cTn>
                                        <p:tgtEl>
                                          <p:spTgt spid="5">
                                            <p:txEl>
                                              <p:pRg st="0" end="0"/>
                                            </p:txEl>
                                          </p:spTgt>
                                        </p:tgtEl>
                                      </p:cBhvr>
                                      <p:to x="100000" y="100000"/>
                                    </p:animScale>
                                    <p:animScale>
                                      <p:cBhvr>
                                        <p:cTn id="17" dur="7">
                                          <p:stCondLst>
                                            <p:cond delay="410"/>
                                          </p:stCondLst>
                                        </p:cTn>
                                        <p:tgtEl>
                                          <p:spTgt spid="5">
                                            <p:txEl>
                                              <p:pRg st="0" end="0"/>
                                            </p:txEl>
                                          </p:spTgt>
                                        </p:tgtEl>
                                      </p:cBhvr>
                                      <p:to x="100000" y="90000"/>
                                    </p:animScale>
                                    <p:animScale>
                                      <p:cBhvr>
                                        <p:cTn id="18" dur="41" decel="50000">
                                          <p:stCondLst>
                                            <p:cond delay="417"/>
                                          </p:stCondLst>
                                        </p:cTn>
                                        <p:tgtEl>
                                          <p:spTgt spid="5">
                                            <p:txEl>
                                              <p:pRg st="0" end="0"/>
                                            </p:txEl>
                                          </p:spTgt>
                                        </p:tgtEl>
                                      </p:cBhvr>
                                      <p:to x="100000" y="100000"/>
                                    </p:animScale>
                                    <p:animScale>
                                      <p:cBhvr>
                                        <p:cTn id="19" dur="7">
                                          <p:stCondLst>
                                            <p:cond delay="452"/>
                                          </p:stCondLst>
                                        </p:cTn>
                                        <p:tgtEl>
                                          <p:spTgt spid="5">
                                            <p:txEl>
                                              <p:pRg st="0" end="0"/>
                                            </p:txEl>
                                          </p:spTgt>
                                        </p:tgtEl>
                                      </p:cBhvr>
                                      <p:to x="100000" y="95000"/>
                                    </p:animScale>
                                    <p:animScale>
                                      <p:cBhvr>
                                        <p:cTn id="20" dur="41" decel="50000">
                                          <p:stCondLst>
                                            <p:cond delay="459"/>
                                          </p:stCondLst>
                                        </p:cTn>
                                        <p:tgtEl>
                                          <p:spTgt spid="5">
                                            <p:txEl>
                                              <p:pRg st="0" end="0"/>
                                            </p:txEl>
                                          </p:spTgt>
                                        </p:tgtEl>
                                      </p:cBhvr>
                                      <p:to x="100000" y="100000"/>
                                    </p:animScale>
                                  </p:childTnLst>
                                </p:cTn>
                              </p:par>
                            </p:childTnLst>
                          </p:cTn>
                        </p:par>
                        <p:par>
                          <p:cTn id="21" fill="hold">
                            <p:stCondLst>
                              <p:cond delay="17500"/>
                            </p:stCondLst>
                            <p:childTnLst>
                              <p:par>
                                <p:cTn id="22" presetID="26" presetClass="entr" presetSubtype="0" fill="hold" nodeType="afterEffect">
                                  <p:stCondLst>
                                    <p:cond delay="0"/>
                                  </p:stCondLst>
                                  <p:iterate type="lt">
                                    <p:tmPct val="10000"/>
                                  </p:iterate>
                                  <p:childTnLst>
                                    <p:set>
                                      <p:cBhvr>
                                        <p:cTn id="23" dur="1" fill="hold">
                                          <p:stCondLst>
                                            <p:cond delay="0"/>
                                          </p:stCondLst>
                                        </p:cTn>
                                        <p:tgtEl>
                                          <p:spTgt spid="5">
                                            <p:txEl>
                                              <p:pRg st="2" end="2"/>
                                            </p:txEl>
                                          </p:spTgt>
                                        </p:tgtEl>
                                        <p:attrNameLst>
                                          <p:attrName>style.visibility</p:attrName>
                                        </p:attrNameLst>
                                      </p:cBhvr>
                                      <p:to>
                                        <p:strVal val="visible"/>
                                      </p:to>
                                    </p:set>
                                    <p:animEffect transition="in" filter="wipe(down)">
                                      <p:cBhvr>
                                        <p:cTn id="24" dur="145">
                                          <p:stCondLst>
                                            <p:cond delay="0"/>
                                          </p:stCondLst>
                                        </p:cTn>
                                        <p:tgtEl>
                                          <p:spTgt spid="5">
                                            <p:txEl>
                                              <p:pRg st="2" end="2"/>
                                            </p:txEl>
                                          </p:spTgt>
                                        </p:tgtEl>
                                      </p:cBhvr>
                                    </p:animEffect>
                                    <p:anim calcmode="lin" valueType="num">
                                      <p:cBhvr>
                                        <p:cTn id="25" dur="456"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26" dur="166"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27" dur="166" tmFilter="0, 0; 0.125,0.2665; 0.25,0.4; 0.375,0.465; 0.5,0.5;  0.625,0.535; 0.75,0.6; 0.875,0.7335; 1,1">
                                          <p:stCondLst>
                                            <p:cond delay="166"/>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28" dur="83" tmFilter="0, 0; 0.125,0.2665; 0.25,0.4; 0.375,0.465; 0.5,0.5;  0.625,0.535; 0.75,0.6; 0.875,0.7335; 1,1">
                                          <p:stCondLst>
                                            <p:cond delay="331"/>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29" dur="41" tmFilter="0, 0; 0.125,0.2665; 0.25,0.4; 0.375,0.465; 0.5,0.5;  0.625,0.535; 0.75,0.6; 0.875,0.7335; 1,1">
                                          <p:stCondLst>
                                            <p:cond delay="414"/>
                                          </p:stCondLst>
                                        </p:cTn>
                                        <p:tgtEl>
                                          <p:spTgt spid="5">
                                            <p:txEl>
                                              <p:pRg st="2" end="2"/>
                                            </p:txEl>
                                          </p:spTgt>
                                        </p:tgtEl>
                                        <p:attrNameLst>
                                          <p:attrName>ppt_y</p:attrName>
                                        </p:attrNameLst>
                                      </p:cBhvr>
                                      <p:tavLst>
                                        <p:tav tm="0" fmla="#ppt_y-sin(pi*$)/81">
                                          <p:val>
                                            <p:fltVal val="0"/>
                                          </p:val>
                                        </p:tav>
                                        <p:tav tm="100000">
                                          <p:val>
                                            <p:fltVal val="1"/>
                                          </p:val>
                                        </p:tav>
                                      </p:tavLst>
                                    </p:anim>
                                    <p:animScale>
                                      <p:cBhvr>
                                        <p:cTn id="30" dur="7">
                                          <p:stCondLst>
                                            <p:cond delay="162"/>
                                          </p:stCondLst>
                                        </p:cTn>
                                        <p:tgtEl>
                                          <p:spTgt spid="5">
                                            <p:txEl>
                                              <p:pRg st="2" end="2"/>
                                            </p:txEl>
                                          </p:spTgt>
                                        </p:tgtEl>
                                      </p:cBhvr>
                                      <p:to x="100000" y="60000"/>
                                    </p:animScale>
                                    <p:animScale>
                                      <p:cBhvr>
                                        <p:cTn id="31" dur="41" decel="50000">
                                          <p:stCondLst>
                                            <p:cond delay="169"/>
                                          </p:stCondLst>
                                        </p:cTn>
                                        <p:tgtEl>
                                          <p:spTgt spid="5">
                                            <p:txEl>
                                              <p:pRg st="2" end="2"/>
                                            </p:txEl>
                                          </p:spTgt>
                                        </p:tgtEl>
                                      </p:cBhvr>
                                      <p:to x="100000" y="100000"/>
                                    </p:animScale>
                                    <p:animScale>
                                      <p:cBhvr>
                                        <p:cTn id="32" dur="7">
                                          <p:stCondLst>
                                            <p:cond delay="328"/>
                                          </p:stCondLst>
                                        </p:cTn>
                                        <p:tgtEl>
                                          <p:spTgt spid="5">
                                            <p:txEl>
                                              <p:pRg st="2" end="2"/>
                                            </p:txEl>
                                          </p:spTgt>
                                        </p:tgtEl>
                                      </p:cBhvr>
                                      <p:to x="100000" y="80000"/>
                                    </p:animScale>
                                    <p:animScale>
                                      <p:cBhvr>
                                        <p:cTn id="33" dur="41" decel="50000">
                                          <p:stCondLst>
                                            <p:cond delay="335"/>
                                          </p:stCondLst>
                                        </p:cTn>
                                        <p:tgtEl>
                                          <p:spTgt spid="5">
                                            <p:txEl>
                                              <p:pRg st="2" end="2"/>
                                            </p:txEl>
                                          </p:spTgt>
                                        </p:tgtEl>
                                      </p:cBhvr>
                                      <p:to x="100000" y="100000"/>
                                    </p:animScale>
                                    <p:animScale>
                                      <p:cBhvr>
                                        <p:cTn id="34" dur="7">
                                          <p:stCondLst>
                                            <p:cond delay="410"/>
                                          </p:stCondLst>
                                        </p:cTn>
                                        <p:tgtEl>
                                          <p:spTgt spid="5">
                                            <p:txEl>
                                              <p:pRg st="2" end="2"/>
                                            </p:txEl>
                                          </p:spTgt>
                                        </p:tgtEl>
                                      </p:cBhvr>
                                      <p:to x="100000" y="90000"/>
                                    </p:animScale>
                                    <p:animScale>
                                      <p:cBhvr>
                                        <p:cTn id="35" dur="41" decel="50000">
                                          <p:stCondLst>
                                            <p:cond delay="417"/>
                                          </p:stCondLst>
                                        </p:cTn>
                                        <p:tgtEl>
                                          <p:spTgt spid="5">
                                            <p:txEl>
                                              <p:pRg st="2" end="2"/>
                                            </p:txEl>
                                          </p:spTgt>
                                        </p:tgtEl>
                                      </p:cBhvr>
                                      <p:to x="100000" y="100000"/>
                                    </p:animScale>
                                    <p:animScale>
                                      <p:cBhvr>
                                        <p:cTn id="36" dur="7">
                                          <p:stCondLst>
                                            <p:cond delay="452"/>
                                          </p:stCondLst>
                                        </p:cTn>
                                        <p:tgtEl>
                                          <p:spTgt spid="5">
                                            <p:txEl>
                                              <p:pRg st="2" end="2"/>
                                            </p:txEl>
                                          </p:spTgt>
                                        </p:tgtEl>
                                      </p:cBhvr>
                                      <p:to x="100000" y="95000"/>
                                    </p:animScale>
                                    <p:animScale>
                                      <p:cBhvr>
                                        <p:cTn id="37" dur="41" decel="50000">
                                          <p:stCondLst>
                                            <p:cond delay="459"/>
                                          </p:stCondLst>
                                        </p:cTn>
                                        <p:tgtEl>
                                          <p:spTgt spid="5">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719353">
            <a:off x="7232671" y="258049"/>
            <a:ext cx="1526537" cy="19692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3 Rectángulo"/>
          <p:cNvSpPr/>
          <p:nvPr/>
        </p:nvSpPr>
        <p:spPr>
          <a:xfrm>
            <a:off x="1931550" y="1591444"/>
            <a:ext cx="5276042" cy="1938992"/>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Broadway" pitchFamily="82" charset="0"/>
              </a:rPr>
              <a:t>Pabellón de las Rosas</a:t>
            </a:r>
          </a:p>
        </p:txBody>
      </p:sp>
      <p:sp>
        <p:nvSpPr>
          <p:cNvPr id="23556" name="2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5" name="4 CuadroTexto"/>
          <p:cNvSpPr txBox="1">
            <a:spLocks noChangeArrowheads="1"/>
          </p:cNvSpPr>
          <p:nvPr/>
        </p:nvSpPr>
        <p:spPr bwMode="auto">
          <a:xfrm>
            <a:off x="152400" y="4089400"/>
            <a:ext cx="53482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Vals  “El Pabellón de las Rosas”  -  José Felipetti</a:t>
            </a:r>
          </a:p>
          <a:p>
            <a:pPr eaLnBrk="1" hangingPunct="1"/>
            <a:r>
              <a:rPr lang="es-AR" altLang="es-ES">
                <a:solidFill>
                  <a:schemeClr val="bg1"/>
                </a:solidFill>
              </a:rPr>
              <a:t>Letra: Angela Felipetti y Antonio Catania</a:t>
            </a:r>
          </a:p>
          <a:p>
            <a:pPr eaLnBrk="1" hangingPunct="1"/>
            <a:r>
              <a:rPr lang="es-AR" altLang="es-ES">
                <a:solidFill>
                  <a:schemeClr val="bg1"/>
                </a:solidFill>
              </a:rPr>
              <a:t>Orquesta: Juan D’Arienzo</a:t>
            </a:r>
          </a:p>
        </p:txBody>
      </p:sp>
    </p:spTree>
  </p:cSld>
  <p:clrMapOvr>
    <a:masterClrMapping/>
  </p:clrMapOvr>
  <p:transition spd="slow" advTm="10524">
    <p:fade/>
    <p:sndAc>
      <p:stSnd loop="1">
        <p:snd r:embed="rId2" name="audio4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58">
                                          <p:stCondLst>
                                            <p:cond delay="0"/>
                                          </p:stCondLst>
                                        </p:cTn>
                                        <p:tgtEl>
                                          <p:spTgt spid="5"/>
                                        </p:tgtEl>
                                      </p:cBhvr>
                                    </p:animEffect>
                                    <p:anim calcmode="lin" valueType="num">
                                      <p:cBhvr>
                                        <p:cTn id="8" dur="18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5"/>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5"/>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5"/>
                                        </p:tgtEl>
                                        <p:attrNameLst>
                                          <p:attrName>ppt_y</p:attrName>
                                        </p:attrNameLst>
                                      </p:cBhvr>
                                      <p:tavLst>
                                        <p:tav tm="0" fmla="#ppt_y-sin(pi*$)/81">
                                          <p:val>
                                            <p:fltVal val="0"/>
                                          </p:val>
                                        </p:tav>
                                        <p:tav tm="100000">
                                          <p:val>
                                            <p:fltVal val="1"/>
                                          </p:val>
                                        </p:tav>
                                      </p:tavLst>
                                    </p:anim>
                                    <p:animScale>
                                      <p:cBhvr>
                                        <p:cTn id="13" dur="3">
                                          <p:stCondLst>
                                            <p:cond delay="65"/>
                                          </p:stCondLst>
                                        </p:cTn>
                                        <p:tgtEl>
                                          <p:spTgt spid="5"/>
                                        </p:tgtEl>
                                      </p:cBhvr>
                                      <p:to x="100000" y="60000"/>
                                    </p:animScale>
                                    <p:animScale>
                                      <p:cBhvr>
                                        <p:cTn id="14" dur="17" decel="50000">
                                          <p:stCondLst>
                                            <p:cond delay="68"/>
                                          </p:stCondLst>
                                        </p:cTn>
                                        <p:tgtEl>
                                          <p:spTgt spid="5"/>
                                        </p:tgtEl>
                                      </p:cBhvr>
                                      <p:to x="100000" y="100000"/>
                                    </p:animScale>
                                    <p:animScale>
                                      <p:cBhvr>
                                        <p:cTn id="15" dur="3">
                                          <p:stCondLst>
                                            <p:cond delay="131"/>
                                          </p:stCondLst>
                                        </p:cTn>
                                        <p:tgtEl>
                                          <p:spTgt spid="5"/>
                                        </p:tgtEl>
                                      </p:cBhvr>
                                      <p:to x="100000" y="80000"/>
                                    </p:animScale>
                                    <p:animScale>
                                      <p:cBhvr>
                                        <p:cTn id="16" dur="17" decel="50000">
                                          <p:stCondLst>
                                            <p:cond delay="134"/>
                                          </p:stCondLst>
                                        </p:cTn>
                                        <p:tgtEl>
                                          <p:spTgt spid="5"/>
                                        </p:tgtEl>
                                      </p:cBhvr>
                                      <p:to x="100000" y="100000"/>
                                    </p:animScale>
                                    <p:animScale>
                                      <p:cBhvr>
                                        <p:cTn id="17" dur="3">
                                          <p:stCondLst>
                                            <p:cond delay="164"/>
                                          </p:stCondLst>
                                        </p:cTn>
                                        <p:tgtEl>
                                          <p:spTgt spid="5"/>
                                        </p:tgtEl>
                                      </p:cBhvr>
                                      <p:to x="100000" y="90000"/>
                                    </p:animScale>
                                    <p:animScale>
                                      <p:cBhvr>
                                        <p:cTn id="18" dur="17" decel="50000">
                                          <p:stCondLst>
                                            <p:cond delay="167"/>
                                          </p:stCondLst>
                                        </p:cTn>
                                        <p:tgtEl>
                                          <p:spTgt spid="5"/>
                                        </p:tgtEl>
                                      </p:cBhvr>
                                      <p:to x="100000" y="100000"/>
                                    </p:animScale>
                                    <p:animScale>
                                      <p:cBhvr>
                                        <p:cTn id="19" dur="3">
                                          <p:stCondLst>
                                            <p:cond delay="181"/>
                                          </p:stCondLst>
                                        </p:cTn>
                                        <p:tgtEl>
                                          <p:spTgt spid="5"/>
                                        </p:tgtEl>
                                      </p:cBhvr>
                                      <p:to x="100000" y="95000"/>
                                    </p:animScale>
                                    <p:animScale>
                                      <p:cBhvr>
                                        <p:cTn id="20" dur="17" decel="50000">
                                          <p:stCondLst>
                                            <p:cond delay="183"/>
                                          </p:stCondLst>
                                        </p:cTn>
                                        <p:tgtEl>
                                          <p:spTgt spid="5"/>
                                        </p:tgtEl>
                                      </p:cBhvr>
                                      <p:to x="100000" y="100000"/>
                                    </p:animScale>
                                  </p:childTnLst>
                                </p:cTn>
                              </p:par>
                              <p:par>
                                <p:cTn id="21" presetID="53" presetClass="entr" presetSubtype="52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2000" fill="hold"/>
                                        <p:tgtEl>
                                          <p:spTgt spid="2"/>
                                        </p:tgtEl>
                                        <p:attrNameLst>
                                          <p:attrName>ppt_w</p:attrName>
                                        </p:attrNameLst>
                                      </p:cBhvr>
                                      <p:tavLst>
                                        <p:tav tm="0">
                                          <p:val>
                                            <p:fltVal val="0"/>
                                          </p:val>
                                        </p:tav>
                                        <p:tav tm="100000">
                                          <p:val>
                                            <p:strVal val="#ppt_w"/>
                                          </p:val>
                                        </p:tav>
                                      </p:tavLst>
                                    </p:anim>
                                    <p:anim calcmode="lin" valueType="num">
                                      <p:cBhvr>
                                        <p:cTn id="24" dur="2000" fill="hold"/>
                                        <p:tgtEl>
                                          <p:spTgt spid="2"/>
                                        </p:tgtEl>
                                        <p:attrNameLst>
                                          <p:attrName>ppt_h</p:attrName>
                                        </p:attrNameLst>
                                      </p:cBhvr>
                                      <p:tavLst>
                                        <p:tav tm="0">
                                          <p:val>
                                            <p:fltVal val="0"/>
                                          </p:val>
                                        </p:tav>
                                        <p:tav tm="100000">
                                          <p:val>
                                            <p:strVal val="#ppt_h"/>
                                          </p:val>
                                        </p:tav>
                                      </p:tavLst>
                                    </p:anim>
                                    <p:animEffect transition="in" filter="fade">
                                      <p:cBhvr>
                                        <p:cTn id="25" dur="2000"/>
                                        <p:tgtEl>
                                          <p:spTgt spid="2"/>
                                        </p:tgtEl>
                                      </p:cBhvr>
                                    </p:animEffect>
                                    <p:anim calcmode="lin" valueType="num">
                                      <p:cBhvr>
                                        <p:cTn id="26" dur="2000" fill="hold"/>
                                        <p:tgtEl>
                                          <p:spTgt spid="2"/>
                                        </p:tgtEl>
                                        <p:attrNameLst>
                                          <p:attrName>ppt_x</p:attrName>
                                        </p:attrNameLst>
                                      </p:cBhvr>
                                      <p:tavLst>
                                        <p:tav tm="0">
                                          <p:val>
                                            <p:fltVal val="0.5"/>
                                          </p:val>
                                        </p:tav>
                                        <p:tav tm="100000">
                                          <p:val>
                                            <p:strVal val="#ppt_x"/>
                                          </p:val>
                                        </p:tav>
                                      </p:tavLst>
                                    </p:anim>
                                    <p:anim calcmode="lin" valueType="num">
                                      <p:cBhvr>
                                        <p:cTn id="27" dur="20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7504" y="123478"/>
            <a:ext cx="6697198" cy="424847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395536" y="2931790"/>
            <a:ext cx="4572000" cy="2031325"/>
          </a:xfrm>
          <a:prstGeom prst="rect">
            <a:avLst/>
          </a:prstGeom>
          <a:solidFill>
            <a:schemeClr val="tx1">
              <a:alpha val="53000"/>
            </a:schemeClr>
          </a:solidFill>
          <a:effectLst>
            <a:glow rad="406400">
              <a:schemeClr val="accent3">
                <a:satMod val="175000"/>
                <a:alpha val="40000"/>
              </a:schemeClr>
            </a:glow>
            <a:softEdge rad="635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Estaba en lo que ahora sería Av. Libertador y Tagle, vecino del Armenonville. Se inauguró con la orquesta de Vicente Greco, a la que siguió la de Roberto Firpo. Era muy señorial. Además del salón de baile, tenía restaurante y pista de patinaje. Ocasionalmente se dieron también funciones de teatro. Una vez al año los estudiantes de medicina daban los "bailes de internado". La última actividad bailable del Pabellón de las Rosas fue durante 1929, en Carnaval. </a:t>
            </a:r>
          </a:p>
          <a:p>
            <a:pPr algn="ctr" eaLnBrk="1" fontAlgn="auto" hangingPunct="1">
              <a:spcBef>
                <a:spcPts val="0"/>
              </a:spcBef>
              <a:spcAft>
                <a:spcPts val="0"/>
              </a:spcAft>
              <a:defRPr/>
            </a:pPr>
            <a:r>
              <a:rPr lang="es-AR" sz="1400" dirty="0">
                <a:solidFill>
                  <a:schemeClr val="bg1"/>
                </a:solidFill>
                <a:latin typeface="+mn-lt"/>
              </a:rPr>
              <a:t>Al llegar Cuaresma fue cerrado, y para Pascua se lo demolió.</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073956">
            <a:off x="5230603" y="2226505"/>
            <a:ext cx="3468976" cy="225817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4583" name="5 CuadroTexto"/>
          <p:cNvSpPr txBox="1">
            <a:spLocks noChangeArrowheads="1"/>
          </p:cNvSpPr>
          <p:nvPr/>
        </p:nvSpPr>
        <p:spPr bwMode="auto">
          <a:xfrm>
            <a:off x="8027988" y="30163"/>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23707">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withEffect">
                                  <p:stCondLst>
                                    <p:cond delay="300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style.rotation</p:attrName>
                                        </p:attrNameLst>
                                      </p:cBhvr>
                                      <p:tavLst>
                                        <p:tav tm="0">
                                          <p:val>
                                            <p:fltVal val="720"/>
                                          </p:val>
                                        </p:tav>
                                        <p:tav tm="100000">
                                          <p:val>
                                            <p:fltVal val="0"/>
                                          </p:val>
                                        </p:tav>
                                      </p:tavLst>
                                    </p:anim>
                                    <p:anim calcmode="lin" valueType="num">
                                      <p:cBhvr>
                                        <p:cTn id="9" dur="2000" fill="hold"/>
                                        <p:tgtEl>
                                          <p:spTgt spid="2050"/>
                                        </p:tgtEl>
                                        <p:attrNameLst>
                                          <p:attrName>ppt_h</p:attrName>
                                        </p:attrNameLst>
                                      </p:cBhvr>
                                      <p:tavLst>
                                        <p:tav tm="0">
                                          <p:val>
                                            <p:fltVal val="0"/>
                                          </p:val>
                                        </p:tav>
                                        <p:tav tm="100000">
                                          <p:val>
                                            <p:strVal val="#ppt_h"/>
                                          </p:val>
                                        </p:tav>
                                      </p:tavLst>
                                    </p:anim>
                                    <p:anim calcmode="lin" valueType="num">
                                      <p:cBhvr>
                                        <p:cTn id="10" dur="2000" fill="hold"/>
                                        <p:tgtEl>
                                          <p:spTgt spid="2050"/>
                                        </p:tgtEl>
                                        <p:attrNameLst>
                                          <p:attrName>ppt_w</p:attrName>
                                        </p:attrNameLst>
                                      </p:cBhvr>
                                      <p:tavLst>
                                        <p:tav tm="0">
                                          <p:val>
                                            <p:fltVal val="0"/>
                                          </p:val>
                                        </p:tav>
                                        <p:tav tm="100000">
                                          <p:val>
                                            <p:strVal val="#ppt_w"/>
                                          </p:val>
                                        </p:tav>
                                      </p:tavLst>
                                    </p:anim>
                                  </p:childTnLst>
                                </p:cTn>
                              </p:par>
                              <p:par>
                                <p:cTn id="11" presetID="22" presetClass="entr" presetSubtype="1"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39752" y="581202"/>
            <a:ext cx="4401950" cy="407446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08104" y="279571"/>
            <a:ext cx="2744324" cy="45449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2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99592" y="581202"/>
            <a:ext cx="3000892" cy="37444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fov="3600000">
              <a:rot lat="0" lon="19800000" rev="60000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ustDataLst>
      <p:tags r:id="rId1"/>
    </p:custDataLst>
  </p:cSld>
  <p:clrMapOvr>
    <a:masterClrMapping/>
  </p:clrMapOvr>
  <p:transition spd="slow" advTm="1606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528"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1300" fill="hold"/>
                                        <p:tgtEl>
                                          <p:spTgt spid="1027"/>
                                        </p:tgtEl>
                                        <p:attrNameLst>
                                          <p:attrName>ppt_w</p:attrName>
                                        </p:attrNameLst>
                                      </p:cBhvr>
                                      <p:tavLst>
                                        <p:tav tm="0">
                                          <p:val>
                                            <p:fltVal val="0"/>
                                          </p:val>
                                        </p:tav>
                                        <p:tav tm="100000">
                                          <p:val>
                                            <p:strVal val="#ppt_w"/>
                                          </p:val>
                                        </p:tav>
                                      </p:tavLst>
                                    </p:anim>
                                    <p:anim calcmode="lin" valueType="num">
                                      <p:cBhvr>
                                        <p:cTn id="8" dur="1300" fill="hold"/>
                                        <p:tgtEl>
                                          <p:spTgt spid="1027"/>
                                        </p:tgtEl>
                                        <p:attrNameLst>
                                          <p:attrName>ppt_h</p:attrName>
                                        </p:attrNameLst>
                                      </p:cBhvr>
                                      <p:tavLst>
                                        <p:tav tm="0">
                                          <p:val>
                                            <p:fltVal val="0"/>
                                          </p:val>
                                        </p:tav>
                                        <p:tav tm="100000">
                                          <p:val>
                                            <p:strVal val="#ppt_h"/>
                                          </p:val>
                                        </p:tav>
                                      </p:tavLst>
                                    </p:anim>
                                    <p:animEffect transition="in" filter="fade">
                                      <p:cBhvr>
                                        <p:cTn id="9" dur="1300"/>
                                        <p:tgtEl>
                                          <p:spTgt spid="1027"/>
                                        </p:tgtEl>
                                      </p:cBhvr>
                                    </p:animEffect>
                                    <p:anim calcmode="lin" valueType="num">
                                      <p:cBhvr>
                                        <p:cTn id="10" dur="1300" fill="hold"/>
                                        <p:tgtEl>
                                          <p:spTgt spid="1027"/>
                                        </p:tgtEl>
                                        <p:attrNameLst>
                                          <p:attrName>ppt_x</p:attrName>
                                        </p:attrNameLst>
                                      </p:cBhvr>
                                      <p:tavLst>
                                        <p:tav tm="0">
                                          <p:val>
                                            <p:fltVal val="0.5"/>
                                          </p:val>
                                        </p:tav>
                                        <p:tav tm="100000">
                                          <p:val>
                                            <p:strVal val="#ppt_x"/>
                                          </p:val>
                                        </p:tav>
                                      </p:tavLst>
                                    </p:anim>
                                    <p:anim calcmode="lin" valueType="num">
                                      <p:cBhvr>
                                        <p:cTn id="11" dur="1300" fill="hold"/>
                                        <p:tgtEl>
                                          <p:spTgt spid="1027"/>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300" fill="hold"/>
                                        <p:tgtEl>
                                          <p:spTgt spid="1026"/>
                                        </p:tgtEl>
                                        <p:attrNameLst>
                                          <p:attrName>ppt_w</p:attrName>
                                        </p:attrNameLst>
                                      </p:cBhvr>
                                      <p:tavLst>
                                        <p:tav tm="0">
                                          <p:val>
                                            <p:fltVal val="0"/>
                                          </p:val>
                                        </p:tav>
                                        <p:tav tm="100000">
                                          <p:val>
                                            <p:strVal val="#ppt_w"/>
                                          </p:val>
                                        </p:tav>
                                      </p:tavLst>
                                    </p:anim>
                                    <p:anim calcmode="lin" valueType="num">
                                      <p:cBhvr>
                                        <p:cTn id="15" dur="1300" fill="hold"/>
                                        <p:tgtEl>
                                          <p:spTgt spid="1026"/>
                                        </p:tgtEl>
                                        <p:attrNameLst>
                                          <p:attrName>ppt_h</p:attrName>
                                        </p:attrNameLst>
                                      </p:cBhvr>
                                      <p:tavLst>
                                        <p:tav tm="0">
                                          <p:val>
                                            <p:fltVal val="0"/>
                                          </p:val>
                                        </p:tav>
                                        <p:tav tm="100000">
                                          <p:val>
                                            <p:strVal val="#ppt_h"/>
                                          </p:val>
                                        </p:tav>
                                      </p:tavLst>
                                    </p:anim>
                                    <p:animEffect transition="in" filter="fade">
                                      <p:cBhvr>
                                        <p:cTn id="16" dur="1300"/>
                                        <p:tgtEl>
                                          <p:spTgt spid="1026"/>
                                        </p:tgtEl>
                                      </p:cBhvr>
                                    </p:animEffect>
                                    <p:anim calcmode="lin" valueType="num">
                                      <p:cBhvr>
                                        <p:cTn id="17" dur="1300" fill="hold"/>
                                        <p:tgtEl>
                                          <p:spTgt spid="1026"/>
                                        </p:tgtEl>
                                        <p:attrNameLst>
                                          <p:attrName>ppt_x</p:attrName>
                                        </p:attrNameLst>
                                      </p:cBhvr>
                                      <p:tavLst>
                                        <p:tav tm="0">
                                          <p:val>
                                            <p:fltVal val="0.5"/>
                                          </p:val>
                                        </p:tav>
                                        <p:tav tm="100000">
                                          <p:val>
                                            <p:strVal val="#ppt_x"/>
                                          </p:val>
                                        </p:tav>
                                      </p:tavLst>
                                    </p:anim>
                                    <p:anim calcmode="lin" valueType="num">
                                      <p:cBhvr>
                                        <p:cTn id="18" dur="1300" fill="hold"/>
                                        <p:tgtEl>
                                          <p:spTgt spid="1026"/>
                                        </p:tgtEl>
                                        <p:attrNameLst>
                                          <p:attrName>ppt_y</p:attrName>
                                        </p:attrNameLst>
                                      </p:cBhvr>
                                      <p:tavLst>
                                        <p:tav tm="0">
                                          <p:val>
                                            <p:fltVal val="0.5"/>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xit" presetSubtype="0" fill="hold" nodeType="clickEffect">
                                  <p:stCondLst>
                                    <p:cond delay="0"/>
                                  </p:stCondLst>
                                  <p:childTnLst>
                                    <p:animEffect transition="out" filter="fade">
                                      <p:cBhvr>
                                        <p:cTn id="22" dur="3000"/>
                                        <p:tgtEl>
                                          <p:spTgt spid="1027"/>
                                        </p:tgtEl>
                                      </p:cBhvr>
                                    </p:animEffect>
                                    <p:set>
                                      <p:cBhvr>
                                        <p:cTn id="23" dur="1" fill="hold">
                                          <p:stCondLst>
                                            <p:cond delay="2999"/>
                                          </p:stCondLst>
                                        </p:cTn>
                                        <p:tgtEl>
                                          <p:spTgt spid="1027"/>
                                        </p:tgtEl>
                                        <p:attrNameLst>
                                          <p:attrName>style.visibility</p:attrName>
                                        </p:attrNameLst>
                                      </p:cBhvr>
                                      <p:to>
                                        <p:strVal val="hidden"/>
                                      </p:to>
                                    </p:set>
                                  </p:childTnLst>
                                </p:cTn>
                              </p:par>
                              <p:par>
                                <p:cTn id="24" presetID="10" presetClass="exit" presetSubtype="0" fill="hold" nodeType="withEffect">
                                  <p:stCondLst>
                                    <p:cond delay="0"/>
                                  </p:stCondLst>
                                  <p:childTnLst>
                                    <p:animEffect transition="out" filter="fade">
                                      <p:cBhvr>
                                        <p:cTn id="25" dur="3000"/>
                                        <p:tgtEl>
                                          <p:spTgt spid="1026"/>
                                        </p:tgtEl>
                                      </p:cBhvr>
                                    </p:animEffect>
                                    <p:set>
                                      <p:cBhvr>
                                        <p:cTn id="26" dur="1" fill="hold">
                                          <p:stCondLst>
                                            <p:cond delay="2999"/>
                                          </p:stCondLst>
                                        </p:cTn>
                                        <p:tgtEl>
                                          <p:spTgt spid="1026"/>
                                        </p:tgtEl>
                                        <p:attrNameLst>
                                          <p:attrName>style.visibility</p:attrName>
                                        </p:attrNameLst>
                                      </p:cBhvr>
                                      <p:to>
                                        <p:strVal val="hidden"/>
                                      </p:to>
                                    </p:set>
                                  </p:childTnLst>
                                </p:cTn>
                              </p:par>
                              <p:par>
                                <p:cTn id="27" presetID="35" presetClass="entr" presetSubtype="0" fill="hold" nodeType="with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fade">
                                      <p:cBhvr>
                                        <p:cTn id="29" dur="2000"/>
                                        <p:tgtEl>
                                          <p:spTgt spid="2050"/>
                                        </p:tgtEl>
                                      </p:cBhvr>
                                    </p:animEffect>
                                    <p:anim calcmode="lin" valueType="num">
                                      <p:cBhvr>
                                        <p:cTn id="30" dur="2000" fill="hold"/>
                                        <p:tgtEl>
                                          <p:spTgt spid="2050"/>
                                        </p:tgtEl>
                                        <p:attrNameLst>
                                          <p:attrName>style.rotation</p:attrName>
                                        </p:attrNameLst>
                                      </p:cBhvr>
                                      <p:tavLst>
                                        <p:tav tm="0">
                                          <p:val>
                                            <p:fltVal val="720"/>
                                          </p:val>
                                        </p:tav>
                                        <p:tav tm="100000">
                                          <p:val>
                                            <p:fltVal val="0"/>
                                          </p:val>
                                        </p:tav>
                                      </p:tavLst>
                                    </p:anim>
                                    <p:anim calcmode="lin" valueType="num">
                                      <p:cBhvr>
                                        <p:cTn id="31" dur="2000" fill="hold"/>
                                        <p:tgtEl>
                                          <p:spTgt spid="2050"/>
                                        </p:tgtEl>
                                        <p:attrNameLst>
                                          <p:attrName>ppt_h</p:attrName>
                                        </p:attrNameLst>
                                      </p:cBhvr>
                                      <p:tavLst>
                                        <p:tav tm="0">
                                          <p:val>
                                            <p:fltVal val="0"/>
                                          </p:val>
                                        </p:tav>
                                        <p:tav tm="100000">
                                          <p:val>
                                            <p:strVal val="#ppt_h"/>
                                          </p:val>
                                        </p:tav>
                                      </p:tavLst>
                                    </p:anim>
                                    <p:anim calcmode="lin" valueType="num">
                                      <p:cBhvr>
                                        <p:cTn id="32" dur="2000" fill="hold"/>
                                        <p:tgtEl>
                                          <p:spTgt spid="20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4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7" name="6 Imagen"/>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11810" y="156181"/>
            <a:ext cx="2949891" cy="47198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1204849" y="318331"/>
            <a:ext cx="6624736" cy="3323987"/>
          </a:xfrm>
          <a:prstGeom prst="rect">
            <a:avLst/>
          </a:prstGeom>
          <a:solidFill>
            <a:schemeClr val="tx1">
              <a:alpha val="53000"/>
            </a:schemeClr>
          </a:solidFill>
          <a:effectLst>
            <a:glow rad="520700">
              <a:schemeClr val="accent4">
                <a:satMod val="175000"/>
                <a:alpha val="40000"/>
              </a:schemeClr>
            </a:glow>
            <a:softEdge rad="63500"/>
          </a:effectLst>
        </p:spPr>
        <p:txBody>
          <a:bodyPr>
            <a:spAutoFit/>
          </a:bodyPr>
          <a:lstStyle/>
          <a:p>
            <a:pPr algn="ctr" eaLnBrk="1" fontAlgn="auto" hangingPunct="1">
              <a:spcBef>
                <a:spcPts val="0"/>
              </a:spcBef>
              <a:spcAft>
                <a:spcPts val="0"/>
              </a:spcAft>
              <a:defRPr/>
            </a:pPr>
            <a:endParaRPr lang="es-AR" sz="1400" dirty="0">
              <a:solidFill>
                <a:schemeClr val="bg1"/>
              </a:solidFill>
              <a:latin typeface="+mn-lt"/>
            </a:endParaRPr>
          </a:p>
          <a:p>
            <a:pPr algn="ctr" eaLnBrk="1" fontAlgn="auto" hangingPunct="1">
              <a:spcBef>
                <a:spcPts val="0"/>
              </a:spcBef>
              <a:spcAft>
                <a:spcPts val="0"/>
              </a:spcAft>
              <a:defRPr/>
            </a:pPr>
            <a:r>
              <a:rPr lang="es-AR" sz="1400" dirty="0">
                <a:solidFill>
                  <a:schemeClr val="bg1"/>
                </a:solidFill>
                <a:latin typeface="+mn-lt"/>
              </a:rPr>
              <a:t>En los espectáculos que allí se realizaron en 1914 actuó el Gordo del famoso dúo de</a:t>
            </a:r>
          </a:p>
          <a:p>
            <a:pPr algn="ctr" eaLnBrk="1" fontAlgn="auto" hangingPunct="1">
              <a:spcBef>
                <a:spcPts val="0"/>
              </a:spcBef>
              <a:spcAft>
                <a:spcPts val="0"/>
              </a:spcAft>
              <a:defRPr/>
            </a:pPr>
            <a:r>
              <a:rPr lang="es-AR" sz="1400" dirty="0">
                <a:solidFill>
                  <a:schemeClr val="bg1"/>
                </a:solidFill>
                <a:latin typeface="+mn-lt"/>
              </a:rPr>
              <a:t> El Gordo y El Flaco.</a:t>
            </a:r>
          </a:p>
          <a:p>
            <a:pPr algn="ctr" eaLnBrk="1" fontAlgn="auto" hangingPunct="1">
              <a:spcBef>
                <a:spcPts val="0"/>
              </a:spcBef>
              <a:spcAft>
                <a:spcPts val="0"/>
              </a:spcAft>
              <a:defRPr/>
            </a:pPr>
            <a:r>
              <a:rPr lang="es-AR" sz="1400" dirty="0">
                <a:solidFill>
                  <a:schemeClr val="bg1"/>
                </a:solidFill>
                <a:latin typeface="+mn-lt"/>
              </a:rPr>
              <a:t>En la novela de Eduardo Soriano "Triste y solitario final" el autor describe el momento en que Oliver Hardy recuerdan con Stan Laurel sus estadías en Buenos Aires, pues también El Flaco supo trabajar en el Teatro Casino unos años después.</a:t>
            </a:r>
          </a:p>
          <a:p>
            <a:pPr algn="ctr" eaLnBrk="1" fontAlgn="auto" hangingPunct="1">
              <a:spcBef>
                <a:spcPts val="0"/>
              </a:spcBef>
              <a:spcAft>
                <a:spcPts val="0"/>
              </a:spcAft>
              <a:defRPr/>
            </a:pPr>
            <a:r>
              <a:rPr lang="es-AR" sz="1400" dirty="0">
                <a:solidFill>
                  <a:schemeClr val="bg1"/>
                </a:solidFill>
                <a:latin typeface="+mn-lt"/>
              </a:rPr>
              <a:t/>
            </a:r>
            <a:br>
              <a:rPr lang="es-AR" sz="1400" dirty="0">
                <a:solidFill>
                  <a:schemeClr val="bg1"/>
                </a:solidFill>
                <a:latin typeface="+mn-lt"/>
              </a:rPr>
            </a:br>
            <a:r>
              <a:rPr lang="es-AR" sz="1400" dirty="0">
                <a:solidFill>
                  <a:schemeClr val="bg1"/>
                </a:solidFill>
                <a:latin typeface="+mn-lt"/>
              </a:rPr>
              <a:t>El vals "Pabellón de las Rosas" recuerda este local. </a:t>
            </a:r>
          </a:p>
          <a:p>
            <a:pPr algn="ctr" eaLnBrk="1" fontAlgn="auto" hangingPunct="1">
              <a:spcBef>
                <a:spcPts val="0"/>
              </a:spcBef>
              <a:spcAft>
                <a:spcPts val="0"/>
              </a:spcAft>
              <a:defRPr/>
            </a:pPr>
            <a:endParaRPr lang="es-AR" sz="1400" dirty="0">
              <a:solidFill>
                <a:schemeClr val="bg1"/>
              </a:solidFill>
              <a:latin typeface="+mn-lt"/>
            </a:endParaRPr>
          </a:p>
          <a:p>
            <a:pPr algn="ctr" eaLnBrk="1" fontAlgn="auto" hangingPunct="1">
              <a:spcBef>
                <a:spcPts val="0"/>
              </a:spcBef>
              <a:spcAft>
                <a:spcPts val="0"/>
              </a:spcAft>
              <a:defRPr/>
            </a:pPr>
            <a:r>
              <a:rPr lang="es-AR" sz="1400" dirty="0">
                <a:solidFill>
                  <a:schemeClr val="bg1"/>
                </a:solidFill>
                <a:latin typeface="+mn-lt"/>
              </a:rPr>
              <a:t>Desde los jardines de </a:t>
            </a:r>
            <a:r>
              <a:rPr lang="es-AR" sz="1400" i="1" dirty="0">
                <a:solidFill>
                  <a:schemeClr val="bg1"/>
                </a:solidFill>
                <a:latin typeface="+mn-lt"/>
              </a:rPr>
              <a:t>"El Pabellón de las Rosas" </a:t>
            </a:r>
            <a:r>
              <a:rPr lang="es-AR" sz="1400" dirty="0">
                <a:solidFill>
                  <a:schemeClr val="bg1"/>
                </a:solidFill>
                <a:latin typeface="+mn-lt"/>
              </a:rPr>
              <a:t>salieron globos aerostáticos</a:t>
            </a:r>
          </a:p>
          <a:p>
            <a:pPr algn="ctr" eaLnBrk="1" fontAlgn="auto" hangingPunct="1">
              <a:spcBef>
                <a:spcPts val="0"/>
              </a:spcBef>
              <a:spcAft>
                <a:spcPts val="0"/>
              </a:spcAft>
              <a:defRPr/>
            </a:pPr>
            <a:r>
              <a:rPr lang="es-AR" sz="1400" dirty="0">
                <a:solidFill>
                  <a:schemeClr val="bg1"/>
                </a:solidFill>
                <a:latin typeface="+mn-lt"/>
              </a:rPr>
              <a:t> muy de moda en ese época.</a:t>
            </a:r>
            <a:br>
              <a:rPr lang="es-AR" sz="1400" dirty="0">
                <a:solidFill>
                  <a:schemeClr val="bg1"/>
                </a:solidFill>
                <a:latin typeface="+mn-lt"/>
              </a:rPr>
            </a:br>
            <a:endParaRPr lang="es-AR" sz="1400" dirty="0">
              <a:solidFill>
                <a:schemeClr val="bg1"/>
              </a:solidFill>
              <a:latin typeface="+mn-lt"/>
            </a:endParaRPr>
          </a:p>
          <a:p>
            <a:pPr algn="ctr" eaLnBrk="1" fontAlgn="auto" hangingPunct="1">
              <a:spcBef>
                <a:spcPts val="0"/>
              </a:spcBef>
              <a:spcAft>
                <a:spcPts val="0"/>
              </a:spcAft>
              <a:defRPr/>
            </a:pPr>
            <a:r>
              <a:rPr lang="es-AR" sz="1400" dirty="0">
                <a:solidFill>
                  <a:schemeClr val="bg1"/>
                </a:solidFill>
                <a:latin typeface="+mn-lt"/>
              </a:rPr>
              <a:t>En sus salones supieron actuar importantes orquestas típicas. </a:t>
            </a:r>
          </a:p>
          <a:p>
            <a:pPr algn="ctr" eaLnBrk="1" fontAlgn="auto" hangingPunct="1">
              <a:spcBef>
                <a:spcPts val="0"/>
              </a:spcBef>
              <a:spcAft>
                <a:spcPts val="0"/>
              </a:spcAft>
              <a:defRPr/>
            </a:pPr>
            <a:r>
              <a:rPr lang="es-AR" sz="1400" dirty="0">
                <a:solidFill>
                  <a:schemeClr val="bg1"/>
                </a:solidFill>
                <a:latin typeface="+mn-lt"/>
              </a:rPr>
              <a:t>Entre ellas la de Juan Maglio "</a:t>
            </a:r>
            <a:r>
              <a:rPr lang="es-AR" sz="1400" i="1" dirty="0">
                <a:solidFill>
                  <a:schemeClr val="bg1"/>
                </a:solidFill>
                <a:latin typeface="+mn-lt"/>
              </a:rPr>
              <a:t>Pacho</a:t>
            </a:r>
            <a:r>
              <a:rPr lang="es-AR" sz="1400" dirty="0">
                <a:solidFill>
                  <a:schemeClr val="bg1"/>
                </a:solidFill>
                <a:latin typeface="+mn-lt"/>
              </a:rPr>
              <a:t>".</a:t>
            </a:r>
          </a:p>
          <a:p>
            <a:pPr algn="ctr" eaLnBrk="1" fontAlgn="auto" hangingPunct="1">
              <a:spcBef>
                <a:spcPts val="0"/>
              </a:spcBef>
              <a:spcAft>
                <a:spcPts val="0"/>
              </a:spcAft>
              <a:defRPr/>
            </a:pPr>
            <a:endParaRPr lang="es-AR" sz="1400" dirty="0">
              <a:solidFill>
                <a:schemeClr val="bg1"/>
              </a:solidFill>
              <a:latin typeface="+mn-lt"/>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34939" y="3186906"/>
            <a:ext cx="1885950" cy="16891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7825" y="3228975"/>
            <a:ext cx="1803400" cy="160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268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800"/>
                                        <p:tgtEl>
                                          <p:spTgt spid="4"/>
                                        </p:tgtEl>
                                      </p:cBhvr>
                                    </p:animEffect>
                                  </p:childTnLst>
                                </p:cTn>
                              </p:par>
                              <p:par>
                                <p:cTn id="8" presetID="35" presetClass="entr" presetSubtype="0" fill="hold" nodeType="withEffect">
                                  <p:stCondLst>
                                    <p:cond delay="1800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2000"/>
                                        <p:tgtEl>
                                          <p:spTgt spid="1028"/>
                                        </p:tgtEl>
                                      </p:cBhvr>
                                    </p:animEffect>
                                    <p:anim calcmode="lin" valueType="num">
                                      <p:cBhvr>
                                        <p:cTn id="11" dur="2000" fill="hold"/>
                                        <p:tgtEl>
                                          <p:spTgt spid="1028"/>
                                        </p:tgtEl>
                                        <p:attrNameLst>
                                          <p:attrName>style.rotation</p:attrName>
                                        </p:attrNameLst>
                                      </p:cBhvr>
                                      <p:tavLst>
                                        <p:tav tm="0">
                                          <p:val>
                                            <p:fltVal val="720"/>
                                          </p:val>
                                        </p:tav>
                                        <p:tav tm="100000">
                                          <p:val>
                                            <p:fltVal val="0"/>
                                          </p:val>
                                        </p:tav>
                                      </p:tavLst>
                                    </p:anim>
                                    <p:anim calcmode="lin" valueType="num">
                                      <p:cBhvr>
                                        <p:cTn id="12" dur="2000" fill="hold"/>
                                        <p:tgtEl>
                                          <p:spTgt spid="1028"/>
                                        </p:tgtEl>
                                        <p:attrNameLst>
                                          <p:attrName>ppt_h</p:attrName>
                                        </p:attrNameLst>
                                      </p:cBhvr>
                                      <p:tavLst>
                                        <p:tav tm="0">
                                          <p:val>
                                            <p:fltVal val="0"/>
                                          </p:val>
                                        </p:tav>
                                        <p:tav tm="100000">
                                          <p:val>
                                            <p:strVal val="#ppt_h"/>
                                          </p:val>
                                        </p:tav>
                                      </p:tavLst>
                                    </p:anim>
                                    <p:anim calcmode="lin" valueType="num">
                                      <p:cBhvr>
                                        <p:cTn id="13" dur="2000" fill="hold"/>
                                        <p:tgtEl>
                                          <p:spTgt spid="1028"/>
                                        </p:tgtEl>
                                        <p:attrNameLst>
                                          <p:attrName>ppt_w</p:attrName>
                                        </p:attrNameLst>
                                      </p:cBhvr>
                                      <p:tavLst>
                                        <p:tav tm="0">
                                          <p:val>
                                            <p:fltVal val="0"/>
                                          </p:val>
                                        </p:tav>
                                        <p:tav tm="100000">
                                          <p:val>
                                            <p:strVal val="#ppt_w"/>
                                          </p:val>
                                        </p:tav>
                                      </p:tavLst>
                                    </p:anim>
                                  </p:childTnLst>
                                </p:cTn>
                              </p:par>
                              <p:par>
                                <p:cTn id="14" presetID="35" presetClass="entr" presetSubtype="0" fill="hold" nodeType="withEffect">
                                  <p:stCondLst>
                                    <p:cond delay="180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style.rotation</p:attrName>
                                        </p:attrNameLst>
                                      </p:cBhvr>
                                      <p:tavLst>
                                        <p:tav tm="0">
                                          <p:val>
                                            <p:fltVal val="720"/>
                                          </p:val>
                                        </p:tav>
                                        <p:tav tm="100000">
                                          <p:val>
                                            <p:fltVal val="0"/>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anim calcmode="lin" valueType="num">
                                      <p:cBhvr>
                                        <p:cTn id="19"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76166">
            <a:off x="7115410" y="277895"/>
            <a:ext cx="1549952" cy="21002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32560" y="2059310"/>
            <a:ext cx="7056784" cy="101566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6000" b="1" dirty="0">
                <a:ln w="11430"/>
                <a:solidFill>
                  <a:schemeClr val="accent3">
                    <a:lumMod val="75000"/>
                  </a:schemeClr>
                </a:solidFill>
                <a:effectLst>
                  <a:outerShdw blurRad="50800" dist="39000" dir="5460000" algn="tl">
                    <a:srgbClr val="000000">
                      <a:alpha val="38000"/>
                    </a:srgbClr>
                  </a:outerShdw>
                  <a:reflection blurRad="6350" stA="60000" endA="900" endPos="58000" dir="5400000" sy="-100000" algn="bl" rotWithShape="0"/>
                </a:effectLst>
                <a:latin typeface="Broadway" pitchFamily="82" charset="0"/>
              </a:rPr>
              <a:t>Armenonville</a:t>
            </a:r>
          </a:p>
        </p:txBody>
      </p:sp>
      <p:sp>
        <p:nvSpPr>
          <p:cNvPr id="28676" name="2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5" name="4 CuadroTexto"/>
          <p:cNvSpPr txBox="1">
            <a:spLocks noChangeArrowheads="1"/>
          </p:cNvSpPr>
          <p:nvPr/>
        </p:nvSpPr>
        <p:spPr bwMode="auto">
          <a:xfrm>
            <a:off x="152400" y="4300538"/>
            <a:ext cx="4654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dirty="0">
                <a:solidFill>
                  <a:schemeClr val="bg1"/>
                </a:solidFill>
              </a:rPr>
              <a:t>Música: “Armenonville”   Juan </a:t>
            </a:r>
            <a:r>
              <a:rPr lang="es-AR" altLang="es-ES" dirty="0" err="1">
                <a:solidFill>
                  <a:schemeClr val="bg1"/>
                </a:solidFill>
              </a:rPr>
              <a:t>Maglio</a:t>
            </a:r>
            <a:r>
              <a:rPr lang="es-AR" altLang="es-ES" dirty="0">
                <a:solidFill>
                  <a:schemeClr val="bg1"/>
                </a:solidFill>
              </a:rPr>
              <a:t> “</a:t>
            </a:r>
            <a:r>
              <a:rPr lang="es-AR" altLang="es-ES" i="1" dirty="0">
                <a:solidFill>
                  <a:schemeClr val="bg1"/>
                </a:solidFill>
              </a:rPr>
              <a:t>Pacho”</a:t>
            </a:r>
          </a:p>
          <a:p>
            <a:pPr eaLnBrk="1" hangingPunct="1"/>
            <a:r>
              <a:rPr lang="es-AR" altLang="es-ES" dirty="0">
                <a:solidFill>
                  <a:schemeClr val="bg1"/>
                </a:solidFill>
              </a:rPr>
              <a:t>Orquesta:  Juan </a:t>
            </a:r>
            <a:r>
              <a:rPr lang="es-AR" altLang="es-ES" dirty="0" err="1">
                <a:solidFill>
                  <a:schemeClr val="bg1"/>
                </a:solidFill>
              </a:rPr>
              <a:t>Maglio</a:t>
            </a:r>
            <a:r>
              <a:rPr lang="es-AR" altLang="es-ES" dirty="0">
                <a:solidFill>
                  <a:schemeClr val="bg1"/>
                </a:solidFill>
              </a:rPr>
              <a:t> (Instrumental)</a:t>
            </a:r>
          </a:p>
        </p:txBody>
      </p:sp>
    </p:spTree>
  </p:cSld>
  <p:clrMapOvr>
    <a:masterClrMapping/>
  </p:clrMapOvr>
  <p:transition spd="slow" advTm="9762">
    <p:fade/>
    <p:sndAc>
      <p:stSnd loop="1">
        <p:snd r:embed="rId2" name="audio5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58">
                                          <p:stCondLst>
                                            <p:cond delay="0"/>
                                          </p:stCondLst>
                                        </p:cTn>
                                        <p:tgtEl>
                                          <p:spTgt spid="5"/>
                                        </p:tgtEl>
                                      </p:cBhvr>
                                    </p:animEffect>
                                    <p:anim calcmode="lin" valueType="num">
                                      <p:cBhvr>
                                        <p:cTn id="8" dur="18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5"/>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5"/>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5"/>
                                        </p:tgtEl>
                                        <p:attrNameLst>
                                          <p:attrName>ppt_y</p:attrName>
                                        </p:attrNameLst>
                                      </p:cBhvr>
                                      <p:tavLst>
                                        <p:tav tm="0" fmla="#ppt_y-sin(pi*$)/81">
                                          <p:val>
                                            <p:fltVal val="0"/>
                                          </p:val>
                                        </p:tav>
                                        <p:tav tm="100000">
                                          <p:val>
                                            <p:fltVal val="1"/>
                                          </p:val>
                                        </p:tav>
                                      </p:tavLst>
                                    </p:anim>
                                    <p:animScale>
                                      <p:cBhvr>
                                        <p:cTn id="13" dur="3">
                                          <p:stCondLst>
                                            <p:cond delay="65"/>
                                          </p:stCondLst>
                                        </p:cTn>
                                        <p:tgtEl>
                                          <p:spTgt spid="5"/>
                                        </p:tgtEl>
                                      </p:cBhvr>
                                      <p:to x="100000" y="60000"/>
                                    </p:animScale>
                                    <p:animScale>
                                      <p:cBhvr>
                                        <p:cTn id="14" dur="17" decel="50000">
                                          <p:stCondLst>
                                            <p:cond delay="68"/>
                                          </p:stCondLst>
                                        </p:cTn>
                                        <p:tgtEl>
                                          <p:spTgt spid="5"/>
                                        </p:tgtEl>
                                      </p:cBhvr>
                                      <p:to x="100000" y="100000"/>
                                    </p:animScale>
                                    <p:animScale>
                                      <p:cBhvr>
                                        <p:cTn id="15" dur="3">
                                          <p:stCondLst>
                                            <p:cond delay="131"/>
                                          </p:stCondLst>
                                        </p:cTn>
                                        <p:tgtEl>
                                          <p:spTgt spid="5"/>
                                        </p:tgtEl>
                                      </p:cBhvr>
                                      <p:to x="100000" y="80000"/>
                                    </p:animScale>
                                    <p:animScale>
                                      <p:cBhvr>
                                        <p:cTn id="16" dur="17" decel="50000">
                                          <p:stCondLst>
                                            <p:cond delay="134"/>
                                          </p:stCondLst>
                                        </p:cTn>
                                        <p:tgtEl>
                                          <p:spTgt spid="5"/>
                                        </p:tgtEl>
                                      </p:cBhvr>
                                      <p:to x="100000" y="100000"/>
                                    </p:animScale>
                                    <p:animScale>
                                      <p:cBhvr>
                                        <p:cTn id="17" dur="3">
                                          <p:stCondLst>
                                            <p:cond delay="164"/>
                                          </p:stCondLst>
                                        </p:cTn>
                                        <p:tgtEl>
                                          <p:spTgt spid="5"/>
                                        </p:tgtEl>
                                      </p:cBhvr>
                                      <p:to x="100000" y="90000"/>
                                    </p:animScale>
                                    <p:animScale>
                                      <p:cBhvr>
                                        <p:cTn id="18" dur="17" decel="50000">
                                          <p:stCondLst>
                                            <p:cond delay="167"/>
                                          </p:stCondLst>
                                        </p:cTn>
                                        <p:tgtEl>
                                          <p:spTgt spid="5"/>
                                        </p:tgtEl>
                                      </p:cBhvr>
                                      <p:to x="100000" y="100000"/>
                                    </p:animScale>
                                    <p:animScale>
                                      <p:cBhvr>
                                        <p:cTn id="19" dur="3">
                                          <p:stCondLst>
                                            <p:cond delay="181"/>
                                          </p:stCondLst>
                                        </p:cTn>
                                        <p:tgtEl>
                                          <p:spTgt spid="5"/>
                                        </p:tgtEl>
                                      </p:cBhvr>
                                      <p:to x="100000" y="95000"/>
                                    </p:animScale>
                                    <p:animScale>
                                      <p:cBhvr>
                                        <p:cTn id="20" dur="17" decel="50000">
                                          <p:stCondLst>
                                            <p:cond delay="183"/>
                                          </p:stCondLst>
                                        </p:cTn>
                                        <p:tgtEl>
                                          <p:spTgt spid="5"/>
                                        </p:tgtEl>
                                      </p:cBhvr>
                                      <p:to x="100000" y="100000"/>
                                    </p:animScale>
                                  </p:childTnLst>
                                </p:cTn>
                              </p:par>
                              <p:par>
                                <p:cTn id="21" presetID="53" presetClass="entr" presetSubtype="528" fill="hold" nodeType="withEffect">
                                  <p:stCondLst>
                                    <p:cond delay="0"/>
                                  </p:stCondLst>
                                  <p:childTnLst>
                                    <p:set>
                                      <p:cBhvr>
                                        <p:cTn id="22" dur="1" fill="hold">
                                          <p:stCondLst>
                                            <p:cond delay="0"/>
                                          </p:stCondLst>
                                        </p:cTn>
                                        <p:tgtEl>
                                          <p:spTgt spid="1027"/>
                                        </p:tgtEl>
                                        <p:attrNameLst>
                                          <p:attrName>style.visibility</p:attrName>
                                        </p:attrNameLst>
                                      </p:cBhvr>
                                      <p:to>
                                        <p:strVal val="visible"/>
                                      </p:to>
                                    </p:set>
                                    <p:anim calcmode="lin" valueType="num">
                                      <p:cBhvr>
                                        <p:cTn id="23" dur="2000" fill="hold"/>
                                        <p:tgtEl>
                                          <p:spTgt spid="1027"/>
                                        </p:tgtEl>
                                        <p:attrNameLst>
                                          <p:attrName>ppt_w</p:attrName>
                                        </p:attrNameLst>
                                      </p:cBhvr>
                                      <p:tavLst>
                                        <p:tav tm="0">
                                          <p:val>
                                            <p:fltVal val="0"/>
                                          </p:val>
                                        </p:tav>
                                        <p:tav tm="100000">
                                          <p:val>
                                            <p:strVal val="#ppt_w"/>
                                          </p:val>
                                        </p:tav>
                                      </p:tavLst>
                                    </p:anim>
                                    <p:anim calcmode="lin" valueType="num">
                                      <p:cBhvr>
                                        <p:cTn id="24" dur="2000" fill="hold"/>
                                        <p:tgtEl>
                                          <p:spTgt spid="1027"/>
                                        </p:tgtEl>
                                        <p:attrNameLst>
                                          <p:attrName>ppt_h</p:attrName>
                                        </p:attrNameLst>
                                      </p:cBhvr>
                                      <p:tavLst>
                                        <p:tav tm="0">
                                          <p:val>
                                            <p:fltVal val="0"/>
                                          </p:val>
                                        </p:tav>
                                        <p:tav tm="100000">
                                          <p:val>
                                            <p:strVal val="#ppt_h"/>
                                          </p:val>
                                        </p:tav>
                                      </p:tavLst>
                                    </p:anim>
                                    <p:animEffect transition="in" filter="fade">
                                      <p:cBhvr>
                                        <p:cTn id="25" dur="2000"/>
                                        <p:tgtEl>
                                          <p:spTgt spid="1027"/>
                                        </p:tgtEl>
                                      </p:cBhvr>
                                    </p:animEffect>
                                    <p:anim calcmode="lin" valueType="num">
                                      <p:cBhvr>
                                        <p:cTn id="26" dur="2000" fill="hold"/>
                                        <p:tgtEl>
                                          <p:spTgt spid="1027"/>
                                        </p:tgtEl>
                                        <p:attrNameLst>
                                          <p:attrName>ppt_x</p:attrName>
                                        </p:attrNameLst>
                                      </p:cBhvr>
                                      <p:tavLst>
                                        <p:tav tm="0">
                                          <p:val>
                                            <p:fltVal val="0.5"/>
                                          </p:val>
                                        </p:tav>
                                        <p:tav tm="100000">
                                          <p:val>
                                            <p:strVal val="#ppt_x"/>
                                          </p:val>
                                        </p:tav>
                                      </p:tavLst>
                                    </p:anim>
                                    <p:anim calcmode="lin" valueType="num">
                                      <p:cBhvr>
                                        <p:cTn id="27" dur="2000" fill="hold"/>
                                        <p:tgtEl>
                                          <p:spTgt spid="102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139952" y="771550"/>
            <a:ext cx="4608512" cy="3323987"/>
          </a:xfrm>
          <a:prstGeom prst="rect">
            <a:avLst/>
          </a:prstGeom>
          <a:solidFill>
            <a:schemeClr val="tx1">
              <a:alpha val="30000"/>
            </a:schemeClr>
          </a:solidFill>
          <a:effectLst>
            <a:glow rad="419100">
              <a:schemeClr val="accent6">
                <a:satMod val="175000"/>
                <a:alpha val="40000"/>
              </a:schemeClr>
            </a:glow>
            <a:softEdge rad="508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Lo habían inaugurado en la temporada de verano de 1911-1912 y funcionó hasta finales de los años 20. Su edificio principal era un gran chalet de estilo inglés rodeado de jardines con mucho verde. En ese espacio había una gran terraza con mesas y sillas donde iban a cenar muchas de las aristocráticas familias porteñas. Por ejemplo Marcelo T. de Alvear y su esposa Regina </a:t>
            </a:r>
            <a:r>
              <a:rPr lang="es-AR" sz="1400" dirty="0" err="1">
                <a:solidFill>
                  <a:schemeClr val="bg1"/>
                </a:solidFill>
                <a:latin typeface="+mn-lt"/>
              </a:rPr>
              <a:t>Pacini</a:t>
            </a:r>
            <a:r>
              <a:rPr lang="es-AR" sz="1400" dirty="0">
                <a:solidFill>
                  <a:schemeClr val="bg1"/>
                </a:solidFill>
                <a:latin typeface="+mn-lt"/>
              </a:rPr>
              <a:t>.</a:t>
            </a:r>
          </a:p>
          <a:p>
            <a:pPr algn="ctr" eaLnBrk="1" fontAlgn="auto" hangingPunct="1">
              <a:spcBef>
                <a:spcPts val="0"/>
              </a:spcBef>
              <a:spcAft>
                <a:spcPts val="0"/>
              </a:spcAft>
              <a:defRPr/>
            </a:pPr>
            <a:r>
              <a:rPr lang="es-AR" sz="1400" dirty="0">
                <a:solidFill>
                  <a:schemeClr val="bg1"/>
                </a:solidFill>
                <a:latin typeface="+mn-lt"/>
              </a:rPr>
              <a:t>La reina del lugar era la comida clásica de la cocina francesa, que se solía acompañar con buenos vinos y champán llegados desde Europa.</a:t>
            </a:r>
          </a:p>
          <a:p>
            <a:pPr algn="ctr" eaLnBrk="1" fontAlgn="auto" hangingPunct="1">
              <a:spcBef>
                <a:spcPts val="0"/>
              </a:spcBef>
              <a:spcAft>
                <a:spcPts val="0"/>
              </a:spcAft>
              <a:defRPr/>
            </a:pPr>
            <a:r>
              <a:rPr lang="es-AR" sz="1400" dirty="0">
                <a:solidFill>
                  <a:schemeClr val="bg1"/>
                </a:solidFill>
                <a:latin typeface="+mn-lt"/>
              </a:rPr>
              <a:t>Eran concurrentes del lugar Jorge </a:t>
            </a:r>
            <a:r>
              <a:rPr lang="es-AR" sz="1400" dirty="0" err="1">
                <a:solidFill>
                  <a:schemeClr val="bg1"/>
                </a:solidFill>
                <a:latin typeface="+mn-lt"/>
              </a:rPr>
              <a:t>Newbery</a:t>
            </a:r>
            <a:r>
              <a:rPr lang="es-AR" sz="1400" dirty="0">
                <a:solidFill>
                  <a:schemeClr val="bg1"/>
                </a:solidFill>
                <a:latin typeface="+mn-lt"/>
              </a:rPr>
              <a:t> y Carlos Gardel, que resultó herido en una gresca y una bala le quedó alojada en su cuerpo. </a:t>
            </a:r>
          </a:p>
          <a:p>
            <a:pPr algn="ctr" eaLnBrk="1" fontAlgn="auto" hangingPunct="1">
              <a:spcBef>
                <a:spcPts val="0"/>
              </a:spcBef>
              <a:spcAft>
                <a:spcPts val="0"/>
              </a:spcAft>
              <a:defRPr/>
            </a:pPr>
            <a:r>
              <a:rPr lang="es-AR" sz="1400" dirty="0">
                <a:solidFill>
                  <a:schemeClr val="bg1"/>
                </a:solidFill>
                <a:latin typeface="+mn-lt"/>
              </a:rPr>
              <a:t>Por su escenario pasaron las orquestas de Roberto Firpo, </a:t>
            </a:r>
            <a:r>
              <a:rPr lang="es-AR" sz="1400" dirty="0" err="1">
                <a:solidFill>
                  <a:schemeClr val="bg1"/>
                </a:solidFill>
                <a:latin typeface="+mn-lt"/>
              </a:rPr>
              <a:t>Canaro</a:t>
            </a:r>
            <a:r>
              <a:rPr lang="es-AR" sz="1400" dirty="0">
                <a:solidFill>
                  <a:schemeClr val="bg1"/>
                </a:solidFill>
                <a:latin typeface="+mn-lt"/>
              </a:rPr>
              <a:t>, </a:t>
            </a:r>
            <a:r>
              <a:rPr lang="es-AR" sz="1400" dirty="0" err="1">
                <a:solidFill>
                  <a:schemeClr val="bg1"/>
                </a:solidFill>
                <a:latin typeface="+mn-lt"/>
              </a:rPr>
              <a:t>Veron</a:t>
            </a:r>
            <a:r>
              <a:rPr lang="es-AR" sz="1400" dirty="0">
                <a:solidFill>
                  <a:schemeClr val="bg1"/>
                </a:solidFill>
                <a:latin typeface="+mn-lt"/>
              </a:rPr>
              <a:t>, y Juan </a:t>
            </a:r>
            <a:r>
              <a:rPr lang="es-AR" sz="1400" dirty="0" err="1">
                <a:solidFill>
                  <a:schemeClr val="bg1"/>
                </a:solidFill>
                <a:latin typeface="+mn-lt"/>
              </a:rPr>
              <a:t>Maglio</a:t>
            </a:r>
            <a:r>
              <a:rPr lang="es-AR" sz="1400" dirty="0">
                <a:solidFill>
                  <a:schemeClr val="bg1"/>
                </a:solidFill>
                <a:latin typeface="+mn-lt"/>
              </a:rPr>
              <a:t> (Pacho). En 1929 se lo demolió.</a:t>
            </a:r>
          </a:p>
        </p:txBody>
      </p:sp>
      <p:pic>
        <p:nvPicPr>
          <p:cNvPr id="5" name="4 Imagen"/>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396960" y="379204"/>
            <a:ext cx="3242995" cy="440254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9702"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38367">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26336" y="544364"/>
            <a:ext cx="5870448" cy="395020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4 Rectángulo"/>
          <p:cNvSpPr/>
          <p:nvPr/>
        </p:nvSpPr>
        <p:spPr>
          <a:xfrm>
            <a:off x="5796136" y="523936"/>
            <a:ext cx="2952328" cy="3847207"/>
          </a:xfrm>
          <a:prstGeom prst="rect">
            <a:avLst/>
          </a:prstGeom>
          <a:blipFill>
            <a:blip r:embed="rId3">
              <a:extLst>
                <a:ext uri="{28A0092B-C50C-407E-A947-70E740481C1C}">
                  <a14:useLocalDpi xmlns:a14="http://schemas.microsoft.com/office/drawing/2010/main"/>
                </a:ext>
              </a:extLst>
            </a:blip>
            <a:tile tx="0" ty="0" sx="100000" sy="100000" flip="none" algn="tl"/>
          </a:blipFill>
          <a:effectLst>
            <a:reflection blurRad="12700" stA="30000" endPos="30000" dist="5080" dir="5400000" sy="-100000" algn="bl" rotWithShape="0"/>
          </a:effectLst>
          <a:scene3d>
            <a:camera prst="perspectiveContrastingLeftFacing" fov="6000000">
              <a:rot lat="21594000" lon="600000" rev="21594000"/>
            </a:camera>
            <a:lightRig rig="threePt" dir="t"/>
          </a:scene3d>
          <a:sp3d>
            <a:bevelT/>
          </a:sp3d>
        </p:spPr>
        <p:txBody>
          <a:bodyPr>
            <a:spAutoFit/>
            <a:scene3d>
              <a:camera prst="isometricOffAxis2Left"/>
              <a:lightRig rig="threePt" dir="t"/>
            </a:scene3d>
          </a:bodyPr>
          <a:lstStyle/>
          <a:p>
            <a:pPr algn="ctr" eaLnBrk="1" fontAlgn="auto" hangingPunct="1">
              <a:spcBef>
                <a:spcPts val="0"/>
              </a:spcBef>
              <a:spcAft>
                <a:spcPts val="0"/>
              </a:spcAft>
              <a:defRPr/>
            </a:pPr>
            <a:endParaRPr lang="es-AR" sz="800" dirty="0">
              <a:latin typeface="+mn-lt"/>
            </a:endParaRPr>
          </a:p>
          <a:p>
            <a:pPr algn="ctr" eaLnBrk="1" fontAlgn="auto" hangingPunct="1">
              <a:spcBef>
                <a:spcPts val="0"/>
              </a:spcBef>
              <a:spcAft>
                <a:spcPts val="0"/>
              </a:spcAft>
              <a:defRPr/>
            </a:pPr>
            <a:r>
              <a:rPr lang="es-AR" sz="1400" dirty="0">
                <a:latin typeface="+mn-lt"/>
              </a:rPr>
              <a:t>Tal vez el cabaret más lujoso que tuvo</a:t>
            </a:r>
          </a:p>
          <a:p>
            <a:pPr algn="ctr" eaLnBrk="1" fontAlgn="auto" hangingPunct="1">
              <a:lnSpc>
                <a:spcPct val="150000"/>
              </a:lnSpc>
              <a:spcBef>
                <a:spcPts val="0"/>
              </a:spcBef>
              <a:spcAft>
                <a:spcPts val="0"/>
              </a:spcAft>
              <a:defRPr/>
            </a:pPr>
            <a:r>
              <a:rPr lang="es-AR" sz="1400" dirty="0">
                <a:latin typeface="+mn-lt"/>
              </a:rPr>
              <a:t>Buenos Aires desde aquellos años del</a:t>
            </a:r>
          </a:p>
          <a:p>
            <a:pPr algn="ctr" eaLnBrk="1" fontAlgn="auto" hangingPunct="1">
              <a:lnSpc>
                <a:spcPct val="150000"/>
              </a:lnSpc>
              <a:spcBef>
                <a:spcPts val="0"/>
              </a:spcBef>
              <a:spcAft>
                <a:spcPts val="0"/>
              </a:spcAft>
              <a:defRPr/>
            </a:pPr>
            <a:r>
              <a:rPr lang="es-AR" sz="1400" dirty="0">
                <a:latin typeface="+mn-lt"/>
              </a:rPr>
              <a:t>primer Centenario de la Revolución </a:t>
            </a:r>
          </a:p>
          <a:p>
            <a:pPr algn="ctr" eaLnBrk="1" fontAlgn="auto" hangingPunct="1">
              <a:lnSpc>
                <a:spcPct val="150000"/>
              </a:lnSpc>
              <a:spcBef>
                <a:spcPts val="0"/>
              </a:spcBef>
              <a:spcAft>
                <a:spcPts val="0"/>
              </a:spcAft>
              <a:defRPr/>
            </a:pPr>
            <a:r>
              <a:rPr lang="es-AR" sz="1400" dirty="0">
                <a:latin typeface="+mn-lt"/>
              </a:rPr>
              <a:t>de Mayo. Según constaba en las </a:t>
            </a:r>
          </a:p>
          <a:p>
            <a:pPr algn="ctr" eaLnBrk="1" fontAlgn="auto" hangingPunct="1">
              <a:lnSpc>
                <a:spcPct val="150000"/>
              </a:lnSpc>
              <a:spcBef>
                <a:spcPts val="0"/>
              </a:spcBef>
              <a:spcAft>
                <a:spcPts val="0"/>
              </a:spcAft>
              <a:defRPr/>
            </a:pPr>
            <a:r>
              <a:rPr lang="es-AR" sz="1400" dirty="0">
                <a:latin typeface="+mn-lt"/>
              </a:rPr>
              <a:t>tarjetas de la época, el Armenonville </a:t>
            </a:r>
          </a:p>
          <a:p>
            <a:pPr algn="ctr" eaLnBrk="1" fontAlgn="auto" hangingPunct="1">
              <a:lnSpc>
                <a:spcPct val="150000"/>
              </a:lnSpc>
              <a:spcBef>
                <a:spcPts val="0"/>
              </a:spcBef>
              <a:spcAft>
                <a:spcPts val="0"/>
              </a:spcAft>
              <a:defRPr/>
            </a:pPr>
            <a:r>
              <a:rPr lang="es-AR" sz="1400" dirty="0">
                <a:latin typeface="+mn-lt"/>
              </a:rPr>
              <a:t>estaba en "Avenida Alvear </a:t>
            </a:r>
          </a:p>
          <a:p>
            <a:pPr algn="ctr" eaLnBrk="1" fontAlgn="auto" hangingPunct="1">
              <a:lnSpc>
                <a:spcPct val="150000"/>
              </a:lnSpc>
              <a:spcBef>
                <a:spcPts val="0"/>
              </a:spcBef>
              <a:spcAft>
                <a:spcPts val="0"/>
              </a:spcAft>
              <a:defRPr/>
            </a:pPr>
            <a:r>
              <a:rPr lang="es-AR" sz="1400" dirty="0">
                <a:latin typeface="+mn-lt"/>
              </a:rPr>
              <a:t>(actualmente Del Libertador) esquina </a:t>
            </a:r>
          </a:p>
          <a:p>
            <a:pPr algn="ctr" eaLnBrk="1" fontAlgn="auto" hangingPunct="1">
              <a:lnSpc>
                <a:spcPct val="150000"/>
              </a:lnSpc>
              <a:spcBef>
                <a:spcPts val="0"/>
              </a:spcBef>
              <a:spcAft>
                <a:spcPts val="0"/>
              </a:spcAft>
              <a:defRPr/>
            </a:pPr>
            <a:r>
              <a:rPr lang="es-AR" sz="1400" dirty="0">
                <a:latin typeface="+mn-lt"/>
              </a:rPr>
              <a:t>Tagle - Unión Telefónica 533 – </a:t>
            </a:r>
          </a:p>
          <a:p>
            <a:pPr algn="ctr" eaLnBrk="1" fontAlgn="auto" hangingPunct="1">
              <a:lnSpc>
                <a:spcPct val="150000"/>
              </a:lnSpc>
              <a:spcBef>
                <a:spcPts val="0"/>
              </a:spcBef>
              <a:spcAft>
                <a:spcPts val="0"/>
              </a:spcAft>
              <a:defRPr/>
            </a:pPr>
            <a:r>
              <a:rPr lang="es-AR" sz="1400" dirty="0">
                <a:latin typeface="+mn-lt"/>
              </a:rPr>
              <a:t>Palermo" y sus dueños se llamaban Carlos Bonifacio </a:t>
            </a:r>
            <a:r>
              <a:rPr lang="es-AR" sz="1400" dirty="0" err="1">
                <a:latin typeface="+mn-lt"/>
              </a:rPr>
              <a:t>Lanzavecchia</a:t>
            </a:r>
            <a:r>
              <a:rPr lang="es-AR" sz="1400" dirty="0">
                <a:latin typeface="+mn-lt"/>
              </a:rPr>
              <a:t> y Manuel </a:t>
            </a:r>
            <a:r>
              <a:rPr lang="es-AR" sz="1400" dirty="0" err="1">
                <a:latin typeface="+mn-lt"/>
              </a:rPr>
              <a:t>Loreiro</a:t>
            </a:r>
            <a:r>
              <a:rPr lang="es-AR" sz="1400" dirty="0">
                <a:latin typeface="+mn-lt"/>
              </a:rPr>
              <a:t>.</a:t>
            </a:r>
            <a:endParaRPr lang="es-AR" sz="800" dirty="0">
              <a:latin typeface="+mn-lt"/>
            </a:endParaRPr>
          </a:p>
          <a:p>
            <a:pPr algn="ctr" eaLnBrk="1" fontAlgn="auto" hangingPunct="1">
              <a:lnSpc>
                <a:spcPct val="150000"/>
              </a:lnSpc>
              <a:spcBef>
                <a:spcPts val="0"/>
              </a:spcBef>
              <a:spcAft>
                <a:spcPts val="0"/>
              </a:spcAft>
              <a:defRPr/>
            </a:pPr>
            <a:r>
              <a:rPr lang="es-AR" sz="800" dirty="0">
                <a:latin typeface="+mn-lt"/>
              </a:rPr>
              <a:t> </a:t>
            </a:r>
          </a:p>
        </p:txBody>
      </p:sp>
      <p:sp>
        <p:nvSpPr>
          <p:cNvPr id="30724"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19809">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20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915816" y="699542"/>
            <a:ext cx="5707689" cy="3688594"/>
          </a:xfrm>
          <a:prstGeom prst="rect">
            <a:avLst/>
          </a:prstGeom>
          <a:effectLst>
            <a:reflection blurRad="6350" stA="50000" endA="300" endPos="55000" dir="5400000" sy="-100000" algn="bl" rotWithShape="0"/>
          </a:effectLst>
          <a:scene3d>
            <a:camera prst="perspectiveContrastingLeftFacing">
              <a:rot lat="600000" lon="1800000" rev="21594000"/>
            </a:camera>
            <a:lightRig rig="threePt" dir="t"/>
          </a:scene3d>
          <a:sp3d z="38100">
            <a:bevelT/>
          </a:sp3d>
        </p:spPr>
      </p:pic>
      <p:sp>
        <p:nvSpPr>
          <p:cNvPr id="5" name="4 Rectángulo"/>
          <p:cNvSpPr/>
          <p:nvPr/>
        </p:nvSpPr>
        <p:spPr>
          <a:xfrm>
            <a:off x="447328" y="1420454"/>
            <a:ext cx="2483768" cy="2246769"/>
          </a:xfrm>
          <a:prstGeom prst="rect">
            <a:avLst/>
          </a:prstGeom>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r>
              <a:rPr lang="es-AR" sz="1400" b="1" dirty="0">
                <a:ln w="50800"/>
                <a:solidFill>
                  <a:schemeClr val="bg1">
                    <a:shade val="50000"/>
                  </a:schemeClr>
                </a:solidFill>
                <a:latin typeface="+mn-lt"/>
              </a:rPr>
              <a:t>En la planta baja estaba el salón de baile, donde se destacaban una gran araña con caireles de cristal y los grandes espejos que se alternaban con el empapelado de las paredes. Hacia los laterales, y separados por rojos cortinados de terciopelo, estaban los "reservados". </a:t>
            </a:r>
          </a:p>
        </p:txBody>
      </p:sp>
      <p:sp>
        <p:nvSpPr>
          <p:cNvPr id="31748" name="5 CuadroTexto"/>
          <p:cNvSpPr txBox="1">
            <a:spLocks noChangeArrowheads="1"/>
          </p:cNvSpPr>
          <p:nvPr/>
        </p:nvSpPr>
        <p:spPr bwMode="auto">
          <a:xfrm rot="-2359570">
            <a:off x="0" y="22225"/>
            <a:ext cx="10683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ustDataLst>
      <p:tags r:id="rId1"/>
    </p:custDataLst>
  </p:cSld>
  <p:clrMapOvr>
    <a:masterClrMapping/>
  </p:clrMapOvr>
  <p:transition spd="slow" advTm="2517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35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91" fill="hold">
                                          <p:stCondLst>
                                            <p:cond delay="0"/>
                                          </p:stCondLst>
                                        </p:cTn>
                                        <p:tgtEl>
                                          <p:spTgt spid="5">
                                            <p:txEl>
                                              <p:pRg st="0" end="0"/>
                                            </p:txEl>
                                          </p:spTgt>
                                        </p:tgtEl>
                                        <p:attrNameLst>
                                          <p:attrName>style.rotation</p:attrName>
                                        </p:attrNameLst>
                                      </p:cBhvr>
                                      <p:to>
                                        <p:strVal val="-45.0"/>
                                      </p:to>
                                    </p:set>
                                    <p:anim calcmode="lin" valueType="num">
                                      <p:cBhvr>
                                        <p:cTn id="8" dur="91" fill="hold">
                                          <p:stCondLst>
                                            <p:cond delay="91"/>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91"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31" decel="50000" autoRev="1" fill="hold">
                                          <p:stCondLst>
                                            <p:cond delay="91"/>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27" fill="hold">
                                          <p:stCondLst>
                                            <p:cond delay="173"/>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42720" y="2047319"/>
            <a:ext cx="7056784" cy="101566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6000" b="1" dirty="0">
                <a:ln w="11430"/>
                <a:solidFill>
                  <a:schemeClr val="accent4"/>
                </a:solidFill>
                <a:effectLst>
                  <a:outerShdw blurRad="50800" dist="39000" dir="5460000" algn="tl">
                    <a:srgbClr val="000000">
                      <a:alpha val="38000"/>
                    </a:srgbClr>
                  </a:outerShdw>
                  <a:reflection blurRad="6350" stA="60000" endA="900" endPos="58000" dir="5400000" sy="-100000" algn="bl" rotWithShape="0"/>
                </a:effectLst>
                <a:latin typeface="Broadway" pitchFamily="82" charset="0"/>
              </a:rPr>
              <a:t>Tabaris</a:t>
            </a:r>
          </a:p>
        </p:txBody>
      </p:sp>
      <p:sp>
        <p:nvSpPr>
          <p:cNvPr id="32771" name="2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938947">
            <a:off x="6647381" y="625859"/>
            <a:ext cx="2105668" cy="163958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a:spLocks noChangeArrowheads="1"/>
          </p:cNvSpPr>
          <p:nvPr/>
        </p:nvSpPr>
        <p:spPr bwMode="auto">
          <a:xfrm>
            <a:off x="152400" y="4300538"/>
            <a:ext cx="5067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“Ménilmontant”  Fox-Trot  (Charles Trenet)</a:t>
            </a:r>
            <a:endParaRPr lang="es-AR" altLang="es-ES" i="1">
              <a:solidFill>
                <a:schemeClr val="bg1"/>
              </a:solidFill>
            </a:endParaRPr>
          </a:p>
          <a:p>
            <a:pPr eaLnBrk="1" hangingPunct="1"/>
            <a:r>
              <a:rPr lang="es-AR" altLang="es-ES">
                <a:solidFill>
                  <a:schemeClr val="bg1"/>
                </a:solidFill>
              </a:rPr>
              <a:t>Orquesta:  Ray Ventura  y su orquesta de Jazz</a:t>
            </a:r>
          </a:p>
        </p:txBody>
      </p:sp>
    </p:spTree>
  </p:cSld>
  <p:clrMapOvr>
    <a:masterClrMapping/>
  </p:clrMapOvr>
  <p:transition spd="slow" advTm="6344">
    <p:fade/>
    <p:sndAc>
      <p:stSnd loop="1">
        <p:snd r:embed="rId2" name="1941 Swing in Paris- Ray Ventura - Ménilmontant3.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wipe(down)">
                                      <p:cBhvr>
                                        <p:cTn id="7" dur="58">
                                          <p:stCondLst>
                                            <p:cond delay="0"/>
                                          </p:stCondLst>
                                        </p:cTn>
                                        <p:tgtEl>
                                          <p:spTgt spid="7"/>
                                        </p:tgtEl>
                                      </p:cBhvr>
                                    </p:animEffect>
                                    <p:anim calcmode="lin" valueType="num">
                                      <p:cBhvr>
                                        <p:cTn id="8" dur="18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7"/>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7"/>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7"/>
                                        </p:tgtEl>
                                        <p:attrNameLst>
                                          <p:attrName>ppt_y</p:attrName>
                                        </p:attrNameLst>
                                      </p:cBhvr>
                                      <p:tavLst>
                                        <p:tav tm="0" fmla="#ppt_y-sin(pi*$)/81">
                                          <p:val>
                                            <p:fltVal val="0"/>
                                          </p:val>
                                        </p:tav>
                                        <p:tav tm="100000">
                                          <p:val>
                                            <p:fltVal val="1"/>
                                          </p:val>
                                        </p:tav>
                                      </p:tavLst>
                                    </p:anim>
                                    <p:animScale>
                                      <p:cBhvr>
                                        <p:cTn id="13" dur="3">
                                          <p:stCondLst>
                                            <p:cond delay="65"/>
                                          </p:stCondLst>
                                        </p:cTn>
                                        <p:tgtEl>
                                          <p:spTgt spid="7"/>
                                        </p:tgtEl>
                                      </p:cBhvr>
                                      <p:to x="100000" y="60000"/>
                                    </p:animScale>
                                    <p:animScale>
                                      <p:cBhvr>
                                        <p:cTn id="14" dur="17" decel="50000">
                                          <p:stCondLst>
                                            <p:cond delay="68"/>
                                          </p:stCondLst>
                                        </p:cTn>
                                        <p:tgtEl>
                                          <p:spTgt spid="7"/>
                                        </p:tgtEl>
                                      </p:cBhvr>
                                      <p:to x="100000" y="100000"/>
                                    </p:animScale>
                                    <p:animScale>
                                      <p:cBhvr>
                                        <p:cTn id="15" dur="3">
                                          <p:stCondLst>
                                            <p:cond delay="131"/>
                                          </p:stCondLst>
                                        </p:cTn>
                                        <p:tgtEl>
                                          <p:spTgt spid="7"/>
                                        </p:tgtEl>
                                      </p:cBhvr>
                                      <p:to x="100000" y="80000"/>
                                    </p:animScale>
                                    <p:animScale>
                                      <p:cBhvr>
                                        <p:cTn id="16" dur="17" decel="50000">
                                          <p:stCondLst>
                                            <p:cond delay="134"/>
                                          </p:stCondLst>
                                        </p:cTn>
                                        <p:tgtEl>
                                          <p:spTgt spid="7"/>
                                        </p:tgtEl>
                                      </p:cBhvr>
                                      <p:to x="100000" y="100000"/>
                                    </p:animScale>
                                    <p:animScale>
                                      <p:cBhvr>
                                        <p:cTn id="17" dur="3">
                                          <p:stCondLst>
                                            <p:cond delay="164"/>
                                          </p:stCondLst>
                                        </p:cTn>
                                        <p:tgtEl>
                                          <p:spTgt spid="7"/>
                                        </p:tgtEl>
                                      </p:cBhvr>
                                      <p:to x="100000" y="90000"/>
                                    </p:animScale>
                                    <p:animScale>
                                      <p:cBhvr>
                                        <p:cTn id="18" dur="17" decel="50000">
                                          <p:stCondLst>
                                            <p:cond delay="167"/>
                                          </p:stCondLst>
                                        </p:cTn>
                                        <p:tgtEl>
                                          <p:spTgt spid="7"/>
                                        </p:tgtEl>
                                      </p:cBhvr>
                                      <p:to x="100000" y="100000"/>
                                    </p:animScale>
                                    <p:animScale>
                                      <p:cBhvr>
                                        <p:cTn id="19" dur="3">
                                          <p:stCondLst>
                                            <p:cond delay="181"/>
                                          </p:stCondLst>
                                        </p:cTn>
                                        <p:tgtEl>
                                          <p:spTgt spid="7"/>
                                        </p:tgtEl>
                                      </p:cBhvr>
                                      <p:to x="100000" y="95000"/>
                                    </p:animScale>
                                    <p:animScale>
                                      <p:cBhvr>
                                        <p:cTn id="20" dur="17" decel="50000">
                                          <p:stCondLst>
                                            <p:cond delay="183"/>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55189">
            <a:off x="5915025" y="430213"/>
            <a:ext cx="2211388" cy="4408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3 Imagen"/>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31220" y="267494"/>
            <a:ext cx="2727413" cy="4472632"/>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55000" dir="5400000" sy="-100000" algn="bl" rotWithShape="0"/>
          </a:effectLst>
          <a:scene3d>
            <a:camera prst="perspectiveContrastingRightFacing">
              <a:rot lat="0" lon="20400000" rev="213211"/>
            </a:camera>
            <a:lightRig rig="threePt" dir="t">
              <a:rot lat="0" lon="0" rev="2100000"/>
            </a:lightRig>
          </a:scene3d>
          <a:sp3d extrusionH="25400">
            <a:bevelT w="304800" h="152400" prst="hardEdge"/>
            <a:extrusionClr>
              <a:srgbClr val="000000"/>
            </a:extrusionClr>
          </a:sp3d>
        </p:spPr>
      </p:pic>
      <p:sp>
        <p:nvSpPr>
          <p:cNvPr id="6" name="5 Rectángulo"/>
          <p:cNvSpPr/>
          <p:nvPr/>
        </p:nvSpPr>
        <p:spPr>
          <a:xfrm>
            <a:off x="4211960" y="244838"/>
            <a:ext cx="4572000" cy="4616648"/>
          </a:xfrm>
          <a:prstGeom prst="rect">
            <a:avLst/>
          </a:prstGeom>
          <a:solidFill>
            <a:schemeClr val="tx1">
              <a:alpha val="55000"/>
            </a:schemeClr>
          </a:solidFill>
          <a:effectLst>
            <a:glow rad="228600">
              <a:schemeClr val="accent5">
                <a:satMod val="175000"/>
                <a:alpha val="40000"/>
              </a:schemeClr>
            </a:glow>
            <a:softEdge rad="508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El Teatro </a:t>
            </a:r>
            <a:r>
              <a:rPr lang="es-AR" sz="1400" dirty="0" err="1">
                <a:solidFill>
                  <a:schemeClr val="bg1"/>
                </a:solidFill>
                <a:latin typeface="+mn-lt"/>
              </a:rPr>
              <a:t>Tabarís</a:t>
            </a:r>
            <a:r>
              <a:rPr lang="es-AR" sz="1400" dirty="0">
                <a:solidFill>
                  <a:schemeClr val="bg1"/>
                </a:solidFill>
                <a:latin typeface="+mn-lt"/>
              </a:rPr>
              <a:t> (o </a:t>
            </a:r>
            <a:r>
              <a:rPr lang="es-AR" sz="1400" dirty="0" err="1">
                <a:solidFill>
                  <a:schemeClr val="bg1"/>
                </a:solidFill>
                <a:latin typeface="+mn-lt"/>
              </a:rPr>
              <a:t>Tabaris</a:t>
            </a:r>
            <a:r>
              <a:rPr lang="es-AR" sz="1400" dirty="0">
                <a:solidFill>
                  <a:schemeClr val="bg1"/>
                </a:solidFill>
                <a:latin typeface="+mn-lt"/>
              </a:rPr>
              <a:t>) es un clásico teatro de revista que se encuentra en la Avenida Corrientes 831, en Buenos Aires. En su mismo lugar existió antes un cabaré llamado Royal </a:t>
            </a:r>
            <a:r>
              <a:rPr lang="es-AR" sz="1400" dirty="0" err="1">
                <a:solidFill>
                  <a:schemeClr val="bg1"/>
                </a:solidFill>
                <a:latin typeface="+mn-lt"/>
              </a:rPr>
              <a:t>Pigall</a:t>
            </a:r>
            <a:r>
              <a:rPr lang="es-AR" sz="1400" dirty="0">
                <a:solidFill>
                  <a:schemeClr val="bg1"/>
                </a:solidFill>
                <a:latin typeface="+mn-lt"/>
              </a:rPr>
              <a:t> (o Royal </a:t>
            </a:r>
            <a:r>
              <a:rPr lang="es-AR" sz="1400" dirty="0" err="1">
                <a:solidFill>
                  <a:schemeClr val="bg1"/>
                </a:solidFill>
                <a:latin typeface="+mn-lt"/>
              </a:rPr>
              <a:t>Pigalle</a:t>
            </a:r>
            <a:r>
              <a:rPr lang="es-AR" sz="1400" dirty="0">
                <a:solidFill>
                  <a:schemeClr val="bg1"/>
                </a:solidFill>
                <a:latin typeface="+mn-lt"/>
              </a:rPr>
              <a:t>).</a:t>
            </a:r>
          </a:p>
          <a:p>
            <a:pPr algn="ctr" eaLnBrk="1" fontAlgn="auto" hangingPunct="1">
              <a:spcBef>
                <a:spcPts val="0"/>
              </a:spcBef>
              <a:spcAft>
                <a:spcPts val="0"/>
              </a:spcAft>
              <a:defRPr/>
            </a:pPr>
            <a:endParaRPr lang="es-AR" sz="1400" dirty="0">
              <a:solidFill>
                <a:schemeClr val="bg1"/>
              </a:solidFill>
              <a:latin typeface="+mn-lt"/>
            </a:endParaRPr>
          </a:p>
          <a:p>
            <a:pPr algn="ctr" eaLnBrk="1" fontAlgn="auto" hangingPunct="1">
              <a:spcBef>
                <a:spcPts val="0"/>
              </a:spcBef>
              <a:spcAft>
                <a:spcPts val="0"/>
              </a:spcAft>
              <a:defRPr/>
            </a:pPr>
            <a:r>
              <a:rPr lang="es-AR" sz="1400" dirty="0">
                <a:solidFill>
                  <a:schemeClr val="bg1"/>
                </a:solidFill>
                <a:latin typeface="+mn-lt"/>
              </a:rPr>
              <a:t>Fue inaugurado el 7 de julio de 1924, y la anécdota cuenta que en aquella fría noche de invierno la calefacción central falló y los invitados tuvieron que cenar abrigados con sus tapados y sobretodos. El </a:t>
            </a:r>
            <a:r>
              <a:rPr lang="es-AR" sz="1400" dirty="0" err="1">
                <a:solidFill>
                  <a:schemeClr val="bg1"/>
                </a:solidFill>
                <a:latin typeface="+mn-lt"/>
              </a:rPr>
              <a:t>Tabarís</a:t>
            </a:r>
            <a:r>
              <a:rPr lang="es-AR" sz="1400" dirty="0">
                <a:solidFill>
                  <a:schemeClr val="bg1"/>
                </a:solidFill>
                <a:latin typeface="+mn-lt"/>
              </a:rPr>
              <a:t> se transformó en uno de los más importantes cabarés y centro de diversión nocturna de la clase alta y bohemia de esa pujante década que se recuerda en todo el mundo como los años locos, siendo el primer lugar público que contó con aire acondicionado en la ciudad.</a:t>
            </a:r>
          </a:p>
          <a:p>
            <a:pPr algn="ctr" eaLnBrk="1" fontAlgn="auto" hangingPunct="1">
              <a:spcBef>
                <a:spcPts val="0"/>
              </a:spcBef>
              <a:spcAft>
                <a:spcPts val="0"/>
              </a:spcAft>
              <a:defRPr/>
            </a:pPr>
            <a:r>
              <a:rPr lang="es-AR" sz="1400" dirty="0">
                <a:solidFill>
                  <a:schemeClr val="bg1"/>
                </a:solidFill>
                <a:latin typeface="+mn-lt"/>
              </a:rPr>
              <a:t> En la planta baja estaba el salón de baile, y en el piso superior el sector de palcos y salones reservados adonde los clientes podían acceder a espectáculos privados con prostitutas de lujo. Entre sus visitantes ilustres estuvieron Eduardo de Windsor (Príncipe de Gales), </a:t>
            </a:r>
            <a:r>
              <a:rPr lang="es-AR" sz="1400" dirty="0" err="1">
                <a:solidFill>
                  <a:schemeClr val="bg1"/>
                </a:solidFill>
                <a:latin typeface="+mn-lt"/>
              </a:rPr>
              <a:t>Orson</a:t>
            </a:r>
            <a:r>
              <a:rPr lang="es-AR" sz="1400" dirty="0">
                <a:solidFill>
                  <a:schemeClr val="bg1"/>
                </a:solidFill>
                <a:latin typeface="+mn-lt"/>
              </a:rPr>
              <a:t> </a:t>
            </a:r>
            <a:r>
              <a:rPr lang="es-AR" sz="1400" dirty="0" err="1">
                <a:solidFill>
                  <a:schemeClr val="bg1"/>
                </a:solidFill>
                <a:latin typeface="+mn-lt"/>
              </a:rPr>
              <a:t>Welles</a:t>
            </a:r>
            <a:r>
              <a:rPr lang="es-AR" sz="1400" dirty="0">
                <a:solidFill>
                  <a:schemeClr val="bg1"/>
                </a:solidFill>
                <a:latin typeface="+mn-lt"/>
              </a:rPr>
              <a:t>, Maurice </a:t>
            </a:r>
            <a:r>
              <a:rPr lang="es-AR" sz="1400" dirty="0" err="1">
                <a:solidFill>
                  <a:schemeClr val="bg1"/>
                </a:solidFill>
                <a:latin typeface="+mn-lt"/>
              </a:rPr>
              <a:t>Chevalier</a:t>
            </a:r>
            <a:r>
              <a:rPr lang="es-AR" sz="1400" dirty="0">
                <a:solidFill>
                  <a:schemeClr val="bg1"/>
                </a:solidFill>
                <a:latin typeface="+mn-lt"/>
              </a:rPr>
              <a:t>, Luigi Pirandello, Carlos Gardel, Federico García Lorca y hasta el Maharajá de </a:t>
            </a:r>
            <a:r>
              <a:rPr lang="es-AR" sz="1400" dirty="0" err="1">
                <a:solidFill>
                  <a:schemeClr val="bg1"/>
                </a:solidFill>
                <a:latin typeface="+mn-lt"/>
              </a:rPr>
              <a:t>Kapurthala</a:t>
            </a:r>
            <a:r>
              <a:rPr lang="es-AR" sz="1400" dirty="0">
                <a:solidFill>
                  <a:schemeClr val="bg1"/>
                </a:solidFill>
                <a:latin typeface="+mn-lt"/>
              </a:rPr>
              <a:t>.</a:t>
            </a:r>
          </a:p>
        </p:txBody>
      </p:sp>
      <p:sp>
        <p:nvSpPr>
          <p:cNvPr id="33799" name="4 CuadroTexto"/>
          <p:cNvSpPr txBox="1">
            <a:spLocks noChangeArrowheads="1"/>
          </p:cNvSpPr>
          <p:nvPr/>
        </p:nvSpPr>
        <p:spPr bwMode="auto">
          <a:xfrm>
            <a:off x="0" y="4216400"/>
            <a:ext cx="10683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43873">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3000" fill="hold"/>
                                        <p:tgtEl>
                                          <p:spTgt spid="2050"/>
                                        </p:tgtEl>
                                        <p:attrNameLst>
                                          <p:attrName>ppt_w</p:attrName>
                                        </p:attrNameLst>
                                      </p:cBhvr>
                                      <p:tavLst>
                                        <p:tav tm="0">
                                          <p:val>
                                            <p:fltVal val="0"/>
                                          </p:val>
                                        </p:tav>
                                        <p:tav tm="100000">
                                          <p:val>
                                            <p:strVal val="#ppt_w"/>
                                          </p:val>
                                        </p:tav>
                                      </p:tavLst>
                                    </p:anim>
                                    <p:anim calcmode="lin" valueType="num">
                                      <p:cBhvr>
                                        <p:cTn id="8" dur="3000" fill="hold"/>
                                        <p:tgtEl>
                                          <p:spTgt spid="2050"/>
                                        </p:tgtEl>
                                        <p:attrNameLst>
                                          <p:attrName>ppt_h</p:attrName>
                                        </p:attrNameLst>
                                      </p:cBhvr>
                                      <p:tavLst>
                                        <p:tav tm="0">
                                          <p:val>
                                            <p:fltVal val="0"/>
                                          </p:val>
                                        </p:tav>
                                        <p:tav tm="100000">
                                          <p:val>
                                            <p:strVal val="#ppt_h"/>
                                          </p:val>
                                        </p:tav>
                                      </p:tavLst>
                                    </p:anim>
                                    <p:animEffect transition="in" filter="fade">
                                      <p:cBhvr>
                                        <p:cTn id="9" dur="3000"/>
                                        <p:tgtEl>
                                          <p:spTgt spid="2050"/>
                                        </p:tgtEl>
                                      </p:cBhvr>
                                    </p:animEffect>
                                  </p:childTnLst>
                                </p:cTn>
                              </p:par>
                              <p:par>
                                <p:cTn id="10" presetID="10" presetClass="entr" presetSubtype="0" fill="hold" nodeType="withEffect">
                                  <p:stCondLst>
                                    <p:cond delay="24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526888" y="3514462"/>
            <a:ext cx="2092304" cy="738664"/>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rPr>
              <a:t>“La mujer araña”</a:t>
            </a:r>
          </a:p>
          <a:p>
            <a:pPr algn="ctr" eaLnBrk="1" fontAlgn="auto" hangingPunct="1">
              <a:spcBef>
                <a:spcPts val="0"/>
              </a:spcBef>
              <a:spcAft>
                <a:spcPts val="0"/>
              </a:spcAft>
              <a:defRPr/>
            </a:pP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rPr>
              <a:t> Sara Rivera</a:t>
            </a:r>
          </a:p>
          <a:p>
            <a:pPr algn="ctr" eaLnBrk="1" fontAlgn="auto" hangingPunct="1">
              <a:spcBef>
                <a:spcPts val="0"/>
              </a:spcBef>
              <a:spcAft>
                <a:spcPts val="0"/>
              </a:spcAft>
              <a:defRPr/>
            </a:pPr>
            <a:r>
              <a:rPr lang="es-AR" sz="1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rPr>
              <a:t>vedette del Tabarís, 1939.</a:t>
            </a:r>
          </a:p>
        </p:txBody>
      </p:sp>
      <p:sp>
        <p:nvSpPr>
          <p:cNvPr id="6" name="5 Rectángulo"/>
          <p:cNvSpPr/>
          <p:nvPr/>
        </p:nvSpPr>
        <p:spPr>
          <a:xfrm rot="20757621">
            <a:off x="3607760" y="4300066"/>
            <a:ext cx="2163763" cy="5232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it-IT" sz="1400" b="1" dirty="0">
                <a:ln w="11430"/>
                <a:solidFill>
                  <a:schemeClr val="tx2">
                    <a:lumMod val="60000"/>
                    <a:lumOff val="40000"/>
                  </a:schemeClr>
                </a:solidFill>
                <a:effectLst>
                  <a:outerShdw blurRad="50800" dist="39000" dir="5460000" algn="tl">
                    <a:srgbClr val="000000">
                      <a:alpha val="38000"/>
                    </a:srgbClr>
                  </a:outerShdw>
                  <a:reflection blurRad="6350" stA="60000" endA="900" endPos="58000" dir="5400000" sy="-100000" algn="bl" rotWithShape="0"/>
                </a:effectLst>
                <a:latin typeface="+mn-lt"/>
              </a:rPr>
              <a:t>Angelina Romero</a:t>
            </a:r>
          </a:p>
          <a:p>
            <a:pPr algn="ctr" eaLnBrk="1" fontAlgn="auto" hangingPunct="1">
              <a:spcBef>
                <a:spcPts val="0"/>
              </a:spcBef>
              <a:spcAft>
                <a:spcPts val="0"/>
              </a:spcAft>
              <a:defRPr/>
            </a:pPr>
            <a:r>
              <a:rPr lang="it-IT" sz="1400" b="1" dirty="0">
                <a:ln w="11430"/>
                <a:solidFill>
                  <a:schemeClr val="tx2">
                    <a:lumMod val="60000"/>
                    <a:lumOff val="40000"/>
                  </a:schemeClr>
                </a:solidFill>
                <a:effectLst>
                  <a:outerShdw blurRad="50800" dist="39000" dir="5460000" algn="tl">
                    <a:srgbClr val="000000">
                      <a:alpha val="38000"/>
                    </a:srgbClr>
                  </a:outerShdw>
                  <a:reflection blurRad="6350" stA="60000" endA="900" endPos="58000" dir="5400000" sy="-100000" algn="bl" rotWithShape="0"/>
                </a:effectLst>
                <a:latin typeface="+mn-lt"/>
              </a:rPr>
              <a:t>vedette del Tabaris, 1938.</a:t>
            </a:r>
            <a:endParaRPr lang="es-AR" sz="1400" b="1" dirty="0">
              <a:ln w="11430"/>
              <a:solidFill>
                <a:schemeClr val="tx2">
                  <a:lumMod val="60000"/>
                  <a:lumOff val="40000"/>
                </a:schemeClr>
              </a:solidFill>
              <a:effectLst>
                <a:outerShdw blurRad="50800" dist="39000" dir="5460000" algn="tl">
                  <a:srgbClr val="000000">
                    <a:alpha val="38000"/>
                  </a:srgbClr>
                </a:outerShdw>
                <a:reflection blurRad="6350" stA="60000" endA="900" endPos="58000" dir="5400000" sy="-100000" algn="bl" rotWithShape="0"/>
              </a:effectLst>
              <a:latin typeface="+mn-lt"/>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7544" y="339502"/>
            <a:ext cx="2249487" cy="28892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0757621">
            <a:off x="3140857" y="1209117"/>
            <a:ext cx="2163763" cy="317023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611455">
            <a:off x="5936015" y="684086"/>
            <a:ext cx="2547937" cy="33829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3" name="12 Rectángulo"/>
          <p:cNvSpPr/>
          <p:nvPr/>
        </p:nvSpPr>
        <p:spPr>
          <a:xfrm rot="637733">
            <a:off x="5793508" y="4122560"/>
            <a:ext cx="2163763" cy="307777"/>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it-IT" sz="1400" b="1" dirty="0">
                <a:ln w="11430"/>
                <a:solidFill>
                  <a:schemeClr val="accent3">
                    <a:lumMod val="75000"/>
                  </a:schemeClr>
                </a:solidFill>
                <a:effectLst>
                  <a:outerShdw blurRad="50800" dist="39000" dir="5460000" algn="tl">
                    <a:srgbClr val="000000">
                      <a:alpha val="38000"/>
                    </a:srgbClr>
                  </a:outerShdw>
                  <a:reflection blurRad="6350" stA="60000" endA="900" endPos="58000" dir="5400000" sy="-100000" algn="bl" rotWithShape="0"/>
                </a:effectLst>
                <a:latin typeface="+mn-lt"/>
              </a:rPr>
              <a:t>Moraima</a:t>
            </a:r>
            <a:endParaRPr lang="es-AR" sz="1400" b="1" dirty="0">
              <a:ln w="11430"/>
              <a:solidFill>
                <a:schemeClr val="accent3">
                  <a:lumMod val="75000"/>
                </a:schemeClr>
              </a:solidFill>
              <a:effectLst>
                <a:outerShdw blurRad="50800" dist="39000" dir="5460000" algn="tl">
                  <a:srgbClr val="000000">
                    <a:alpha val="38000"/>
                  </a:srgbClr>
                </a:outerShdw>
                <a:reflection blurRad="6350" stA="60000" endA="900" endPos="58000" dir="5400000" sy="-100000" algn="bl" rotWithShape="0"/>
              </a:effectLst>
              <a:latin typeface="+mn-lt"/>
            </a:endParaRPr>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6417">
            <a:off x="6130925" y="877888"/>
            <a:ext cx="2189163" cy="303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5" name="9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11166">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400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0653" y="331892"/>
            <a:ext cx="5899178" cy="4176464"/>
          </a:xfrm>
          <a:prstGeom prst="rect">
            <a:avLst/>
          </a:prstGeom>
          <a:noFill/>
          <a:ln>
            <a:noFill/>
          </a:ln>
          <a:effectLst/>
          <a:scene3d>
            <a:camera prst="perspectiveContrastingRightFacing">
              <a:rot lat="0" lon="19200000" rev="213211"/>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3431" y="865852"/>
            <a:ext cx="3382143" cy="3108543"/>
          </a:xfrm>
          <a:prstGeom prst="rect">
            <a:avLst/>
          </a:prstGeom>
          <a:solidFill>
            <a:schemeClr val="tx1">
              <a:alpha val="41000"/>
            </a:schemeClr>
          </a:solidFill>
          <a:effectLst>
            <a:glow rad="355600">
              <a:schemeClr val="accent3">
                <a:satMod val="175000"/>
                <a:alpha val="35000"/>
              </a:schemeClr>
            </a:glow>
            <a:softEdge rad="63500"/>
          </a:effectLst>
        </p:spPr>
        <p:txBody>
          <a:bodyPr>
            <a:spAutoFit/>
          </a:bodyPr>
          <a:lstStyle/>
          <a:p>
            <a:pPr algn="ctr" eaLnBrk="1" fontAlgn="auto" hangingPunct="1">
              <a:spcBef>
                <a:spcPts val="0"/>
              </a:spcBef>
              <a:spcAft>
                <a:spcPts val="0"/>
              </a:spcAft>
              <a:defRPr/>
            </a:pPr>
            <a:r>
              <a:rPr lang="es-AR" sz="1400" dirty="0">
                <a:solidFill>
                  <a:schemeClr val="bg1"/>
                </a:solidFill>
                <a:latin typeface="+mn-lt"/>
              </a:rPr>
              <a:t>En 1937, el Teatro-</a:t>
            </a:r>
            <a:r>
              <a:rPr lang="es-AR" sz="1400" dirty="0" err="1">
                <a:solidFill>
                  <a:schemeClr val="bg1"/>
                </a:solidFill>
                <a:latin typeface="+mn-lt"/>
              </a:rPr>
              <a:t>Dancing</a:t>
            </a:r>
            <a:r>
              <a:rPr lang="es-AR" sz="1400" dirty="0">
                <a:solidFill>
                  <a:schemeClr val="bg1"/>
                </a:solidFill>
                <a:latin typeface="+mn-lt"/>
              </a:rPr>
              <a:t> </a:t>
            </a:r>
            <a:r>
              <a:rPr lang="es-AR" sz="1400" dirty="0" err="1">
                <a:solidFill>
                  <a:schemeClr val="bg1"/>
                </a:solidFill>
                <a:latin typeface="+mn-lt"/>
              </a:rPr>
              <a:t>Tabarís</a:t>
            </a:r>
            <a:r>
              <a:rPr lang="es-AR" sz="1400" dirty="0">
                <a:solidFill>
                  <a:schemeClr val="bg1"/>
                </a:solidFill>
                <a:latin typeface="+mn-lt"/>
              </a:rPr>
              <a:t> fue remodelado y ampliado por el arquitecto Rafael </a:t>
            </a:r>
            <a:r>
              <a:rPr lang="es-AR" sz="1400" dirty="0" err="1">
                <a:solidFill>
                  <a:schemeClr val="bg1"/>
                </a:solidFill>
                <a:latin typeface="+mn-lt"/>
              </a:rPr>
              <a:t>Sammartino</a:t>
            </a:r>
            <a:r>
              <a:rPr lang="es-AR" sz="1400" dirty="0">
                <a:solidFill>
                  <a:schemeClr val="bg1"/>
                </a:solidFill>
                <a:latin typeface="+mn-lt"/>
              </a:rPr>
              <a:t>, quien le brindó una estética moderna de líneas sobrias, con columnas de influencia art decó en su fachada vidriada. Desde ese momento, cuenta con una sala principal con un nivel de </a:t>
            </a:r>
            <a:r>
              <a:rPr lang="es-AR" sz="1400" dirty="0" err="1">
                <a:solidFill>
                  <a:schemeClr val="bg1"/>
                </a:solidFill>
                <a:latin typeface="+mn-lt"/>
              </a:rPr>
              <a:t>pullman</a:t>
            </a:r>
            <a:r>
              <a:rPr lang="es-AR" sz="1400" dirty="0">
                <a:solidFill>
                  <a:schemeClr val="bg1"/>
                </a:solidFill>
                <a:latin typeface="+mn-lt"/>
              </a:rPr>
              <a:t> (suman 551 butacas) y una sala de 160 butacas en el subsuelo apodada </a:t>
            </a:r>
            <a:r>
              <a:rPr lang="es-AR" sz="1400" dirty="0" err="1">
                <a:solidFill>
                  <a:schemeClr val="bg1"/>
                </a:solidFill>
                <a:latin typeface="+mn-lt"/>
              </a:rPr>
              <a:t>petit</a:t>
            </a:r>
            <a:r>
              <a:rPr lang="es-AR" sz="1400" dirty="0">
                <a:solidFill>
                  <a:schemeClr val="bg1"/>
                </a:solidFill>
                <a:latin typeface="+mn-lt"/>
              </a:rPr>
              <a:t> </a:t>
            </a:r>
            <a:r>
              <a:rPr lang="es-AR" sz="1400" dirty="0" err="1">
                <a:solidFill>
                  <a:schemeClr val="bg1"/>
                </a:solidFill>
                <a:latin typeface="+mn-lt"/>
              </a:rPr>
              <a:t>Tabarís</a:t>
            </a:r>
            <a:r>
              <a:rPr lang="es-AR" sz="1400" dirty="0">
                <a:solidFill>
                  <a:schemeClr val="bg1"/>
                </a:solidFill>
                <a:latin typeface="+mn-lt"/>
              </a:rPr>
              <a:t>. En 1981, el </a:t>
            </a:r>
            <a:r>
              <a:rPr lang="es-AR" sz="1400" dirty="0" err="1">
                <a:solidFill>
                  <a:schemeClr val="bg1"/>
                </a:solidFill>
                <a:latin typeface="+mn-lt"/>
              </a:rPr>
              <a:t>Tabarís</a:t>
            </a:r>
            <a:r>
              <a:rPr lang="es-AR" sz="1400" dirty="0">
                <a:solidFill>
                  <a:schemeClr val="bg1"/>
                </a:solidFill>
                <a:latin typeface="+mn-lt"/>
              </a:rPr>
              <a:t> fue comprado por el empresario Carlos </a:t>
            </a:r>
            <a:r>
              <a:rPr lang="es-AR" sz="1400" dirty="0" err="1">
                <a:solidFill>
                  <a:schemeClr val="bg1"/>
                </a:solidFill>
                <a:latin typeface="+mn-lt"/>
              </a:rPr>
              <a:t>Rottemberg</a:t>
            </a:r>
            <a:r>
              <a:rPr lang="es-AR" sz="1400" dirty="0">
                <a:solidFill>
                  <a:schemeClr val="bg1"/>
                </a:solidFill>
                <a:latin typeface="+mn-lt"/>
              </a:rPr>
              <a:t>, y se sumó al circuito de salas que organiza </a:t>
            </a:r>
            <a:r>
              <a:rPr lang="es-AR" sz="1400" dirty="0" err="1">
                <a:solidFill>
                  <a:schemeClr val="bg1"/>
                </a:solidFill>
                <a:latin typeface="+mn-lt"/>
              </a:rPr>
              <a:t>Rottemberg</a:t>
            </a:r>
            <a:r>
              <a:rPr lang="es-AR" sz="1400" dirty="0">
                <a:solidFill>
                  <a:schemeClr val="bg1"/>
                </a:solidFill>
                <a:latin typeface="+mn-lt"/>
              </a:rPr>
              <a:t>, junto con el </a:t>
            </a:r>
            <a:r>
              <a:rPr lang="es-AR" sz="1400" dirty="0" err="1">
                <a:solidFill>
                  <a:schemeClr val="bg1"/>
                </a:solidFill>
                <a:latin typeface="+mn-lt"/>
              </a:rPr>
              <a:t>Multiteatro</a:t>
            </a:r>
            <a:r>
              <a:rPr lang="es-AR" sz="1400" dirty="0">
                <a:solidFill>
                  <a:schemeClr val="bg1"/>
                </a:solidFill>
                <a:latin typeface="+mn-lt"/>
              </a:rPr>
              <a:t> y el Liceo.</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349553">
            <a:off x="2516917" y="4224795"/>
            <a:ext cx="2219325" cy="877887"/>
          </a:xfrm>
          <a:prstGeom prst="rect">
            <a:avLst/>
          </a:prstGeom>
          <a:noFill/>
          <a:ln>
            <a:noFill/>
          </a:ln>
          <a:effectLst/>
          <a:scene3d>
            <a:camera prst="perspectiveContrastingRightFacing">
              <a:rot lat="0" lon="19200000" rev="213211"/>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7" name="6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29155">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779912" y="1921636"/>
            <a:ext cx="4932364" cy="1288449"/>
          </a:xfrm>
          <a:prstGeom prst="rect">
            <a:avLst/>
          </a:prstGeom>
          <a:solidFill>
            <a:schemeClr val="tx1">
              <a:alpha val="30000"/>
            </a:schemeClr>
          </a:solidFill>
          <a:effectLst>
            <a:glow rad="723900">
              <a:schemeClr val="tx2">
                <a:lumMod val="60000"/>
                <a:lumOff val="40000"/>
                <a:alpha val="40000"/>
              </a:schemeClr>
            </a:glow>
            <a:softEdge rad="635000"/>
          </a:effectLst>
        </p:spPr>
        <p:txBody>
          <a:bodyPr/>
          <a:lstStyle/>
          <a:p>
            <a:pPr algn="ctr" eaLnBrk="1" fontAlgn="auto" hangingPunct="1">
              <a:spcBef>
                <a:spcPts val="0"/>
              </a:spcBef>
              <a:spcAft>
                <a:spcPts val="0"/>
              </a:spcAft>
              <a:defRPr/>
            </a:pPr>
            <a:endParaRPr lang="es-AR" sz="1400" dirty="0">
              <a:solidFill>
                <a:prstClr val="white"/>
              </a:solidFill>
              <a:latin typeface="+mn-lt"/>
            </a:endParaRPr>
          </a:p>
          <a:p>
            <a:pPr algn="ctr" eaLnBrk="1" fontAlgn="auto" hangingPunct="1">
              <a:spcBef>
                <a:spcPts val="0"/>
              </a:spcBef>
              <a:spcAft>
                <a:spcPts val="0"/>
              </a:spcAft>
              <a:defRPr/>
            </a:pPr>
            <a:r>
              <a:rPr lang="es-AR" sz="1400" dirty="0">
                <a:solidFill>
                  <a:prstClr val="white"/>
                </a:solidFill>
                <a:latin typeface="+mn-lt"/>
              </a:rPr>
              <a:t>Deportistas </a:t>
            </a:r>
            <a:r>
              <a:rPr lang="es-AR" sz="1400" dirty="0">
                <a:latin typeface="+mn-lt"/>
              </a:rPr>
              <a:t> </a:t>
            </a:r>
            <a:r>
              <a:rPr lang="es-AR" sz="1400" dirty="0">
                <a:solidFill>
                  <a:schemeClr val="bg1"/>
                </a:solidFill>
                <a:latin typeface="+mn-lt"/>
              </a:rPr>
              <a:t>de categoría</a:t>
            </a:r>
            <a:r>
              <a:rPr lang="es-AR" sz="1400" dirty="0">
                <a:latin typeface="+mn-lt"/>
              </a:rPr>
              <a:t> </a:t>
            </a:r>
            <a:r>
              <a:rPr lang="es-AR" sz="1400" dirty="0">
                <a:solidFill>
                  <a:prstClr val="white"/>
                </a:solidFill>
                <a:latin typeface="+mn-lt"/>
              </a:rPr>
              <a:t> internacional como George Carpentier, ídolo de las mujeres (las que formaban filas para poder besarlo), Jack Johnson, Luiggi Villoresi y Archi Moore.</a:t>
            </a:r>
          </a:p>
          <a:p>
            <a:pPr algn="ctr" eaLnBrk="1" fontAlgn="auto" hangingPunct="1">
              <a:spcBef>
                <a:spcPts val="0"/>
              </a:spcBef>
              <a:spcAft>
                <a:spcPts val="0"/>
              </a:spcAft>
              <a:defRPr/>
            </a:pPr>
            <a:endParaRPr lang="es-AR" sz="1400" dirty="0">
              <a:solidFill>
                <a:prstClr val="white"/>
              </a:solidFill>
              <a:latin typeface="+mn-lt"/>
            </a:endParaRPr>
          </a:p>
          <a:p>
            <a:pPr algn="ctr" eaLnBrk="1" fontAlgn="auto" hangingPunct="1">
              <a:spcBef>
                <a:spcPts val="0"/>
              </a:spcBef>
              <a:spcAft>
                <a:spcPts val="0"/>
              </a:spcAft>
              <a:defRPr/>
            </a:pPr>
            <a:endParaRPr lang="es-AR" sz="1400" dirty="0">
              <a:solidFill>
                <a:prstClr val="white"/>
              </a:solidFill>
              <a:latin typeface="+mn-lt"/>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7544" y="415890"/>
            <a:ext cx="2877082" cy="42999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1" name="10 Rectángulo"/>
          <p:cNvSpPr/>
          <p:nvPr/>
        </p:nvSpPr>
        <p:spPr>
          <a:xfrm>
            <a:off x="3859400" y="3203550"/>
            <a:ext cx="4932364" cy="1184940"/>
          </a:xfrm>
          <a:prstGeom prst="rect">
            <a:avLst/>
          </a:prstGeom>
          <a:solidFill>
            <a:schemeClr val="tx1">
              <a:alpha val="30000"/>
            </a:schemeClr>
          </a:solidFill>
          <a:effectLst>
            <a:glow rad="723900">
              <a:schemeClr val="tx2">
                <a:lumMod val="60000"/>
                <a:lumOff val="40000"/>
                <a:alpha val="40000"/>
              </a:schemeClr>
            </a:glow>
            <a:softEdge rad="635000"/>
          </a:effectLst>
        </p:spPr>
        <p:txBody>
          <a:bodyPr>
            <a:spAutoFit/>
          </a:bodyPr>
          <a:lstStyle/>
          <a:p>
            <a:pPr algn="ctr" eaLnBrk="1" fontAlgn="auto" hangingPunct="1">
              <a:spcBef>
                <a:spcPts val="0"/>
              </a:spcBef>
              <a:spcAft>
                <a:spcPts val="0"/>
              </a:spcAft>
              <a:defRPr/>
            </a:pPr>
            <a:r>
              <a:rPr lang="es-AR" sz="1400" dirty="0" smtClean="0">
                <a:solidFill>
                  <a:prstClr val="white"/>
                </a:solidFill>
                <a:latin typeface="+mn-lt"/>
              </a:rPr>
              <a:t>Literatos </a:t>
            </a:r>
            <a:r>
              <a:rPr lang="es-AR" sz="1400" dirty="0">
                <a:solidFill>
                  <a:prstClr val="white"/>
                </a:solidFill>
                <a:latin typeface="+mn-lt"/>
              </a:rPr>
              <a:t>de la talla de Luiggi Pirandello, Albert Camus y Jacinto Benavente; músicos y cantantes líricos como Witold Malcuzinsky, Leopoldo Stocovsqy, Alejandro Brailowsky, Lily Pons, Tito Schipa (que cantó una noche en la puerta para una mujer que pedía limosna) y Jorge Negrete.</a:t>
            </a:r>
          </a:p>
          <a:p>
            <a:pPr algn="ctr" eaLnBrk="1" fontAlgn="auto" hangingPunct="1">
              <a:spcBef>
                <a:spcPts val="0"/>
              </a:spcBef>
              <a:spcAft>
                <a:spcPts val="0"/>
              </a:spcAft>
              <a:defRPr/>
            </a:pPr>
            <a:r>
              <a:rPr lang="es-AR" sz="100" dirty="0">
                <a:solidFill>
                  <a:prstClr val="white"/>
                </a:solidFill>
                <a:latin typeface="+mn-lt"/>
              </a:rPr>
              <a:t> </a:t>
            </a:r>
          </a:p>
        </p:txBody>
      </p:sp>
      <p:sp>
        <p:nvSpPr>
          <p:cNvPr id="14" name="13 Rectángulo"/>
          <p:cNvSpPr/>
          <p:nvPr/>
        </p:nvSpPr>
        <p:spPr>
          <a:xfrm>
            <a:off x="3799231" y="766205"/>
            <a:ext cx="4932364" cy="1384995"/>
          </a:xfrm>
          <a:prstGeom prst="rect">
            <a:avLst/>
          </a:prstGeom>
          <a:solidFill>
            <a:schemeClr val="tx1">
              <a:alpha val="30000"/>
            </a:schemeClr>
          </a:solidFill>
          <a:effectLst>
            <a:glow rad="723900">
              <a:schemeClr val="tx2">
                <a:lumMod val="60000"/>
                <a:lumOff val="40000"/>
                <a:alpha val="40000"/>
              </a:schemeClr>
            </a:glow>
            <a:softEdge rad="635000"/>
          </a:effectLst>
        </p:spPr>
        <p:txBody>
          <a:bodyPr>
            <a:spAutoFit/>
          </a:bodyPr>
          <a:lstStyle/>
          <a:p>
            <a:pPr algn="ctr" eaLnBrk="1" fontAlgn="auto" hangingPunct="1">
              <a:spcBef>
                <a:spcPts val="0"/>
              </a:spcBef>
              <a:spcAft>
                <a:spcPts val="0"/>
              </a:spcAft>
              <a:defRPr/>
            </a:pPr>
            <a:r>
              <a:rPr lang="es-AR" sz="1400" dirty="0">
                <a:solidFill>
                  <a:prstClr val="white"/>
                </a:solidFill>
                <a:latin typeface="+mn-lt"/>
              </a:rPr>
              <a:t>Frecuentaron el salón casi todos los presidentes americanos llegados al país y figuras de la nobleza, tales como el príncipe Bernardo de Holanda, el duque de Windsor (quien a cada momento probaba su aptitud de inglés galante y buen bailarín de tango), el polígamo marahajá de </a:t>
            </a:r>
            <a:r>
              <a:rPr lang="es-AR" sz="1400" dirty="0" err="1">
                <a:solidFill>
                  <a:prstClr val="white"/>
                </a:solidFill>
                <a:latin typeface="+mn-lt"/>
              </a:rPr>
              <a:t>Kapurthala</a:t>
            </a:r>
            <a:r>
              <a:rPr lang="es-AR" sz="1400" dirty="0">
                <a:solidFill>
                  <a:prstClr val="white"/>
                </a:solidFill>
                <a:latin typeface="+mn-lt"/>
              </a:rPr>
              <a:t> con su séquito de esposas, Alí Khan y el abstemio conde Ciano. </a:t>
            </a:r>
          </a:p>
        </p:txBody>
      </p:sp>
      <p:sp>
        <p:nvSpPr>
          <p:cNvPr id="36879" name="14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6254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100"/>
                                        <p:tgtEl>
                                          <p:spTgt spid="14"/>
                                        </p:tgtEl>
                                      </p:cBhvr>
                                    </p:animEffect>
                                  </p:childTnLst>
                                </p:cTn>
                              </p:par>
                              <p:par>
                                <p:cTn id="8" presetID="10" presetClass="exit" presetSubtype="0" fill="hold" nodeType="withEffect">
                                  <p:stCondLst>
                                    <p:cond delay="17100"/>
                                  </p:stCondLst>
                                  <p:childTnLst>
                                    <p:animEffect transition="out" filter="fade">
                                      <p:cBhvr>
                                        <p:cTn id="9" dur="500"/>
                                        <p:tgtEl>
                                          <p:spTgt spid="14"/>
                                        </p:tgtEl>
                                      </p:cBhvr>
                                    </p:animEffect>
                                    <p:set>
                                      <p:cBhvr>
                                        <p:cTn id="10" dur="1" fill="hold">
                                          <p:stCondLst>
                                            <p:cond delay="499"/>
                                          </p:stCondLst>
                                        </p:cTn>
                                        <p:tgtEl>
                                          <p:spTgt spid="14"/>
                                        </p:tgtEl>
                                        <p:attrNameLst>
                                          <p:attrName>style.visibility</p:attrName>
                                        </p:attrNameLst>
                                      </p:cBhvr>
                                      <p:to>
                                        <p:strVal val="hidden"/>
                                      </p:to>
                                    </p:set>
                                  </p:childTnLst>
                                </p:cTn>
                              </p:par>
                              <p:par>
                                <p:cTn id="11" presetID="10" presetClass="entr" presetSubtype="0" fill="hold" nodeType="withEffect">
                                  <p:stCondLst>
                                    <p:cond delay="171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100"/>
                                        <p:tgtEl>
                                          <p:spTgt spid="11"/>
                                        </p:tgtEl>
                                      </p:cBhvr>
                                    </p:animEffect>
                                  </p:childTnLst>
                                </p:cTn>
                              </p:par>
                              <p:par>
                                <p:cTn id="14" presetID="10" presetClass="exit" presetSubtype="0" fill="hold" nodeType="withEffect">
                                  <p:stCondLst>
                                    <p:cond delay="32100"/>
                                  </p:stCondLst>
                                  <p:childTnLst>
                                    <p:animEffect transition="out" filter="fade">
                                      <p:cBhvr>
                                        <p:cTn id="15" dur="500"/>
                                        <p:tgtEl>
                                          <p:spTgt spid="11"/>
                                        </p:tgtEl>
                                      </p:cBhvr>
                                    </p:animEffect>
                                    <p:set>
                                      <p:cBhvr>
                                        <p:cTn id="16" dur="1" fill="hold">
                                          <p:stCondLst>
                                            <p:cond delay="499"/>
                                          </p:stCondLst>
                                        </p:cTn>
                                        <p:tgtEl>
                                          <p:spTgt spid="11"/>
                                        </p:tgtEl>
                                        <p:attrNameLst>
                                          <p:attrName>style.visibility</p:attrName>
                                        </p:attrNameLst>
                                      </p:cBhvr>
                                      <p:to>
                                        <p:strVal val="hidden"/>
                                      </p:to>
                                    </p:set>
                                  </p:childTnLst>
                                </p:cTn>
                              </p:par>
                              <p:par>
                                <p:cTn id="17" presetID="10" presetClass="entr" presetSubtype="0" fill="hold" nodeType="withEffect">
                                  <p:stCondLst>
                                    <p:cond delay="321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100"/>
                                        <p:tgtEl>
                                          <p:spTgt spid="6"/>
                                        </p:tgtEl>
                                      </p:cBhvr>
                                    </p:animEffect>
                                  </p:childTnLst>
                                </p:cTn>
                              </p:par>
                              <p:par>
                                <p:cTn id="20" presetID="10" presetClass="exit" presetSubtype="0" fill="hold" nodeType="withEffect">
                                  <p:stCondLst>
                                    <p:cond delay="44100"/>
                                  </p:stCondLst>
                                  <p:childTnLst>
                                    <p:animEffect transition="out" filter="fad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27584" y="403245"/>
            <a:ext cx="5421576" cy="4319023"/>
          </a:xfrm>
          <a:prstGeom prst="rect">
            <a:avLst/>
          </a:prstGeom>
          <a:noFill/>
          <a:ln>
            <a:noFill/>
          </a:ln>
          <a:effectLst>
            <a:glow rad="647700">
              <a:schemeClr val="accent6">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032551">
            <a:off x="7216871" y="1411189"/>
            <a:ext cx="1219200" cy="20002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2" name="3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8974">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rot="1447421">
            <a:off x="6854996" y="418953"/>
            <a:ext cx="1877041" cy="18770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2720" y="2047319"/>
            <a:ext cx="7056784" cy="101566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6000" b="1" dirty="0">
                <a:ln w="11430"/>
                <a:solidFill>
                  <a:schemeClr val="bg2">
                    <a:lumMod val="25000"/>
                  </a:schemeClr>
                </a:solidFill>
                <a:effectLst>
                  <a:outerShdw blurRad="50800" dist="39000" dir="5460000" algn="tl">
                    <a:srgbClr val="000000">
                      <a:alpha val="38000"/>
                    </a:srgbClr>
                  </a:outerShdw>
                  <a:reflection blurRad="6350" stA="60000" endA="900" endPos="58000" dir="5400000" sy="-100000" algn="bl" rotWithShape="0"/>
                </a:effectLst>
                <a:latin typeface="Broadway" pitchFamily="82" charset="0"/>
              </a:rPr>
              <a:t>Royal Pigall</a:t>
            </a:r>
          </a:p>
        </p:txBody>
      </p:sp>
      <p:sp>
        <p:nvSpPr>
          <p:cNvPr id="38916" name="2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
        <p:nvSpPr>
          <p:cNvPr id="5" name="4 CuadroTexto"/>
          <p:cNvSpPr txBox="1">
            <a:spLocks noChangeArrowheads="1"/>
          </p:cNvSpPr>
          <p:nvPr/>
        </p:nvSpPr>
        <p:spPr bwMode="auto">
          <a:xfrm>
            <a:off x="152400" y="4227513"/>
            <a:ext cx="5091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Música: Tango  “Royal Pigall”  -  Juan Maglio </a:t>
            </a:r>
            <a:r>
              <a:rPr lang="es-AR" altLang="es-ES" i="1">
                <a:solidFill>
                  <a:schemeClr val="bg1"/>
                </a:solidFill>
              </a:rPr>
              <a:t>“Pacho”</a:t>
            </a:r>
          </a:p>
          <a:p>
            <a:pPr eaLnBrk="1" hangingPunct="1"/>
            <a:r>
              <a:rPr lang="es-AR" altLang="es-ES">
                <a:solidFill>
                  <a:schemeClr val="bg1"/>
                </a:solidFill>
              </a:rPr>
              <a:t>Orquesta:  Carlos Di Sarli</a:t>
            </a:r>
          </a:p>
        </p:txBody>
      </p:sp>
    </p:spTree>
  </p:cSld>
  <p:clrMapOvr>
    <a:masterClrMapping/>
  </p:clrMapOvr>
  <p:transition spd="slow" advTm="8172">
    <p:fade/>
    <p:sndAc>
      <p:stSnd loop="1">
        <p:snd r:embed="rId2" name="audio6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58">
                                          <p:stCondLst>
                                            <p:cond delay="0"/>
                                          </p:stCondLst>
                                        </p:cTn>
                                        <p:tgtEl>
                                          <p:spTgt spid="5"/>
                                        </p:tgtEl>
                                      </p:cBhvr>
                                    </p:animEffect>
                                    <p:anim calcmode="lin" valueType="num">
                                      <p:cBhvr>
                                        <p:cTn id="8" dur="18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 tmFilter="0, 0; 0.125,0.2665; 0.25,0.4; 0.375,0.465; 0.5,0.5;  0.625,0.535; 0.75,0.6; 0.875,0.7335; 1,1">
                                          <p:stCondLst>
                                            <p:cond delay="66"/>
                                          </p:stCondLst>
                                        </p:cTn>
                                        <p:tgtEl>
                                          <p:spTgt spid="5"/>
                                        </p:tgtEl>
                                        <p:attrNameLst>
                                          <p:attrName>ppt_y</p:attrName>
                                        </p:attrNameLst>
                                      </p:cBhvr>
                                      <p:tavLst>
                                        <p:tav tm="0" fmla="#ppt_y-sin(pi*$)/9">
                                          <p:val>
                                            <p:fltVal val="0"/>
                                          </p:val>
                                        </p:tav>
                                        <p:tav tm="100000">
                                          <p:val>
                                            <p:fltVal val="1"/>
                                          </p:val>
                                        </p:tav>
                                      </p:tavLst>
                                    </p:anim>
                                    <p:anim calcmode="lin" valueType="num">
                                      <p:cBhvr>
                                        <p:cTn id="11" dur="33" tmFilter="0, 0; 0.125,0.2665; 0.25,0.4; 0.375,0.465; 0.5,0.5;  0.625,0.535; 0.75,0.6; 0.875,0.7335; 1,1">
                                          <p:stCondLst>
                                            <p:cond delay="132"/>
                                          </p:stCondLst>
                                        </p:cTn>
                                        <p:tgtEl>
                                          <p:spTgt spid="5"/>
                                        </p:tgtEl>
                                        <p:attrNameLst>
                                          <p:attrName>ppt_y</p:attrName>
                                        </p:attrNameLst>
                                      </p:cBhvr>
                                      <p:tavLst>
                                        <p:tav tm="0" fmla="#ppt_y-sin(pi*$)/27">
                                          <p:val>
                                            <p:fltVal val="0"/>
                                          </p:val>
                                        </p:tav>
                                        <p:tav tm="100000">
                                          <p:val>
                                            <p:fltVal val="1"/>
                                          </p:val>
                                        </p:tav>
                                      </p:tavLst>
                                    </p:anim>
                                    <p:anim calcmode="lin" valueType="num">
                                      <p:cBhvr>
                                        <p:cTn id="12" dur="16" tmFilter="0, 0; 0.125,0.2665; 0.25,0.4; 0.375,0.465; 0.5,0.5;  0.625,0.535; 0.75,0.6; 0.875,0.7335; 1,1">
                                          <p:stCondLst>
                                            <p:cond delay="166"/>
                                          </p:stCondLst>
                                        </p:cTn>
                                        <p:tgtEl>
                                          <p:spTgt spid="5"/>
                                        </p:tgtEl>
                                        <p:attrNameLst>
                                          <p:attrName>ppt_y</p:attrName>
                                        </p:attrNameLst>
                                      </p:cBhvr>
                                      <p:tavLst>
                                        <p:tav tm="0" fmla="#ppt_y-sin(pi*$)/81">
                                          <p:val>
                                            <p:fltVal val="0"/>
                                          </p:val>
                                        </p:tav>
                                        <p:tav tm="100000">
                                          <p:val>
                                            <p:fltVal val="1"/>
                                          </p:val>
                                        </p:tav>
                                      </p:tavLst>
                                    </p:anim>
                                    <p:animScale>
                                      <p:cBhvr>
                                        <p:cTn id="13" dur="3">
                                          <p:stCondLst>
                                            <p:cond delay="65"/>
                                          </p:stCondLst>
                                        </p:cTn>
                                        <p:tgtEl>
                                          <p:spTgt spid="5"/>
                                        </p:tgtEl>
                                      </p:cBhvr>
                                      <p:to x="100000" y="60000"/>
                                    </p:animScale>
                                    <p:animScale>
                                      <p:cBhvr>
                                        <p:cTn id="14" dur="17" decel="50000">
                                          <p:stCondLst>
                                            <p:cond delay="68"/>
                                          </p:stCondLst>
                                        </p:cTn>
                                        <p:tgtEl>
                                          <p:spTgt spid="5"/>
                                        </p:tgtEl>
                                      </p:cBhvr>
                                      <p:to x="100000" y="100000"/>
                                    </p:animScale>
                                    <p:animScale>
                                      <p:cBhvr>
                                        <p:cTn id="15" dur="3">
                                          <p:stCondLst>
                                            <p:cond delay="131"/>
                                          </p:stCondLst>
                                        </p:cTn>
                                        <p:tgtEl>
                                          <p:spTgt spid="5"/>
                                        </p:tgtEl>
                                      </p:cBhvr>
                                      <p:to x="100000" y="80000"/>
                                    </p:animScale>
                                    <p:animScale>
                                      <p:cBhvr>
                                        <p:cTn id="16" dur="17" decel="50000">
                                          <p:stCondLst>
                                            <p:cond delay="134"/>
                                          </p:stCondLst>
                                        </p:cTn>
                                        <p:tgtEl>
                                          <p:spTgt spid="5"/>
                                        </p:tgtEl>
                                      </p:cBhvr>
                                      <p:to x="100000" y="100000"/>
                                    </p:animScale>
                                    <p:animScale>
                                      <p:cBhvr>
                                        <p:cTn id="17" dur="3">
                                          <p:stCondLst>
                                            <p:cond delay="164"/>
                                          </p:stCondLst>
                                        </p:cTn>
                                        <p:tgtEl>
                                          <p:spTgt spid="5"/>
                                        </p:tgtEl>
                                      </p:cBhvr>
                                      <p:to x="100000" y="90000"/>
                                    </p:animScale>
                                    <p:animScale>
                                      <p:cBhvr>
                                        <p:cTn id="18" dur="17" decel="50000">
                                          <p:stCondLst>
                                            <p:cond delay="167"/>
                                          </p:stCondLst>
                                        </p:cTn>
                                        <p:tgtEl>
                                          <p:spTgt spid="5"/>
                                        </p:tgtEl>
                                      </p:cBhvr>
                                      <p:to x="100000" y="100000"/>
                                    </p:animScale>
                                    <p:animScale>
                                      <p:cBhvr>
                                        <p:cTn id="19" dur="3">
                                          <p:stCondLst>
                                            <p:cond delay="181"/>
                                          </p:stCondLst>
                                        </p:cTn>
                                        <p:tgtEl>
                                          <p:spTgt spid="5"/>
                                        </p:tgtEl>
                                      </p:cBhvr>
                                      <p:to x="100000" y="95000"/>
                                    </p:animScale>
                                    <p:animScale>
                                      <p:cBhvr>
                                        <p:cTn id="20" dur="17" decel="50000">
                                          <p:stCondLst>
                                            <p:cond delay="183"/>
                                          </p:stCondLst>
                                        </p:cTn>
                                        <p:tgtEl>
                                          <p:spTgt spid="5"/>
                                        </p:tgtEl>
                                      </p:cBhvr>
                                      <p:to x="100000" y="100000"/>
                                    </p:animScale>
                                  </p:childTnLst>
                                </p:cTn>
                              </p:par>
                              <p:par>
                                <p:cTn id="21" presetID="53" presetClass="entr" presetSubtype="52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animEffect transition="in" filter="fade">
                                      <p:cBhvr>
                                        <p:cTn id="25" dur="2000"/>
                                        <p:tgtEl>
                                          <p:spTgt spid="6"/>
                                        </p:tgtEl>
                                      </p:cBhvr>
                                    </p:animEffect>
                                    <p:anim calcmode="lin" valueType="num">
                                      <p:cBhvr>
                                        <p:cTn id="26" dur="2000" fill="hold"/>
                                        <p:tgtEl>
                                          <p:spTgt spid="6"/>
                                        </p:tgtEl>
                                        <p:attrNameLst>
                                          <p:attrName>ppt_x</p:attrName>
                                        </p:attrNameLst>
                                      </p:cBhvr>
                                      <p:tavLst>
                                        <p:tav tm="0">
                                          <p:val>
                                            <p:fltVal val="0.5"/>
                                          </p:val>
                                        </p:tav>
                                        <p:tav tm="100000">
                                          <p:val>
                                            <p:strVal val="#ppt_x"/>
                                          </p:val>
                                        </p:tav>
                                      </p:tavLst>
                                    </p:anim>
                                    <p:anim calcmode="lin" valueType="num">
                                      <p:cBhvr>
                                        <p:cTn id="27"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3 Rectángulo"/>
          <p:cNvSpPr>
            <a:spLocks noChangeArrowheads="1"/>
          </p:cNvSpPr>
          <p:nvPr/>
        </p:nvSpPr>
        <p:spPr bwMode="auto">
          <a:xfrm>
            <a:off x="3995738" y="241300"/>
            <a:ext cx="4572000" cy="2462213"/>
          </a:xfrm>
          <a:prstGeom prst="rect">
            <a:avLst/>
          </a:prstGeom>
          <a:solidFill>
            <a:schemeClr val="tx1">
              <a:alpha val="2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sz="1400">
                <a:solidFill>
                  <a:schemeClr val="bg1"/>
                </a:solidFill>
              </a:rPr>
              <a:t>“El Royal Pigalle se hallaba ubicado en Corrientes al 800, en la planta baja, ocupando el foyer de un teatro de género libre llamado Royal, que funcionaba en los altos… Se trataba de un gran vestíbulo sin decoración especial alguna, que funcionaba de 7 de la tarde a 9 de la noche solamente, denominándose sección vermut. Un sexteto formado por Francisco Canaro animaba estas veladas vespertinas. Tiempo después se suprimió el teatro y el Royal Pigalle de la planta baja pasó a ocupar la planta alta. Esta nueva sala había sido alfombrada y decorada con lujosos detalles, como boudoir de una cortesana…”</a:t>
            </a:r>
          </a:p>
        </p:txBody>
      </p:sp>
      <p:sp>
        <p:nvSpPr>
          <p:cNvPr id="39939" name="4 Rectángulo"/>
          <p:cNvSpPr>
            <a:spLocks noChangeArrowheads="1"/>
          </p:cNvSpPr>
          <p:nvPr/>
        </p:nvSpPr>
        <p:spPr bwMode="auto">
          <a:xfrm>
            <a:off x="4211638" y="2703513"/>
            <a:ext cx="27622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200" i="1">
                <a:solidFill>
                  <a:schemeClr val="bg1"/>
                </a:solidFill>
              </a:rPr>
              <a:t>Fuente: Mis memorias, Enrique Cadícamo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50034" y="570653"/>
            <a:ext cx="2952750" cy="2133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5 CuadroTexto"/>
          <p:cNvSpPr txBox="1">
            <a:spLocks noChangeArrowheads="1"/>
          </p:cNvSpPr>
          <p:nvPr/>
        </p:nvSpPr>
        <p:spPr bwMode="auto">
          <a:xfrm>
            <a:off x="827088" y="2844800"/>
            <a:ext cx="22145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200">
                <a:solidFill>
                  <a:schemeClr val="bg1"/>
                </a:solidFill>
              </a:rPr>
              <a:t>Juan Maglio </a:t>
            </a:r>
            <a:r>
              <a:rPr lang="es-AR" altLang="es-ES" sz="1200" i="1">
                <a:solidFill>
                  <a:schemeClr val="bg1"/>
                </a:solidFill>
              </a:rPr>
              <a:t>Pacho</a:t>
            </a:r>
            <a:r>
              <a:rPr lang="es-AR" altLang="es-ES" sz="1200">
                <a:solidFill>
                  <a:schemeClr val="bg1"/>
                </a:solidFill>
              </a:rPr>
              <a:t> y su orquesta</a:t>
            </a:r>
          </a:p>
        </p:txBody>
      </p:sp>
      <p:sp>
        <p:nvSpPr>
          <p:cNvPr id="39942" name="8 Rectángulo"/>
          <p:cNvSpPr>
            <a:spLocks noChangeArrowheads="1"/>
          </p:cNvSpPr>
          <p:nvPr/>
        </p:nvSpPr>
        <p:spPr bwMode="auto">
          <a:xfrm>
            <a:off x="3995738" y="2981325"/>
            <a:ext cx="4572000" cy="1600200"/>
          </a:xfrm>
          <a:prstGeom prst="rect">
            <a:avLst/>
          </a:prstGeom>
          <a:solidFill>
            <a:schemeClr val="tx1">
              <a:alpha val="2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sz="1400">
                <a:solidFill>
                  <a:schemeClr val="bg1"/>
                </a:solidFill>
              </a:rPr>
              <a:t>Royal Pigall un romántico y nostálgico tango de Juan Maglio “Pacho”, que  compusiera en 1916,  -dedicado a los dueños de la sala-  y que grabó el 12 de julio de dicho año.</a:t>
            </a:r>
          </a:p>
          <a:p>
            <a:pPr algn="ctr" eaLnBrk="1" hangingPunct="1"/>
            <a:endParaRPr lang="es-AR" altLang="es-ES" sz="1400">
              <a:solidFill>
                <a:schemeClr val="bg1"/>
              </a:solidFill>
            </a:endParaRPr>
          </a:p>
          <a:p>
            <a:pPr algn="ctr" eaLnBrk="1" hangingPunct="1"/>
            <a:r>
              <a:rPr lang="es-AR" altLang="es-ES" sz="1400">
                <a:solidFill>
                  <a:schemeClr val="bg1"/>
                </a:solidFill>
              </a:rPr>
              <a:t>Carlos Di Sarli lo devolvería a los primeros planos  el 8 de noviembre de 1944.</a:t>
            </a:r>
          </a:p>
          <a:p>
            <a:pPr algn="ctr" eaLnBrk="1" hangingPunct="1"/>
            <a:r>
              <a:rPr lang="es-AR" altLang="es-ES" sz="1400">
                <a:solidFill>
                  <a:schemeClr val="bg1"/>
                </a:solidFill>
              </a:rPr>
              <a:t> En 1955 realizaría otra versión.</a:t>
            </a:r>
          </a:p>
        </p:txBody>
      </p:sp>
      <p:sp>
        <p:nvSpPr>
          <p:cNvPr id="39943" name="10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91763" y="3363838"/>
            <a:ext cx="1469291" cy="1473741"/>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advTm="43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2000"/>
                                        <p:tgtEl>
                                          <p:spTgt spid="3074"/>
                                        </p:tgtEl>
                                      </p:cBhvr>
                                    </p:animEffect>
                                    <p:anim calcmode="lin" valueType="num">
                                      <p:cBhvr>
                                        <p:cTn id="8" dur="2000" fill="hold"/>
                                        <p:tgtEl>
                                          <p:spTgt spid="3074"/>
                                        </p:tgtEl>
                                        <p:attrNameLst>
                                          <p:attrName>style.rotation</p:attrName>
                                        </p:attrNameLst>
                                      </p:cBhvr>
                                      <p:tavLst>
                                        <p:tav tm="0">
                                          <p:val>
                                            <p:fltVal val="720"/>
                                          </p:val>
                                        </p:tav>
                                        <p:tav tm="100000">
                                          <p:val>
                                            <p:fltVal val="0"/>
                                          </p:val>
                                        </p:tav>
                                      </p:tavLst>
                                    </p:anim>
                                    <p:anim calcmode="lin" valueType="num">
                                      <p:cBhvr>
                                        <p:cTn id="9" dur="2000" fill="hold"/>
                                        <p:tgtEl>
                                          <p:spTgt spid="3074"/>
                                        </p:tgtEl>
                                        <p:attrNameLst>
                                          <p:attrName>ppt_h</p:attrName>
                                        </p:attrNameLst>
                                      </p:cBhvr>
                                      <p:tavLst>
                                        <p:tav tm="0">
                                          <p:val>
                                            <p:fltVal val="0"/>
                                          </p:val>
                                        </p:tav>
                                        <p:tav tm="100000">
                                          <p:val>
                                            <p:strVal val="#ppt_h"/>
                                          </p:val>
                                        </p:tav>
                                      </p:tavLst>
                                    </p:anim>
                                    <p:anim calcmode="lin" valueType="num">
                                      <p:cBhvr>
                                        <p:cTn id="10" dur="2000" fill="hold"/>
                                        <p:tgtEl>
                                          <p:spTgt spid="307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84188"/>
            <a:ext cx="47625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825" y="1708150"/>
            <a:ext cx="4524375" cy="314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4" name="5 CuadroTexto"/>
          <p:cNvSpPr txBox="1">
            <a:spLocks noChangeArrowheads="1"/>
          </p:cNvSpPr>
          <p:nvPr/>
        </p:nvSpPr>
        <p:spPr bwMode="auto">
          <a:xfrm>
            <a:off x="8024813" y="22225"/>
            <a:ext cx="10668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spTree>
  </p:cSld>
  <p:clrMapOvr>
    <a:masterClrMapping/>
  </p:clrMapOvr>
  <p:transition spd="slow" advTm="11548">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3528" y="195486"/>
            <a:ext cx="4286250" cy="311467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41987" name="5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0862007">
            <a:off x="2161786" y="1950157"/>
            <a:ext cx="3038475" cy="22098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a:spLocks noChangeArrowheads="1"/>
          </p:cNvSpPr>
          <p:nvPr/>
        </p:nvSpPr>
        <p:spPr bwMode="auto">
          <a:xfrm>
            <a:off x="1042988" y="4441825"/>
            <a:ext cx="53292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200">
                <a:solidFill>
                  <a:schemeClr val="bg1"/>
                </a:solidFill>
              </a:rPr>
              <a:t>Cuarteto Juan Maglio “Pacho” . De izquierda a derecha: Juan Maglio (bandoneón), Luis Suarez (piano), José Bonano (violín) y Carlos Macchi (flauta).</a:t>
            </a:r>
          </a:p>
          <a:p>
            <a:pPr eaLnBrk="1" hangingPunct="1"/>
            <a:r>
              <a:rPr lang="es-AR" altLang="es-ES" sz="1200">
                <a:solidFill>
                  <a:schemeClr val="bg1"/>
                </a:solidFill>
              </a:rPr>
              <a:t>(Foto: Cortesía de Todo Tango)</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077241">
            <a:off x="5333499" y="854362"/>
            <a:ext cx="2857500" cy="28575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cSld>
  <p:clrMapOvr>
    <a:masterClrMapping/>
  </p:clrMapOvr>
  <p:transition spd="slow" advTm="1018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145">
                                          <p:stCondLst>
                                            <p:cond delay="0"/>
                                          </p:stCondLst>
                                        </p:cTn>
                                        <p:tgtEl>
                                          <p:spTgt spid="4">
                                            <p:txEl>
                                              <p:pRg st="0" end="0"/>
                                            </p:txEl>
                                          </p:spTgt>
                                        </p:tgtEl>
                                      </p:cBhvr>
                                    </p:animEffect>
                                    <p:anim calcmode="lin" valueType="num">
                                      <p:cBhvr>
                                        <p:cTn id="8" dur="456"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7">
                                          <p:stCondLst>
                                            <p:cond delay="162"/>
                                          </p:stCondLst>
                                        </p:cTn>
                                        <p:tgtEl>
                                          <p:spTgt spid="4">
                                            <p:txEl>
                                              <p:pRg st="0" end="0"/>
                                            </p:txEl>
                                          </p:spTgt>
                                        </p:tgtEl>
                                      </p:cBhvr>
                                      <p:to x="100000" y="60000"/>
                                    </p:animScale>
                                    <p:animScale>
                                      <p:cBhvr>
                                        <p:cTn id="14" dur="41" decel="50000">
                                          <p:stCondLst>
                                            <p:cond delay="169"/>
                                          </p:stCondLst>
                                        </p:cTn>
                                        <p:tgtEl>
                                          <p:spTgt spid="4">
                                            <p:txEl>
                                              <p:pRg st="0" end="0"/>
                                            </p:txEl>
                                          </p:spTgt>
                                        </p:tgtEl>
                                      </p:cBhvr>
                                      <p:to x="100000" y="100000"/>
                                    </p:animScale>
                                    <p:animScale>
                                      <p:cBhvr>
                                        <p:cTn id="15" dur="7">
                                          <p:stCondLst>
                                            <p:cond delay="328"/>
                                          </p:stCondLst>
                                        </p:cTn>
                                        <p:tgtEl>
                                          <p:spTgt spid="4">
                                            <p:txEl>
                                              <p:pRg st="0" end="0"/>
                                            </p:txEl>
                                          </p:spTgt>
                                        </p:tgtEl>
                                      </p:cBhvr>
                                      <p:to x="100000" y="80000"/>
                                    </p:animScale>
                                    <p:animScale>
                                      <p:cBhvr>
                                        <p:cTn id="16" dur="41" decel="50000">
                                          <p:stCondLst>
                                            <p:cond delay="335"/>
                                          </p:stCondLst>
                                        </p:cTn>
                                        <p:tgtEl>
                                          <p:spTgt spid="4">
                                            <p:txEl>
                                              <p:pRg st="0" end="0"/>
                                            </p:txEl>
                                          </p:spTgt>
                                        </p:tgtEl>
                                      </p:cBhvr>
                                      <p:to x="100000" y="100000"/>
                                    </p:animScale>
                                    <p:animScale>
                                      <p:cBhvr>
                                        <p:cTn id="17" dur="7">
                                          <p:stCondLst>
                                            <p:cond delay="410"/>
                                          </p:stCondLst>
                                        </p:cTn>
                                        <p:tgtEl>
                                          <p:spTgt spid="4">
                                            <p:txEl>
                                              <p:pRg st="0" end="0"/>
                                            </p:txEl>
                                          </p:spTgt>
                                        </p:tgtEl>
                                      </p:cBhvr>
                                      <p:to x="100000" y="90000"/>
                                    </p:animScale>
                                    <p:animScale>
                                      <p:cBhvr>
                                        <p:cTn id="18" dur="41" decel="50000">
                                          <p:stCondLst>
                                            <p:cond delay="417"/>
                                          </p:stCondLst>
                                        </p:cTn>
                                        <p:tgtEl>
                                          <p:spTgt spid="4">
                                            <p:txEl>
                                              <p:pRg st="0" end="0"/>
                                            </p:txEl>
                                          </p:spTgt>
                                        </p:tgtEl>
                                      </p:cBhvr>
                                      <p:to x="100000" y="100000"/>
                                    </p:animScale>
                                    <p:animScale>
                                      <p:cBhvr>
                                        <p:cTn id="19" dur="7">
                                          <p:stCondLst>
                                            <p:cond delay="452"/>
                                          </p:stCondLst>
                                        </p:cTn>
                                        <p:tgtEl>
                                          <p:spTgt spid="4">
                                            <p:txEl>
                                              <p:pRg st="0" end="0"/>
                                            </p:txEl>
                                          </p:spTgt>
                                        </p:tgtEl>
                                      </p:cBhvr>
                                      <p:to x="100000" y="95000"/>
                                    </p:animScale>
                                    <p:animScale>
                                      <p:cBhvr>
                                        <p:cTn id="20" dur="41" decel="50000">
                                          <p:stCondLst>
                                            <p:cond delay="459"/>
                                          </p:stCondLst>
                                        </p:cTn>
                                        <p:tgtEl>
                                          <p:spTgt spid="4">
                                            <p:txEl>
                                              <p:pRg st="0" end="0"/>
                                            </p:txEl>
                                          </p:spTgt>
                                        </p:tgtEl>
                                      </p:cBhvr>
                                      <p:to x="100000" y="100000"/>
                                    </p:animScale>
                                  </p:childTnLst>
                                </p:cTn>
                              </p:par>
                            </p:childTnLst>
                          </p:cTn>
                        </p:par>
                        <p:par>
                          <p:cTn id="21" fill="hold" nodeType="afterGroup">
                            <p:stCondLst>
                              <p:cond delay="6750"/>
                            </p:stCondLst>
                            <p:childTnLst>
                              <p:par>
                                <p:cTn id="22" presetID="26" presetClass="entr" presetSubtype="0" fill="hold" nodeType="afterEffect">
                                  <p:stCondLst>
                                    <p:cond delay="0"/>
                                  </p:stCondLst>
                                  <p:iterate type="lt">
                                    <p:tmPct val="10000"/>
                                  </p:iterate>
                                  <p:childTnLst>
                                    <p:set>
                                      <p:cBhvr>
                                        <p:cTn id="23" dur="1" fill="hold">
                                          <p:stCondLst>
                                            <p:cond delay="0"/>
                                          </p:stCondLst>
                                        </p:cTn>
                                        <p:tgtEl>
                                          <p:spTgt spid="4">
                                            <p:txEl>
                                              <p:pRg st="1" end="1"/>
                                            </p:txEl>
                                          </p:spTgt>
                                        </p:tgtEl>
                                        <p:attrNameLst>
                                          <p:attrName>style.visibility</p:attrName>
                                        </p:attrNameLst>
                                      </p:cBhvr>
                                      <p:to>
                                        <p:strVal val="visible"/>
                                      </p:to>
                                    </p:set>
                                    <p:animEffect transition="in" filter="wipe(down)">
                                      <p:cBhvr>
                                        <p:cTn id="24" dur="145">
                                          <p:stCondLst>
                                            <p:cond delay="0"/>
                                          </p:stCondLst>
                                        </p:cTn>
                                        <p:tgtEl>
                                          <p:spTgt spid="4">
                                            <p:txEl>
                                              <p:pRg st="1" end="1"/>
                                            </p:txEl>
                                          </p:spTgt>
                                        </p:tgtEl>
                                      </p:cBhvr>
                                    </p:animEffect>
                                    <p:anim calcmode="lin" valueType="num">
                                      <p:cBhvr>
                                        <p:cTn id="25" dur="456"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6" dur="166"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7" dur="166" tmFilter="0, 0; 0.125,0.2665; 0.25,0.4; 0.375,0.465; 0.5,0.5;  0.625,0.535; 0.75,0.6; 0.875,0.7335; 1,1">
                                          <p:stCondLst>
                                            <p:cond delay="166"/>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8" dur="83" tmFilter="0, 0; 0.125,0.2665; 0.25,0.4; 0.375,0.465; 0.5,0.5;  0.625,0.535; 0.75,0.6; 0.875,0.7335; 1,1">
                                          <p:stCondLst>
                                            <p:cond delay="331"/>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9" dur="41" tmFilter="0, 0; 0.125,0.2665; 0.25,0.4; 0.375,0.465; 0.5,0.5;  0.625,0.535; 0.75,0.6; 0.875,0.7335; 1,1">
                                          <p:stCondLst>
                                            <p:cond delay="414"/>
                                          </p:stCondLst>
                                        </p:cTn>
                                        <p:tgtEl>
                                          <p:spTgt spid="4">
                                            <p:txEl>
                                              <p:pRg st="1" end="1"/>
                                            </p:txEl>
                                          </p:spTgt>
                                        </p:tgtEl>
                                        <p:attrNameLst>
                                          <p:attrName>ppt_y</p:attrName>
                                        </p:attrNameLst>
                                      </p:cBhvr>
                                      <p:tavLst>
                                        <p:tav tm="0" fmla="#ppt_y-sin(pi*$)/81">
                                          <p:val>
                                            <p:fltVal val="0"/>
                                          </p:val>
                                        </p:tav>
                                        <p:tav tm="100000">
                                          <p:val>
                                            <p:fltVal val="1"/>
                                          </p:val>
                                        </p:tav>
                                      </p:tavLst>
                                    </p:anim>
                                    <p:animScale>
                                      <p:cBhvr>
                                        <p:cTn id="30" dur="7">
                                          <p:stCondLst>
                                            <p:cond delay="162"/>
                                          </p:stCondLst>
                                        </p:cTn>
                                        <p:tgtEl>
                                          <p:spTgt spid="4">
                                            <p:txEl>
                                              <p:pRg st="1" end="1"/>
                                            </p:txEl>
                                          </p:spTgt>
                                        </p:tgtEl>
                                      </p:cBhvr>
                                      <p:to x="100000" y="60000"/>
                                    </p:animScale>
                                    <p:animScale>
                                      <p:cBhvr>
                                        <p:cTn id="31" dur="41" decel="50000">
                                          <p:stCondLst>
                                            <p:cond delay="169"/>
                                          </p:stCondLst>
                                        </p:cTn>
                                        <p:tgtEl>
                                          <p:spTgt spid="4">
                                            <p:txEl>
                                              <p:pRg st="1" end="1"/>
                                            </p:txEl>
                                          </p:spTgt>
                                        </p:tgtEl>
                                      </p:cBhvr>
                                      <p:to x="100000" y="100000"/>
                                    </p:animScale>
                                    <p:animScale>
                                      <p:cBhvr>
                                        <p:cTn id="32" dur="7">
                                          <p:stCondLst>
                                            <p:cond delay="328"/>
                                          </p:stCondLst>
                                        </p:cTn>
                                        <p:tgtEl>
                                          <p:spTgt spid="4">
                                            <p:txEl>
                                              <p:pRg st="1" end="1"/>
                                            </p:txEl>
                                          </p:spTgt>
                                        </p:tgtEl>
                                      </p:cBhvr>
                                      <p:to x="100000" y="80000"/>
                                    </p:animScale>
                                    <p:animScale>
                                      <p:cBhvr>
                                        <p:cTn id="33" dur="41" decel="50000">
                                          <p:stCondLst>
                                            <p:cond delay="335"/>
                                          </p:stCondLst>
                                        </p:cTn>
                                        <p:tgtEl>
                                          <p:spTgt spid="4">
                                            <p:txEl>
                                              <p:pRg st="1" end="1"/>
                                            </p:txEl>
                                          </p:spTgt>
                                        </p:tgtEl>
                                      </p:cBhvr>
                                      <p:to x="100000" y="100000"/>
                                    </p:animScale>
                                    <p:animScale>
                                      <p:cBhvr>
                                        <p:cTn id="34" dur="7">
                                          <p:stCondLst>
                                            <p:cond delay="410"/>
                                          </p:stCondLst>
                                        </p:cTn>
                                        <p:tgtEl>
                                          <p:spTgt spid="4">
                                            <p:txEl>
                                              <p:pRg st="1" end="1"/>
                                            </p:txEl>
                                          </p:spTgt>
                                        </p:tgtEl>
                                      </p:cBhvr>
                                      <p:to x="100000" y="90000"/>
                                    </p:animScale>
                                    <p:animScale>
                                      <p:cBhvr>
                                        <p:cTn id="35" dur="41" decel="50000">
                                          <p:stCondLst>
                                            <p:cond delay="417"/>
                                          </p:stCondLst>
                                        </p:cTn>
                                        <p:tgtEl>
                                          <p:spTgt spid="4">
                                            <p:txEl>
                                              <p:pRg st="1" end="1"/>
                                            </p:txEl>
                                          </p:spTgt>
                                        </p:tgtEl>
                                      </p:cBhvr>
                                      <p:to x="100000" y="100000"/>
                                    </p:animScale>
                                    <p:animScale>
                                      <p:cBhvr>
                                        <p:cTn id="36" dur="7">
                                          <p:stCondLst>
                                            <p:cond delay="452"/>
                                          </p:stCondLst>
                                        </p:cTn>
                                        <p:tgtEl>
                                          <p:spTgt spid="4">
                                            <p:txEl>
                                              <p:pRg st="1" end="1"/>
                                            </p:txEl>
                                          </p:spTgt>
                                        </p:tgtEl>
                                      </p:cBhvr>
                                      <p:to x="100000" y="95000"/>
                                    </p:animScale>
                                    <p:animScale>
                                      <p:cBhvr>
                                        <p:cTn id="37" dur="41" decel="50000">
                                          <p:stCondLst>
                                            <p:cond delay="459"/>
                                          </p:stCondLst>
                                        </p:cTn>
                                        <p:tgtEl>
                                          <p:spTgt spid="4">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139522" y="1404784"/>
            <a:ext cx="2616422" cy="2400657"/>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Bef>
                <a:spcPts val="0"/>
              </a:spcBef>
              <a:spcAft>
                <a:spcPts val="0"/>
              </a:spcAft>
              <a:defRPr/>
            </a:pPr>
            <a:r>
              <a:rPr lang="es-AR" sz="15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Fin</a:t>
            </a:r>
          </a:p>
        </p:txBody>
      </p:sp>
      <p:sp>
        <p:nvSpPr>
          <p:cNvPr id="5" name="4 CuadroTexto"/>
          <p:cNvSpPr txBox="1">
            <a:spLocks noChangeArrowheads="1"/>
          </p:cNvSpPr>
          <p:nvPr/>
        </p:nvSpPr>
        <p:spPr bwMode="auto">
          <a:xfrm>
            <a:off x="1687513" y="2605088"/>
            <a:ext cx="927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Fuentes</a:t>
            </a:r>
          </a:p>
        </p:txBody>
      </p:sp>
      <p:sp>
        <p:nvSpPr>
          <p:cNvPr id="6" name="5 Rectángulo"/>
          <p:cNvSpPr>
            <a:spLocks noChangeArrowheads="1"/>
          </p:cNvSpPr>
          <p:nvPr/>
        </p:nvSpPr>
        <p:spPr bwMode="auto">
          <a:xfrm>
            <a:off x="539750" y="3108325"/>
            <a:ext cx="61293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2"/>
              </a:rPr>
              <a:t>http://www.arcondebuenosaires.com.ar/conf-cafe-hansen.htm</a:t>
            </a:r>
            <a:endParaRPr lang="es-AR" altLang="es-ES" sz="1000"/>
          </a:p>
        </p:txBody>
      </p:sp>
      <p:sp>
        <p:nvSpPr>
          <p:cNvPr id="7" name="6 Rectángulo"/>
          <p:cNvSpPr>
            <a:spLocks noChangeArrowheads="1"/>
          </p:cNvSpPr>
          <p:nvPr/>
        </p:nvSpPr>
        <p:spPr bwMode="auto">
          <a:xfrm>
            <a:off x="558800" y="3600450"/>
            <a:ext cx="7921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3"/>
              </a:rPr>
              <a:t>http://blogs.lanacion.com.ar/maldito-tango/maestros/hoy-gran-milonga-en-el-historico-cabaret-marabu/</a:t>
            </a:r>
            <a:endParaRPr lang="es-AR" altLang="es-ES" sz="1000"/>
          </a:p>
        </p:txBody>
      </p:sp>
      <p:sp>
        <p:nvSpPr>
          <p:cNvPr id="8" name="7 Rectángulo"/>
          <p:cNvSpPr>
            <a:spLocks noChangeArrowheads="1"/>
          </p:cNvSpPr>
          <p:nvPr/>
        </p:nvSpPr>
        <p:spPr bwMode="auto">
          <a:xfrm>
            <a:off x="549275" y="3846513"/>
            <a:ext cx="59039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4"/>
              </a:rPr>
              <a:t>http://periodicovas.com/cabaret-marabu-una-historia-de-amor-y-abandono/</a:t>
            </a:r>
            <a:endParaRPr lang="es-AR" altLang="es-ES" sz="1000"/>
          </a:p>
        </p:txBody>
      </p:sp>
      <p:sp>
        <p:nvSpPr>
          <p:cNvPr id="9" name="8 Rectángulo"/>
          <p:cNvSpPr>
            <a:spLocks noChangeArrowheads="1"/>
          </p:cNvSpPr>
          <p:nvPr/>
        </p:nvSpPr>
        <p:spPr bwMode="auto">
          <a:xfrm>
            <a:off x="539750" y="3354388"/>
            <a:ext cx="60483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5"/>
              </a:rPr>
              <a:t>http://www.buenosaires.gob.ar/areas/cultura/cpphc/sitios/detalle.php?id=24</a:t>
            </a:r>
            <a:endParaRPr lang="es-AR" altLang="es-ES" sz="1000"/>
          </a:p>
        </p:txBody>
      </p:sp>
      <p:sp>
        <p:nvSpPr>
          <p:cNvPr id="10" name="9 Rectángulo"/>
          <p:cNvSpPr>
            <a:spLocks noChangeArrowheads="1"/>
          </p:cNvSpPr>
          <p:nvPr/>
        </p:nvSpPr>
        <p:spPr bwMode="auto">
          <a:xfrm>
            <a:off x="539750" y="4338638"/>
            <a:ext cx="43338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6"/>
              </a:rPr>
              <a:t>http://www.acciontv.com.ar/soca/bsas/fotos2/rosas.htm</a:t>
            </a:r>
            <a:endParaRPr lang="es-AR" altLang="es-ES" sz="1000"/>
          </a:p>
        </p:txBody>
      </p:sp>
      <p:sp>
        <p:nvSpPr>
          <p:cNvPr id="11" name="10 Rectángulo"/>
          <p:cNvSpPr>
            <a:spLocks noChangeArrowheads="1"/>
          </p:cNvSpPr>
          <p:nvPr/>
        </p:nvSpPr>
        <p:spPr bwMode="auto">
          <a:xfrm>
            <a:off x="539750" y="4594225"/>
            <a:ext cx="58324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7"/>
              </a:rPr>
              <a:t>http://www.elarcadigital.com.ar/modules/revistadigital/articulo.php?id=479</a:t>
            </a:r>
            <a:endParaRPr lang="es-AR" altLang="es-ES" sz="1000"/>
          </a:p>
        </p:txBody>
      </p:sp>
      <p:sp>
        <p:nvSpPr>
          <p:cNvPr id="12" name="11 Rectángulo"/>
          <p:cNvSpPr>
            <a:spLocks noChangeArrowheads="1"/>
          </p:cNvSpPr>
          <p:nvPr/>
        </p:nvSpPr>
        <p:spPr bwMode="auto">
          <a:xfrm>
            <a:off x="549275" y="4840288"/>
            <a:ext cx="65166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8"/>
              </a:rPr>
              <a:t>http://tangosalbardo.blogspot.com.ar/2012/03/royal-pigall.html</a:t>
            </a:r>
            <a:endParaRPr lang="es-AR" altLang="es-ES" sz="1000"/>
          </a:p>
        </p:txBody>
      </p:sp>
      <p:sp>
        <p:nvSpPr>
          <p:cNvPr id="13" name="12 Rectángulo"/>
          <p:cNvSpPr>
            <a:spLocks noChangeArrowheads="1"/>
          </p:cNvSpPr>
          <p:nvPr/>
        </p:nvSpPr>
        <p:spPr bwMode="auto">
          <a:xfrm>
            <a:off x="558800" y="4092575"/>
            <a:ext cx="89296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sz="1000">
                <a:hlinkClick r:id="rId9"/>
              </a:rPr>
              <a:t>https://es-la.facebook.com/notes/juan-diego-carbone/tiempos-viejos-recordando-los-cabarets-de-buenos-aires/10151324136147692</a:t>
            </a:r>
            <a:endParaRPr lang="es-AR" altLang="es-ES" sz="1000"/>
          </a:p>
        </p:txBody>
      </p:sp>
      <p:sp>
        <p:nvSpPr>
          <p:cNvPr id="15" name="14 CuadroTexto"/>
          <p:cNvSpPr txBox="1">
            <a:spLocks noChangeArrowheads="1"/>
          </p:cNvSpPr>
          <p:nvPr/>
        </p:nvSpPr>
        <p:spPr bwMode="auto">
          <a:xfrm rot="-2012582">
            <a:off x="8027988" y="4089400"/>
            <a:ext cx="1068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s-AR" altLang="es-ES">
                <a:solidFill>
                  <a:schemeClr val="bg1"/>
                </a:solidFill>
                <a:latin typeface="Alex Brush" charset="0"/>
              </a:rPr>
              <a:t>Cholulita </a:t>
            </a:r>
          </a:p>
          <a:p>
            <a:pPr algn="ctr" eaLnBrk="1" hangingPunct="1"/>
            <a:r>
              <a:rPr lang="es-AR" altLang="es-ES">
                <a:solidFill>
                  <a:schemeClr val="bg1"/>
                </a:solidFill>
                <a:latin typeface="Alex Brush" charset="0"/>
              </a:rPr>
              <a:t>y </a:t>
            </a:r>
          </a:p>
          <a:p>
            <a:pPr algn="ctr" eaLnBrk="1" hangingPunct="1"/>
            <a:r>
              <a:rPr lang="es-AR" altLang="es-ES">
                <a:solidFill>
                  <a:schemeClr val="bg1"/>
                </a:solidFill>
                <a:latin typeface="Alex Brush" charset="0"/>
              </a:rPr>
              <a:t>RaúlTM </a:t>
            </a:r>
          </a:p>
        </p:txBody>
      </p:sp>
      <p:pic>
        <p:nvPicPr>
          <p:cNvPr id="43021" name="Picture 4"/>
          <p:cNvPicPr>
            <a:picLocks noChangeAspect="1" noChangeArrowheads="1"/>
          </p:cNvPicPr>
          <p:nvPr/>
        </p:nvPicPr>
        <p:blipFill>
          <a:blip r:embed="rId10">
            <a:extLst>
              <a:ext uri="{28A0092B-C50C-407E-A947-70E740481C1C}">
                <a14:useLocalDpi xmlns:a14="http://schemas.microsoft.com/office/drawing/2010/main" val="0"/>
              </a:ext>
            </a:extLst>
          </a:blip>
          <a:srcRect l="5664" t="1547" r="5664" b="3906"/>
          <a:stretch>
            <a:fillRect/>
          </a:stretch>
        </p:blipFill>
        <p:spPr bwMode="auto">
          <a:xfrm rot="-2076817">
            <a:off x="6469063" y="153988"/>
            <a:ext cx="1871662"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CuadroTexto"/>
          <p:cNvSpPr txBox="1">
            <a:spLocks noChangeArrowheads="1"/>
          </p:cNvSpPr>
          <p:nvPr/>
        </p:nvSpPr>
        <p:spPr bwMode="auto">
          <a:xfrm>
            <a:off x="576263" y="2805113"/>
            <a:ext cx="2306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s-AR" altLang="es-ES">
                <a:solidFill>
                  <a:schemeClr val="bg1"/>
                </a:solidFill>
              </a:rPr>
              <a:t>Imágenes:  </a:t>
            </a:r>
            <a:r>
              <a:rPr lang="es-AR" altLang="es-ES" i="1">
                <a:solidFill>
                  <a:schemeClr val="bg1"/>
                </a:solidFill>
              </a:rPr>
              <a:t>de Internet</a:t>
            </a:r>
          </a:p>
        </p:txBody>
      </p:sp>
    </p:spTree>
  </p:cSld>
  <p:clrMapOvr>
    <a:masterClrMapping/>
  </p:clrMapOvr>
  <p:transition spd="slow" advTm="12783">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600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10" presetClass="exit" presetSubtype="0" fill="hold" grpId="0" nodeType="withEffect">
                                  <p:stCondLst>
                                    <p:cond delay="6000"/>
                                  </p:stCondLst>
                                  <p:childTnLst>
                                    <p:animEffect transition="out" filter="fade">
                                      <p:cBhvr>
                                        <p:cTn id="9" dur="500"/>
                                        <p:tgtEl>
                                          <p:spTgt spid="17"/>
                                        </p:tgtEl>
                                      </p:cBhvr>
                                    </p:animEffect>
                                    <p:set>
                                      <p:cBhvr>
                                        <p:cTn id="10" dur="1" fill="hold">
                                          <p:stCondLst>
                                            <p:cond delay="499"/>
                                          </p:stCondLst>
                                        </p:cTn>
                                        <p:tgtEl>
                                          <p:spTgt spid="17"/>
                                        </p:tgtEl>
                                        <p:attrNameLst>
                                          <p:attrName>style.visibility</p:attrName>
                                        </p:attrNameLst>
                                      </p:cBhvr>
                                      <p:to>
                                        <p:strVal val="hidden"/>
                                      </p:to>
                                    </p:set>
                                  </p:childTnLst>
                                </p:cTn>
                              </p:par>
                              <p:par>
                                <p:cTn id="11" presetID="10" presetClass="exit" presetSubtype="0" fill="hold" grpId="0" nodeType="withEffect">
                                  <p:stCondLst>
                                    <p:cond delay="600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par>
                                <p:cTn id="14" presetID="10" presetClass="exit" presetSubtype="0" fill="hold" grpId="0" nodeType="withEffect">
                                  <p:stCondLst>
                                    <p:cond delay="600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par>
                                <p:cTn id="17" presetID="10" presetClass="exit" presetSubtype="0" fill="hold" grpId="0" nodeType="withEffect">
                                  <p:stCondLst>
                                    <p:cond delay="6000"/>
                                  </p:stCondLst>
                                  <p:childTnLst>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par>
                                <p:cTn id="20" presetID="10" presetClass="exit" presetSubtype="0" fill="hold" grpId="0" nodeType="withEffect">
                                  <p:stCondLst>
                                    <p:cond delay="600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xit" presetSubtype="0" fill="hold" grpId="0" nodeType="withEffect">
                                  <p:stCondLst>
                                    <p:cond delay="6000"/>
                                  </p:stCondLst>
                                  <p:childTnLst>
                                    <p:animEffect transition="out" filter="fade">
                                      <p:cBhvr>
                                        <p:cTn id="24" dur="500"/>
                                        <p:tgtEl>
                                          <p:spTgt spid="10"/>
                                        </p:tgtEl>
                                      </p:cBhvr>
                                    </p:animEffect>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0" nodeType="withEffect">
                                  <p:stCondLst>
                                    <p:cond delay="6000"/>
                                  </p:stCondLst>
                                  <p:childTnLst>
                                    <p:animEffect transition="out" filter="fade">
                                      <p:cBhvr>
                                        <p:cTn id="27" dur="500"/>
                                        <p:tgtEl>
                                          <p:spTgt spid="11"/>
                                        </p:tgtEl>
                                      </p:cBhvr>
                                    </p:animEffect>
                                    <p:set>
                                      <p:cBhvr>
                                        <p:cTn id="28" dur="1" fill="hold">
                                          <p:stCondLst>
                                            <p:cond delay="499"/>
                                          </p:stCondLst>
                                        </p:cTn>
                                        <p:tgtEl>
                                          <p:spTgt spid="11"/>
                                        </p:tgtEl>
                                        <p:attrNameLst>
                                          <p:attrName>style.visibility</p:attrName>
                                        </p:attrNameLst>
                                      </p:cBhvr>
                                      <p:to>
                                        <p:strVal val="hidden"/>
                                      </p:to>
                                    </p:set>
                                  </p:childTnLst>
                                </p:cTn>
                              </p:par>
                              <p:par>
                                <p:cTn id="29" presetID="10" presetClass="exit" presetSubtype="0" fill="hold" grpId="0" nodeType="withEffect">
                                  <p:stCondLst>
                                    <p:cond delay="6000"/>
                                  </p:stCondLst>
                                  <p:childTnLst>
                                    <p:animEffect transition="out" filter="fade">
                                      <p:cBhvr>
                                        <p:cTn id="30" dur="500"/>
                                        <p:tgtEl>
                                          <p:spTgt spid="12"/>
                                        </p:tgtEl>
                                      </p:cBhvr>
                                    </p:animEffect>
                                    <p:set>
                                      <p:cBhvr>
                                        <p:cTn id="31" dur="1" fill="hold">
                                          <p:stCondLst>
                                            <p:cond delay="499"/>
                                          </p:stCondLst>
                                        </p:cTn>
                                        <p:tgtEl>
                                          <p:spTgt spid="12"/>
                                        </p:tgtEl>
                                        <p:attrNameLst>
                                          <p:attrName>style.visibility</p:attrName>
                                        </p:attrNameLst>
                                      </p:cBhvr>
                                      <p:to>
                                        <p:strVal val="hidden"/>
                                      </p:to>
                                    </p:set>
                                  </p:childTnLst>
                                </p:cTn>
                              </p:par>
                              <p:par>
                                <p:cTn id="32" presetID="10" presetClass="exit" presetSubtype="0" fill="hold" grpId="0" nodeType="withEffect">
                                  <p:stCondLst>
                                    <p:cond delay="600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childTnLst>
                          </p:cTn>
                        </p:par>
                        <p:par>
                          <p:cTn id="35" fill="hold" nodeType="afterGroup">
                            <p:stCondLst>
                              <p:cond delay="6500"/>
                            </p:stCondLst>
                            <p:childTnLst>
                              <p:par>
                                <p:cTn id="36" presetID="41" presetClass="entr" presetSubtype="0" fill="hold" nodeType="afterEffect">
                                  <p:stCondLst>
                                    <p:cond delay="0"/>
                                  </p:stCondLst>
                                  <p:iterate type="lt">
                                    <p:tmPct val="10000"/>
                                  </p:iterate>
                                  <p:childTnLst>
                                    <p:set>
                                      <p:cBhvr>
                                        <p:cTn id="37" dur="1" fill="hold">
                                          <p:stCondLst>
                                            <p:cond delay="0"/>
                                          </p:stCondLst>
                                        </p:cTn>
                                        <p:tgtEl>
                                          <p:spTgt spid="4"/>
                                        </p:tgtEl>
                                        <p:attrNameLst>
                                          <p:attrName>style.visibility</p:attrName>
                                        </p:attrNameLst>
                                      </p:cBhvr>
                                      <p:to>
                                        <p:strVal val="visible"/>
                                      </p:to>
                                    </p:set>
                                    <p:anim calcmode="lin" valueType="num">
                                      <p:cBhvr>
                                        <p:cTn id="38" dur="2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9" dur="2000" fill="hold"/>
                                        <p:tgtEl>
                                          <p:spTgt spid="4"/>
                                        </p:tgtEl>
                                        <p:attrNameLst>
                                          <p:attrName>ppt_y</p:attrName>
                                        </p:attrNameLst>
                                      </p:cBhvr>
                                      <p:tavLst>
                                        <p:tav tm="0">
                                          <p:val>
                                            <p:strVal val="#ppt_y"/>
                                          </p:val>
                                        </p:tav>
                                        <p:tav tm="100000">
                                          <p:val>
                                            <p:strVal val="#ppt_y"/>
                                          </p:val>
                                        </p:tav>
                                      </p:tavLst>
                                    </p:anim>
                                    <p:anim calcmode="lin" valueType="num">
                                      <p:cBhvr>
                                        <p:cTn id="40" dur="2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41" dur="2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42" dur="2000" tmFilter="0,0; .5, 1; 1, 1"/>
                                        <p:tgtEl>
                                          <p:spTgt spid="4"/>
                                        </p:tgtEl>
                                      </p:cBhvr>
                                    </p:animEffect>
                                  </p:childTnLst>
                                </p:cTn>
                              </p:par>
                              <p:par>
                                <p:cTn id="43" presetID="35" presetClass="path" presetSubtype="0" accel="50000" decel="50000" fill="hold" grpId="0" nodeType="withEffect">
                                  <p:stCondLst>
                                    <p:cond delay="0"/>
                                  </p:stCondLst>
                                  <p:childTnLst>
                                    <p:animMotion origin="layout" path="M -4.72222E-6 -6.60086E-7 L -0.86579 -0.00308 " pathEditMode="relative" rAng="0" ptsTypes="AA">
                                      <p:cBhvr>
                                        <p:cTn id="44" dur="2000" fill="hold"/>
                                        <p:tgtEl>
                                          <p:spTgt spid="15"/>
                                        </p:tgtEl>
                                        <p:attrNameLst>
                                          <p:attrName>ppt_x</p:attrName>
                                          <p:attrName>ppt_y</p:attrName>
                                        </p:attrNameLst>
                                      </p:cBhvr>
                                      <p:rCtr x="-43299" y="-15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5"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s-ES" altLang="es-ES">
              <a:solidFill>
                <a:srgbClr val="000000"/>
              </a:solidFill>
              <a:latin typeface="Arial" panose="020B0604020202020204" pitchFamily="34" charset="0"/>
            </a:endParaRPr>
          </a:p>
        </p:txBody>
      </p:sp>
      <p:sp>
        <p:nvSpPr>
          <p:cNvPr id="44035"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s-ES" altLang="es-ES">
              <a:solidFill>
                <a:srgbClr val="000000"/>
              </a:solidFill>
              <a:latin typeface="Arial" panose="020B0604020202020204" pitchFamily="34" charset="0"/>
            </a:endParaRPr>
          </a:p>
        </p:txBody>
      </p:sp>
      <p:sp>
        <p:nvSpPr>
          <p:cNvPr id="44036"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s-ES" altLang="es-ES">
              <a:solidFill>
                <a:srgbClr val="000000"/>
              </a:solidFill>
              <a:latin typeface="Arial" panose="020B0604020202020204" pitchFamily="34" charset="0"/>
            </a:endParaRPr>
          </a:p>
        </p:txBody>
      </p:sp>
      <p:sp>
        <p:nvSpPr>
          <p:cNvPr id="44037" name="AutoShape 6" descr="postit"/>
          <p:cNvSpPr>
            <a:spLocks noChangeAspect="1" noChangeArrowheads="1"/>
          </p:cNvSpPr>
          <p:nvPr/>
        </p:nvSpPr>
        <p:spPr bwMode="auto">
          <a:xfrm>
            <a:off x="4191000" y="1657350"/>
            <a:ext cx="304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s-ES" altLang="es-ES">
              <a:solidFill>
                <a:srgbClr val="000000"/>
              </a:solidFill>
              <a:latin typeface="Arial" panose="020B0604020202020204" pitchFamily="34" charset="0"/>
            </a:endParaRPr>
          </a:p>
        </p:txBody>
      </p:sp>
      <p:pic>
        <p:nvPicPr>
          <p:cNvPr id="44038"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0"/>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39" name="Text Box 11"/>
          <p:cNvSpPr txBox="1">
            <a:spLocks noChangeArrowheads="1"/>
          </p:cNvSpPr>
          <p:nvPr/>
        </p:nvSpPr>
        <p:spPr bwMode="auto">
          <a:xfrm>
            <a:off x="0" y="4114800"/>
            <a:ext cx="914400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_tradnl" altLang="es-ES" sz="1200" b="1">
                <a:solidFill>
                  <a:srgbClr val="04265C"/>
                </a:solidFill>
                <a:latin typeface="Berlin Sans FB Demi" panose="020E0802020502020306" pitchFamily="34" charset="0"/>
              </a:rPr>
              <a:t>Si deseas recibir pps periódicamente en tu correo electrónico subscríbete aquí: </a:t>
            </a:r>
          </a:p>
        </p:txBody>
      </p:sp>
      <p:pic>
        <p:nvPicPr>
          <p:cNvPr id="44040"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0"/>
            <a:ext cx="2540000"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1" name="Text Box 126"/>
          <p:cNvSpPr txBox="1">
            <a:spLocks noChangeArrowheads="1"/>
          </p:cNvSpPr>
          <p:nvPr/>
        </p:nvSpPr>
        <p:spPr bwMode="auto">
          <a:xfrm>
            <a:off x="914400" y="1943100"/>
            <a:ext cx="10668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spcBef>
                <a:spcPct val="50000"/>
              </a:spcBef>
            </a:pPr>
            <a:endParaRPr lang="es-ES" altLang="es-ES">
              <a:solidFill>
                <a:srgbClr val="000000"/>
              </a:solidFill>
              <a:latin typeface="Arial" panose="020B0604020202020204" pitchFamily="34" charset="0"/>
            </a:endParaRPr>
          </a:p>
        </p:txBody>
      </p:sp>
      <p:graphicFrame>
        <p:nvGraphicFramePr>
          <p:cNvPr id="11701" name="Group 437"/>
          <p:cNvGraphicFramePr>
            <a:graphicFrameLocks noGrp="1"/>
          </p:cNvGraphicFramePr>
          <p:nvPr/>
        </p:nvGraphicFramePr>
        <p:xfrm>
          <a:off x="5029200" y="2514600"/>
          <a:ext cx="3200400" cy="1157289"/>
        </p:xfrm>
        <a:graphic>
          <a:graphicData uri="http://schemas.openxmlformats.org/drawingml/2006/table">
            <a:tbl>
              <a:tblPr/>
              <a:tblGrid>
                <a:gridCol w="1106488"/>
                <a:gridCol w="1046162"/>
                <a:gridCol w="1047750"/>
              </a:tblGrid>
              <a:tr h="27445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307" marB="343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42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45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95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307" marB="343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4064" name="Text Box 386"/>
          <p:cNvSpPr txBox="1">
            <a:spLocks noChangeArrowheads="1"/>
          </p:cNvSpPr>
          <p:nvPr/>
        </p:nvSpPr>
        <p:spPr bwMode="auto">
          <a:xfrm>
            <a:off x="914400" y="2171700"/>
            <a:ext cx="32004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_tradnl" altLang="es-ES" b="1" u="sng">
                <a:solidFill>
                  <a:srgbClr val="04265C"/>
                </a:solidFill>
                <a:latin typeface="Berlin Sans FB Demi" panose="020E0802020502020306" pitchFamily="34" charset="0"/>
              </a:rPr>
              <a:t>Propia Creación</a:t>
            </a:r>
          </a:p>
        </p:txBody>
      </p:sp>
      <p:sp>
        <p:nvSpPr>
          <p:cNvPr id="44065" name="Text Box 387"/>
          <p:cNvSpPr txBox="1">
            <a:spLocks noChangeArrowheads="1"/>
          </p:cNvSpPr>
          <p:nvPr/>
        </p:nvSpPr>
        <p:spPr bwMode="auto">
          <a:xfrm>
            <a:off x="5029200" y="2171700"/>
            <a:ext cx="32004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_tradnl" altLang="es-ES"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2514600"/>
          <a:ext cx="3200400" cy="1155700"/>
        </p:xfrm>
        <a:graphic>
          <a:graphicData uri="http://schemas.openxmlformats.org/drawingml/2006/table">
            <a:tbl>
              <a:tblPr/>
              <a:tblGrid>
                <a:gridCol w="1106488"/>
                <a:gridCol w="1046162"/>
                <a:gridCol w="1047750"/>
              </a:tblGrid>
              <a:tr h="2744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305" marB="343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40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44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40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305" marB="343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4088"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089" name="Text Box 417"/>
          <p:cNvSpPr txBox="1">
            <a:spLocks noChangeArrowheads="1"/>
          </p:cNvSpPr>
          <p:nvPr/>
        </p:nvSpPr>
        <p:spPr bwMode="auto">
          <a:xfrm>
            <a:off x="152400" y="1771650"/>
            <a:ext cx="91440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_tradnl" altLang="es-ES" b="1">
                <a:solidFill>
                  <a:srgbClr val="04265C"/>
                </a:solidFill>
                <a:latin typeface="Berlin Sans FB Demi" panose="020E0802020502020306" pitchFamily="34" charset="0"/>
              </a:rPr>
              <a:t>Accede a la sección que desees desde aquí:</a:t>
            </a:r>
          </a:p>
        </p:txBody>
      </p:sp>
    </p:spTree>
  </p:cSld>
  <p:clrMapOvr>
    <a:masterClrMapping/>
  </p:clrMapOvr>
  <p:transition spd="slow" advTm="4368">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ags/tag2.xml><?xml version="1.0" encoding="utf-8"?>
<p:tagLst xmlns:a="http://schemas.openxmlformats.org/drawingml/2006/main" xmlns:r="http://schemas.openxmlformats.org/officeDocument/2006/relationships" xmlns:p="http://schemas.openxmlformats.org/presentationml/2006/main">
  <p:tag name="TIMING" val="|9.9"/>
</p:tagLst>
</file>

<file path=ppt/tags/tag3.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3530</TotalTime>
  <Words>2481</Words>
  <Application>Microsoft Office PowerPoint</Application>
  <PresentationFormat>Presentación en pantalla (16:9)</PresentationFormat>
  <Paragraphs>283</Paragraphs>
  <Slides>36</Slides>
  <Notes>3</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36</vt:i4>
      </vt:variant>
    </vt:vector>
  </HeadingPairs>
  <TitlesOfParts>
    <vt:vector size="43" baseType="lpstr">
      <vt:lpstr>Broadway</vt:lpstr>
      <vt:lpstr>Berlin Sans FB Demi</vt:lpstr>
      <vt:lpstr>Arial</vt:lpstr>
      <vt:lpstr>Alex Brush</vt:lpstr>
      <vt:lpstr>Calibri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Nelide Venerucci</cp:lastModifiedBy>
  <cp:revision>205</cp:revision>
  <dcterms:created xsi:type="dcterms:W3CDTF">2014-11-20T12:18:44Z</dcterms:created>
  <dcterms:modified xsi:type="dcterms:W3CDTF">2014-12-06T23:50:03Z</dcterms:modified>
  <cp:contentStatus/>
</cp:coreProperties>
</file>