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  <p:sldMasterId id="2147483662" r:id="rId3"/>
  </p:sldMasterIdLst>
  <p:notesMasterIdLst>
    <p:notesMasterId r:id="rId18"/>
  </p:notesMasterIdLst>
  <p:sldIdLst>
    <p:sldId id="270" r:id="rId4"/>
    <p:sldId id="256" r:id="rId5"/>
    <p:sldId id="262" r:id="rId6"/>
    <p:sldId id="257" r:id="rId7"/>
    <p:sldId id="258" r:id="rId8"/>
    <p:sldId id="259" r:id="rId9"/>
    <p:sldId id="260" r:id="rId10"/>
    <p:sldId id="261" r:id="rId11"/>
    <p:sldId id="263" r:id="rId12"/>
    <p:sldId id="266" r:id="rId13"/>
    <p:sldId id="264" r:id="rId14"/>
    <p:sldId id="267" r:id="rId15"/>
    <p:sldId id="269" r:id="rId16"/>
    <p:sldId id="265" r:id="rId17"/>
  </p:sldIdLst>
  <p:sldSz cx="9144000" cy="5143500" type="screen16x9"/>
  <p:notesSz cx="6858000" cy="9144000"/>
  <p:embeddedFontLst>
    <p:embeddedFont>
      <p:font typeface="Alex Brush" pitchFamily="2" charset="0"/>
      <p:regular r:id="rId19"/>
    </p:embeddedFont>
    <p:embeddedFont>
      <p:font typeface="Calibri" pitchFamily="34" charset="0"/>
      <p:regular r:id="rId20"/>
      <p:bold r:id="rId21"/>
      <p:italic r:id="rId22"/>
      <p:boldItalic r:id="rId23"/>
    </p:embeddedFont>
    <p:embeddedFont>
      <p:font typeface="Berlin Sans FB Demi" pitchFamily="34" charset="0"/>
      <p:bold r:id="rId24"/>
    </p:embeddedFont>
    <p:embeddedFont>
      <p:font typeface="Matura MT Script Capitals" pitchFamily="66" charset="0"/>
      <p:regular r:id="rId25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oZvSeOJoc+mY5g8pwVK/A==" hashData="sIYYFwJCNKRWiiPiegMZ9Qssno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84" y="-54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3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6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font" Target="fonts/font1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D9E809-A901-4ED3-99B5-5F1C8F4ACA5D}" type="datetimeFigureOut">
              <a:rPr lang="es-AR" smtClean="0"/>
              <a:t>13/11/2014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F29303-8A57-4079-B109-460F5CD4590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6401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29303-8A57-4079-B109-460F5CD45904}" type="slidenum">
              <a:rPr lang="es-AR" smtClean="0"/>
              <a:t>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23137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899F7-009D-4900-98F0-35CFB8902533}" type="datetimeFigureOut">
              <a:rPr lang="es-AR" smtClean="0"/>
              <a:t>13/11/2014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0016-84B2-4758-912C-08EE6E61741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93572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899F7-009D-4900-98F0-35CFB8902533}" type="datetimeFigureOut">
              <a:rPr lang="es-AR" smtClean="0"/>
              <a:t>13/11/2014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0016-84B2-4758-912C-08EE6E61741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65688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899F7-009D-4900-98F0-35CFB8902533}" type="datetimeFigureOut">
              <a:rPr lang="es-AR" smtClean="0"/>
              <a:t>13/11/2014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0016-84B2-4758-912C-08EE6E61741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47260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899F7-009D-4900-98F0-35CFB8902533}" type="datetimeFigureOut">
              <a:rPr lang="es-AR" smtClean="0"/>
              <a:t>13/11/2014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0016-84B2-4758-912C-08EE6E61741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97728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899F7-009D-4900-98F0-35CFB8902533}" type="datetimeFigureOut">
              <a:rPr lang="es-AR" smtClean="0"/>
              <a:t>13/11/2014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0016-84B2-4758-912C-08EE6E61741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10924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899F7-009D-4900-98F0-35CFB8902533}" type="datetimeFigureOut">
              <a:rPr lang="es-AR" smtClean="0"/>
              <a:t>13/11/2014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0016-84B2-4758-912C-08EE6E61741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53327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899F7-009D-4900-98F0-35CFB8902533}" type="datetimeFigureOut">
              <a:rPr lang="es-AR" smtClean="0"/>
              <a:t>13/11/2014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0016-84B2-4758-912C-08EE6E61741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61580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899F7-009D-4900-98F0-35CFB8902533}" type="datetimeFigureOut">
              <a:rPr lang="es-AR" smtClean="0"/>
              <a:t>13/11/2014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0016-84B2-4758-912C-08EE6E61741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81052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899F7-009D-4900-98F0-35CFB8902533}" type="datetimeFigureOut">
              <a:rPr lang="es-AR" smtClean="0"/>
              <a:t>13/11/2014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0016-84B2-4758-912C-08EE6E61741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69006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899F7-009D-4900-98F0-35CFB8902533}" type="datetimeFigureOut">
              <a:rPr lang="es-AR" smtClean="0"/>
              <a:t>13/11/2014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0016-84B2-4758-912C-08EE6E61741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37245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899F7-009D-4900-98F0-35CFB8902533}" type="datetimeFigureOut">
              <a:rPr lang="es-AR" smtClean="0"/>
              <a:t>13/11/2014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0016-84B2-4758-912C-08EE6E61741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48798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E1629E-0ACF-4769-A1DA-AED1BCCA359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2136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13/11/2014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9017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13/11/2014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4112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13/11/2014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8011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13/11/2014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4183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13/11/2014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8349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13/11/2014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3355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13/11/2014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4993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13/11/2014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9205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13/11/2014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7073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13/11/2014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4855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13/11/2014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058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B899F7-009D-4900-98F0-35CFB8902533}" type="datetimeFigureOut">
              <a:rPr lang="es-AR" smtClean="0"/>
              <a:t>13/11/2014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70016-84B2-4758-912C-08EE6E61741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8346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44307D0-C3B9-4E48-8611-6FBD13E9CBB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F25B1-A523-43AE-AD36-A7ABF20FFD8F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13/11/2014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9C257-62C2-44CE-81C6-C2853D14E995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92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13" Type="http://schemas.openxmlformats.org/officeDocument/2006/relationships/image" Target="../media/image24.jpeg"/><Relationship Id="rId18" Type="http://schemas.openxmlformats.org/officeDocument/2006/relationships/image" Target="../media/image29.jpg"/><Relationship Id="rId26" Type="http://schemas.openxmlformats.org/officeDocument/2006/relationships/image" Target="../media/image37.jpeg"/><Relationship Id="rId3" Type="http://schemas.openxmlformats.org/officeDocument/2006/relationships/image" Target="../media/image14.png"/><Relationship Id="rId21" Type="http://schemas.openxmlformats.org/officeDocument/2006/relationships/image" Target="../media/image32.jpg"/><Relationship Id="rId7" Type="http://schemas.openxmlformats.org/officeDocument/2006/relationships/image" Target="../media/image18.jpg"/><Relationship Id="rId12" Type="http://schemas.openxmlformats.org/officeDocument/2006/relationships/image" Target="../media/image23.emf"/><Relationship Id="rId17" Type="http://schemas.openxmlformats.org/officeDocument/2006/relationships/image" Target="../media/image28.jpeg"/><Relationship Id="rId25" Type="http://schemas.openxmlformats.org/officeDocument/2006/relationships/image" Target="../media/image36.emf"/><Relationship Id="rId2" Type="http://schemas.openxmlformats.org/officeDocument/2006/relationships/audio" Target="../media/audio2.wav"/><Relationship Id="rId16" Type="http://schemas.openxmlformats.org/officeDocument/2006/relationships/image" Target="../media/image27.emf"/><Relationship Id="rId20" Type="http://schemas.openxmlformats.org/officeDocument/2006/relationships/image" Target="../media/image31.jpeg"/><Relationship Id="rId29" Type="http://schemas.openxmlformats.org/officeDocument/2006/relationships/image" Target="../media/image4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11" Type="http://schemas.openxmlformats.org/officeDocument/2006/relationships/image" Target="../media/image22.jpeg"/><Relationship Id="rId24" Type="http://schemas.openxmlformats.org/officeDocument/2006/relationships/image" Target="../media/image35.jpg"/><Relationship Id="rId32" Type="http://schemas.openxmlformats.org/officeDocument/2006/relationships/audio" Target="../media/audio2.wav"/><Relationship Id="rId5" Type="http://schemas.openxmlformats.org/officeDocument/2006/relationships/image" Target="../media/image16.jpeg"/><Relationship Id="rId15" Type="http://schemas.openxmlformats.org/officeDocument/2006/relationships/image" Target="../media/image26.emf"/><Relationship Id="rId23" Type="http://schemas.openxmlformats.org/officeDocument/2006/relationships/image" Target="../media/image34.jpg"/><Relationship Id="rId28" Type="http://schemas.openxmlformats.org/officeDocument/2006/relationships/image" Target="../media/image39.emf"/><Relationship Id="rId10" Type="http://schemas.openxmlformats.org/officeDocument/2006/relationships/image" Target="../media/image21.jpeg"/><Relationship Id="rId19" Type="http://schemas.openxmlformats.org/officeDocument/2006/relationships/image" Target="../media/image30.emf"/><Relationship Id="rId31" Type="http://schemas.openxmlformats.org/officeDocument/2006/relationships/image" Target="../media/image42.jpg"/><Relationship Id="rId4" Type="http://schemas.openxmlformats.org/officeDocument/2006/relationships/image" Target="../media/image15.jpeg"/><Relationship Id="rId9" Type="http://schemas.openxmlformats.org/officeDocument/2006/relationships/image" Target="../media/image20.emf"/><Relationship Id="rId14" Type="http://schemas.openxmlformats.org/officeDocument/2006/relationships/image" Target="../media/image25.jpeg"/><Relationship Id="rId22" Type="http://schemas.openxmlformats.org/officeDocument/2006/relationships/image" Target="../media/image33.emf"/><Relationship Id="rId27" Type="http://schemas.openxmlformats.org/officeDocument/2006/relationships/image" Target="../media/image38.png"/><Relationship Id="rId30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scritoresyperiodistas.com/Ejemplar8/cambalache.html" TargetMode="Externa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137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">
        <p:fade/>
      </p:transition>
    </mc:Choice>
    <mc:Fallback>
      <p:transition spd="med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68000">
              <a:srgbClr val="0A128C"/>
            </a:gs>
            <a:gs pos="79000">
              <a:srgbClr val="181CC7"/>
            </a:gs>
            <a:gs pos="90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0793" y="-940645"/>
            <a:ext cx="2667233" cy="19995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062408">
            <a:off x="4694244" y="2210029"/>
            <a:ext cx="4040010" cy="279808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isometricOffAxis2Top">
              <a:rot lat="20400000" lon="2400000" rev="18600000"/>
            </a:camera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051720" y="2126261"/>
            <a:ext cx="873957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AR" sz="66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5000" endA="50" endPos="85000" dist="29997" dir="5400000" sy="-100000" algn="bl" rotWithShape="0"/>
                </a:effectLst>
              </a:rPr>
              <a:t>m</a:t>
            </a:r>
            <a:endParaRPr lang="es-AR" sz="66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525614" y="1452702"/>
            <a:ext cx="564578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st="29997" dir="5400000" sy="-100000" algn="bl" rotWithShape="0"/>
                </a:effectLst>
              </a:rPr>
              <a:t>a</a:t>
            </a:r>
            <a:endParaRPr lang="es-AR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-380578"/>
            <a:ext cx="553357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5000" endA="50" endPos="85000" dist="29997" dir="5400000" sy="-100000" algn="bl" rotWithShape="0"/>
                </a:effectLst>
              </a:rPr>
              <a:t>C</a:t>
            </a:r>
            <a:endParaRPr lang="es-AR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491880" y="2859782"/>
            <a:ext cx="679994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7200" b="1" dirty="0" smtClean="0">
                <a:ln/>
                <a:solidFill>
                  <a:schemeClr val="accent3"/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b</a:t>
            </a:r>
            <a:endParaRPr lang="es-AR" sz="7200" b="1" dirty="0">
              <a:ln/>
              <a:solidFill>
                <a:schemeClr val="accent3"/>
              </a:solidFill>
              <a:effectLst>
                <a:reflection blurRad="6350" stA="55000" endA="50" endPos="85000" dist="29997" dir="5400000" sy="-100000" algn="bl" rotWithShape="0"/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788628" y="1428243"/>
            <a:ext cx="373820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AR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st="29997" dir="5400000" sy="-100000" algn="bl" rotWithShape="0"/>
                </a:effectLst>
              </a:rPr>
              <a:t>l</a:t>
            </a:r>
            <a:endParaRPr lang="es-AR" sz="5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372200" y="1203235"/>
            <a:ext cx="494046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AR" sz="5400" b="1" spc="150" dirty="0" smtClean="0">
                <a:ln w="11430"/>
                <a:solidFill>
                  <a:schemeClr val="accent6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st="29997" dir="5400000" sy="-100000" algn="bl" rotWithShape="0"/>
                </a:effectLst>
              </a:rPr>
              <a:t>c</a:t>
            </a:r>
            <a:endParaRPr lang="es-AR" sz="5400" b="1" spc="150" dirty="0">
              <a:ln w="11430"/>
              <a:solidFill>
                <a:schemeClr val="accent6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7095324" y="1058911"/>
            <a:ext cx="514885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st="29997" dir="5400000" sy="-100000" algn="bl" rotWithShape="0"/>
                </a:effectLst>
              </a:rPr>
              <a:t>h</a:t>
            </a:r>
            <a:endParaRPr lang="es-AR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904718" y="1594436"/>
            <a:ext cx="572593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6000" b="1" dirty="0" smtClean="0">
                <a:ln/>
                <a:solidFill>
                  <a:schemeClr val="accent3"/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e</a:t>
            </a:r>
            <a:endParaRPr lang="es-AR" sz="6000" b="1" dirty="0">
              <a:ln/>
              <a:solidFill>
                <a:schemeClr val="accent3"/>
              </a:solidFill>
              <a:effectLst>
                <a:reflection blurRad="6350" stA="55000" endA="50" endPos="85000" dist="29997" dir="5400000" sy="-100000" algn="bl" rotWithShape="0"/>
              </a:effectLst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229201" y="2056101"/>
            <a:ext cx="60305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st="29997" dir="5400000" sy="-100000" algn="bl" rotWithShape="0"/>
                </a:effectLst>
              </a:rPr>
              <a:t>a</a:t>
            </a:r>
            <a:endParaRPr lang="es-AR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521697" y="1272013"/>
            <a:ext cx="545342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AR" sz="5400" b="1" spc="1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st="29997" dir="5400000" sy="-100000" algn="bl" rotWithShape="0"/>
                </a:effectLst>
              </a:rPr>
              <a:t>a</a:t>
            </a:r>
            <a:endParaRPr lang="es-AR" sz="5400" b="1" spc="150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09" b="3355"/>
          <a:stretch/>
        </p:blipFill>
        <p:spPr bwMode="auto">
          <a:xfrm>
            <a:off x="1973099" y="-27015"/>
            <a:ext cx="3102957" cy="2310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5559" y="-1196380"/>
            <a:ext cx="2667233" cy="19995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829556">
            <a:off x="1343228" y="733900"/>
            <a:ext cx="2667233" cy="19995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408886">
            <a:off x="8255736" y="4516346"/>
            <a:ext cx="11235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Alex Brush" pitchFamily="2" charset="0"/>
            </a:endParaRPr>
          </a:p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2014</a:t>
            </a:r>
            <a:endParaRPr lang="es-AR" dirty="0">
              <a:solidFill>
                <a:schemeClr val="bg1"/>
              </a:solidFill>
              <a:latin typeface="Alex Brush" pitchFamily="2" charset="0"/>
            </a:endParaRPr>
          </a:p>
        </p:txBody>
      </p:sp>
      <p:pic>
        <p:nvPicPr>
          <p:cNvPr id="19" name="1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5895" y="2774580"/>
            <a:ext cx="3773799" cy="2456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84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6000">
        <p14:glitter dir="u"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455E-6 L 0.09323 0.23675 " pathEditMode="relative" rAng="0" ptsTypes="AA">
                                      <p:cBhvr>
                                        <p:cTn id="32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3" y="1183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5" presetClass="entr" presetSubtype="0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545 0.62859 L -1.66667E-6 3.33436E-7 " pathEditMode="relative" rAng="0" ptsTypes="AA">
                                      <p:cBhvr>
                                        <p:cTn id="39" dur="1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64" y="-31429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path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25972 0.12596 L -1.38889E-6 2.16734E-6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86" y="-6298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path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-0.0731 -0.65814 L 5E-6 1.89889E-6 " pathEditMode="relative" rAng="0" ptsTypes="AA">
                                      <p:cBhvr>
                                        <p:cTn id="51" dur="1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32891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5" presetClass="entr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path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3593 0.49199 L 3.88889E-6 -1.75092E-6 " pathEditMode="relative" rAng="0" ptsTypes="AA">
                                      <p:cBhvr>
                                        <p:cTn id="58" dur="9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6" y="-24599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path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0.28663 -0.36683 L 2.77778E-6 -1.07275E-6 " pathEditMode="relative" rAng="0" ptsTypes="AA">
                                      <p:cBhvr>
                                        <p:cTn id="63" dur="1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40" y="18342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2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23455 -0.39334 L 1.94444E-6 -1.55364E-6 " pathEditMode="relative" rAng="0" ptsTypes="AA">
                                      <p:cBhvr>
                                        <p:cTn id="68" dur="1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19" y="19667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5" presetClass="entr" presetSubtype="0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0.11354 -0.32387 L -4.72222E-6 4.60945E-6 " pathEditMode="relative" rAng="0" ptsTypes="AA">
                                      <p:cBhvr>
                                        <p:cTn id="7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77" y="16178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.19375 0.41433 L 0 -2.99475E-7 " pathEditMode="relative" rAng="0" ptsTypes="AA">
                                      <p:cBhvr>
                                        <p:cTn id="80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87" y="-20716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0.06892 -0.40814 L 2.77778E-7 1.89889E-6 " pathEditMode="relative" rAng="0" ptsTypes="AA">
                                      <p:cBhvr>
                                        <p:cTn id="87" dur="1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55" y="20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2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2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68000">
              <a:srgbClr val="0A128C"/>
            </a:gs>
            <a:gs pos="79000">
              <a:srgbClr val="181CC7"/>
            </a:gs>
            <a:gs pos="90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encrypted-tbn2.gstatic.com/images?q=tbn:ANd9GcREKjWFxyp7EuFlXhhQbCm132AluQ147d9WQ_SwZfDhvWg5xhl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538358">
            <a:off x="6087661" y="383992"/>
            <a:ext cx="2883718" cy="433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defierro.files.wordpress.com/2011/10/cambalach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6913" y="7033"/>
            <a:ext cx="5184576" cy="5158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ontrainfo.com/wp-content/uploads/2012/09/cambalache_ceruso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9245886">
            <a:off x="-127948" y="1076292"/>
            <a:ext cx="3529723" cy="2727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 rot="19408886">
            <a:off x="8246647" y="4624347"/>
            <a:ext cx="1021433" cy="406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61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0">
        <p14:glitter dir="u" pattern="hexagon"/>
        <p:sndAc>
          <p:stSnd>
            <p:snd r:embed="rId2" name="CAMBALACHE - ENRIQUE SANTOS DISCÉPOLO.wav"/>
          </p:stSnd>
        </p:sndAc>
      </p:transition>
    </mc:Choice>
    <mc:Fallback xmlns="">
      <p:transition spd="slow" advTm="0">
        <p:fade/>
        <p:sndAc>
          <p:stSnd>
            <p:snd r:embed="rId6" name="CAMBALACHE - ENRIQUE SANTOS DISCÉPOL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6229" y="0"/>
            <a:ext cx="649154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408886">
            <a:off x="8246647" y="4624347"/>
            <a:ext cx="1021433" cy="406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55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Content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37646"/>
            <a:ext cx="7689542" cy="51058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408886">
            <a:off x="8246647" y="4624347"/>
            <a:ext cx="1021433" cy="406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81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dir="u" isContent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7336" y="0"/>
            <a:ext cx="389763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4758" y="123478"/>
            <a:ext cx="4968552" cy="4968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CuadroTexto"/>
          <p:cNvSpPr txBox="1"/>
          <p:nvPr/>
        </p:nvSpPr>
        <p:spPr>
          <a:xfrm rot="19408886">
            <a:off x="8246647" y="4624347"/>
            <a:ext cx="1021433" cy="406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628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Content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628" y="425751"/>
            <a:ext cx="7050571" cy="432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408886">
            <a:off x="8246647" y="4624347"/>
            <a:ext cx="1021433" cy="406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05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dir="d" isContent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712" y="0"/>
            <a:ext cx="51435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2292658" y="5143500"/>
            <a:ext cx="4572000" cy="147732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</a:t>
            </a:r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mundo fue y será una porquería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ya lo sé...</a:t>
            </a:r>
          </a:p>
          <a:p>
            <a:pPr algn="ctr"/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</a:t>
            </a:r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 el quinientos 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seis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en el dos mil también!.</a:t>
            </a:r>
          </a:p>
          <a:p>
            <a:pPr algn="ctr"/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 rot="19408886">
            <a:off x="8246647" y="4624347"/>
            <a:ext cx="1021433" cy="406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43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dir="r"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49199E-6 L -0.00069 -0.2373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-118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7625" y="39145"/>
            <a:ext cx="6910690" cy="51043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Rectángulo"/>
          <p:cNvSpPr/>
          <p:nvPr/>
        </p:nvSpPr>
        <p:spPr>
          <a:xfrm>
            <a:off x="2275255" y="3687784"/>
            <a:ext cx="4572000" cy="22806243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</a:t>
            </a:r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siempre ha habido chorros,</a:t>
            </a:r>
          </a:p>
          <a:p>
            <a:pPr algn="ctr"/>
            <a:r>
              <a:rPr lang="es-AR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maquiavelos</a:t>
            </a:r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y estafaos,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contentos y amargaos,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valores y dublé...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Pero que el siglo veinte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 un despliegue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 maldad insolente,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ya no hay quien lo niegue.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Vivimos revolcaos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 un merengue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en un mismo lodo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todos manoseaos...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¡Hoy resulta que es lo mismo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ser derecho que traidor!...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¡Ignorante, sabio o chorro,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generoso o estafador!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¡Todo es igual!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¡Nada es mejor!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¡Lo mismo un burro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un gran profesor!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hay aplazaos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 escalafón,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los inmorales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nos han </a:t>
            </a:r>
            <a:r>
              <a:rPr lang="es-AR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igualao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</a:p>
          <a:p>
            <a:pPr algn="ctr"/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A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 uno vive en la impostura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otro roba en su ambición,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¡da lo mismo que si es cura,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colchonero, rey de 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basto,</a:t>
            </a:r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caradura o polizón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!...</a:t>
            </a:r>
          </a:p>
          <a:p>
            <a:pPr algn="ctr"/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  <a:endParaRPr lang="es-A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A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A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¡Pero qué falta de respeto, qué atropello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la razón!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¡Cualquiera es un señor!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¡Cualquiera es un ladrón!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  <a:endParaRPr lang="es-A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A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Mezclao</a:t>
            </a:r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con </a:t>
            </a:r>
            <a:r>
              <a:rPr lang="es-AR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Stavisky</a:t>
            </a:r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va Don Bosco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"La </a:t>
            </a:r>
            <a:r>
              <a:rPr lang="es-AR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Mignón</a:t>
            </a:r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",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Don Chicho y Napoleón,</a:t>
            </a:r>
          </a:p>
          <a:p>
            <a:pPr algn="ctr"/>
            <a:r>
              <a:rPr lang="es-AR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Carnera</a:t>
            </a:r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y San Martín...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Igual que en la vidriera irrespetuosa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 los cambalaches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 ha </a:t>
            </a:r>
            <a:r>
              <a:rPr lang="es-AR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mezclao</a:t>
            </a:r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la vida,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herida por un sable sin 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remache</a:t>
            </a:r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ves llorar la Biblia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contra un calefón...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  <a:endParaRPr lang="es-A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A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¡Siglo veinte, cambalache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problemático y febril!...</a:t>
            </a:r>
          </a:p>
          <a:p>
            <a:pPr algn="ctr"/>
            <a:endParaRPr lang="es-A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</a:t>
            </a:r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no llora no mama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el que no afana es un gil!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¡Dale nomás!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¡Dale que va!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¡Que allá en el horno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nos </a:t>
            </a:r>
            <a:r>
              <a:rPr lang="es-AR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vamo</a:t>
            </a:r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 encontrar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</a:p>
          <a:p>
            <a:pPr algn="ctr"/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¡No pienses más,</a:t>
            </a:r>
          </a:p>
          <a:p>
            <a:pPr algn="ctr"/>
            <a:r>
              <a:rPr lang="es-AR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sentate</a:t>
            </a:r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 un lao,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a nadie importa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 naciste </a:t>
            </a:r>
            <a:r>
              <a:rPr lang="es-AR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honrao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</a:p>
          <a:p>
            <a:pPr algn="ctr"/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 lo mismo el que labura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noche y día como un buey,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el que vive de los otros,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el que mata, que el que cura</a:t>
            </a:r>
          </a:p>
          <a:p>
            <a:pPr algn="ctr"/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 está fuera de la ley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</a:t>
            </a:r>
            <a:endParaRPr lang="es-A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 rot="19408886">
            <a:off x="8246647" y="4624347"/>
            <a:ext cx="1021433" cy="406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57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0">
        <p14:prism dir="u" isContent="1"/>
      </p:transition>
    </mc:Choice>
    <mc:Fallback xmlns="">
      <p:transition spd="slow" advTm="1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60574E-6 L 0.00122 -5.06052 " pathEditMode="relative" rAng="0" ptsTypes="AA">
                                      <p:cBhvr>
                                        <p:cTn id="6" dur="16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2530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097858">
            <a:off x="5288975" y="1276455"/>
            <a:ext cx="864935" cy="1405012"/>
          </a:xfrm>
          <a:prstGeom prst="rect">
            <a:avLst/>
          </a:prstGeom>
          <a:noFill/>
          <a:ln w="50800" cap="rnd">
            <a:solidFill>
              <a:schemeClr val="bg1"/>
            </a:solidFill>
            <a:bevel/>
            <a:headEnd/>
            <a:tailEnd/>
          </a:ln>
          <a:effectLst/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80691">
            <a:off x="2192625" y="1338517"/>
            <a:ext cx="1272302" cy="1203598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744" y="2671990"/>
            <a:ext cx="2007909" cy="1130225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1636" y="443964"/>
            <a:ext cx="1158992" cy="1545323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290258">
            <a:off x="192307" y="1392283"/>
            <a:ext cx="1775064" cy="1051665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738" y="190205"/>
            <a:ext cx="1766565" cy="993506"/>
          </a:xfrm>
          <a:prstGeom prst="rect">
            <a:avLst/>
          </a:prstGeom>
          <a:noFill/>
          <a:ln w="50800" cap="rnd">
            <a:solidFill>
              <a:schemeClr val="bg1"/>
            </a:solidFill>
            <a:bevel/>
            <a:headEnd/>
            <a:tailEnd/>
          </a:ln>
          <a:effectLst/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146175">
            <a:off x="1915541" y="426865"/>
            <a:ext cx="1682017" cy="948251"/>
          </a:xfrm>
          <a:prstGeom prst="rect">
            <a:avLst/>
          </a:prstGeom>
          <a:noFill/>
          <a:ln w="50800" cap="rnd">
            <a:solidFill>
              <a:schemeClr val="bg1"/>
            </a:solidFill>
            <a:bevel/>
            <a:headEnd/>
            <a:tailEnd/>
          </a:ln>
          <a:effectLst/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42657" y="3833029"/>
            <a:ext cx="1592884" cy="1195300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2330832"/>
            <a:ext cx="1373138" cy="906271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744405">
            <a:off x="52758" y="3177367"/>
            <a:ext cx="1838018" cy="1191670"/>
          </a:xfrm>
          <a:prstGeom prst="rect">
            <a:avLst/>
          </a:prstGeom>
          <a:noFill/>
          <a:ln w="50800" cap="rnd">
            <a:solidFill>
              <a:schemeClr val="bg1"/>
            </a:solidFill>
            <a:bevel/>
            <a:headEnd/>
            <a:tailEnd/>
          </a:ln>
          <a:effectLst/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3556" y="3756044"/>
            <a:ext cx="1589292" cy="1191969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83913">
            <a:off x="6467598" y="2784093"/>
            <a:ext cx="1960067" cy="1061014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4430679"/>
            <a:ext cx="1183770" cy="615435"/>
          </a:xfrm>
          <a:prstGeom prst="rect">
            <a:avLst/>
          </a:prstGeom>
          <a:noFill/>
          <a:ln w="50800" cap="rnd">
            <a:solidFill>
              <a:schemeClr val="bg1"/>
            </a:solidFill>
            <a:bevel/>
            <a:headEnd/>
            <a:tailEnd/>
          </a:ln>
          <a:effectLst/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0606" y="1779662"/>
            <a:ext cx="1674366" cy="860631"/>
          </a:xfrm>
          <a:prstGeom prst="rect">
            <a:avLst/>
          </a:prstGeom>
          <a:noFill/>
          <a:ln w="50800" cap="rnd">
            <a:solidFill>
              <a:schemeClr val="bg1"/>
            </a:solidFill>
            <a:bevel/>
            <a:headEnd/>
            <a:tailEnd/>
          </a:ln>
          <a:effectLst/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834229">
            <a:off x="7975005" y="1644279"/>
            <a:ext cx="1076544" cy="1484999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46174">
            <a:off x="7440544" y="217748"/>
            <a:ext cx="1203959" cy="1298715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727286">
            <a:off x="1795047" y="3948200"/>
            <a:ext cx="1363232" cy="1018793"/>
          </a:xfrm>
          <a:prstGeom prst="rect">
            <a:avLst/>
          </a:prstGeom>
          <a:noFill/>
          <a:ln w="50800" cap="rnd">
            <a:solidFill>
              <a:schemeClr val="bg1"/>
            </a:solidFill>
            <a:bevel/>
            <a:headEnd/>
            <a:tailEnd/>
          </a:ln>
          <a:effectLst/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783633">
            <a:off x="3159626" y="3802095"/>
            <a:ext cx="551696" cy="1217535"/>
          </a:xfrm>
          <a:prstGeom prst="rect">
            <a:avLst/>
          </a:prstGeom>
          <a:noFill/>
          <a:ln w="50800" cap="rnd">
            <a:solidFill>
              <a:schemeClr val="bg1"/>
            </a:solidFill>
            <a:bevel/>
            <a:headEnd/>
            <a:tailEnd/>
          </a:ln>
          <a:effectLst/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25 Imagen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947057">
            <a:off x="3249818" y="192584"/>
            <a:ext cx="827534" cy="1001965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76890" y="236634"/>
            <a:ext cx="1321645" cy="1328712"/>
          </a:xfrm>
          <a:prstGeom prst="rect">
            <a:avLst/>
          </a:prstGeom>
          <a:noFill/>
          <a:ln w="50800" cap="rnd">
            <a:solidFill>
              <a:schemeClr val="bg1"/>
            </a:solidFill>
            <a:bevel/>
            <a:headEnd/>
            <a:tailEnd/>
          </a:ln>
          <a:effectLst/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60087">
            <a:off x="3286611" y="1362132"/>
            <a:ext cx="1621774" cy="1079217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2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5653" y="1989287"/>
            <a:ext cx="1758905" cy="1179016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545785">
            <a:off x="5036159" y="202408"/>
            <a:ext cx="1022750" cy="979722"/>
          </a:xfrm>
          <a:prstGeom prst="rect">
            <a:avLst/>
          </a:prstGeom>
          <a:noFill/>
          <a:ln w="50800" cap="rnd">
            <a:solidFill>
              <a:schemeClr val="bg1"/>
            </a:solidFill>
            <a:bevel/>
            <a:headEnd/>
            <a:tailEnd/>
          </a:ln>
          <a:effectLst/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27 Imagen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7117" y="3342286"/>
            <a:ext cx="932356" cy="996742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2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812358" y="4235523"/>
            <a:ext cx="1225406" cy="919055"/>
          </a:xfrm>
          <a:prstGeom prst="rect">
            <a:avLst/>
          </a:prstGeom>
          <a:noFill/>
          <a:ln w="50800" cap="rnd">
            <a:solidFill>
              <a:schemeClr val="bg1"/>
            </a:solidFill>
            <a:bevel/>
            <a:headEnd/>
            <a:tailEnd/>
          </a:ln>
          <a:effectLst/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49115" y="2878215"/>
            <a:ext cx="1325314" cy="993088"/>
          </a:xfrm>
          <a:prstGeom prst="rect">
            <a:avLst/>
          </a:prstGeom>
          <a:noFill/>
          <a:ln w="50800" cap="rnd">
            <a:solidFill>
              <a:schemeClr val="bg1"/>
            </a:solidFill>
            <a:bevel/>
            <a:headEnd/>
            <a:tailEnd/>
          </a:ln>
          <a:effectLst/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598744">
            <a:off x="4006283" y="2952366"/>
            <a:ext cx="1262856" cy="889000"/>
          </a:xfrm>
          <a:prstGeom prst="rect">
            <a:avLst/>
          </a:prstGeom>
          <a:noFill/>
          <a:ln w="50800" cap="rnd">
            <a:solidFill>
              <a:schemeClr val="bg1"/>
            </a:solidFill>
            <a:bevel/>
            <a:headEnd/>
            <a:tailEnd/>
          </a:ln>
          <a:effectLst/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706316">
            <a:off x="3983009" y="3445806"/>
            <a:ext cx="777748" cy="1720829"/>
          </a:xfrm>
          <a:prstGeom prst="rect">
            <a:avLst/>
          </a:prstGeom>
          <a:ln w="50800" cap="rnd">
            <a:solidFill>
              <a:schemeClr val="bg1"/>
            </a:solidFill>
            <a:bevel/>
          </a:ln>
          <a:scene3d>
            <a:camera prst="orthographicFront"/>
            <a:lightRig rig="threePt" dir="t">
              <a:rot lat="0" lon="0" rev="2400000"/>
            </a:lightRig>
          </a:scene3d>
          <a:sp3d extrusionH="57150" contourW="12700" prstMaterial="metal">
            <a:contourClr>
              <a:schemeClr val="tx2">
                <a:lumMod val="60000"/>
                <a:lumOff val="40000"/>
              </a:schemeClr>
            </a:contourClr>
          </a:sp3d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095" y="0"/>
            <a:ext cx="9180095" cy="520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87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  <p:sndAc>
          <p:stSnd loop="1">
            <p:snd r:embed="rId2" name="3-Intro - FRANCISCO CANARO ''CAMBALACHE''by  Enrique Santos Discepolo.wav"/>
          </p:stSnd>
        </p:sndAc>
      </p:transition>
    </mc:Choice>
    <mc:Fallback xmlns="">
      <p:transition spd="slow">
        <p:fade/>
        <p:sndAc>
          <p:stSnd loop="1">
            <p:snd r:embed="rId32" name="3-Intro - FRANCISCO CANARO ''CAMBALACHE''by  Enrique Santos Discepol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6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52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52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52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52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3" presetClass="entr" presetSubtype="52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52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53" presetClass="entr" presetSubtype="52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52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5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53" presetClass="entr" presetSubtype="52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53" presetClass="entr" presetSubtype="528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53" presetClass="entr" presetSubtype="52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5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53" presetClass="entr" presetSubtype="52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53" presetClass="entr" presetSubtype="52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53" presetClass="entr" presetSubtype="52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53" presetClass="entr" presetSubtype="528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53" presetClass="entr" presetSubtype="52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53" presetClass="entr" presetSubtype="52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5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53" presetClass="entr" presetSubtype="528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125" y="0"/>
            <a:ext cx="797175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3510" y="687326"/>
            <a:ext cx="1296144" cy="76889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156176" y="1456225"/>
            <a:ext cx="2843808" cy="18004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AR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Canta:  </a:t>
            </a:r>
          </a:p>
          <a:p>
            <a:pPr algn="ctr"/>
            <a:endParaRPr lang="es-AR" sz="1050" b="1" dirty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AR" sz="105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r>
              <a:rPr lang="es-AR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5 </a:t>
            </a:r>
            <a:r>
              <a:rPr lang="es-AR" b="1" dirty="0">
                <a:ln w="50800"/>
                <a:solidFill>
                  <a:schemeClr val="bg1">
                    <a:shade val="50000"/>
                  </a:schemeClr>
                </a:solidFill>
              </a:rPr>
              <a:t>de noviembre de </a:t>
            </a:r>
            <a:r>
              <a:rPr lang="es-AR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1947 </a:t>
            </a:r>
            <a:r>
              <a:rPr lang="es-AR" b="1" dirty="0">
                <a:ln w="50800"/>
                <a:solidFill>
                  <a:schemeClr val="bg1">
                    <a:shade val="50000"/>
                  </a:schemeClr>
                </a:solidFill>
              </a:rPr>
              <a:t>Provincia de Córdoba</a:t>
            </a:r>
          </a:p>
          <a:p>
            <a:pPr algn="ctr"/>
            <a:r>
              <a:rPr lang="es-AR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31 </a:t>
            </a:r>
            <a:r>
              <a:rPr lang="es-AR" b="1" dirty="0">
                <a:ln w="50800"/>
                <a:solidFill>
                  <a:schemeClr val="bg1">
                    <a:shade val="50000"/>
                  </a:schemeClr>
                </a:solidFill>
              </a:rPr>
              <a:t>de mayo de 2010, Buenos Aires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6156176" y="1683273"/>
            <a:ext cx="284380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s-AR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Rubén </a:t>
            </a:r>
            <a:r>
              <a:rPr lang="es-AR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Juárez</a:t>
            </a:r>
            <a:endParaRPr lang="es-AR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411510"/>
            <a:ext cx="1656184" cy="22824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10 CuadroTexto"/>
          <p:cNvSpPr txBox="1"/>
          <p:nvPr/>
        </p:nvSpPr>
        <p:spPr>
          <a:xfrm rot="19408886">
            <a:off x="8246647" y="4624347"/>
            <a:ext cx="1021433" cy="406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78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2987" y="509578"/>
            <a:ext cx="1773181" cy="29285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9905" y="843558"/>
            <a:ext cx="2128920" cy="1039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331640" y="4203368"/>
            <a:ext cx="5353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Matura MT Script Capitals" pitchFamily="66" charset="0"/>
              </a:rPr>
              <a:t>Música: y letra:  </a:t>
            </a:r>
            <a:r>
              <a:rPr lang="es-AR" dirty="0">
                <a:solidFill>
                  <a:schemeClr val="bg1"/>
                </a:solidFill>
                <a:latin typeface="Matura MT Script Capitals" pitchFamily="66" charset="0"/>
              </a:rPr>
              <a:t>Enrique Santos </a:t>
            </a:r>
            <a:r>
              <a:rPr lang="es-AR" dirty="0" err="1" smtClean="0">
                <a:solidFill>
                  <a:schemeClr val="bg1"/>
                </a:solidFill>
                <a:latin typeface="Matura MT Script Capitals" pitchFamily="66" charset="0"/>
              </a:rPr>
              <a:t>Discépolo</a:t>
            </a:r>
            <a:endParaRPr lang="es-A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933314" y="1973842"/>
            <a:ext cx="33141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</a:rPr>
              <a:t>Enrique Santos </a:t>
            </a:r>
            <a:r>
              <a:rPr lang="es-AR" dirty="0" err="1">
                <a:solidFill>
                  <a:schemeClr val="bg1"/>
                </a:solidFill>
              </a:rPr>
              <a:t>D</a:t>
            </a:r>
            <a:r>
              <a:rPr lang="es-AR" dirty="0" err="1" smtClean="0">
                <a:solidFill>
                  <a:schemeClr val="bg1"/>
                </a:solidFill>
              </a:rPr>
              <a:t>iscépolo</a:t>
            </a:r>
            <a:r>
              <a:rPr lang="es-AR" dirty="0" smtClean="0">
                <a:solidFill>
                  <a:schemeClr val="bg1"/>
                </a:solidFill>
              </a:rPr>
              <a:t> </a:t>
            </a:r>
            <a:r>
              <a:rPr lang="es-AR" dirty="0" err="1" smtClean="0">
                <a:solidFill>
                  <a:schemeClr val="bg1"/>
                </a:solidFill>
              </a:rPr>
              <a:t>Deluchi</a:t>
            </a:r>
            <a:endParaRPr lang="es-AR" dirty="0" smtClean="0">
              <a:solidFill>
                <a:schemeClr val="bg1"/>
              </a:solidFill>
            </a:endParaRPr>
          </a:p>
          <a:p>
            <a:pPr algn="ctr"/>
            <a:r>
              <a:rPr lang="es-AR" dirty="0" smtClean="0">
                <a:solidFill>
                  <a:schemeClr val="bg1"/>
                </a:solidFill>
              </a:rPr>
              <a:t>(Discepolín)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267381" y="2620173"/>
            <a:ext cx="26460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</a:rPr>
              <a:t>27 </a:t>
            </a:r>
            <a:r>
              <a:rPr lang="es-AR" dirty="0">
                <a:solidFill>
                  <a:schemeClr val="bg1"/>
                </a:solidFill>
              </a:rPr>
              <a:t>de marzo de </a:t>
            </a:r>
            <a:r>
              <a:rPr lang="es-AR" dirty="0" smtClean="0">
                <a:solidFill>
                  <a:schemeClr val="bg1"/>
                </a:solidFill>
              </a:rPr>
              <a:t>1901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</a:rPr>
              <a:t>23 </a:t>
            </a:r>
            <a:r>
              <a:rPr lang="es-AR" dirty="0">
                <a:solidFill>
                  <a:schemeClr val="bg1"/>
                </a:solidFill>
              </a:rPr>
              <a:t>de diciembre de </a:t>
            </a:r>
            <a:r>
              <a:rPr lang="es-AR" dirty="0" smtClean="0">
                <a:solidFill>
                  <a:schemeClr val="bg1"/>
                </a:solidFill>
              </a:rPr>
              <a:t>1951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</a:rPr>
              <a:t>Buenos Aires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 rot="16200000">
            <a:off x="916894" y="1651025"/>
            <a:ext cx="1614314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atura MT Script Capitals" pitchFamily="66" charset="0"/>
              </a:rPr>
              <a:t>Enrique</a:t>
            </a:r>
            <a:endParaRPr lang="es-AR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 rot="16200000">
            <a:off x="631013" y="1784737"/>
            <a:ext cx="3131992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2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atura MT Script Capitals" pitchFamily="66" charset="0"/>
              </a:rPr>
              <a:t>Santos Discépolo </a:t>
            </a:r>
            <a:endParaRPr lang="es-AR" sz="2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 rot="19408886">
            <a:off x="8246647" y="4624347"/>
            <a:ext cx="1021433" cy="406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83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218310" y="267494"/>
            <a:ext cx="2695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rgbClr val="FFFF00"/>
                </a:solidFill>
              </a:rPr>
              <a:t>Terminología del Lunfardo</a:t>
            </a: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08018" y="622989"/>
            <a:ext cx="83221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1200" dirty="0">
                <a:solidFill>
                  <a:prstClr val="white"/>
                </a:solidFill>
              </a:rPr>
              <a:t>El lunfardo es una jerga originada y desarrollada en la ciudad de Buenos Aires, capital de la República Argentina, y su </a:t>
            </a:r>
            <a:r>
              <a:rPr lang="es-AR" sz="1200" dirty="0" smtClean="0">
                <a:solidFill>
                  <a:prstClr val="white"/>
                </a:solidFill>
              </a:rPr>
              <a:t>conurbano; y </a:t>
            </a:r>
            <a:r>
              <a:rPr lang="es-AR" sz="1200" dirty="0">
                <a:solidFill>
                  <a:prstClr val="white"/>
                </a:solidFill>
              </a:rPr>
              <a:t>de allí extendida en no muchos años a otras ciudades cercanas como Rosario (en la provincia de Santa Fe) y Montevideo (en Uruguay), ciudades esas que vivían una situación sociocultural muy similar debido en gran medida a la enorme inmigración -desde casi toda Europa, pero principalmente italiana y española- hacia esa zona, ocurrida a fines del siglo XIX y principios del XX. En 1878 un artículo del diario La Prensa titulado </a:t>
            </a:r>
            <a:r>
              <a:rPr lang="es-AR" sz="1200" dirty="0" smtClean="0">
                <a:solidFill>
                  <a:prstClr val="white"/>
                </a:solidFill>
              </a:rPr>
              <a:t>“</a:t>
            </a:r>
            <a:r>
              <a:rPr lang="es-AR" sz="1200" i="1" dirty="0" smtClean="0">
                <a:solidFill>
                  <a:prstClr val="white"/>
                </a:solidFill>
              </a:rPr>
              <a:t>El </a:t>
            </a:r>
            <a:r>
              <a:rPr lang="es-AR" sz="1200" i="1" dirty="0">
                <a:solidFill>
                  <a:prstClr val="white"/>
                </a:solidFill>
              </a:rPr>
              <a:t>dialecto de los </a:t>
            </a:r>
            <a:r>
              <a:rPr lang="es-AR" sz="1200" i="1" dirty="0" smtClean="0">
                <a:solidFill>
                  <a:prstClr val="white"/>
                </a:solidFill>
              </a:rPr>
              <a:t>ladrones” </a:t>
            </a:r>
            <a:r>
              <a:rPr lang="es-AR" sz="1200" dirty="0">
                <a:solidFill>
                  <a:prstClr val="white"/>
                </a:solidFill>
              </a:rPr>
              <a:t>señalaba que en Buenos Aires había un nuevo modo de hablar, y se enumeraban veintinueve palabras entre las cuales estaba precisamente lunfardo como sinónimo de </a:t>
            </a:r>
            <a:r>
              <a:rPr lang="es-AR" sz="1200" dirty="0" smtClean="0">
                <a:solidFill>
                  <a:prstClr val="white"/>
                </a:solidFill>
              </a:rPr>
              <a:t>ladrón.</a:t>
            </a:r>
            <a:endParaRPr lang="es-AR" sz="1200" dirty="0">
              <a:solidFill>
                <a:prstClr val="white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49222" y="1890677"/>
            <a:ext cx="2483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chorro</a:t>
            </a:r>
            <a:r>
              <a:rPr lang="es-AR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AR" sz="1400" dirty="0" smtClean="0">
                <a:solidFill>
                  <a:prstClr val="white"/>
                </a:solidFill>
              </a:rPr>
              <a:t>:  ladrón</a:t>
            </a:r>
            <a:r>
              <a:rPr lang="es-AR" sz="1400" dirty="0">
                <a:solidFill>
                  <a:prstClr val="white"/>
                </a:solidFill>
              </a:rPr>
              <a:t>, </a:t>
            </a:r>
            <a:r>
              <a:rPr lang="es-AR" sz="1400" dirty="0" smtClean="0">
                <a:solidFill>
                  <a:prstClr val="white"/>
                </a:solidFill>
              </a:rPr>
              <a:t>malhechor. </a:t>
            </a:r>
            <a:endParaRPr lang="es-AR" sz="1400" dirty="0">
              <a:solidFill>
                <a:prstClr val="white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49222" y="2629341"/>
            <a:ext cx="47714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dublé</a:t>
            </a:r>
            <a:r>
              <a:rPr lang="es-AR" sz="1400" dirty="0" smtClean="0">
                <a:solidFill>
                  <a:prstClr val="white"/>
                </a:solidFill>
              </a:rPr>
              <a:t>:  </a:t>
            </a:r>
            <a:r>
              <a:rPr lang="es-AR" sz="1400" dirty="0">
                <a:solidFill>
                  <a:schemeClr val="bg1"/>
                </a:solidFill>
              </a:rPr>
              <a:t>i</a:t>
            </a:r>
            <a:r>
              <a:rPr lang="es-AR" sz="1400" dirty="0" smtClean="0">
                <a:solidFill>
                  <a:schemeClr val="bg1"/>
                </a:solidFill>
              </a:rPr>
              <a:t>mitación </a:t>
            </a:r>
            <a:r>
              <a:rPr lang="es-AR" sz="1400" dirty="0">
                <a:solidFill>
                  <a:schemeClr val="bg1"/>
                </a:solidFill>
              </a:rPr>
              <a:t>de una alhaja fina, oro falso, metal </a:t>
            </a:r>
            <a:r>
              <a:rPr lang="es-AR" sz="1400" dirty="0" smtClean="0">
                <a:solidFill>
                  <a:schemeClr val="bg1"/>
                </a:solidFill>
              </a:rPr>
              <a:t>dorado.</a:t>
            </a:r>
            <a:endParaRPr lang="es-AR" sz="1400" dirty="0">
              <a:solidFill>
                <a:schemeClr val="bg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49222" y="2260009"/>
            <a:ext cx="37505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burro</a:t>
            </a:r>
            <a:r>
              <a:rPr lang="es-AR" sz="1400" dirty="0" smtClean="0">
                <a:solidFill>
                  <a:prstClr val="white"/>
                </a:solidFill>
              </a:rPr>
              <a:t>:  </a:t>
            </a:r>
            <a:r>
              <a:rPr lang="es-AR" sz="1400" dirty="0" smtClean="0">
                <a:solidFill>
                  <a:schemeClr val="bg1"/>
                </a:solidFill>
              </a:rPr>
              <a:t>hombre </a:t>
            </a:r>
            <a:r>
              <a:rPr lang="es-AR" sz="1400" dirty="0">
                <a:solidFill>
                  <a:schemeClr val="bg1"/>
                </a:solidFill>
              </a:rPr>
              <a:t>rudo y de poco </a:t>
            </a:r>
            <a:r>
              <a:rPr lang="es-AR" sz="1400" dirty="0" smtClean="0">
                <a:solidFill>
                  <a:schemeClr val="bg1"/>
                </a:solidFill>
              </a:rPr>
              <a:t>entendimiento.</a:t>
            </a:r>
            <a:endParaRPr lang="es-AR" sz="1400" dirty="0">
              <a:solidFill>
                <a:schemeClr val="bg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288367" y="2664811"/>
            <a:ext cx="17649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horno</a:t>
            </a:r>
            <a:r>
              <a:rPr lang="es-AR" sz="1400" dirty="0">
                <a:solidFill>
                  <a:schemeClr val="bg1"/>
                </a:solidFill>
              </a:rPr>
              <a:t>: infierno.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499991" y="3730014"/>
            <a:ext cx="43727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que no llora no 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mama</a:t>
            </a:r>
            <a:r>
              <a:rPr lang="es-AR" sz="1400" dirty="0" smtClean="0">
                <a:solidFill>
                  <a:prstClr val="white"/>
                </a:solidFill>
              </a:rPr>
              <a:t>: </a:t>
            </a:r>
            <a:r>
              <a:rPr lang="es-AR" sz="1400" dirty="0" smtClean="0">
                <a:solidFill>
                  <a:schemeClr val="bg1"/>
                </a:solidFill>
              </a:rPr>
              <a:t> si </a:t>
            </a:r>
            <a:r>
              <a:rPr lang="es-AR" sz="1400" dirty="0">
                <a:solidFill>
                  <a:schemeClr val="bg1"/>
                </a:solidFill>
              </a:rPr>
              <a:t>no se solicita insistentemente lo que se desea obtener, ello no se logra</a:t>
            </a:r>
            <a:r>
              <a:rPr lang="es-AR" sz="1400" dirty="0" smtClean="0">
                <a:solidFill>
                  <a:schemeClr val="bg1"/>
                </a:solidFill>
              </a:rPr>
              <a:t>.</a:t>
            </a:r>
            <a:endParaRPr lang="es-AR" sz="1400" dirty="0">
              <a:solidFill>
                <a:schemeClr val="bg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284572" y="2257910"/>
            <a:ext cx="4120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merengue</a:t>
            </a:r>
            <a:r>
              <a:rPr lang="es-AR" dirty="0" smtClean="0">
                <a:solidFill>
                  <a:schemeClr val="bg1"/>
                </a:solidFill>
              </a:rPr>
              <a:t>: </a:t>
            </a:r>
            <a:r>
              <a:rPr lang="es-AR" sz="1400" dirty="0">
                <a:solidFill>
                  <a:schemeClr val="bg1"/>
                </a:solidFill>
              </a:rPr>
              <a:t>asunto o cosa complicada o </a:t>
            </a:r>
            <a:r>
              <a:rPr lang="es-AR" sz="1400" dirty="0" smtClean="0">
                <a:solidFill>
                  <a:schemeClr val="bg1"/>
                </a:solidFill>
              </a:rPr>
              <a:t>enredada.</a:t>
            </a:r>
            <a:endParaRPr lang="es-AR" sz="1400" dirty="0">
              <a:solidFill>
                <a:schemeClr val="bg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449222" y="3015922"/>
            <a:ext cx="66547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cambalache</a:t>
            </a:r>
            <a:r>
              <a:rPr lang="es-AR" sz="1400" dirty="0"/>
              <a:t> </a:t>
            </a:r>
            <a:r>
              <a:rPr lang="es-AR" sz="1400" dirty="0" smtClean="0">
                <a:solidFill>
                  <a:schemeClr val="bg1"/>
                </a:solidFill>
              </a:rPr>
              <a:t>: casa </a:t>
            </a:r>
            <a:r>
              <a:rPr lang="es-AR" sz="1400" dirty="0">
                <a:solidFill>
                  <a:schemeClr val="bg1"/>
                </a:solidFill>
              </a:rPr>
              <a:t>de </a:t>
            </a:r>
            <a:r>
              <a:rPr lang="es-AR" sz="1400" dirty="0" smtClean="0">
                <a:solidFill>
                  <a:schemeClr val="bg1"/>
                </a:solidFill>
              </a:rPr>
              <a:t>compra-venta// </a:t>
            </a:r>
            <a:r>
              <a:rPr lang="es-AR" sz="1400" dirty="0">
                <a:solidFill>
                  <a:schemeClr val="bg1"/>
                </a:solidFill>
              </a:rPr>
              <a:t>desorden, mezcla confusa de cosas u objetos.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449222" y="3385254"/>
            <a:ext cx="48391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caradura</a:t>
            </a:r>
            <a:r>
              <a:rPr lang="es-AR" sz="1400" dirty="0" smtClean="0">
                <a:solidFill>
                  <a:schemeClr val="bg1"/>
                </a:solidFill>
              </a:rPr>
              <a:t>:  persona </a:t>
            </a:r>
            <a:r>
              <a:rPr lang="es-AR" sz="1400" dirty="0">
                <a:solidFill>
                  <a:schemeClr val="bg1"/>
                </a:solidFill>
              </a:rPr>
              <a:t>por demás desfachatada y sinvergüenza 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4284572" y="1898906"/>
            <a:ext cx="4292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chicho</a:t>
            </a:r>
            <a:r>
              <a:rPr lang="es-AR" sz="1400" dirty="0">
                <a:solidFill>
                  <a:schemeClr val="bg1"/>
                </a:solidFill>
              </a:rPr>
              <a:t>: </a:t>
            </a:r>
            <a:r>
              <a:rPr lang="es-AR" sz="1400" dirty="0" smtClean="0">
                <a:solidFill>
                  <a:schemeClr val="bg1"/>
                </a:solidFill>
              </a:rPr>
              <a:t> jefe </a:t>
            </a:r>
            <a:r>
              <a:rPr lang="es-AR" sz="1400" dirty="0">
                <a:solidFill>
                  <a:schemeClr val="bg1"/>
                </a:solidFill>
              </a:rPr>
              <a:t>de mafia argentina de la época </a:t>
            </a:r>
            <a:r>
              <a:rPr lang="es-AR" sz="1400" dirty="0" smtClean="0">
                <a:solidFill>
                  <a:schemeClr val="bg1"/>
                </a:solidFill>
              </a:rPr>
              <a:t>//mafioso</a:t>
            </a:r>
            <a:r>
              <a:rPr lang="es-AR" sz="14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08018" y="3730014"/>
            <a:ext cx="23860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“la </a:t>
            </a:r>
            <a:r>
              <a:rPr lang="es-AR" b="1" spc="50" dirty="0" err="1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Mignon</a:t>
            </a:r>
            <a:r>
              <a:rPr lang="es-AR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”</a:t>
            </a:r>
            <a:r>
              <a:rPr lang="es-AR" sz="1400" dirty="0">
                <a:solidFill>
                  <a:schemeClr val="bg1"/>
                </a:solidFill>
              </a:rPr>
              <a:t>: </a:t>
            </a:r>
            <a:r>
              <a:rPr lang="es-AR" sz="1400" dirty="0" smtClean="0">
                <a:solidFill>
                  <a:schemeClr val="bg1"/>
                </a:solidFill>
              </a:rPr>
              <a:t> la amante.</a:t>
            </a:r>
            <a:endParaRPr lang="es-AR" sz="1400" dirty="0">
              <a:solidFill>
                <a:schemeClr val="bg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449222" y="410545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AR" b="1" spc="50" dirty="0" err="1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Stavinsky</a:t>
            </a:r>
            <a:r>
              <a:rPr lang="es-AR" sz="1400" dirty="0" smtClean="0">
                <a:solidFill>
                  <a:schemeClr val="bg1"/>
                </a:solidFill>
              </a:rPr>
              <a:t>:   estafador ruso.</a:t>
            </a:r>
            <a:endParaRPr lang="es-AR" sz="1400" dirty="0">
              <a:solidFill>
                <a:schemeClr val="bg1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986197" y="4731990"/>
            <a:ext cx="516625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1400" dirty="0">
                <a:solidFill>
                  <a:schemeClr val="bg1"/>
                </a:solidFill>
                <a:hlinkClick r:id="rId2"/>
              </a:rPr>
              <a:t>http://</a:t>
            </a:r>
            <a:r>
              <a:rPr lang="es-AR" sz="1400" dirty="0" smtClean="0">
                <a:solidFill>
                  <a:schemeClr val="bg1"/>
                </a:solidFill>
                <a:hlinkClick r:id="rId2"/>
              </a:rPr>
              <a:t>www.escritoresyperiodistas.com/Ejemplar8/cambalache.html</a:t>
            </a:r>
            <a:endParaRPr lang="es-A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55600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1270</TotalTime>
  <Words>392</Words>
  <Application>Microsoft Office PowerPoint</Application>
  <PresentationFormat>Presentación en pantalla (16:9)</PresentationFormat>
  <Paragraphs>163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Arial</vt:lpstr>
      <vt:lpstr>Alex Brush</vt:lpstr>
      <vt:lpstr>Calibri</vt:lpstr>
      <vt:lpstr>Berlin Sans FB Demi</vt:lpstr>
      <vt:lpstr>Matura MT Script Capitals</vt:lpstr>
      <vt:lpstr>Tema de Office</vt:lpstr>
      <vt:lpstr>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TM</dc:creator>
  <cp:lastModifiedBy>Raúl Tarulla</cp:lastModifiedBy>
  <cp:revision>73</cp:revision>
  <dcterms:created xsi:type="dcterms:W3CDTF">2014-11-06T10:36:03Z</dcterms:created>
  <dcterms:modified xsi:type="dcterms:W3CDTF">2014-11-14T00:34:26Z</dcterms:modified>
</cp:coreProperties>
</file>