
<file path=[Content_Types].xml><?xml version="1.0" encoding="utf-8"?>
<Types xmlns="http://schemas.openxmlformats.org/package/2006/content-types">
  <Default Extension="png" ContentType="image/png"/>
  <Default Extension="jpeg" ContentType="image/jpeg"/>
  <Default Extension="3gp" ContentType="video/unknown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6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6" r:id="rId3"/>
    <p:sldId id="262" r:id="rId4"/>
    <p:sldId id="258" r:id="rId5"/>
    <p:sldId id="259" r:id="rId6"/>
    <p:sldId id="257" r:id="rId7"/>
    <p:sldId id="260" r:id="rId8"/>
    <p:sldId id="261" r:id="rId9"/>
    <p:sldId id="263" r:id="rId10"/>
    <p:sldId id="264" r:id="rId11"/>
    <p:sldId id="265" r:id="rId12"/>
    <p:sldId id="266" r:id="rId13"/>
    <p:sldId id="267" r:id="rId14"/>
    <p:sldId id="269" r:id="rId15"/>
    <p:sldId id="268" r:id="rId16"/>
  </p:sldIdLst>
  <p:sldSz cx="9144000" cy="5143500" type="screen16x9"/>
  <p:notesSz cx="6858000" cy="9144000"/>
  <p:embeddedFontLst>
    <p:embeddedFont>
      <p:font typeface="Calibri" pitchFamily="34" charset="0"/>
      <p:regular r:id="rId17"/>
      <p:bold r:id="rId18"/>
      <p:italic r:id="rId19"/>
      <p:boldItalic r:id="rId20"/>
    </p:embeddedFont>
    <p:embeddedFont>
      <p:font typeface="Berlin Sans FB Demi" pitchFamily="34" charset="0"/>
      <p:bold r:id="rId21"/>
    </p:embeddedFont>
    <p:embeddedFont>
      <p:font typeface="Alex Brush" pitchFamily="2" charset="0"/>
      <p:regular r:id="rId22"/>
    </p:embeddedFont>
  </p:embeddedFontLst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oLNOIbR+UYJ3lS1YEr1ng==" hashData="eWFe0M1oW7u8RIR+xhemI9FfP3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612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font" Target="fonts/font5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F25B1-A523-43AE-AD36-A7ABF20FFD8F}" type="datetimeFigureOut">
              <a:rPr lang="es-AR" smtClean="0"/>
              <a:t>08/11/2014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9C257-62C2-44CE-81C6-C2853D14E995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21546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F25B1-A523-43AE-AD36-A7ABF20FFD8F}" type="datetimeFigureOut">
              <a:rPr lang="es-AR" smtClean="0"/>
              <a:t>08/11/2014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9C257-62C2-44CE-81C6-C2853D14E995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4958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F25B1-A523-43AE-AD36-A7ABF20FFD8F}" type="datetimeFigureOut">
              <a:rPr lang="es-AR" smtClean="0"/>
              <a:t>08/11/2014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9C257-62C2-44CE-81C6-C2853D14E995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903961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F25B1-A523-43AE-AD36-A7ABF20FFD8F}" type="datetimeFigureOut">
              <a:rPr lang="es-AR" smtClean="0"/>
              <a:t>08/11/2014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9C257-62C2-44CE-81C6-C2853D14E995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942910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F25B1-A523-43AE-AD36-A7ABF20FFD8F}" type="datetimeFigureOut">
              <a:rPr lang="es-AR" smtClean="0"/>
              <a:t>08/11/2014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9C257-62C2-44CE-81C6-C2853D14E995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72106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F25B1-A523-43AE-AD36-A7ABF20FFD8F}" type="datetimeFigureOut">
              <a:rPr lang="es-AR" smtClean="0"/>
              <a:t>08/11/2014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9C257-62C2-44CE-81C6-C2853D14E995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8006159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F25B1-A523-43AE-AD36-A7ABF20FFD8F}" type="datetimeFigureOut">
              <a:rPr lang="es-AR" smtClean="0"/>
              <a:t>08/11/2014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9C257-62C2-44CE-81C6-C2853D14E995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244755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F25B1-A523-43AE-AD36-A7ABF20FFD8F}" type="datetimeFigureOut">
              <a:rPr lang="es-AR" smtClean="0"/>
              <a:t>08/11/2014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9C257-62C2-44CE-81C6-C2853D14E995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02029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F25B1-A523-43AE-AD36-A7ABF20FFD8F}" type="datetimeFigureOut">
              <a:rPr lang="es-AR" smtClean="0"/>
              <a:t>08/11/2014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9C257-62C2-44CE-81C6-C2853D14E995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490091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F25B1-A523-43AE-AD36-A7ABF20FFD8F}" type="datetimeFigureOut">
              <a:rPr lang="es-AR" smtClean="0"/>
              <a:t>08/11/2014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9C257-62C2-44CE-81C6-C2853D14E995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72433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F25B1-A523-43AE-AD36-A7ABF20FFD8F}" type="datetimeFigureOut">
              <a:rPr lang="es-AR" smtClean="0"/>
              <a:t>08/11/2014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9C257-62C2-44CE-81C6-C2853D14E995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6198141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8C5E6A-AD22-4371-A3E8-25D095FC0D9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754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0F25B1-A523-43AE-AD36-A7ABF20FFD8F}" type="datetimeFigureOut">
              <a:rPr lang="es-AR" smtClean="0"/>
              <a:t>08/11/2014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9C257-62C2-44CE-81C6-C2853D14E995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45227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B0BA1D0-CE7C-4255-A4CA-702C0E104BA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7.png"/><Relationship Id="rId2" Type="http://schemas.openxmlformats.org/officeDocument/2006/relationships/video" Target="../media/media1.3gp"/><Relationship Id="rId1" Type="http://schemas.microsoft.com/office/2007/relationships/media" Target="../media/media1.3gp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Relationship Id="rId9" Type="http://schemas.openxmlformats.org/officeDocument/2006/relationships/image" Target="../media/image1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2.wav"/><Relationship Id="rId4" Type="http://schemas.openxmlformats.org/officeDocument/2006/relationships/image" Target="../media/image21.gi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argentina.swred.com/tita_merello_se_dice_de_mi.htm" TargetMode="External"/><Relationship Id="rId2" Type="http://schemas.openxmlformats.org/officeDocument/2006/relationships/hyperlink" Target="http://sdr.liccom.edu.uy/2014/11/01/se-dice-de-mi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9632" y="670"/>
            <a:ext cx="7726288" cy="5143500"/>
          </a:xfrm>
          <a:prstGeom prst="rect">
            <a:avLst/>
          </a:prstGeom>
          <a:ln>
            <a:noFill/>
          </a:ln>
          <a:effectLst>
            <a:softEdge rad="431800"/>
          </a:effectLst>
        </p:spPr>
      </p:pic>
      <p:sp>
        <p:nvSpPr>
          <p:cNvPr id="4" name="3 CuadroTexto"/>
          <p:cNvSpPr txBox="1"/>
          <p:nvPr/>
        </p:nvSpPr>
        <p:spPr>
          <a:xfrm>
            <a:off x="179512" y="1923678"/>
            <a:ext cx="5710218" cy="2015936"/>
          </a:xfrm>
          <a:prstGeom prst="rect">
            <a:avLst/>
          </a:prstGeom>
          <a:noFill/>
          <a:scene3d>
            <a:camera prst="isometricOffAxis2Right">
              <a:rot lat="1080000" lon="19200000" rev="0"/>
            </a:camera>
            <a:lightRig rig="threePt" dir="t"/>
          </a:scene3d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AR" sz="125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</a:t>
            </a:r>
            <a:r>
              <a:rPr lang="es-AR" sz="9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 </a:t>
            </a:r>
            <a:r>
              <a:rPr lang="es-AR" sz="8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</a:t>
            </a:r>
            <a:r>
              <a:rPr lang="es-AR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</a:t>
            </a:r>
            <a:r>
              <a:rPr lang="es-A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</a:t>
            </a:r>
            <a:r>
              <a:rPr lang="es-AR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 </a:t>
            </a:r>
            <a:r>
              <a:rPr lang="es-AR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</a:t>
            </a:r>
            <a:r>
              <a:rPr lang="es-A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 </a:t>
            </a:r>
            <a:r>
              <a:rPr lang="es-AR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</a:t>
            </a:r>
            <a:r>
              <a:rPr lang="es-A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i…</a:t>
            </a:r>
            <a:endParaRPr lang="es-AR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52467" y="670"/>
            <a:ext cx="4336854" cy="5143500"/>
          </a:xfrm>
          <a:prstGeom prst="rect">
            <a:avLst/>
          </a:prstGeom>
          <a:ln>
            <a:noFill/>
          </a:ln>
          <a:effectLst>
            <a:softEdge rad="431800"/>
          </a:effectLst>
        </p:spPr>
      </p:pic>
      <p:sp>
        <p:nvSpPr>
          <p:cNvPr id="2" name="1 CuadroTexto"/>
          <p:cNvSpPr txBox="1"/>
          <p:nvPr/>
        </p:nvSpPr>
        <p:spPr>
          <a:xfrm rot="19225795">
            <a:off x="8250184" y="4496241"/>
            <a:ext cx="10214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i="1" dirty="0" err="1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  <a:endParaRPr lang="es-AR" i="1" dirty="0" smtClean="0">
              <a:solidFill>
                <a:schemeClr val="bg1"/>
              </a:solidFill>
              <a:latin typeface="Alex Brush" pitchFamily="2" charset="0"/>
            </a:endParaRPr>
          </a:p>
          <a:p>
            <a:pPr algn="ctr"/>
            <a:r>
              <a:rPr lang="es-AR" i="1" dirty="0" smtClean="0">
                <a:solidFill>
                  <a:schemeClr val="bg1"/>
                </a:solidFill>
                <a:latin typeface="Alex Brush" pitchFamily="2" charset="0"/>
              </a:rPr>
              <a:t>2014</a:t>
            </a:r>
            <a:endParaRPr lang="es-AR" i="1" dirty="0">
              <a:solidFill>
                <a:schemeClr val="bg1"/>
              </a:solidFill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8281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500">
        <p:fade/>
      </p:transition>
    </mc:Choice>
    <mc:Fallback xmlns="">
      <p:transition spd="med" advTm="6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9115 -0.11208 L -0.00503 0.07008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09" y="910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422" y="8240"/>
            <a:ext cx="3439697" cy="5133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032" y="37"/>
            <a:ext cx="3858936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3 CuadroTexto"/>
          <p:cNvSpPr txBox="1"/>
          <p:nvPr/>
        </p:nvSpPr>
        <p:spPr>
          <a:xfrm rot="19225795">
            <a:off x="8250184" y="4634740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i="1" dirty="0" err="1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  <a:endParaRPr lang="es-AR" i="1" dirty="0" smtClean="0">
              <a:solidFill>
                <a:schemeClr val="bg1"/>
              </a:solidFill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676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2">
        <p14:prism isContent="1"/>
        <p:sndAc>
          <p:stSnd>
            <p:snd r:embed="rId2" name="Se dice de mi-Tita Merello.wav"/>
          </p:stSnd>
        </p:sndAc>
      </p:transition>
    </mc:Choice>
    <mc:Fallback xmlns="">
      <p:transition spd="slow" advTm="1472">
        <p:fade/>
        <p:sndAc>
          <p:stSnd>
            <p:snd r:embed="rId5" name="Se dice de mi-Tita Merell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72" y="0"/>
            <a:ext cx="9073455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 rot="19225795">
            <a:off x="8250184" y="4634740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i="1" dirty="0" err="1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  <a:endParaRPr lang="es-AR" i="1" dirty="0" smtClean="0">
              <a:solidFill>
                <a:schemeClr val="bg1"/>
              </a:solidFill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6290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4">
        <p14:prism dir="u" isContent="1"/>
      </p:transition>
    </mc:Choice>
    <mc:Fallback xmlns="">
      <p:transition spd="slow" advTm="127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1583" y="0"/>
            <a:ext cx="4499993" cy="5142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-650"/>
            <a:ext cx="7519737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 rot="19225795">
            <a:off x="8250184" y="4634740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i="1" dirty="0" err="1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  <a:endParaRPr lang="es-AR" i="1" dirty="0" smtClean="0">
              <a:solidFill>
                <a:schemeClr val="bg1"/>
              </a:solidFill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06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156">
        <p14:prism dir="r" isContent="1"/>
      </p:transition>
    </mc:Choice>
    <mc:Fallback xmlns="">
      <p:transition spd="slow" advTm="115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0"/>
            <a:ext cx="4307188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8064" y="0"/>
            <a:ext cx="3547872" cy="51328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3 CuadroTexto"/>
          <p:cNvSpPr txBox="1"/>
          <p:nvPr/>
        </p:nvSpPr>
        <p:spPr>
          <a:xfrm rot="19225795">
            <a:off x="8250184" y="4634740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i="1" dirty="0" err="1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  <a:endParaRPr lang="es-AR" i="1" dirty="0" smtClean="0">
              <a:solidFill>
                <a:schemeClr val="bg1"/>
              </a:solidFill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4193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54">
        <p14:prism dir="d" isContent="1"/>
      </p:transition>
    </mc:Choice>
    <mc:Fallback xmlns="">
      <p:transition spd="slow" advTm="85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3341" y="0"/>
            <a:ext cx="7117318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 rot="19225795">
            <a:off x="8250184" y="4634740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i="1" dirty="0" err="1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  <a:endParaRPr lang="es-AR" i="1" dirty="0" smtClean="0">
              <a:solidFill>
                <a:schemeClr val="bg1"/>
              </a:solidFill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833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4">
        <p14:prism isContent="1"/>
      </p:transition>
    </mc:Choice>
    <mc:Fallback xmlns="">
      <p:transition spd="slow" advTm="125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8" y="-2886"/>
            <a:ext cx="3304009" cy="51565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4048" y="10150"/>
            <a:ext cx="342900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3 CuadroTexto"/>
          <p:cNvSpPr txBox="1"/>
          <p:nvPr/>
        </p:nvSpPr>
        <p:spPr>
          <a:xfrm rot="19225795">
            <a:off x="8250184" y="4634740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i="1" dirty="0" err="1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  <a:endParaRPr lang="es-AR" i="1" dirty="0" smtClean="0">
              <a:solidFill>
                <a:schemeClr val="bg1"/>
              </a:solidFill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88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4">
        <p14:prism dir="u" isContent="1"/>
      </p:transition>
    </mc:Choice>
    <mc:Fallback xmlns="">
      <p:transition spd="slow" advTm="140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5533" y="0"/>
            <a:ext cx="6752934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4 Rectángulo"/>
          <p:cNvSpPr/>
          <p:nvPr/>
        </p:nvSpPr>
        <p:spPr>
          <a:xfrm>
            <a:off x="2304648" y="5134685"/>
            <a:ext cx="4572000" cy="313101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Se dice de mí</a:t>
            </a: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...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s-A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s-A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se dice de mí</a:t>
            </a: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...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s-A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s-A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Se </a:t>
            </a: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dice que… </a:t>
            </a: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soy fiera,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que camino a lo malevo,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que soy chueca y que me muevo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con un aire compadrón,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que parezco </a:t>
            </a:r>
            <a:r>
              <a:rPr lang="es-AR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Leguisamo</a:t>
            </a: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mi nariz es puntiaguda,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la figura no me ayuda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y mi boca es un buzón.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 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Si charlo con Luis,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con Pedro o con Juan,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hablando de mí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los hombres están.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Critican si ya,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la línea perdí,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se fijan si voy,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si </a:t>
            </a: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vengo… o </a:t>
            </a: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si fui.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 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Se dicen… muchas cosas,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mas si el bulto no interesa,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¿por qué pierden la cabeza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ocupándose de mí?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 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Yo sé que muchos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que desprecian con ver quieren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y suspiran y se mueren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cuando piensan en mi amor.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Y más de uno se derrite si suspiro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y se </a:t>
            </a: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queda, </a:t>
            </a: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si </a:t>
            </a: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lo </a:t>
            </a: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miro,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resoplando como un Ford.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 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Si fea soy, pongámosle,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que de eso </a:t>
            </a: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aún </a:t>
            </a: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no me enteré.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En el amor yo solo sé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que a más de un gil, </a:t>
            </a: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dejé de </a:t>
            </a: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a pie.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Podrán decir, podrán hablar,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y murmurar y rebuznar,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mas la fealdad que Dios me dio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mucha mujer me la envidió.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Y no dirán que me engrupí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porque modesta siempre fui…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¡Yo soy así!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 </a:t>
            </a:r>
            <a:endParaRPr lang="es-AR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s-A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Y ocultan de mí</a:t>
            </a: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…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s-AR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s-AR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s-A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ocultan… que </a:t>
            </a: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yo tengo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unos ojos soñadores,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además otros primores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que producen sensación.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Si soy fiera sé que, en cambio,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tengo un cutis de muñeca,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los que dicen que soy chueca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no me han visto en camisón.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 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Los hombres de mí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critican la voz,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el modo de andar,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la pinta</a:t>
            </a: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, ejhj… </a:t>
            </a: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la tos</a:t>
            </a: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s-A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Critican si ya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la línea perdí,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se fijan si voy,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si vengo, o si fui.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 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Se </a:t>
            </a: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dicen… </a:t>
            </a: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muchas cosas</a:t>
            </a: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s-A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mas si el bulto no interesa,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¿por qué pierden la cabeza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ocupándose de mí</a:t>
            </a: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?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s-A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Yo sé que muchos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que desprecian con ver quieren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y suspiran y se mueren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cuando piensan en mi amor.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Y más de uno se derrite si suspiro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y se queda, si lo miro,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resoplando como un Ford.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 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Si fea soy, pongámosle,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que de eso aún no me enteré.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En el amor yo solo sé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que a más de un gil, dejé de a pie.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Podrán decir, podrán hablar,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y murmurar y rebuznar,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mas la fealdad que Dios me dio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mucha mujer me la envidió.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Y no dirán que me engrupí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porque modesta siempre fui…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A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¡Yo soy así!</a:t>
            </a:r>
          </a:p>
        </p:txBody>
      </p:sp>
      <p:sp>
        <p:nvSpPr>
          <p:cNvPr id="6" name="5 CuadroTexto"/>
          <p:cNvSpPr txBox="1"/>
          <p:nvPr/>
        </p:nvSpPr>
        <p:spPr>
          <a:xfrm rot="19225795">
            <a:off x="8250184" y="4634740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i="1" dirty="0" err="1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  <a:endParaRPr lang="es-AR" i="1" dirty="0" smtClean="0">
              <a:solidFill>
                <a:schemeClr val="bg1"/>
              </a:solidFill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4398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7978E-6 L -0.00017 -6.97406 " pathEditMode="relative" rAng="0" ptsTypes="AA">
                                      <p:cBhvr>
                                        <p:cTn id="6" dur="18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3487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7312" y="0"/>
            <a:ext cx="6429375" cy="5143500"/>
          </a:xfrm>
          <a:prstGeom prst="rect">
            <a:avLst/>
          </a:prstGeom>
          <a:ln>
            <a:noFill/>
          </a:ln>
          <a:effectLst>
            <a:softEdge rad="254000"/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401" y="267494"/>
            <a:ext cx="2520280" cy="33474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371104">
            <a:off x="3098169" y="-54060"/>
            <a:ext cx="1943100" cy="23526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isometricTopUp">
              <a:rot lat="19476224" lon="20400000" rev="3609746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Se Dice de Mi. Canta- Tita Merello.3gp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lum bright="10000" contrast="25000"/>
          </a:blip>
          <a:stretch>
            <a:fillRect/>
          </a:stretch>
        </p:blipFill>
        <p:spPr>
          <a:xfrm>
            <a:off x="4644008" y="1923678"/>
            <a:ext cx="3660967" cy="2448272"/>
          </a:xfrm>
          <a:prstGeom prst="rect">
            <a:avLst/>
          </a:prstGeom>
          <a:ln w="123825" cap="rnd">
            <a:solidFill>
              <a:schemeClr val="accent6">
                <a:lumMod val="60000"/>
                <a:lumOff val="4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 prstMaterial="metal">
            <a:bevelT/>
          </a:sp3d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267683">
            <a:off x="2214958" y="2157503"/>
            <a:ext cx="2135321" cy="281862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1200000" lon="0" rev="1920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9719" y="4000196"/>
            <a:ext cx="742941" cy="415543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5427017" y="279342"/>
            <a:ext cx="33843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 err="1" smtClean="0">
                <a:solidFill>
                  <a:schemeClr val="bg1"/>
                </a:solidFill>
              </a:rPr>
              <a:t>Película:</a:t>
            </a:r>
            <a:r>
              <a:rPr lang="es-AR" sz="1600" i="1" dirty="0" err="1" smtClean="0">
                <a:solidFill>
                  <a:srgbClr val="FFFF00"/>
                </a:solidFill>
              </a:rPr>
              <a:t>"Mercado</a:t>
            </a:r>
            <a:r>
              <a:rPr lang="es-AR" sz="1600" i="1" dirty="0" smtClean="0">
                <a:solidFill>
                  <a:srgbClr val="FFFF00"/>
                </a:solidFill>
              </a:rPr>
              <a:t> </a:t>
            </a:r>
            <a:r>
              <a:rPr lang="es-AR" sz="1600" i="1" dirty="0">
                <a:solidFill>
                  <a:srgbClr val="FFFF00"/>
                </a:solidFill>
              </a:rPr>
              <a:t>de Abasto" </a:t>
            </a:r>
            <a:r>
              <a:rPr lang="es-AR" sz="1600" i="1" dirty="0" smtClean="0">
                <a:solidFill>
                  <a:srgbClr val="FFFF00"/>
                </a:solidFill>
              </a:rPr>
              <a:t> </a:t>
            </a:r>
          </a:p>
          <a:p>
            <a:pPr algn="ctr"/>
            <a:r>
              <a:rPr lang="es-AR" sz="1600" dirty="0" smtClean="0">
                <a:solidFill>
                  <a:schemeClr val="bg1"/>
                </a:solidFill>
              </a:rPr>
              <a:t>Director:  Lucas </a:t>
            </a:r>
            <a:r>
              <a:rPr lang="es-AR" sz="1600" dirty="0" err="1" smtClean="0">
                <a:solidFill>
                  <a:schemeClr val="bg1"/>
                </a:solidFill>
              </a:rPr>
              <a:t>Demare</a:t>
            </a:r>
            <a:endParaRPr lang="es-AR" sz="1600" dirty="0" smtClean="0">
              <a:solidFill>
                <a:schemeClr val="bg1"/>
              </a:solidFill>
            </a:endParaRPr>
          </a:p>
          <a:p>
            <a:pPr algn="ctr"/>
            <a:r>
              <a:rPr lang="es-AR" sz="1600" dirty="0" smtClean="0">
                <a:solidFill>
                  <a:schemeClr val="bg1"/>
                </a:solidFill>
              </a:rPr>
              <a:t>Actores: </a:t>
            </a:r>
            <a:r>
              <a:rPr lang="es-AR" sz="1600" dirty="0">
                <a:solidFill>
                  <a:schemeClr val="bg1"/>
                </a:solidFill>
              </a:rPr>
              <a:t>Tita </a:t>
            </a:r>
            <a:r>
              <a:rPr lang="es-AR" sz="1600" dirty="0" err="1">
                <a:solidFill>
                  <a:schemeClr val="bg1"/>
                </a:solidFill>
              </a:rPr>
              <a:t>Merello</a:t>
            </a:r>
            <a:r>
              <a:rPr lang="es-AR" sz="1600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s-AR" sz="1600" dirty="0" smtClean="0">
                <a:solidFill>
                  <a:schemeClr val="bg1"/>
                </a:solidFill>
              </a:rPr>
              <a:t>Pepe Arias, Pepita Muñoz </a:t>
            </a:r>
          </a:p>
          <a:p>
            <a:pPr algn="ctr"/>
            <a:r>
              <a:rPr lang="es-AR" sz="1600" dirty="0" smtClean="0">
                <a:solidFill>
                  <a:schemeClr val="bg1"/>
                </a:solidFill>
              </a:rPr>
              <a:t>y Juan José </a:t>
            </a:r>
            <a:r>
              <a:rPr lang="es-AR" sz="1600" dirty="0" err="1" smtClean="0">
                <a:solidFill>
                  <a:schemeClr val="bg1"/>
                </a:solidFill>
              </a:rPr>
              <a:t>Miguez</a:t>
            </a:r>
            <a:r>
              <a:rPr lang="es-AR" sz="1600" dirty="0" smtClean="0">
                <a:solidFill>
                  <a:schemeClr val="bg1"/>
                </a:solidFill>
              </a:rPr>
              <a:t>. </a:t>
            </a:r>
            <a:endParaRPr lang="es-AR" sz="1600" dirty="0">
              <a:solidFill>
                <a:schemeClr val="bg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 rot="19225795">
            <a:off x="8250184" y="4634740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i="1" dirty="0" err="1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  <a:endParaRPr lang="es-AR" i="1" dirty="0" smtClean="0">
              <a:solidFill>
                <a:schemeClr val="bg1"/>
              </a:solidFill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0891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90000">
        <p14:prism isContent="1"/>
      </p:transition>
    </mc:Choice>
    <mc:Fallback xmlns="">
      <p:transition spd="slow" advClick="0" advTm="29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2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6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43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8313" y="669150"/>
            <a:ext cx="2209800" cy="26955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2" name="1 CuadroTexto"/>
          <p:cNvSpPr txBox="1"/>
          <p:nvPr/>
        </p:nvSpPr>
        <p:spPr>
          <a:xfrm rot="16200000">
            <a:off x="1149678" y="1334117"/>
            <a:ext cx="1290738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A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ex Brush" pitchFamily="2" charset="0"/>
              </a:rPr>
              <a:t>Tita</a:t>
            </a:r>
            <a:endParaRPr lang="es-AR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ex Brush" pitchFamily="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5699380" y="1524568"/>
            <a:ext cx="295232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2800" dirty="0">
                <a:solidFill>
                  <a:schemeClr val="bg1"/>
                </a:solidFill>
                <a:latin typeface="Alex Brush" pitchFamily="2" charset="0"/>
              </a:rPr>
              <a:t>Laura Ana </a:t>
            </a:r>
            <a:r>
              <a:rPr lang="es-AR" sz="2800" dirty="0" err="1" smtClean="0">
                <a:solidFill>
                  <a:schemeClr val="bg1"/>
                </a:solidFill>
                <a:latin typeface="Alex Brush" pitchFamily="2" charset="0"/>
              </a:rPr>
              <a:t>Merello</a:t>
            </a:r>
            <a:endParaRPr lang="es-AR" sz="2800" dirty="0" smtClean="0">
              <a:solidFill>
                <a:schemeClr val="bg1"/>
              </a:solidFill>
              <a:latin typeface="Alex Brush" pitchFamily="2" charset="0"/>
            </a:endParaRPr>
          </a:p>
          <a:p>
            <a:pPr algn="ctr"/>
            <a:endParaRPr lang="es-AR" dirty="0" smtClean="0">
              <a:solidFill>
                <a:schemeClr val="bg1"/>
              </a:solidFill>
            </a:endParaRPr>
          </a:p>
          <a:p>
            <a:pPr algn="ctr"/>
            <a:r>
              <a:rPr lang="es-AR" sz="2000" dirty="0" smtClean="0">
                <a:solidFill>
                  <a:schemeClr val="bg1"/>
                </a:solidFill>
                <a:latin typeface="Alex Brush" pitchFamily="2" charset="0"/>
              </a:rPr>
              <a:t>11  de  octubre  </a:t>
            </a:r>
            <a:r>
              <a:rPr lang="es-AR" sz="2000" dirty="0">
                <a:solidFill>
                  <a:schemeClr val="bg1"/>
                </a:solidFill>
                <a:latin typeface="Alex Brush" pitchFamily="2" charset="0"/>
              </a:rPr>
              <a:t>de </a:t>
            </a:r>
            <a:r>
              <a:rPr lang="es-AR" sz="2000" dirty="0" smtClean="0">
                <a:solidFill>
                  <a:schemeClr val="bg1"/>
                </a:solidFill>
                <a:latin typeface="Alex Brush" pitchFamily="2" charset="0"/>
              </a:rPr>
              <a:t> 1904 </a:t>
            </a:r>
          </a:p>
          <a:p>
            <a:pPr lvl="0" algn="ctr"/>
            <a:r>
              <a:rPr lang="es-AR" sz="2000" dirty="0" smtClean="0">
                <a:solidFill>
                  <a:schemeClr val="bg1"/>
                </a:solidFill>
                <a:latin typeface="Alex Brush" pitchFamily="2" charset="0"/>
              </a:rPr>
              <a:t>24  de  </a:t>
            </a:r>
            <a:r>
              <a:rPr lang="es-AR" sz="2000" dirty="0">
                <a:solidFill>
                  <a:schemeClr val="bg1"/>
                </a:solidFill>
                <a:latin typeface="Alex Brush" pitchFamily="2" charset="0"/>
              </a:rPr>
              <a:t>diciembre </a:t>
            </a:r>
            <a:r>
              <a:rPr lang="es-AR" sz="2000" dirty="0" smtClean="0">
                <a:solidFill>
                  <a:schemeClr val="bg1"/>
                </a:solidFill>
                <a:latin typeface="Alex Brush" pitchFamily="2" charset="0"/>
              </a:rPr>
              <a:t> de  2002</a:t>
            </a:r>
          </a:p>
          <a:p>
            <a:pPr lvl="0" algn="ctr"/>
            <a:endParaRPr lang="es-AR" sz="2000" dirty="0">
              <a:solidFill>
                <a:schemeClr val="bg1"/>
              </a:solidFill>
              <a:latin typeface="Alex Brush" pitchFamily="2" charset="0"/>
            </a:endParaRPr>
          </a:p>
          <a:p>
            <a:pPr lvl="0" algn="ctr"/>
            <a:r>
              <a:rPr lang="es-AR" sz="2000" dirty="0" smtClean="0">
                <a:solidFill>
                  <a:prstClr val="white"/>
                </a:solidFill>
                <a:latin typeface="Alex Brush" pitchFamily="2" charset="0"/>
              </a:rPr>
              <a:t>Buenos Aires</a:t>
            </a:r>
            <a:endParaRPr lang="es-AR" sz="2000" dirty="0">
              <a:solidFill>
                <a:prstClr val="white"/>
              </a:solidFill>
              <a:latin typeface="Alex Brush" pitchFamily="2" charset="0"/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9460" y="669150"/>
            <a:ext cx="1296144" cy="76889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 rot="16200000">
            <a:off x="1067285" y="1396913"/>
            <a:ext cx="2563522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AR" sz="66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lex Brush" pitchFamily="2" charset="0"/>
              </a:rPr>
              <a:t>Merello</a:t>
            </a:r>
            <a:endParaRPr lang="es-AR" sz="6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lex Brush" pitchFamily="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019122" y="4681835"/>
            <a:ext cx="24881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dirty="0" smtClean="0">
                <a:solidFill>
                  <a:schemeClr val="bg1"/>
                </a:solidFill>
                <a:latin typeface="Alex Brush" pitchFamily="2" charset="0"/>
              </a:rPr>
              <a:t>Imágenes: de Internet</a:t>
            </a:r>
            <a:endParaRPr lang="es-AR" sz="2400" dirty="0">
              <a:solidFill>
                <a:schemeClr val="bg1"/>
              </a:solidFill>
              <a:latin typeface="Alex Brush" pitchFamily="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763688" y="3867894"/>
            <a:ext cx="56886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2400" dirty="0">
                <a:solidFill>
                  <a:schemeClr val="bg1"/>
                </a:solidFill>
                <a:latin typeface="Alex Brush" pitchFamily="2" charset="0"/>
              </a:rPr>
              <a:t>Canción : </a:t>
            </a:r>
            <a:r>
              <a:rPr lang="es-AR" sz="2400" dirty="0" smtClean="0">
                <a:solidFill>
                  <a:schemeClr val="bg1"/>
                </a:solidFill>
                <a:latin typeface="Alex Brush" pitchFamily="2" charset="0"/>
              </a:rPr>
              <a:t>“ Se </a:t>
            </a:r>
            <a:r>
              <a:rPr lang="es-AR" sz="2400" dirty="0">
                <a:solidFill>
                  <a:schemeClr val="bg1"/>
                </a:solidFill>
                <a:latin typeface="Alex Brush" pitchFamily="2" charset="0"/>
              </a:rPr>
              <a:t>dice de </a:t>
            </a:r>
            <a:r>
              <a:rPr lang="es-AR" sz="2400" dirty="0" smtClean="0">
                <a:solidFill>
                  <a:schemeClr val="bg1"/>
                </a:solidFill>
                <a:latin typeface="Alex Brush" pitchFamily="2" charset="0"/>
              </a:rPr>
              <a:t>mi ”  </a:t>
            </a:r>
            <a:r>
              <a:rPr lang="es-AR" sz="2400" dirty="0">
                <a:solidFill>
                  <a:schemeClr val="bg1"/>
                </a:solidFill>
                <a:latin typeface="Alex Brush" pitchFamily="2" charset="0"/>
              </a:rPr>
              <a:t>(Milonga  de 1943)</a:t>
            </a:r>
          </a:p>
          <a:p>
            <a:r>
              <a:rPr lang="es-AR" sz="2400" dirty="0">
                <a:solidFill>
                  <a:schemeClr val="bg1"/>
                </a:solidFill>
                <a:latin typeface="Alex Brush" pitchFamily="2" charset="0"/>
              </a:rPr>
              <a:t>Música: Francisco </a:t>
            </a:r>
            <a:r>
              <a:rPr lang="es-AR" sz="2400" dirty="0" err="1">
                <a:solidFill>
                  <a:schemeClr val="bg1"/>
                </a:solidFill>
                <a:latin typeface="Alex Brush" pitchFamily="2" charset="0"/>
              </a:rPr>
              <a:t>Canaro</a:t>
            </a:r>
            <a:r>
              <a:rPr lang="es-AR" sz="2400" dirty="0">
                <a:solidFill>
                  <a:schemeClr val="bg1"/>
                </a:solidFill>
                <a:latin typeface="Alex Brush" pitchFamily="2" charset="0"/>
              </a:rPr>
              <a:t>     Letra: Ivo </a:t>
            </a:r>
            <a:r>
              <a:rPr lang="es-AR" sz="2400" dirty="0" err="1">
                <a:solidFill>
                  <a:schemeClr val="bg1"/>
                </a:solidFill>
                <a:latin typeface="Alex Brush" pitchFamily="2" charset="0"/>
              </a:rPr>
              <a:t>Pelay</a:t>
            </a:r>
            <a:endParaRPr lang="es-AR" sz="2400" dirty="0">
              <a:solidFill>
                <a:schemeClr val="bg1"/>
              </a:solidFill>
              <a:latin typeface="Alex Brush" pitchFamily="2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 rot="19225795">
            <a:off x="8250184" y="4634740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i="1" dirty="0" err="1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  <a:endParaRPr lang="es-AR" i="1" dirty="0" smtClean="0">
              <a:solidFill>
                <a:schemeClr val="bg1"/>
              </a:solidFill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875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  <p:sndAc>
          <p:stSnd loop="1">
            <p:snd r:embed="rId2" name="Intro - Se dice de mi-Tita Merello.wav"/>
          </p:stSnd>
        </p:sndAc>
      </p:transition>
    </mc:Choice>
    <mc:Fallback xmlns="">
      <p:transition spd="slow">
        <p:fade/>
        <p:sndAc>
          <p:stSnd loop="1">
            <p:snd r:embed="rId5" name="Intro - Se dice de mi-Tita Merell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99160" y="171054"/>
            <a:ext cx="871296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dirty="0">
                <a:solidFill>
                  <a:schemeClr val="bg1"/>
                </a:solidFill>
              </a:rPr>
              <a:t>Laura Ana </a:t>
            </a:r>
            <a:r>
              <a:rPr lang="es-AR" dirty="0" err="1">
                <a:solidFill>
                  <a:schemeClr val="bg1"/>
                </a:solidFill>
              </a:rPr>
              <a:t>Merello</a:t>
            </a:r>
            <a:r>
              <a:rPr lang="es-AR" dirty="0">
                <a:solidFill>
                  <a:schemeClr val="bg1"/>
                </a:solidFill>
              </a:rPr>
              <a:t>, más conocida como Tita </a:t>
            </a:r>
            <a:r>
              <a:rPr lang="es-AR" dirty="0" err="1">
                <a:solidFill>
                  <a:schemeClr val="bg1"/>
                </a:solidFill>
              </a:rPr>
              <a:t>Merello</a:t>
            </a:r>
            <a:r>
              <a:rPr lang="es-AR" dirty="0">
                <a:solidFill>
                  <a:schemeClr val="bg1"/>
                </a:solidFill>
              </a:rPr>
              <a:t> (Buenos Aires</a:t>
            </a:r>
            <a:r>
              <a:rPr lang="es-AR" dirty="0" smtClean="0">
                <a:solidFill>
                  <a:schemeClr val="bg1"/>
                </a:solidFill>
              </a:rPr>
              <a:t>, </a:t>
            </a:r>
            <a:r>
              <a:rPr lang="es-AR" dirty="0">
                <a:solidFill>
                  <a:schemeClr val="bg1"/>
                </a:solidFill>
              </a:rPr>
              <a:t>11 de octubre de </a:t>
            </a:r>
            <a:r>
              <a:rPr lang="es-AR" dirty="0" smtClean="0">
                <a:solidFill>
                  <a:schemeClr val="bg1"/>
                </a:solidFill>
              </a:rPr>
              <a:t>1904- 24 </a:t>
            </a:r>
            <a:r>
              <a:rPr lang="es-AR" dirty="0">
                <a:solidFill>
                  <a:schemeClr val="bg1"/>
                </a:solidFill>
              </a:rPr>
              <a:t>de diciembre de 2002), fue una actriz y cantante argentina de tango y milonga.</a:t>
            </a:r>
          </a:p>
          <a:p>
            <a:pPr algn="ctr"/>
            <a:endParaRPr lang="es-AR" dirty="0">
              <a:solidFill>
                <a:schemeClr val="bg1"/>
              </a:solidFill>
            </a:endParaRPr>
          </a:p>
          <a:p>
            <a:pPr algn="ctr"/>
            <a:r>
              <a:rPr lang="es-AR" dirty="0">
                <a:solidFill>
                  <a:schemeClr val="bg1"/>
                </a:solidFill>
              </a:rPr>
              <a:t>Nacida en un sitio precario, sus inicios profesionales sucedieron en el teatro</a:t>
            </a:r>
            <a:r>
              <a:rPr lang="es-AR" dirty="0" smtClean="0">
                <a:solidFill>
                  <a:schemeClr val="bg1"/>
                </a:solidFill>
              </a:rPr>
              <a:t>. </a:t>
            </a:r>
            <a:r>
              <a:rPr lang="es-AR" dirty="0">
                <a:solidFill>
                  <a:schemeClr val="bg1"/>
                </a:solidFill>
              </a:rPr>
              <a:t>Su primer papel en cine fue en </a:t>
            </a:r>
            <a:r>
              <a:rPr lang="es-AR" i="1" dirty="0">
                <a:solidFill>
                  <a:srgbClr val="FFFF00"/>
                </a:solidFill>
              </a:rPr>
              <a:t>¡Tango! </a:t>
            </a:r>
            <a:r>
              <a:rPr lang="es-AR" dirty="0" smtClean="0">
                <a:solidFill>
                  <a:schemeClr val="bg1"/>
                </a:solidFill>
              </a:rPr>
              <a:t>-el </a:t>
            </a:r>
            <a:r>
              <a:rPr lang="es-AR" dirty="0">
                <a:solidFill>
                  <a:schemeClr val="bg1"/>
                </a:solidFill>
              </a:rPr>
              <a:t>primer filme sonoro </a:t>
            </a:r>
            <a:r>
              <a:rPr lang="es-AR" dirty="0" smtClean="0">
                <a:solidFill>
                  <a:schemeClr val="bg1"/>
                </a:solidFill>
              </a:rPr>
              <a:t>argentino-, </a:t>
            </a:r>
            <a:r>
              <a:rPr lang="es-AR" dirty="0">
                <a:solidFill>
                  <a:schemeClr val="bg1"/>
                </a:solidFill>
              </a:rPr>
              <a:t>junto a Libertad Lamarque. Luego de realizar una serie de películas a lo largo de la década de 1930, se consagró como actriz dramática en </a:t>
            </a:r>
            <a:r>
              <a:rPr lang="es-AR" i="1" dirty="0">
                <a:solidFill>
                  <a:srgbClr val="FFFF00"/>
                </a:solidFill>
              </a:rPr>
              <a:t>La fuga </a:t>
            </a:r>
            <a:r>
              <a:rPr lang="es-AR" dirty="0">
                <a:solidFill>
                  <a:schemeClr val="bg1"/>
                </a:solidFill>
              </a:rPr>
              <a:t>(1937), dirigida por Luis </a:t>
            </a:r>
            <a:r>
              <a:rPr lang="es-AR" dirty="0" err="1">
                <a:solidFill>
                  <a:schemeClr val="bg1"/>
                </a:solidFill>
              </a:rPr>
              <a:t>Saslavsky</a:t>
            </a:r>
            <a:r>
              <a:rPr lang="es-AR" dirty="0">
                <a:solidFill>
                  <a:schemeClr val="bg1"/>
                </a:solidFill>
              </a:rPr>
              <a:t>. A mediados de los años 1940, se radicó en México, donde filmó </a:t>
            </a:r>
            <a:r>
              <a:rPr lang="es-AR" i="1" dirty="0">
                <a:solidFill>
                  <a:srgbClr val="FFFF00"/>
                </a:solidFill>
              </a:rPr>
              <a:t>Cinco rostros de mujer</a:t>
            </a:r>
            <a:r>
              <a:rPr lang="es-AR" dirty="0">
                <a:solidFill>
                  <a:schemeClr val="bg1"/>
                </a:solidFill>
              </a:rPr>
              <a:t>, por la cual obtuvo el premio Ariel, el más relevante a nivel </a:t>
            </a:r>
            <a:r>
              <a:rPr lang="es-AR" dirty="0" smtClean="0">
                <a:solidFill>
                  <a:schemeClr val="bg1"/>
                </a:solidFill>
              </a:rPr>
              <a:t>local.</a:t>
            </a:r>
          </a:p>
          <a:p>
            <a:pPr algn="ctr"/>
            <a:r>
              <a:rPr lang="es-AR" dirty="0" smtClean="0">
                <a:solidFill>
                  <a:schemeClr val="bg1"/>
                </a:solidFill>
              </a:rPr>
              <a:t>Al regresar a la Argentina, </a:t>
            </a:r>
            <a:r>
              <a:rPr lang="es-AR" dirty="0">
                <a:solidFill>
                  <a:schemeClr val="bg1"/>
                </a:solidFill>
              </a:rPr>
              <a:t>protagonizó </a:t>
            </a:r>
            <a:r>
              <a:rPr lang="es-AR" i="1" dirty="0">
                <a:solidFill>
                  <a:srgbClr val="FFFF00"/>
                </a:solidFill>
              </a:rPr>
              <a:t>Don Juan Tenorio </a:t>
            </a:r>
            <a:r>
              <a:rPr lang="es-AR" dirty="0">
                <a:solidFill>
                  <a:schemeClr val="bg1"/>
                </a:solidFill>
              </a:rPr>
              <a:t>y </a:t>
            </a:r>
            <a:r>
              <a:rPr lang="es-AR" i="1" dirty="0">
                <a:solidFill>
                  <a:srgbClr val="FFFF00"/>
                </a:solidFill>
              </a:rPr>
              <a:t>Filomena </a:t>
            </a:r>
            <a:r>
              <a:rPr lang="es-AR" i="1" dirty="0" err="1">
                <a:solidFill>
                  <a:srgbClr val="FFFF00"/>
                </a:solidFill>
              </a:rPr>
              <a:t>Marturano</a:t>
            </a:r>
            <a:r>
              <a:rPr lang="es-AR" dirty="0">
                <a:solidFill>
                  <a:schemeClr val="bg1"/>
                </a:solidFill>
              </a:rPr>
              <a:t>, que posteriormente fue llevada al teatro. Su período de mayor popularidad sucedió en la década siguiente, cuando encabezó filmes como </a:t>
            </a:r>
            <a:r>
              <a:rPr lang="es-AR" i="1" dirty="0">
                <a:solidFill>
                  <a:srgbClr val="FFFF00"/>
                </a:solidFill>
              </a:rPr>
              <a:t>Los </a:t>
            </a:r>
            <a:r>
              <a:rPr lang="es-AR" i="1" dirty="0" err="1">
                <a:solidFill>
                  <a:srgbClr val="FFFF00"/>
                </a:solidFill>
              </a:rPr>
              <a:t>isleros</a:t>
            </a:r>
            <a:r>
              <a:rPr lang="es-AR" dirty="0">
                <a:solidFill>
                  <a:schemeClr val="bg1"/>
                </a:solidFill>
              </a:rPr>
              <a:t>, considerada su mejor interpretación, </a:t>
            </a:r>
            <a:r>
              <a:rPr lang="es-AR" i="1" dirty="0">
                <a:solidFill>
                  <a:srgbClr val="FFFF00"/>
                </a:solidFill>
              </a:rPr>
              <a:t>Guacho</a:t>
            </a:r>
            <a:r>
              <a:rPr lang="es-AR" dirty="0">
                <a:solidFill>
                  <a:schemeClr val="bg1"/>
                </a:solidFill>
              </a:rPr>
              <a:t> y </a:t>
            </a:r>
            <a:r>
              <a:rPr lang="es-AR" i="1" dirty="0">
                <a:solidFill>
                  <a:srgbClr val="FFFF00"/>
                </a:solidFill>
              </a:rPr>
              <a:t>Mercado de Abasto</a:t>
            </a:r>
            <a:r>
              <a:rPr lang="es-AR" dirty="0">
                <a:solidFill>
                  <a:schemeClr val="bg1"/>
                </a:solidFill>
              </a:rPr>
              <a:t>. Otros de sus trabajos más recordados son los de </a:t>
            </a:r>
            <a:r>
              <a:rPr lang="es-AR" i="1" dirty="0">
                <a:solidFill>
                  <a:srgbClr val="FFFF00"/>
                </a:solidFill>
              </a:rPr>
              <a:t>Arrabalera</a:t>
            </a:r>
            <a:r>
              <a:rPr lang="es-AR" dirty="0">
                <a:solidFill>
                  <a:schemeClr val="bg1"/>
                </a:solidFill>
              </a:rPr>
              <a:t>, </a:t>
            </a:r>
            <a:r>
              <a:rPr lang="es-AR" i="1" dirty="0">
                <a:solidFill>
                  <a:srgbClr val="FFFF00"/>
                </a:solidFill>
              </a:rPr>
              <a:t>Para vestir santos </a:t>
            </a:r>
            <a:r>
              <a:rPr lang="es-AR" dirty="0">
                <a:solidFill>
                  <a:schemeClr val="bg1"/>
                </a:solidFill>
              </a:rPr>
              <a:t>y </a:t>
            </a:r>
            <a:r>
              <a:rPr lang="es-AR" i="1" dirty="0">
                <a:solidFill>
                  <a:srgbClr val="FFFF00"/>
                </a:solidFill>
              </a:rPr>
              <a:t>El amor nunca muere</a:t>
            </a:r>
            <a:r>
              <a:rPr lang="es-AR" dirty="0" smtClean="0">
                <a:solidFill>
                  <a:schemeClr val="bg1"/>
                </a:solidFill>
              </a:rPr>
              <a:t>.</a:t>
            </a:r>
          </a:p>
          <a:p>
            <a:pPr algn="ctr"/>
            <a:r>
              <a:rPr lang="es-AR" dirty="0">
                <a:solidFill>
                  <a:schemeClr val="bg1"/>
                </a:solidFill>
              </a:rPr>
              <a:t>En referencia a su vida, Tita solía decir que: </a:t>
            </a:r>
            <a:endParaRPr lang="es-AR" dirty="0" smtClean="0">
              <a:solidFill>
                <a:schemeClr val="bg1"/>
              </a:solidFill>
            </a:endParaRPr>
          </a:p>
          <a:p>
            <a:pPr algn="ctr"/>
            <a:r>
              <a:rPr lang="es-AR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“</a:t>
            </a:r>
            <a:r>
              <a:rPr lang="es-AR" dirty="0">
                <a:solidFill>
                  <a:schemeClr val="tx2">
                    <a:lumMod val="60000"/>
                    <a:lumOff val="40000"/>
                  </a:schemeClr>
                </a:solidFill>
              </a:rPr>
              <a:t>Hice de mí lo que quería, y tengo el orgullo de haber sacado, de entre las mujeres, una mujer íntegra. Yo le di la cara a la vida, y me la dejó marcada”.</a:t>
            </a:r>
            <a:endParaRPr lang="es-AR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2 CuadroTexto"/>
          <p:cNvSpPr txBox="1"/>
          <p:nvPr/>
        </p:nvSpPr>
        <p:spPr>
          <a:xfrm rot="19225795">
            <a:off x="8250184" y="4634740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i="1" dirty="0" err="1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  <a:endParaRPr lang="es-AR" i="1" dirty="0" smtClean="0">
              <a:solidFill>
                <a:schemeClr val="bg1"/>
              </a:solidFill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4400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08616" y="135328"/>
            <a:ext cx="871296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</a:rPr>
              <a:t>En </a:t>
            </a:r>
            <a:r>
              <a:rPr lang="es-AR" dirty="0">
                <a:solidFill>
                  <a:schemeClr val="bg1"/>
                </a:solidFill>
              </a:rPr>
              <a:t>1980 fue operada de cáncer de útero, y a partir de ese momento trató de concientizar al público femenino de la importancia de la prevención. Con su estilo chabacano y particular, invitaba a las mujeres a realizarse controles ginecológicos con su popular frase:  </a:t>
            </a:r>
            <a:r>
              <a:rPr lang="es-AR" dirty="0">
                <a:solidFill>
                  <a:schemeClr val="tx2">
                    <a:lumMod val="60000"/>
                    <a:lumOff val="40000"/>
                  </a:schemeClr>
                </a:solidFill>
              </a:rPr>
              <a:t>“Muchacha, </a:t>
            </a:r>
            <a:r>
              <a:rPr lang="es-AR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hacete</a:t>
            </a:r>
            <a:r>
              <a:rPr lang="es-AR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el </a:t>
            </a:r>
            <a:r>
              <a:rPr lang="es-AR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papanicolau</a:t>
            </a:r>
            <a:r>
              <a:rPr lang="es-AR" dirty="0">
                <a:solidFill>
                  <a:schemeClr val="tx2">
                    <a:lumMod val="60000"/>
                    <a:lumOff val="40000"/>
                  </a:schemeClr>
                </a:solidFill>
              </a:rPr>
              <a:t>”</a:t>
            </a:r>
            <a:r>
              <a:rPr lang="es-AR" dirty="0">
                <a:solidFill>
                  <a:schemeClr val="bg1"/>
                </a:solidFill>
              </a:rPr>
              <a:t>.</a:t>
            </a:r>
          </a:p>
          <a:p>
            <a:pPr algn="ctr"/>
            <a:r>
              <a:rPr lang="es-AR" dirty="0" err="1" smtClean="0">
                <a:solidFill>
                  <a:schemeClr val="bg1"/>
                </a:solidFill>
              </a:rPr>
              <a:t>Merello</a:t>
            </a:r>
            <a:r>
              <a:rPr lang="es-AR" dirty="0" smtClean="0">
                <a:solidFill>
                  <a:schemeClr val="bg1"/>
                </a:solidFill>
              </a:rPr>
              <a:t> </a:t>
            </a:r>
            <a:r>
              <a:rPr lang="es-AR" dirty="0">
                <a:solidFill>
                  <a:schemeClr val="bg1"/>
                </a:solidFill>
              </a:rPr>
              <a:t>siempre fue una persona solidaria. En sus últimos años la soledad fue su gran compañera y la llevó a caer en sucesivos estados depresivos. Su longevidad la tomó por sorpresa y no supo cómo llenar esos años que no había planificado vivir. Desde 1997 hasta su muerte, en 2002, permaneció en la </a:t>
            </a:r>
            <a:r>
              <a:rPr lang="es-AR" i="1" dirty="0" smtClean="0">
                <a:solidFill>
                  <a:schemeClr val="bg1"/>
                </a:solidFill>
              </a:rPr>
              <a:t>Fundación </a:t>
            </a:r>
            <a:r>
              <a:rPr lang="es-AR" i="1" dirty="0" err="1">
                <a:solidFill>
                  <a:schemeClr val="bg1"/>
                </a:solidFill>
              </a:rPr>
              <a:t>Reneé</a:t>
            </a:r>
            <a:r>
              <a:rPr lang="es-AR" i="1" dirty="0">
                <a:solidFill>
                  <a:schemeClr val="bg1"/>
                </a:solidFill>
              </a:rPr>
              <a:t> </a:t>
            </a:r>
            <a:r>
              <a:rPr lang="es-AR" i="1" dirty="0" err="1">
                <a:solidFill>
                  <a:schemeClr val="bg1"/>
                </a:solidFill>
              </a:rPr>
              <a:t>Favaloro</a:t>
            </a:r>
            <a:r>
              <a:rPr lang="es-AR" dirty="0">
                <a:solidFill>
                  <a:schemeClr val="bg1"/>
                </a:solidFill>
              </a:rPr>
              <a:t>. Como varias de las grandes figuras de la historia, pareció vaticinar su propia muerte y anunció que las próximas fiestas las pasaría con los suyos </a:t>
            </a:r>
            <a:r>
              <a:rPr lang="es-AR" dirty="0">
                <a:solidFill>
                  <a:schemeClr val="tx2">
                    <a:lumMod val="60000"/>
                    <a:lumOff val="40000"/>
                  </a:schemeClr>
                </a:solidFill>
              </a:rPr>
              <a:t>“allá arriba, todos juntitos”</a:t>
            </a:r>
            <a:r>
              <a:rPr lang="es-AR" dirty="0">
                <a:solidFill>
                  <a:schemeClr val="bg1"/>
                </a:solidFill>
              </a:rPr>
              <a:t>.</a:t>
            </a:r>
          </a:p>
          <a:p>
            <a:pPr algn="ctr"/>
            <a:r>
              <a:rPr lang="es-AR" dirty="0" smtClean="0">
                <a:solidFill>
                  <a:schemeClr val="bg1"/>
                </a:solidFill>
              </a:rPr>
              <a:t>Laura </a:t>
            </a:r>
            <a:r>
              <a:rPr lang="es-AR" dirty="0">
                <a:solidFill>
                  <a:schemeClr val="bg1"/>
                </a:solidFill>
              </a:rPr>
              <a:t>Ana Merello, la morocha argentina, </a:t>
            </a:r>
            <a:r>
              <a:rPr lang="es-AR" dirty="0" smtClean="0">
                <a:solidFill>
                  <a:schemeClr val="bg1"/>
                </a:solidFill>
              </a:rPr>
              <a:t>murió a la edad de 98 años, </a:t>
            </a:r>
            <a:r>
              <a:rPr lang="es-AR" dirty="0">
                <a:solidFill>
                  <a:schemeClr val="bg1"/>
                </a:solidFill>
              </a:rPr>
              <a:t>sola y con miedo a que la olvidaran, en vísperas de nochebuena. Pidió un funeral sin flores y al ritmo del tango “Hotel Victoria”. Ante una multitud anónima, las cenizas de </a:t>
            </a:r>
            <a:r>
              <a:rPr lang="es-AR" dirty="0" err="1">
                <a:solidFill>
                  <a:schemeClr val="bg1"/>
                </a:solidFill>
              </a:rPr>
              <a:t>Merello</a:t>
            </a:r>
            <a:r>
              <a:rPr lang="es-AR" dirty="0">
                <a:solidFill>
                  <a:schemeClr val="bg1"/>
                </a:solidFill>
              </a:rPr>
              <a:t> se perdieron en las tinieblas de un panteón en el cementerio de </a:t>
            </a:r>
            <a:r>
              <a:rPr lang="es-AR" dirty="0" err="1">
                <a:solidFill>
                  <a:schemeClr val="bg1"/>
                </a:solidFill>
              </a:rPr>
              <a:t>Chacarita</a:t>
            </a:r>
            <a:r>
              <a:rPr lang="es-AR" dirty="0">
                <a:solidFill>
                  <a:schemeClr val="bg1"/>
                </a:solidFill>
              </a:rPr>
              <a:t>, mientras una voz, ajena, cantaba: </a:t>
            </a:r>
            <a:endParaRPr lang="es-AR" dirty="0" smtClean="0">
              <a:solidFill>
                <a:schemeClr val="bg1"/>
              </a:solidFill>
            </a:endParaRPr>
          </a:p>
          <a:p>
            <a:pPr algn="ctr"/>
            <a:r>
              <a:rPr lang="es-AR" dirty="0" smtClean="0">
                <a:solidFill>
                  <a:srgbClr val="FFFF00"/>
                </a:solidFill>
              </a:rPr>
              <a:t>“</a:t>
            </a:r>
            <a:r>
              <a:rPr lang="es-AR" dirty="0">
                <a:solidFill>
                  <a:srgbClr val="FFFF00"/>
                </a:solidFill>
              </a:rPr>
              <a:t>Verás mañana cuando te </a:t>
            </a:r>
            <a:r>
              <a:rPr lang="es-AR" dirty="0" smtClean="0">
                <a:solidFill>
                  <a:srgbClr val="FFFF00"/>
                </a:solidFill>
              </a:rPr>
              <a:t>olviden, </a:t>
            </a:r>
            <a:r>
              <a:rPr lang="es-AR" dirty="0">
                <a:solidFill>
                  <a:srgbClr val="FFFF00"/>
                </a:solidFill>
              </a:rPr>
              <a:t>que solo el tango te recordará”</a:t>
            </a:r>
            <a:r>
              <a:rPr lang="es-AR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144720" y="4371950"/>
            <a:ext cx="68407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dirty="0">
                <a:solidFill>
                  <a:schemeClr val="bg1"/>
                </a:solidFill>
                <a:hlinkClick r:id="rId2"/>
              </a:rPr>
              <a:t>http://sdr.liccom.edu.uy/2014/11/01/se-dice-de-mi</a:t>
            </a:r>
            <a:r>
              <a:rPr lang="es-AR" dirty="0" smtClean="0">
                <a:solidFill>
                  <a:schemeClr val="bg1"/>
                </a:solidFill>
                <a:hlinkClick r:id="rId2"/>
              </a:rPr>
              <a:t>/</a:t>
            </a:r>
            <a:endParaRPr lang="es-AR" dirty="0" smtClean="0">
              <a:solidFill>
                <a:schemeClr val="bg1"/>
              </a:solidFill>
            </a:endParaRPr>
          </a:p>
          <a:p>
            <a:pPr algn="ctr"/>
            <a:r>
              <a:rPr lang="es-AR" dirty="0">
                <a:solidFill>
                  <a:schemeClr val="bg1"/>
                </a:solidFill>
                <a:hlinkClick r:id="rId3"/>
              </a:rPr>
              <a:t>http://</a:t>
            </a:r>
            <a:r>
              <a:rPr lang="es-AR" dirty="0" smtClean="0">
                <a:solidFill>
                  <a:schemeClr val="bg1"/>
                </a:solidFill>
                <a:hlinkClick r:id="rId3"/>
              </a:rPr>
              <a:t>argentina.swred.com/tita_merello_se_dice_de_mi.htm</a:t>
            </a:r>
            <a:endParaRPr lang="es-AR" dirty="0" smtClean="0">
              <a:solidFill>
                <a:schemeClr val="bg1"/>
              </a:solidFill>
            </a:endParaRPr>
          </a:p>
          <a:p>
            <a:pPr algn="ctr"/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 rot="19225795">
            <a:off x="8250184" y="4634740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i="1" dirty="0" err="1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  <a:endParaRPr lang="es-AR" i="1" dirty="0" smtClean="0">
              <a:solidFill>
                <a:schemeClr val="bg1"/>
              </a:solidFill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2624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3218310" y="267494"/>
            <a:ext cx="2695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>
                <a:solidFill>
                  <a:srgbClr val="FFFF00"/>
                </a:solidFill>
              </a:rPr>
              <a:t>Terminología del Lunfardo</a:t>
            </a: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08018" y="622989"/>
            <a:ext cx="83221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AR" sz="1200" dirty="0">
                <a:solidFill>
                  <a:schemeClr val="bg1"/>
                </a:solidFill>
              </a:rPr>
              <a:t>El lunfardo es una jerga originada y desarrollada en la ciudad de Buenos Aires, capital de la República Argentina, y su </a:t>
            </a:r>
            <a:r>
              <a:rPr lang="es-AR" sz="1200" dirty="0" smtClean="0">
                <a:solidFill>
                  <a:schemeClr val="bg1"/>
                </a:solidFill>
              </a:rPr>
              <a:t>conurbano; y </a:t>
            </a:r>
            <a:r>
              <a:rPr lang="es-AR" sz="1200" dirty="0">
                <a:solidFill>
                  <a:schemeClr val="bg1"/>
                </a:solidFill>
              </a:rPr>
              <a:t>de allí extendida en no muchos años a otras ciudades cercanas como Rosario (en la provincia de Santa Fe) y Montevideo (en Uruguay), ciudades esas que vivían una situación sociocultural muy similar debido en gran medida a la enorme inmigración -desde casi toda Europa, pero principalmente italiana y española- hacia esa zona, ocurrida a fines del siglo XIX y principios del XX. En 1878 un artículo del diario La Prensa titulado </a:t>
            </a:r>
            <a:r>
              <a:rPr lang="es-AR" sz="1200" dirty="0" smtClean="0">
                <a:solidFill>
                  <a:schemeClr val="bg1"/>
                </a:solidFill>
              </a:rPr>
              <a:t>“</a:t>
            </a:r>
            <a:r>
              <a:rPr lang="es-AR" sz="1200" i="1" dirty="0" smtClean="0">
                <a:solidFill>
                  <a:schemeClr val="bg1"/>
                </a:solidFill>
              </a:rPr>
              <a:t>El </a:t>
            </a:r>
            <a:r>
              <a:rPr lang="es-AR" sz="1200" i="1" dirty="0">
                <a:solidFill>
                  <a:schemeClr val="bg1"/>
                </a:solidFill>
              </a:rPr>
              <a:t>dialecto de los </a:t>
            </a:r>
            <a:r>
              <a:rPr lang="es-AR" sz="1200" i="1" dirty="0" smtClean="0">
                <a:solidFill>
                  <a:schemeClr val="bg1"/>
                </a:solidFill>
              </a:rPr>
              <a:t>ladrones” </a:t>
            </a:r>
            <a:r>
              <a:rPr lang="es-AR" sz="1200" dirty="0">
                <a:solidFill>
                  <a:schemeClr val="bg1"/>
                </a:solidFill>
              </a:rPr>
              <a:t>señalaba que en Buenos Aires había un nuevo modo de hablar, y se enumeraban veintinueve palabras entre las cuales estaba precisamente lunfardo como sinónimo de </a:t>
            </a:r>
            <a:r>
              <a:rPr lang="es-AR" sz="1200" dirty="0" smtClean="0">
                <a:solidFill>
                  <a:schemeClr val="bg1"/>
                </a:solidFill>
              </a:rPr>
              <a:t>ladrón.</a:t>
            </a:r>
            <a:endParaRPr lang="es-AR" sz="1200" dirty="0">
              <a:solidFill>
                <a:schemeClr val="bg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49222" y="1890677"/>
            <a:ext cx="1415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fiera</a:t>
            </a:r>
            <a:r>
              <a:rPr lang="es-AR" sz="1400" dirty="0" smtClean="0">
                <a:solidFill>
                  <a:schemeClr val="bg1"/>
                </a:solidFill>
              </a:rPr>
              <a:t>:             fea</a:t>
            </a:r>
            <a:endParaRPr lang="es-AR" sz="1400" dirty="0">
              <a:solidFill>
                <a:schemeClr val="bg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49222" y="2260009"/>
            <a:ext cx="33713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malevo</a:t>
            </a:r>
            <a:r>
              <a:rPr lang="es-AR" sz="1400" dirty="0" smtClean="0">
                <a:solidFill>
                  <a:schemeClr val="bg1"/>
                </a:solidFill>
              </a:rPr>
              <a:t>:      delincuente,malhechor,matón</a:t>
            </a:r>
            <a:endParaRPr lang="es-AR" sz="1400" dirty="0">
              <a:solidFill>
                <a:schemeClr val="bg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49221" y="2646590"/>
            <a:ext cx="27937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chueca</a:t>
            </a:r>
            <a:r>
              <a:rPr lang="es-AR" sz="1400" dirty="0" smtClean="0">
                <a:solidFill>
                  <a:schemeClr val="bg1"/>
                </a:solidFill>
              </a:rPr>
              <a:t>:       de </a:t>
            </a:r>
            <a:r>
              <a:rPr lang="es-AR" sz="1400" dirty="0">
                <a:solidFill>
                  <a:schemeClr val="bg1"/>
                </a:solidFill>
              </a:rPr>
              <a:t>piernas arqueadas.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924600" y="2646590"/>
            <a:ext cx="35298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c</a:t>
            </a:r>
            <a:r>
              <a:rPr lang="es-AR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ompadrón</a:t>
            </a:r>
            <a:r>
              <a:rPr lang="es-AR" sz="1400" dirty="0" smtClean="0">
                <a:solidFill>
                  <a:schemeClr val="bg1"/>
                </a:solidFill>
              </a:rPr>
              <a:t>:                      presumido, </a:t>
            </a:r>
            <a:r>
              <a:rPr lang="es-AR" sz="1400" dirty="0" smtClean="0">
                <a:solidFill>
                  <a:prstClr val="white"/>
                </a:solidFill>
              </a:rPr>
              <a:t>fatuo.</a:t>
            </a:r>
            <a:endParaRPr lang="es-AR" sz="1400" dirty="0"/>
          </a:p>
        </p:txBody>
      </p:sp>
      <p:sp>
        <p:nvSpPr>
          <p:cNvPr id="11" name="10 Rectángulo"/>
          <p:cNvSpPr/>
          <p:nvPr/>
        </p:nvSpPr>
        <p:spPr>
          <a:xfrm>
            <a:off x="4924600" y="1892652"/>
            <a:ext cx="35421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mi boca es un buzón</a:t>
            </a:r>
            <a:r>
              <a:rPr lang="es-AR" sz="1400" dirty="0">
                <a:solidFill>
                  <a:schemeClr val="bg1"/>
                </a:solidFill>
              </a:rPr>
              <a:t>: mi boca es grande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449222" y="3775059"/>
            <a:ext cx="50536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bulto</a:t>
            </a:r>
            <a:r>
              <a:rPr lang="es-AR" sz="1400" dirty="0" smtClean="0">
                <a:solidFill>
                  <a:schemeClr val="bg1"/>
                </a:solidFill>
              </a:rPr>
              <a:t>:           paquete, bagayo / Cosa </a:t>
            </a:r>
            <a:r>
              <a:rPr lang="es-AR" sz="1400" dirty="0">
                <a:solidFill>
                  <a:schemeClr val="bg1"/>
                </a:solidFill>
              </a:rPr>
              <a:t>de poco valor o </a:t>
            </a:r>
            <a:r>
              <a:rPr lang="es-AR" sz="1400" dirty="0" smtClean="0">
                <a:solidFill>
                  <a:schemeClr val="bg1"/>
                </a:solidFill>
              </a:rPr>
              <a:t>importancia</a:t>
            </a:r>
            <a:r>
              <a:rPr lang="es-AR" sz="14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449222" y="3015922"/>
            <a:ext cx="36816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gil</a:t>
            </a:r>
            <a:r>
              <a:rPr lang="es-AR" sz="1400" dirty="0" smtClean="0">
                <a:solidFill>
                  <a:schemeClr val="bg1"/>
                </a:solidFill>
              </a:rPr>
              <a:t>:                  tonto / individuo fácil de engañar</a:t>
            </a:r>
            <a:endParaRPr lang="es-AR" sz="1400" dirty="0">
              <a:solidFill>
                <a:schemeClr val="bg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4924600" y="2237182"/>
            <a:ext cx="2897524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15000"/>
              </a:lnSpc>
            </a:pPr>
            <a:r>
              <a:rPr lang="es-AR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engrupida</a:t>
            </a:r>
            <a:r>
              <a:rPr lang="es-AR" sz="1400" dirty="0" smtClean="0">
                <a:solidFill>
                  <a:schemeClr val="bg1"/>
                </a:solidFill>
              </a:rPr>
              <a:t>:                         vanidosa</a:t>
            </a:r>
            <a:r>
              <a:rPr lang="es-AR" sz="14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449222" y="3385254"/>
            <a:ext cx="54210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pinta</a:t>
            </a:r>
            <a:r>
              <a:rPr lang="es-AR" sz="1400" dirty="0" smtClean="0">
                <a:solidFill>
                  <a:schemeClr val="bg1"/>
                </a:solidFill>
              </a:rPr>
              <a:t>:            elegancia</a:t>
            </a:r>
            <a:r>
              <a:rPr lang="es-AR" sz="1400" dirty="0">
                <a:solidFill>
                  <a:schemeClr val="bg1"/>
                </a:solidFill>
              </a:rPr>
              <a:t>, distinción en el </a:t>
            </a:r>
            <a:r>
              <a:rPr lang="es-AR" sz="1400" dirty="0" smtClean="0">
                <a:solidFill>
                  <a:schemeClr val="bg1"/>
                </a:solidFill>
              </a:rPr>
              <a:t>vestir/ aspecto de una persona.</a:t>
            </a:r>
            <a:endParaRPr lang="es-AR" sz="1400" dirty="0">
              <a:solidFill>
                <a:schemeClr val="bg1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309412" y="4285330"/>
            <a:ext cx="65199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AR" sz="1200" b="1" u="sng" dirty="0" smtClean="0">
                <a:solidFill>
                  <a:schemeClr val="bg1"/>
                </a:solidFill>
              </a:rPr>
              <a:t>Nota</a:t>
            </a:r>
            <a:r>
              <a:rPr lang="es-AR" sz="1200" dirty="0" smtClean="0">
                <a:solidFill>
                  <a:schemeClr val="bg1"/>
                </a:solidFill>
              </a:rPr>
              <a:t>: </a:t>
            </a:r>
            <a:r>
              <a:rPr lang="es-AR" sz="1200" i="1" dirty="0">
                <a:solidFill>
                  <a:srgbClr val="FFFF00"/>
                </a:solidFill>
              </a:rPr>
              <a:t>Leguisamo</a:t>
            </a:r>
            <a:r>
              <a:rPr lang="es-AR" sz="1200" dirty="0">
                <a:solidFill>
                  <a:schemeClr val="bg1"/>
                </a:solidFill>
              </a:rPr>
              <a:t> - Irineo Leguisamo, fue un jockey uruguayo, conocido como el pulpo, el eximio o el maestro. Compitió durante más de 57 años en hipódromos de Uruguay y Argentina. Está considerado el jinete más importante de la hípica sudamericana del siglo XX. </a:t>
            </a:r>
          </a:p>
        </p:txBody>
      </p:sp>
      <p:sp>
        <p:nvSpPr>
          <p:cNvPr id="15" name="14 CuadroTexto"/>
          <p:cNvSpPr txBox="1"/>
          <p:nvPr/>
        </p:nvSpPr>
        <p:spPr>
          <a:xfrm rot="19225795">
            <a:off x="8250184" y="4634740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i="1" dirty="0" err="1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  <a:endParaRPr lang="es-AR" i="1" dirty="0" smtClean="0">
              <a:solidFill>
                <a:schemeClr val="bg1"/>
              </a:solidFill>
              <a:latin typeface="Alex Brush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674775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1165</TotalTime>
  <Words>965</Words>
  <Application>Microsoft Office PowerPoint</Application>
  <PresentationFormat>Presentación en pantalla (16:9)</PresentationFormat>
  <Paragraphs>181</Paragraphs>
  <Slides>14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1" baseType="lpstr">
      <vt:lpstr>Arial</vt:lpstr>
      <vt:lpstr>Calibri</vt:lpstr>
      <vt:lpstr>Berlin Sans FB Demi</vt:lpstr>
      <vt:lpstr>Times New Roman</vt:lpstr>
      <vt:lpstr>Alex Brush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Raúl Tarulla</dc:creator>
  <cp:lastModifiedBy>Raúl Tarulla</cp:lastModifiedBy>
  <cp:revision>77</cp:revision>
  <dcterms:created xsi:type="dcterms:W3CDTF">2014-11-03T21:44:23Z</dcterms:created>
  <dcterms:modified xsi:type="dcterms:W3CDTF">2014-11-08T20:11:12Z</dcterms:modified>
</cp:coreProperties>
</file>