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</p:sldMasterIdLst>
  <p:notesMasterIdLst>
    <p:notesMasterId r:id="rId15"/>
  </p:notesMasterIdLst>
  <p:sldIdLst>
    <p:sldId id="268" r:id="rId4"/>
    <p:sldId id="257" r:id="rId5"/>
    <p:sldId id="258" r:id="rId6"/>
    <p:sldId id="267" r:id="rId7"/>
    <p:sldId id="264" r:id="rId8"/>
    <p:sldId id="261" r:id="rId9"/>
    <p:sldId id="269" r:id="rId10"/>
    <p:sldId id="273" r:id="rId11"/>
    <p:sldId id="265" r:id="rId12"/>
    <p:sldId id="262" r:id="rId13"/>
    <p:sldId id="271" r:id="rId14"/>
  </p:sldIdLst>
  <p:sldSz cx="9144000" cy="5143500" type="screen16x9"/>
  <p:notesSz cx="6858000" cy="91440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Berlin Sans FB Demi" pitchFamily="34" charset="0"/>
      <p:bold r:id="rId20"/>
    </p:embeddedFont>
    <p:embeddedFont>
      <p:font typeface="Alex Brush" pitchFamily="2" charset="0"/>
      <p:regular r:id="rId21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nS6L+Bt+g0e89JWXh2Otw==" hashData="jeWpmTZpHodZPKcGAGq189Ok2F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248" autoAdjust="0"/>
    <p:restoredTop sz="94660"/>
  </p:normalViewPr>
  <p:slideViewPr>
    <p:cSldViewPr>
      <p:cViewPr>
        <p:scale>
          <a:sx n="70" d="100"/>
          <a:sy n="70" d="100"/>
        </p:scale>
        <p:origin x="-1152" y="-48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3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6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font" Target="fonts/font4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87D94-F232-475B-9A87-3CCC032817D0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B4EB98-3B6B-424C-8C10-33C8E8FB53E7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4880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B4EB98-3B6B-424C-8C10-33C8E8FB53E7}" type="slidenum">
              <a:rPr lang="es-AR" smtClean="0"/>
              <a:t>3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209518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20173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84740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79607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833741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39828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264281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79047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16918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15585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432721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1926822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169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5453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9119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1084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0114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95829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068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46895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77268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1231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800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C744B-BB37-4108-A4D1-2304354733F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875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6CA0CA-B743-49A0-8746-9F7514644CEF}" type="datetimeFigureOut">
              <a:rPr lang="es-AR" smtClean="0"/>
              <a:t>26/10/2014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47829-FE1E-48B2-80F2-F2C7098DAAE1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9054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D5785-8A43-4CC4-A705-D4AA7E8DB57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10/26/2014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75B4CE-5129-41CA-A75E-F2AE589D1F47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220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F87041-FFF6-4A1C-9DB5-FEA549E8D5C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eg"/><Relationship Id="rId9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pn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1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3.pn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5.jpg"/><Relationship Id="rId7" Type="http://schemas.openxmlformats.org/officeDocument/2006/relationships/image" Target="../media/image28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1.png"/><Relationship Id="rId5" Type="http://schemas.openxmlformats.org/officeDocument/2006/relationships/image" Target="../media/image27.jpg"/><Relationship Id="rId4" Type="http://schemas.openxmlformats.org/officeDocument/2006/relationships/image" Target="../media/image26.jpg"/><Relationship Id="rId9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4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6176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0"/>
    </mc:Choice>
    <mc:Fallback xmlns=""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9524" y="1588302"/>
            <a:ext cx="1873311" cy="3359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1145" y="135542"/>
            <a:ext cx="2942776" cy="2143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2088184" y="1735504"/>
            <a:ext cx="4968552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8800" b="1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Great Vibes" pitchFamily="50" charset="0"/>
              </a:rPr>
              <a:t>“Destellos”</a:t>
            </a:r>
            <a:endParaRPr lang="es-AR" sz="8800" b="1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Great Vibes" pitchFamily="50" charset="0"/>
            </a:endParaRPr>
          </a:p>
        </p:txBody>
      </p:sp>
      <p:sp>
        <p:nvSpPr>
          <p:cNvPr id="6" name="4-Point Star 28"/>
          <p:cNvSpPr/>
          <p:nvPr/>
        </p:nvSpPr>
        <p:spPr>
          <a:xfrm rot="890656">
            <a:off x="2745128" y="1816949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4-Point Star 29"/>
          <p:cNvSpPr/>
          <p:nvPr/>
        </p:nvSpPr>
        <p:spPr>
          <a:xfrm rot="890656">
            <a:off x="5910196" y="1535402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4-Point Star 30"/>
          <p:cNvSpPr/>
          <p:nvPr/>
        </p:nvSpPr>
        <p:spPr>
          <a:xfrm rot="890656">
            <a:off x="7277915" y="2784357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4-Point Star 31"/>
          <p:cNvSpPr/>
          <p:nvPr/>
        </p:nvSpPr>
        <p:spPr>
          <a:xfrm rot="890656">
            <a:off x="1271921" y="2757807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4-Point Star 55"/>
          <p:cNvSpPr/>
          <p:nvPr/>
        </p:nvSpPr>
        <p:spPr>
          <a:xfrm rot="890656">
            <a:off x="3273528" y="2761626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4-Point Star 28"/>
          <p:cNvSpPr/>
          <p:nvPr/>
        </p:nvSpPr>
        <p:spPr>
          <a:xfrm rot="890656">
            <a:off x="1115938" y="3940429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4-Point Star 29"/>
          <p:cNvSpPr/>
          <p:nvPr/>
        </p:nvSpPr>
        <p:spPr>
          <a:xfrm rot="890656">
            <a:off x="4950803" y="3911158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4-Point Star 30"/>
          <p:cNvSpPr/>
          <p:nvPr/>
        </p:nvSpPr>
        <p:spPr>
          <a:xfrm rot="890656">
            <a:off x="7444020" y="4496596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4-Point Star 31"/>
          <p:cNvSpPr/>
          <p:nvPr/>
        </p:nvSpPr>
        <p:spPr>
          <a:xfrm rot="890656">
            <a:off x="1556739" y="4688392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4-Point Star 55"/>
          <p:cNvSpPr/>
          <p:nvPr/>
        </p:nvSpPr>
        <p:spPr>
          <a:xfrm rot="890656">
            <a:off x="3345536" y="4551953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4-Point Star 28"/>
          <p:cNvSpPr/>
          <p:nvPr/>
        </p:nvSpPr>
        <p:spPr>
          <a:xfrm rot="890656">
            <a:off x="2911233" y="875145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4-Point Star 29"/>
          <p:cNvSpPr/>
          <p:nvPr/>
        </p:nvSpPr>
        <p:spPr>
          <a:xfrm rot="890656">
            <a:off x="6076301" y="593598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4-Point Star 30"/>
          <p:cNvSpPr/>
          <p:nvPr/>
        </p:nvSpPr>
        <p:spPr>
          <a:xfrm rot="890656">
            <a:off x="7444020" y="1842553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4-Point Star 31"/>
          <p:cNvSpPr/>
          <p:nvPr/>
        </p:nvSpPr>
        <p:spPr>
          <a:xfrm rot="890656">
            <a:off x="3233321" y="1814686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4-Point Star 55"/>
          <p:cNvSpPr/>
          <p:nvPr/>
        </p:nvSpPr>
        <p:spPr>
          <a:xfrm rot="890656">
            <a:off x="4405680" y="1618104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4-Point Star 28"/>
          <p:cNvSpPr/>
          <p:nvPr/>
        </p:nvSpPr>
        <p:spPr>
          <a:xfrm rot="890656">
            <a:off x="1282043" y="2998625"/>
            <a:ext cx="710912" cy="533185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4-Point Star 29"/>
          <p:cNvSpPr/>
          <p:nvPr/>
        </p:nvSpPr>
        <p:spPr>
          <a:xfrm rot="890656">
            <a:off x="5116908" y="2969354"/>
            <a:ext cx="550171" cy="412628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4-Point Star 30"/>
          <p:cNvSpPr/>
          <p:nvPr/>
        </p:nvSpPr>
        <p:spPr>
          <a:xfrm rot="890656">
            <a:off x="7610125" y="3554792"/>
            <a:ext cx="504035" cy="378026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4-Point Star 31"/>
          <p:cNvSpPr/>
          <p:nvPr/>
        </p:nvSpPr>
        <p:spPr>
          <a:xfrm rot="890656">
            <a:off x="1722844" y="3746588"/>
            <a:ext cx="491587" cy="368691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4-Point Star 55"/>
          <p:cNvSpPr/>
          <p:nvPr/>
        </p:nvSpPr>
        <p:spPr>
          <a:xfrm rot="890656">
            <a:off x="4477688" y="3408431"/>
            <a:ext cx="440082" cy="330062"/>
          </a:xfrm>
          <a:prstGeom prst="star4">
            <a:avLst>
              <a:gd name="adj" fmla="val 6656"/>
            </a:avLst>
          </a:prstGeom>
          <a:gradFill flip="none" rotWithShape="1">
            <a:gsLst>
              <a:gs pos="0">
                <a:sysClr val="window" lastClr="FFFFFF"/>
              </a:gs>
              <a:gs pos="63000">
                <a:sysClr val="window" lastClr="FFFFFF">
                  <a:alpha val="0"/>
                </a:sysClr>
              </a:gs>
            </a:gsLst>
            <a:path path="circle">
              <a:fillToRect l="50000" t="50000" r="50000" b="50000"/>
            </a:path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1758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1000">
        <p14:ripple/>
        <p:sndAc>
          <p:stSnd loop="1">
            <p:snd r:embed="rId2" name="Destellos-Julio Sosa - Leopoldo Federico.wav"/>
          </p:stSnd>
        </p:sndAc>
      </p:transition>
    </mc:Choice>
    <mc:Fallback xmlns="">
      <p:transition spd="slow" advClick="0" advTm="1000">
        <p:fade/>
        <p:sndAc>
          <p:stSnd loop="1">
            <p:snd r:embed="rId5" name="Destellos-Julio Sosa - Leopoldo Federi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8" dur="19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1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1" presetClass="exit" presetSubtype="0" fill="hold" grpId="1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3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6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xit" presetSubtype="0" fill="hold" grpId="1" nodeType="withEffect">
                                  <p:stCondLst>
                                    <p:cond delay="14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4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7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8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4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1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2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5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052 0.00956 L 0.00052 -0.24036 " pathEditMode="relative" rAng="0" ptsTypes="AA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1" presetClass="exit" presetSubtype="0" fill="hold" grpId="1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6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9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0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4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3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4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4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035 0.00277 L -0.00035 -0.24715 " pathEditMode="relative" rAng="0" ptsTypes="AA">
                                      <p:cBhvr>
                                        <p:cTn id="1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  <p:par>
                                <p:cTn id="15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1" presetClass="exit" presetSubtype="0" fill="hold" grpId="1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8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4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1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2.5E-6 -2.84656E-6 L 0.00017 0.17382 " pathEditMode="relative" rAng="0" ptsTypes="AA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676"/>
                                    </p:animMotion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4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2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4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5" dur="4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6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4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9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19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0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4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3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5.55556E-7 3.30349E-7 L 0.00087 0.14727 " pathEditMode="relative" rAng="0" ptsTypes="AA">
                                      <p:cBhvr>
                                        <p:cTn id="20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7348"/>
                                    </p:animMotion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14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4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7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2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6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8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4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1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7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0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31" presetClass="exit" presetSubtype="0" fill="hold" grpId="1" nodeType="withEffect">
                                  <p:stCondLst>
                                    <p:cond delay="16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42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4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5" dur="4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.00052 0.00956 L 0.00052 -0.24036 " pathEditMode="relative" rAng="0" ptsTypes="AA">
                                      <p:cBhvr>
                                        <p:cTn id="2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  <p:par>
                                <p:cTn id="2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4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5" presetID="31" presetClass="exit" presetSubtype="0" fill="hold" grpId="1" nodeType="withEffect">
                                  <p:stCondLst>
                                    <p:cond delay="17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56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4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9" dur="4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3.61111E-6 6.45261E-7 L 0.00139 0.17752 " pathEditMode="relative" rAng="0" ptsTypes="AA">
                                      <p:cBhvr>
                                        <p:cTn id="26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8861"/>
                                    </p:animMotion>
                                  </p:childTnLst>
                                </p:cTn>
                              </p:par>
                              <p:par>
                                <p:cTn id="26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5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8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31" presetClass="exit" presetSubtype="0" fill="hold" grpId="1" nodeType="withEffect">
                                  <p:stCondLst>
                                    <p:cond delay="18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70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4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3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0 0 L 0 -0.25 E" pathEditMode="relative" ptsTypes="">
                                      <p:cBhvr>
                                        <p:cTn id="2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9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2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31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84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4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7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3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64" presetClass="path" presetSubtype="0" accel="50000" decel="50000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Motion origin="layout" path="M -0.00035 0.00277 L -0.00035 -0.24715 " pathEditMode="relative" rAng="0" ptsTypes="AA">
                                      <p:cBhvr>
                                        <p:cTn id="2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4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859" y="1"/>
            <a:ext cx="9144000" cy="5143500"/>
          </a:xfrm>
          <a:prstGeom prst="rect">
            <a:avLst/>
          </a:prstGeom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45" y="1"/>
            <a:ext cx="7417592" cy="5143499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5141" y="35910"/>
            <a:ext cx="9143999" cy="5139691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9684" y="5545"/>
            <a:ext cx="8264076" cy="5137956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302" y="16463"/>
            <a:ext cx="7711394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369" y="7517"/>
            <a:ext cx="9138858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234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prism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6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1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37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93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21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3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251" y="-4974"/>
            <a:ext cx="7250749" cy="5143500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071" y="363028"/>
            <a:ext cx="6567856" cy="41764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7827942" y="1524421"/>
            <a:ext cx="5094311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AR" sz="2400" b="1" dirty="0" smtClean="0">
                <a:ln/>
                <a:solidFill>
                  <a:schemeClr val="accent3"/>
                </a:solidFill>
              </a:rPr>
              <a:t>Para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ahogar hondas penas que tengo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,</a:t>
            </a:r>
          </a:p>
          <a:p>
            <a:pPr algn="ctr"/>
            <a:r>
              <a:rPr lang="es-AR" sz="1200" b="1" dirty="0">
                <a:ln/>
                <a:solidFill>
                  <a:schemeClr val="accent3"/>
                </a:solidFill>
              </a:rPr>
              <a:t/>
            </a:r>
            <a:br>
              <a:rPr lang="es-AR" sz="1200" b="1" dirty="0">
                <a:ln/>
                <a:solidFill>
                  <a:schemeClr val="accent3"/>
                </a:solidFill>
              </a:rPr>
            </a:br>
            <a:r>
              <a:rPr lang="es-AR" sz="2400" b="1" dirty="0">
                <a:ln/>
                <a:solidFill>
                  <a:schemeClr val="accent3"/>
                </a:solidFill>
              </a:rPr>
              <a:t>q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ue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me matan y que no se van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,</a:t>
            </a:r>
          </a:p>
          <a:p>
            <a:pPr algn="ctr"/>
            <a:r>
              <a:rPr lang="es-AR" sz="1200" b="1" dirty="0">
                <a:ln/>
                <a:solidFill>
                  <a:schemeClr val="accent3"/>
                </a:solidFill>
              </a:rPr>
              <a:t/>
            </a:r>
            <a:br>
              <a:rPr lang="es-AR" sz="1200" b="1" dirty="0">
                <a:ln/>
                <a:solidFill>
                  <a:schemeClr val="accent3"/>
                </a:solidFill>
              </a:rPr>
            </a:br>
            <a:r>
              <a:rPr lang="es-AR" sz="2400" b="1" dirty="0">
                <a:ln/>
                <a:solidFill>
                  <a:schemeClr val="accent3"/>
                </a:solidFill>
              </a:rPr>
              <a:t>y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o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levanto temblando en mis 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manos,</a:t>
            </a:r>
          </a:p>
          <a:p>
            <a:pPr algn="ctr"/>
            <a:r>
              <a:rPr lang="es-AR" sz="1200" b="1" dirty="0">
                <a:ln/>
                <a:solidFill>
                  <a:schemeClr val="accent3"/>
                </a:solidFill>
              </a:rPr>
              <a:t/>
            </a:r>
            <a:br>
              <a:rPr lang="es-AR" sz="1200" b="1" dirty="0">
                <a:ln/>
                <a:solidFill>
                  <a:schemeClr val="accent3"/>
                </a:solidFill>
              </a:rPr>
            </a:br>
            <a:r>
              <a:rPr lang="es-AR" sz="2400" b="1" dirty="0">
                <a:ln/>
                <a:solidFill>
                  <a:schemeClr val="accent3"/>
                </a:solidFill>
              </a:rPr>
              <a:t>e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sta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copa de rubio 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champán</a:t>
            </a:r>
            <a:r>
              <a:rPr lang="es-AR" sz="2400" b="1" dirty="0">
                <a:ln/>
                <a:solidFill>
                  <a:schemeClr val="accent3"/>
                </a:solidFill>
              </a:rPr>
              <a:t>. 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7827943" y="1524421"/>
            <a:ext cx="5094311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AR" sz="2400" b="1" dirty="0">
                <a:ln/>
                <a:solidFill>
                  <a:schemeClr val="accent3"/>
                </a:solidFill>
              </a:rPr>
              <a:t>Los invito conmigo a beber,</a:t>
            </a:r>
            <a:endParaRPr lang="es-AR" sz="2400" b="1" dirty="0" smtClean="0">
              <a:ln/>
              <a:solidFill>
                <a:schemeClr val="accent3"/>
              </a:solidFill>
            </a:endParaRPr>
          </a:p>
          <a:p>
            <a:pPr algn="ctr"/>
            <a:r>
              <a:rPr lang="es-AR" sz="1200" b="1" dirty="0">
                <a:ln/>
                <a:solidFill>
                  <a:schemeClr val="accent3"/>
                </a:solidFill>
              </a:rPr>
              <a:t/>
            </a:r>
            <a:br>
              <a:rPr lang="es-AR" sz="1200" b="1" dirty="0">
                <a:ln/>
                <a:solidFill>
                  <a:schemeClr val="accent3"/>
                </a:solidFill>
              </a:rPr>
            </a:br>
            <a:r>
              <a:rPr lang="es-AR" sz="2400" b="1" dirty="0" smtClean="0">
                <a:ln/>
                <a:solidFill>
                  <a:schemeClr val="accent3"/>
                </a:solidFill>
              </a:rPr>
              <a:t>que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bebiendo se habrán de 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olvidar</a:t>
            </a:r>
          </a:p>
          <a:p>
            <a:pPr algn="ctr"/>
            <a:r>
              <a:rPr lang="es-AR" sz="1200" b="1" dirty="0">
                <a:ln/>
                <a:solidFill>
                  <a:schemeClr val="accent3"/>
                </a:solidFill>
              </a:rPr>
              <a:t/>
            </a:r>
            <a:br>
              <a:rPr lang="es-AR" sz="1200" b="1" dirty="0">
                <a:ln/>
                <a:solidFill>
                  <a:schemeClr val="accent3"/>
                </a:solidFill>
              </a:rPr>
            </a:br>
            <a:r>
              <a:rPr lang="es-AR" sz="2400" b="1" dirty="0" smtClean="0">
                <a:ln/>
                <a:solidFill>
                  <a:schemeClr val="accent3"/>
                </a:solidFill>
              </a:rPr>
              <a:t>los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destellos de amores perdidos,</a:t>
            </a:r>
            <a:endParaRPr lang="es-AR" sz="2400" b="1" dirty="0" smtClean="0">
              <a:ln/>
              <a:solidFill>
                <a:schemeClr val="accent3"/>
              </a:solidFill>
            </a:endParaRPr>
          </a:p>
          <a:p>
            <a:pPr algn="ctr"/>
            <a:r>
              <a:rPr lang="es-AR" sz="1200" b="1" dirty="0">
                <a:ln/>
                <a:solidFill>
                  <a:schemeClr val="accent3"/>
                </a:solidFill>
              </a:rPr>
              <a:t/>
            </a:r>
            <a:br>
              <a:rPr lang="es-AR" sz="1200" b="1" dirty="0">
                <a:ln/>
                <a:solidFill>
                  <a:schemeClr val="accent3"/>
                </a:solidFill>
              </a:rPr>
            </a:br>
            <a:r>
              <a:rPr lang="es-AR" sz="2400" b="1" dirty="0" smtClean="0">
                <a:ln/>
                <a:solidFill>
                  <a:schemeClr val="accent3"/>
                </a:solidFill>
              </a:rPr>
              <a:t>que </a:t>
            </a:r>
            <a:r>
              <a:rPr lang="es-AR" sz="2400" b="1" dirty="0">
                <a:ln/>
                <a:solidFill>
                  <a:schemeClr val="accent3"/>
                </a:solidFill>
              </a:rPr>
              <a:t>suelen de llanto los ojos nublar</a:t>
            </a:r>
            <a:r>
              <a:rPr lang="es-AR" sz="2400" b="1" dirty="0" smtClean="0">
                <a:ln/>
                <a:solidFill>
                  <a:schemeClr val="accent3"/>
                </a:solidFill>
              </a:rPr>
              <a:t>.</a:t>
            </a:r>
            <a:r>
              <a:rPr lang="es-AR" sz="2400" b="1" dirty="0">
                <a:ln/>
                <a:solidFill>
                  <a:schemeClr val="accent3"/>
                </a:solidFill>
              </a:rPr>
              <a:t> 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02054" y="0"/>
            <a:ext cx="1255593" cy="514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-13648"/>
            <a:ext cx="1228299" cy="519979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69242" y="349380"/>
            <a:ext cx="6584733" cy="41953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5467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1.20445E-6 L -1.29011 0.0071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14" y="3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animMotion origin="layout" path="M 1.94444E-6 -4.99691E-6 L -1.2882 0.00649 " pathEditMode="relative" rAng="0" ptsTypes="AA">
                                      <p:cBhvr>
                                        <p:cTn id="8" dur="1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10" y="30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animMotion origin="layout" path="M 1.94444E-6 -2.2483E-6 L -1.28334 0.01575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167" y="77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animMotion origin="layout" path="M 1.94444E-6 1.6677E-6 L -1.29271 0.00031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635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grpId="0" nodeType="withEffect">
                                  <p:stCondLst>
                                    <p:cond delay="10900"/>
                                  </p:stCondLst>
                                  <p:childTnLst>
                                    <p:animMotion origin="layout" path="M 1.94444E-6 -1.20445E-6 L -1.29271 0.0071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635" y="3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fill="hold" grpId="0" nodeType="withEffect">
                                  <p:stCondLst>
                                    <p:cond delay="13200"/>
                                  </p:stCondLst>
                                  <p:childTnLst>
                                    <p:animMotion origin="layout" path="M 1.94444E-6 -4.99691E-6 L -1.2882 0.00927 " pathEditMode="relative" rAng="0" ptsTypes="AA">
                                      <p:cBhvr>
                                        <p:cTn id="16" dur="15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10" y="4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fill="hold" grpId="0" nodeType="withEffect">
                                  <p:stCondLst>
                                    <p:cond delay="15200"/>
                                  </p:stCondLst>
                                  <p:childTnLst>
                                    <p:animMotion origin="layout" path="M 1.94444E-6 -2.2483E-6 L -1.28559 0.01946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288" y="957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grpId="0" nodeType="withEffect">
                                  <p:stCondLst>
                                    <p:cond delay="17600"/>
                                  </p:stCondLst>
                                  <p:childTnLst>
                                    <p:animMotion origin="layout" path="M 1.94444E-6 1.1046E-6 L -0.63056 0.00339 " pathEditMode="relative" rAng="0" ptsTypes="AA">
                                      <p:cBhvr>
                                        <p:cTn id="20" dur="8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528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 bldLvl="2"/>
      <p:bldP spid="11" grpId="0" uiExpand="1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072" y="368240"/>
            <a:ext cx="6567856" cy="41764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7827942" y="1524421"/>
            <a:ext cx="5221308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Yo he sabido otras veces beber,</a:t>
            </a:r>
            <a:endParaRPr lang="es-AR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en 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la fuente de sus labios 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rojos,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la luz de sus lánguidos ojos,</a:t>
            </a:r>
            <a:endParaRPr lang="es-AR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muchas 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noches de amor me embriagué</a:t>
            </a:r>
            <a:r>
              <a:rPr lang="es-AR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endParaRPr lang="es-AR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827942" y="1509921"/>
            <a:ext cx="5094311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Pero, amigos, ella me 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olvidó,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en 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el fino cristal de esta 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copa,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 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parece que veo la boca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que 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mil veces mi boca besó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</a:t>
            </a: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 </a:t>
            </a: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84368" y="22126"/>
            <a:ext cx="1316782" cy="514350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76200" y="44252"/>
            <a:ext cx="1335832" cy="5143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1786" y="363778"/>
            <a:ext cx="6584733" cy="41953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3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0"/>
    </mc:Choice>
    <mc:Fallback xmlns=""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1.20445E-6 L -1.30937 0.0071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69" y="3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-2.5E-6 -4.99691E-6 L -1.30816 0.00618 " pathEditMode="relative" rAng="0" ptsTypes="AA">
                                      <p:cBhvr>
                                        <p:cTn id="8" dur="1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17" y="30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animMotion origin="layout" path="M -2.5E-6 -2.2483E-6 L -1.31423 0.01884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712" y="92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grpId="0" nodeType="withEffect">
                                  <p:stCondLst>
                                    <p:cond delay="9400"/>
                                  </p:stCondLst>
                                  <p:childTnLst>
                                    <p:animMotion origin="layout" path="M -4.44444E-6 1.6677E-6 L -1.31388 0.01112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94" y="55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grpId="0" nodeType="withEffect">
                                  <p:stCondLst>
                                    <p:cond delay="12400"/>
                                  </p:stCondLst>
                                  <p:childTnLst>
                                    <p:animMotion origin="layout" path="M 1.94444E-6 -1.71093E-6 L -1.29965 0.00927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983" y="46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fill="hold" grpId="0" nodeType="withEffect">
                                  <p:stCondLst>
                                    <p:cond delay="14800"/>
                                  </p:stCondLst>
                                  <p:childTnLst>
                                    <p:animMotion origin="layout" path="M 1.94444E-6 4.4966E-6 L -1.30417 0.01142 " pathEditMode="relative" rAng="0" ptsTypes="AA">
                                      <p:cBhvr>
                                        <p:cTn id="16" dur="1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208" y="556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fill="hold" grpId="0" nodeType="withEffect">
                                  <p:stCondLst>
                                    <p:cond delay="17200"/>
                                  </p:stCondLst>
                                  <p:childTnLst>
                                    <p:animMotion origin="layout" path="M 1.94444E-6 -2.75479E-6 L -1.30816 0.01266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17" y="61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grpId="0" nodeType="withEffect">
                                  <p:stCondLst>
                                    <p:cond delay="19900"/>
                                  </p:stCondLst>
                                  <p:childTnLst>
                                    <p:animMotion origin="layout" path="M 1.94444E-6 1.16121E-6 L -0.60729 0.00648 " pathEditMode="relative" rAng="0" ptsTypes="AA">
                                      <p:cBhvr>
                                        <p:cTn id="20" dur="81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365" y="3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 bldLvl="2"/>
      <p:bldP spid="7" grpId="0" uiExpand="1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945257"/>
            <a:ext cx="2931790" cy="293179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91329" y="-23750"/>
            <a:ext cx="4664546" cy="31242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072" y="368240"/>
            <a:ext cx="6567856" cy="41764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827942" y="1524421"/>
            <a:ext cx="5313010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En mi alma quedaron destellos,</a:t>
            </a:r>
            <a:endParaRPr lang="es-AR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de </a:t>
            </a:r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ese amor que no se irá 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jamás,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pues</a:t>
            </a:r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por más que lo intento, no 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puedo,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esta </a:t>
            </a:r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sed que me quema apagar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.</a:t>
            </a:r>
            <a:endParaRPr lang="es-AR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7801316" y="1524421"/>
            <a:ext cx="5699676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Si esta noche borracho me ven,</a:t>
            </a:r>
            <a:endParaRPr lang="es-AR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a </a:t>
            </a:r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mí mismo me quiero engañar,</a:t>
            </a:r>
            <a:endParaRPr lang="es-AR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y </a:t>
            </a:r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es por eso que, amigos, yo invito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: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AR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bebamos</a:t>
            </a:r>
            <a:r>
              <a:rPr lang="es-AR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, me quiero aturdir con champán. </a:t>
            </a:r>
          </a:p>
        </p:txBody>
      </p:sp>
      <p:sp>
        <p:nvSpPr>
          <p:cNvPr id="9" name="8 Rectángulo"/>
          <p:cNvSpPr/>
          <p:nvPr/>
        </p:nvSpPr>
        <p:spPr>
          <a:xfrm>
            <a:off x="7864380" y="-23750"/>
            <a:ext cx="1354559" cy="51672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76735" y="-13929"/>
            <a:ext cx="1409221" cy="31242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-66487" y="-37679"/>
            <a:ext cx="1354559" cy="516725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2" name="11 Imagen"/>
          <p:cNvPicPr>
            <a:picLocks noChangeAspect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934992"/>
            <a:ext cx="1080120" cy="2931790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1786" y="363778"/>
            <a:ext cx="6584733" cy="41953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814292"/>
      </p:ext>
    </p:extLst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20445E-6 L -1.29548 0.0071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774" y="34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2.77778E-6 -4.99691E-6 L -1.29011 0.00927 " pathEditMode="relative" rAng="0" ptsTypes="AA">
                                      <p:cBhvr>
                                        <p:cTn id="8" dur="1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14" y="46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Motion origin="layout" path="M 2.77778E-6 -2.2483E-6 L -1.28837 0.00958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27" y="4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grpId="0" nodeType="withEffect">
                                  <p:stCondLst>
                                    <p:cond delay="7600"/>
                                  </p:stCondLst>
                                  <p:childTnLst>
                                    <p:animMotion origin="layout" path="M -3.61111E-6 1.6677E-6 L -1.28836 0.00772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27" y="37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grpId="0" nodeType="withEffect">
                                  <p:stCondLst>
                                    <p:cond delay="11900"/>
                                  </p:stCondLst>
                                  <p:childTnLst>
                                    <p:animMotion origin="layout" path="M -2.77778E-6 -1.20445E-6 L -1.31666 0.0068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833" y="3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fill="hold" grpId="0" nodeType="withEffect">
                                  <p:stCondLst>
                                    <p:cond delay="14700"/>
                                  </p:stCondLst>
                                  <p:childTnLst>
                                    <p:animMotion origin="layout" path="M -2.77778E-6 -4.99691E-6 L -1.31111 0.00927 " pathEditMode="relative" rAng="0" ptsTypes="AA">
                                      <p:cBhvr>
                                        <p:cTn id="16" dur="1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556" y="4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fill="hold" grpId="0" nodeType="withEffect">
                                  <p:stCondLst>
                                    <p:cond delay="17000"/>
                                  </p:stCondLst>
                                  <p:childTnLst>
                                    <p:animMotion origin="layout" path="M -2.77778E-6 -2.2483E-6 L -1.31198 0.01575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08" y="77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grpId="0" nodeType="withEffect">
                                  <p:stCondLst>
                                    <p:cond delay="19300"/>
                                  </p:stCondLst>
                                  <p:childTnLst>
                                    <p:animMotion origin="layout" path="M -2.77778E-6 1.6677E-6 L -0.66632 0.00309 " pathEditMode="relative" rAng="0" ptsTypes="AA">
                                      <p:cBhvr>
                                        <p:cTn id="20" dur="91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16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  <p:bldP spid="6" grpId="0" uiExpand="1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0476" cy="51448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072" y="368240"/>
            <a:ext cx="6567856" cy="41764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827942" y="1524421"/>
            <a:ext cx="5313010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Yo he sabido otras veces </a:t>
            </a: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beber,</a:t>
            </a:r>
          </a:p>
          <a:p>
            <a:pPr algn="ctr"/>
            <a: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</a:t>
            </a:r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la fuente de sus labios rojos</a:t>
            </a: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</a:p>
          <a:p>
            <a:pPr algn="ctr"/>
            <a: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</a:t>
            </a:r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la luz de sus lánguidos ojos</a:t>
            </a: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</a:p>
          <a:p>
            <a:pPr algn="ctr"/>
            <a: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muchas </a:t>
            </a:r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noches de amor me embriagué.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856519" y="1524421"/>
            <a:ext cx="5699676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Pero, amigos, ella me olvidó</a:t>
            </a: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</a:p>
          <a:p>
            <a:pPr algn="ctr"/>
            <a: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y </a:t>
            </a:r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en el fino cristal de esta copa</a:t>
            </a: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,</a:t>
            </a:r>
          </a:p>
          <a:p>
            <a:pPr algn="ctr"/>
            <a: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me </a:t>
            </a:r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parece que veo la </a:t>
            </a: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boca,</a:t>
            </a:r>
          </a:p>
          <a:p>
            <a:pPr algn="ctr"/>
            <a: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es-AR" sz="12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es-AR" sz="2400" b="1" dirty="0" smtClean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que </a:t>
            </a:r>
            <a:r>
              <a:rPr lang="es-AR" sz="2400" b="1" dirty="0">
                <a:ln w="1905"/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mil veces mi boca besó.</a:t>
            </a:r>
          </a:p>
        </p:txBody>
      </p:sp>
      <p:pic>
        <p:nvPicPr>
          <p:cNvPr id="13" name="12 Imagen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6086" y="13808"/>
            <a:ext cx="1265718" cy="5144884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2094" y="13808"/>
            <a:ext cx="1322030" cy="5144884"/>
          </a:xfrm>
          <a:prstGeom prst="rect">
            <a:avLst/>
          </a:prstGeom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1786" y="363778"/>
            <a:ext cx="6584733" cy="41953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030969"/>
      </p:ext>
    </p:extLst>
  </p:cSld>
  <p:clrMapOvr>
    <a:masterClrMapping/>
  </p:clrMapOvr>
  <p:transition spd="slow"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99691E-6 L -1.29011 0.00927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14" y="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2.77778E-6 -4.99691E-6 L -1.29011 0.00927 " pathEditMode="relative" rAng="0" ptsTypes="AA">
                                      <p:cBhvr>
                                        <p:cTn id="8" dur="1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14" y="46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animMotion origin="layout" path="M 2.77778E-6 -2.2483E-6 L -1.28837 0.00958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27" y="4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3.61111E-6 1.6677E-6 L -1.28836 0.00772 " pathEditMode="relative" rAng="0" ptsTypes="AA">
                                      <p:cBhvr>
                                        <p:cTn id="12" dur="1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27" y="37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fill="hold" grpId="0" nodeType="withEffect">
                                  <p:stCondLst>
                                    <p:cond delay="12400"/>
                                  </p:stCondLst>
                                  <p:childTnLst>
                                    <p:animMotion origin="layout" path="M -2.77778E-6 -1.20445E-6 L -1.31666 0.0068 " pathEditMode="relative" rAng="0" ptsTypes="AA">
                                      <p:cBhvr>
                                        <p:cTn id="14" dur="1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833" y="34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35" presetClass="path" presetSubtype="0" fill="hold" grpId="0" nodeType="withEffect">
                                  <p:stCondLst>
                                    <p:cond delay="14800"/>
                                  </p:stCondLst>
                                  <p:childTnLst>
                                    <p:animMotion origin="layout" path="M -2.77778E-6 -4.99691E-6 L -1.31111 0.00927 " pathEditMode="relative" rAng="0" ptsTypes="AA">
                                      <p:cBhvr>
                                        <p:cTn id="16" dur="15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556" y="46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35" presetClass="path" presetSubtype="0" fill="hold" grpId="0" nodeType="withEffect">
                                  <p:stCondLst>
                                    <p:cond delay="17100"/>
                                  </p:stCondLst>
                                  <p:childTnLst>
                                    <p:animMotion origin="layout" path="M -2.77778E-6 -2.2483E-6 L -1.31198 0.01575 " pathEditMode="relative" rAng="0" ptsTypes="AA">
                                      <p:cBhvr>
                                        <p:cTn id="18" dur="15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608" y="772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grpId="0" nodeType="withEffect">
                                  <p:stCondLst>
                                    <p:cond delay="19300"/>
                                  </p:stCondLst>
                                  <p:childTnLst>
                                    <p:animMotion origin="layout" path="M -2.77778E-6 1.6677E-6 L -0.66632 0.00309 " pathEditMode="relative" rAng="0" ptsTypes="AA">
                                      <p:cBhvr>
                                        <p:cTn id="20" dur="87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16" y="1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  <p:bldP spid="6" grpId="0" uiExpand="1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633"/>
            <a:ext cx="8388424" cy="5138867"/>
          </a:xfrm>
          <a:prstGeom prst="rect">
            <a:avLst/>
          </a:prstGeom>
        </p:spPr>
      </p:pic>
      <p:pic>
        <p:nvPicPr>
          <p:cNvPr id="11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4213" y="2770273"/>
            <a:ext cx="3013490" cy="2260118"/>
          </a:xfrm>
          <a:prstGeom prst="rect">
            <a:avLst/>
          </a:prstGeom>
          <a:solidFill>
            <a:srgbClr val="FFFFFF">
              <a:shade val="85000"/>
            </a:srgbClr>
          </a:solidFill>
          <a:ln w="165100" cap="rnd" cmpd="sng">
            <a:solidFill>
              <a:srgbClr val="FFFFFF"/>
            </a:solidFill>
            <a:round/>
          </a:ln>
          <a:effectLst>
            <a:outerShdw blurRad="368300" dist="254000" dir="5400000" algn="tr" rotWithShape="0">
              <a:prstClr val="black">
                <a:alpha val="40000"/>
              </a:prstClr>
            </a:outerShdw>
          </a:effectLst>
          <a:scene3d>
            <a:camera prst="perspectiveRelaxed" fov="3600000">
              <a:rot lat="18000000" lon="0" rev="0"/>
            </a:camera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2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6719" y="1797896"/>
            <a:ext cx="2765871" cy="2102436"/>
          </a:xfrm>
          <a:prstGeom prst="rect">
            <a:avLst/>
          </a:prstGeom>
          <a:solidFill>
            <a:srgbClr val="FFFFFF">
              <a:shade val="85000"/>
            </a:srgbClr>
          </a:solidFill>
          <a:ln w="165100" cap="rnd" cmpd="sng">
            <a:solidFill>
              <a:srgbClr val="FFFFFF"/>
            </a:solidFill>
            <a:round/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  <a:scene3d>
            <a:camera prst="perspectiveContrastingRightFacing" fov="4800000">
              <a:rot lat="19200000" lon="0" rev="600000"/>
            </a:camera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326431">
            <a:off x="3958364" y="634916"/>
            <a:ext cx="3451237" cy="2325960"/>
          </a:xfrm>
          <a:prstGeom prst="rect">
            <a:avLst/>
          </a:prstGeom>
          <a:solidFill>
            <a:srgbClr val="FFFFFF">
              <a:shade val="85000"/>
            </a:srgbClr>
          </a:solidFill>
          <a:ln w="165100" cap="rnd" cmpd="sng">
            <a:solidFill>
              <a:srgbClr val="FFFFFF"/>
            </a:solidFill>
            <a:round/>
          </a:ln>
          <a:effectLst>
            <a:outerShdw blurRad="50800" dist="254000" dir="8100000" algn="tr" rotWithShape="0">
              <a:prstClr val="black">
                <a:alpha val="40000"/>
              </a:prstClr>
            </a:outerShdw>
          </a:effectLst>
          <a:scene3d>
            <a:camera prst="perspectiveContrastingRightFacing" fov="0">
              <a:rot lat="0" lon="0" rev="0"/>
            </a:camera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8072" y="368240"/>
            <a:ext cx="6567856" cy="41764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827942" y="1524421"/>
            <a:ext cx="5601042" cy="2123658"/>
          </a:xfrm>
          <a:prstGeom prst="rect">
            <a:avLst/>
          </a:prstGeom>
          <a:effectLst>
            <a:outerShdw blurRad="50800" dist="25400" dir="6600000" algn="ctr" rotWithShape="0">
              <a:schemeClr val="tx1"/>
            </a:outerShdw>
          </a:effectLst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Si esta noche borracho me ven,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mí mismo me quiero engañar,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y es por eso que, amigos, yo </a:t>
            </a:r>
            <a:r>
              <a:rPr lang="es-AR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invito:</a:t>
            </a:r>
          </a:p>
          <a:p>
            <a:pPr algn="ctr"/>
            <a: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/>
            </a:r>
            <a:br>
              <a:rPr lang="es-AR" sz="1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es-AR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bebamos, me quiero aturdir con champán.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0" y="4633"/>
            <a:ext cx="1310185" cy="51388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77825" y="3175"/>
            <a:ext cx="953815" cy="513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856519" y="4632"/>
            <a:ext cx="1287481" cy="513415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12360" y="50"/>
            <a:ext cx="910900" cy="513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1786" y="363778"/>
            <a:ext cx="6584733" cy="419532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250" advClick="0" advTm="0"/>
    </mc:Choice>
    <mc:Fallback>
      <p:transition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99691E-6 L -1.29011 0.00927 " pathEditMode="relative" rAng="0" ptsTypes="AA">
                                      <p:cBhvr>
                                        <p:cTn id="6" dur="1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14" y="46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2.77778E-6 -4.99691E-6 L -1.29011 0.00927 " pathEditMode="relative" rAng="0" ptsTypes="AA">
                                      <p:cBhvr>
                                        <p:cTn id="8" dur="1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514" y="46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animMotion origin="layout" path="M 2.77778E-6 -2.2483E-6 L -1.28837 0.00958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427" y="46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35" presetClass="path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2222E-6 -2.86948E-6 L -0.66632 0.00124 " pathEditMode="relative" rAng="0" ptsTypes="AA">
                                      <p:cBhvr>
                                        <p:cTn id="12" dur="99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16" y="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4633"/>
            <a:ext cx="8388424" cy="5138867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24641" y="86304"/>
            <a:ext cx="3363838" cy="3363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551119"/>
      </p:ext>
    </p:extLst>
  </p:cSld>
  <p:clrMapOvr>
    <a:masterClrMapping/>
  </p:clrMapOvr>
  <p:transition advClick="0" advTm="3000">
    <p:fade/>
    <p:sndAc>
      <p:endSnd/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 rot="16200000">
            <a:off x="895082" y="1978201"/>
            <a:ext cx="321783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9600" dirty="0" smtClean="0">
                <a:solidFill>
                  <a:srgbClr val="FFFF00"/>
                </a:solidFill>
                <a:latin typeface="Great Vibes" pitchFamily="50" charset="0"/>
              </a:rPr>
              <a:t>Sosa</a:t>
            </a:r>
            <a:endParaRPr lang="es-AR" sz="9600" dirty="0">
              <a:solidFill>
                <a:srgbClr val="FFFF00"/>
              </a:solidFill>
              <a:latin typeface="Great Vibes" pitchFamily="50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 rot="16200000">
            <a:off x="209179" y="2038324"/>
            <a:ext cx="250055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6000" dirty="0" smtClean="0">
                <a:solidFill>
                  <a:schemeClr val="tx2">
                    <a:lumMod val="40000"/>
                    <a:lumOff val="60000"/>
                  </a:schemeClr>
                </a:solidFill>
                <a:latin typeface="Great Vibes" pitchFamily="50" charset="0"/>
              </a:rPr>
              <a:t>Julio</a:t>
            </a:r>
            <a:endParaRPr lang="es-AR" sz="6000" dirty="0">
              <a:solidFill>
                <a:schemeClr val="tx2">
                  <a:lumMod val="40000"/>
                  <a:lumOff val="60000"/>
                </a:schemeClr>
              </a:solidFill>
              <a:latin typeface="Great Vibes" pitchFamily="50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14014" y="1154111"/>
            <a:ext cx="2626304" cy="263508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Bandera de Urugu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5527" y="1154112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andera de Argentin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85527" y="1154112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740318" y="1923677"/>
            <a:ext cx="290687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AR" dirty="0">
                <a:solidFill>
                  <a:schemeClr val="bg1"/>
                </a:solidFill>
              </a:rPr>
              <a:t>Julio María Sosa </a:t>
            </a:r>
            <a:r>
              <a:rPr lang="es-AR" dirty="0" err="1">
                <a:solidFill>
                  <a:schemeClr val="bg1"/>
                </a:solidFill>
              </a:rPr>
              <a:t>Venturini</a:t>
            </a:r>
            <a:endParaRPr lang="es-AR" dirty="0">
              <a:solidFill>
                <a:schemeClr val="bg1"/>
              </a:solidFill>
            </a:endParaRP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2 </a:t>
            </a:r>
            <a:r>
              <a:rPr lang="es-AR" dirty="0">
                <a:solidFill>
                  <a:schemeClr val="bg1"/>
                </a:solidFill>
              </a:rPr>
              <a:t>de febrero de 1926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Las </a:t>
            </a:r>
            <a:r>
              <a:rPr lang="es-AR" dirty="0">
                <a:solidFill>
                  <a:schemeClr val="bg1"/>
                </a:solidFill>
              </a:rPr>
              <a:t>Piedras, Canelones, Uruguay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26 </a:t>
            </a:r>
            <a:r>
              <a:rPr lang="es-AR" dirty="0">
                <a:solidFill>
                  <a:schemeClr val="bg1"/>
                </a:solidFill>
              </a:rPr>
              <a:t>de noviembre de 1964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Buenos </a:t>
            </a:r>
            <a:r>
              <a:rPr lang="es-AR" dirty="0">
                <a:solidFill>
                  <a:schemeClr val="bg1"/>
                </a:solidFill>
              </a:rPr>
              <a:t>Aires, </a:t>
            </a:r>
            <a:r>
              <a:rPr lang="es-AR" dirty="0" smtClean="0">
                <a:solidFill>
                  <a:schemeClr val="bg1"/>
                </a:solidFill>
              </a:rPr>
              <a:t>Argentina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</a:rPr>
              <a:t>(</a:t>
            </a:r>
            <a:r>
              <a:rPr lang="es-AR" dirty="0">
                <a:solidFill>
                  <a:schemeClr val="bg1"/>
                </a:solidFill>
              </a:rPr>
              <a:t>38 años</a:t>
            </a:r>
            <a:r>
              <a:rPr lang="es-AR" dirty="0" smtClean="0">
                <a:solidFill>
                  <a:schemeClr val="bg1"/>
                </a:solidFill>
              </a:rPr>
              <a:t>)</a:t>
            </a:r>
            <a:endParaRPr lang="es-AR" dirty="0">
              <a:solidFill>
                <a:schemeClr val="bg1"/>
              </a:solidFill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168" y="1201962"/>
            <a:ext cx="930297" cy="69772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517030" y="4165333"/>
            <a:ext cx="391325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dirty="0">
                <a:solidFill>
                  <a:schemeClr val="bg1"/>
                </a:solidFill>
                <a:latin typeface="Alex Brush" pitchFamily="2" charset="0"/>
              </a:rPr>
              <a:t> Música: Francisco </a:t>
            </a:r>
            <a:r>
              <a:rPr lang="es-AR" sz="2800" dirty="0" err="1">
                <a:solidFill>
                  <a:schemeClr val="bg1"/>
                </a:solidFill>
                <a:latin typeface="Alex Brush" pitchFamily="2" charset="0"/>
              </a:rPr>
              <a:t>Canaro</a:t>
            </a:r>
            <a:r>
              <a:rPr lang="es-AR" sz="2800" dirty="0">
                <a:solidFill>
                  <a:schemeClr val="bg1"/>
                </a:solidFill>
                <a:latin typeface="Alex Brush" pitchFamily="2" charset="0"/>
              </a:rPr>
              <a:t> </a:t>
            </a:r>
            <a:endParaRPr lang="es-AR" sz="2800" dirty="0" smtClean="0">
              <a:solidFill>
                <a:schemeClr val="bg1"/>
              </a:solidFill>
              <a:latin typeface="Alex Brush" pitchFamily="2" charset="0"/>
            </a:endParaRPr>
          </a:p>
          <a:p>
            <a:r>
              <a:rPr lang="es-AR" sz="2800" dirty="0" smtClean="0">
                <a:solidFill>
                  <a:schemeClr val="bg1"/>
                </a:solidFill>
                <a:latin typeface="Alex Brush" pitchFamily="2" charset="0"/>
              </a:rPr>
              <a:t>Letra</a:t>
            </a:r>
            <a:r>
              <a:rPr lang="es-AR" sz="2800" dirty="0">
                <a:solidFill>
                  <a:schemeClr val="bg1"/>
                </a:solidFill>
                <a:latin typeface="Alex Brush" pitchFamily="2" charset="0"/>
              </a:rPr>
              <a:t>: Juan Andrés </a:t>
            </a:r>
            <a:r>
              <a:rPr lang="es-AR" sz="2800" dirty="0" err="1">
                <a:solidFill>
                  <a:schemeClr val="bg1"/>
                </a:solidFill>
                <a:latin typeface="Alex Brush" pitchFamily="2" charset="0"/>
              </a:rPr>
              <a:t>Caruso</a:t>
            </a:r>
            <a:endParaRPr lang="es-AR" sz="28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1628602" y="4150359"/>
            <a:ext cx="2324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dirty="0">
                <a:solidFill>
                  <a:schemeClr val="bg1"/>
                </a:solidFill>
                <a:latin typeface="Alex Brush" pitchFamily="2" charset="0"/>
              </a:rPr>
              <a:t> </a:t>
            </a:r>
            <a:r>
              <a:rPr lang="es-AR" sz="2800" dirty="0" smtClean="0">
                <a:solidFill>
                  <a:schemeClr val="bg1"/>
                </a:solidFill>
                <a:latin typeface="Alex Brush" pitchFamily="2" charset="0"/>
              </a:rPr>
              <a:t>Tango: Destellos</a:t>
            </a:r>
            <a:endParaRPr lang="es-AR" sz="28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914703" y="4596220"/>
            <a:ext cx="36054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2800" dirty="0" smtClean="0">
                <a:solidFill>
                  <a:schemeClr val="bg1"/>
                </a:solidFill>
                <a:latin typeface="Alex Brush" pitchFamily="2" charset="0"/>
              </a:rPr>
              <a:t>Orquesta: Leopoldo Federico</a:t>
            </a:r>
            <a:endParaRPr lang="es-AR" sz="2800" dirty="0">
              <a:solidFill>
                <a:schemeClr val="bg1"/>
              </a:solidFill>
              <a:latin typeface="Alex Brush" pitchFamily="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048731" y="303788"/>
            <a:ext cx="284565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AR" sz="3200" dirty="0" smtClean="0">
                <a:solidFill>
                  <a:schemeClr val="bg1"/>
                </a:solidFill>
                <a:latin typeface="Great Vibes" pitchFamily="50" charset="0"/>
              </a:rPr>
              <a:t>“El varón del tango”</a:t>
            </a:r>
            <a:endParaRPr lang="es-AR" sz="3200" dirty="0">
              <a:solidFill>
                <a:schemeClr val="bg1"/>
              </a:solidFill>
              <a:latin typeface="Great Vibes" pitchFamily="50" charset="0"/>
            </a:endParaRPr>
          </a:p>
        </p:txBody>
      </p:sp>
      <p:pic>
        <p:nvPicPr>
          <p:cNvPr id="14" name="13 Imagen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4465" y="1154111"/>
            <a:ext cx="1232867" cy="81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52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14:vortex dir="d"/>
        <p:sndAc>
          <p:endSnd/>
        </p:sndAc>
      </p:transition>
    </mc:Choice>
    <mc:Fallback xmlns="">
      <p:transition spd="slow" advClick="0" advTm="10000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000">
        <p14:prism dir="u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1148</TotalTime>
  <Words>181</Words>
  <Application>Microsoft Office PowerPoint</Application>
  <PresentationFormat>Presentación en pantalla (16:9)</PresentationFormat>
  <Paragraphs>79</Paragraphs>
  <Slides>11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19" baseType="lpstr">
      <vt:lpstr>Arial</vt:lpstr>
      <vt:lpstr>Calibri</vt:lpstr>
      <vt:lpstr>Berlin Sans FB Demi</vt:lpstr>
      <vt:lpstr>Great Vibes</vt:lpstr>
      <vt:lpstr>Alex Brush</vt:lpstr>
      <vt:lpstr>Tema de Office</vt:lpstr>
      <vt:lpstr>Office Theme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78</cp:revision>
  <dcterms:created xsi:type="dcterms:W3CDTF">2014-10-24T10:36:35Z</dcterms:created>
  <dcterms:modified xsi:type="dcterms:W3CDTF">2014-10-27T01:13:33Z</dcterms:modified>
</cp:coreProperties>
</file>