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sldIdLst>
    <p:sldId id="316" r:id="rId3"/>
    <p:sldId id="341" r:id="rId4"/>
    <p:sldId id="340" r:id="rId5"/>
    <p:sldId id="338" r:id="rId6"/>
    <p:sldId id="342" r:id="rId7"/>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KtW+WOTapbhIXY2kbocBZg==" hashData="YP3MracYjtq+wy4IyIOjeV88MSo="/>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FF"/>
    <a:srgbClr val="FF33CC"/>
    <a:srgbClr val="66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19" autoAdjust="0"/>
    <p:restoredTop sz="97806" autoAdjust="0"/>
  </p:normalViewPr>
  <p:slideViewPr>
    <p:cSldViewPr>
      <p:cViewPr varScale="1">
        <p:scale>
          <a:sx n="70" d="100"/>
          <a:sy n="70" d="100"/>
        </p:scale>
        <p:origin x="-996"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2.wav"/><Relationship Id="rId13" Type="http://schemas.openxmlformats.org/officeDocument/2006/relationships/audio" Target="../media/audio7.wav"/><Relationship Id="rId3" Type="http://schemas.openxmlformats.org/officeDocument/2006/relationships/image" Target="../media/image2.gif"/><Relationship Id="rId7" Type="http://schemas.openxmlformats.org/officeDocument/2006/relationships/image" Target="../media/image5.jpeg"/><Relationship Id="rId12" Type="http://schemas.openxmlformats.org/officeDocument/2006/relationships/audio" Target="../media/audio6.wav"/><Relationship Id="rId2" Type="http://schemas.openxmlformats.org/officeDocument/2006/relationships/image" Target="../media/image1.jpeg"/><Relationship Id="rId16" Type="http://schemas.openxmlformats.org/officeDocument/2006/relationships/audio" Target="../media/audio10.wav"/><Relationship Id="rId1" Type="http://schemas.openxmlformats.org/officeDocument/2006/relationships/slideLayout" Target="../slideLayouts/slideLayout7.xml"/><Relationship Id="rId6" Type="http://schemas.openxmlformats.org/officeDocument/2006/relationships/audio" Target="../media/audio1.wav"/><Relationship Id="rId11" Type="http://schemas.openxmlformats.org/officeDocument/2006/relationships/audio" Target="../media/audio5.wav"/><Relationship Id="rId5" Type="http://schemas.openxmlformats.org/officeDocument/2006/relationships/image" Target="../media/image4.gif"/><Relationship Id="rId15" Type="http://schemas.openxmlformats.org/officeDocument/2006/relationships/audio" Target="../media/audio9.wav"/><Relationship Id="rId10" Type="http://schemas.openxmlformats.org/officeDocument/2006/relationships/audio" Target="../media/audio4.wav"/><Relationship Id="rId4" Type="http://schemas.openxmlformats.org/officeDocument/2006/relationships/image" Target="../media/image3.jpeg"/><Relationship Id="rId9" Type="http://schemas.openxmlformats.org/officeDocument/2006/relationships/audio" Target="../media/audio3.wav"/><Relationship Id="rId14" Type="http://schemas.openxmlformats.org/officeDocument/2006/relationships/audio" Target="../media/audio8.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2.gif"/></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4.png"/><Relationship Id="rId18" Type="http://schemas.openxmlformats.org/officeDocument/2006/relationships/image" Target="../media/image17.png"/><Relationship Id="rId3" Type="http://schemas.openxmlformats.org/officeDocument/2006/relationships/audio" Target="../media/audio11.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16.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10.png"/><Relationship Id="rId11" Type="http://schemas.openxmlformats.org/officeDocument/2006/relationships/image" Target="../media/image13.png"/><Relationship Id="rId5" Type="http://schemas.openxmlformats.org/officeDocument/2006/relationships/hyperlink" Target="http://www.mispps.com/" TargetMode="External"/><Relationship Id="rId15" Type="http://schemas.openxmlformats.org/officeDocument/2006/relationships/image" Target="../media/image15.png"/><Relationship Id="rId10" Type="http://schemas.openxmlformats.org/officeDocument/2006/relationships/hyperlink" Target="https://www.facebook.com/mispps" TargetMode="External"/><Relationship Id="rId4" Type="http://schemas.openxmlformats.org/officeDocument/2006/relationships/image" Target="../media/image9.png"/><Relationship Id="rId9" Type="http://schemas.openxmlformats.org/officeDocument/2006/relationships/image" Target="../media/image12.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6" name="35 Rectángulo"/>
          <p:cNvSpPr/>
          <p:nvPr/>
        </p:nvSpPr>
        <p:spPr>
          <a:xfrm>
            <a:off x="0" y="0"/>
            <a:ext cx="9144000" cy="68580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50" name="Picture 2" descr="C:\Documents and Settings\Dell\Escritorio\Foto-2-para-nota____Lo-Recuerdas___los-cinco-latinos.jpg"/>
          <p:cNvPicPr>
            <a:picLocks noChangeAspect="1" noChangeArrowheads="1"/>
          </p:cNvPicPr>
          <p:nvPr/>
        </p:nvPicPr>
        <p:blipFill>
          <a:blip r:embed="rId2" cstate="print"/>
          <a:srcRect l="2464" t="22466" r="41393" b="3240"/>
          <a:stretch>
            <a:fillRect/>
          </a:stretch>
        </p:blipFill>
        <p:spPr bwMode="auto">
          <a:xfrm>
            <a:off x="0" y="0"/>
            <a:ext cx="5004048" cy="6858000"/>
          </a:xfrm>
          <a:prstGeom prst="rect">
            <a:avLst/>
          </a:prstGeom>
          <a:noFill/>
        </p:spPr>
      </p:pic>
      <p:sp>
        <p:nvSpPr>
          <p:cNvPr id="6" name="5 Rectángulo"/>
          <p:cNvSpPr/>
          <p:nvPr/>
        </p:nvSpPr>
        <p:spPr>
          <a:xfrm>
            <a:off x="3131840" y="188640"/>
            <a:ext cx="3240360" cy="2123640"/>
          </a:xfrm>
          <a:prstGeom prst="rect">
            <a:avLst/>
          </a:prstGeom>
        </p:spPr>
        <p:txBody>
          <a:bodyPr wrap="square" lIns="91422" tIns="45711" rIns="91422" bIns="45711">
            <a:spAutoFit/>
          </a:bodyPr>
          <a:lstStyle/>
          <a:p>
            <a:r>
              <a:rPr lang="es-ES" sz="6600" b="1" kern="10" dirty="0" smtClean="0">
                <a:ln w="25400">
                  <a:solidFill>
                    <a:srgbClr val="E31C07"/>
                  </a:solidFill>
                  <a:round/>
                  <a:headEnd/>
                  <a:tailEnd/>
                </a:ln>
                <a:solidFill>
                  <a:srgbClr val="FFC000"/>
                </a:solidFill>
                <a:effectLst>
                  <a:outerShdw dist="35921" dir="2700000" algn="ctr" rotWithShape="0">
                    <a:srgbClr val="808080">
                      <a:alpha val="79999"/>
                    </a:srgbClr>
                  </a:outerShdw>
                </a:effectLst>
                <a:latin typeface="Impact" pitchFamily="34" charset="0"/>
                <a:cs typeface="Times New Roman"/>
              </a:rPr>
              <a:t>      LOS  5 </a:t>
            </a:r>
          </a:p>
          <a:p>
            <a:r>
              <a:rPr lang="es-ES" sz="6600" b="1" kern="10" dirty="0" smtClean="0">
                <a:ln w="25400">
                  <a:solidFill>
                    <a:srgbClr val="E31C07"/>
                  </a:solidFill>
                  <a:round/>
                  <a:headEnd/>
                  <a:tailEnd/>
                </a:ln>
                <a:solidFill>
                  <a:srgbClr val="FFC000"/>
                </a:solidFill>
                <a:effectLst>
                  <a:outerShdw dist="35921" dir="2700000" algn="ctr" rotWithShape="0">
                    <a:srgbClr val="808080">
                      <a:alpha val="79999"/>
                    </a:srgbClr>
                  </a:outerShdw>
                </a:effectLst>
                <a:latin typeface="Impact" pitchFamily="34" charset="0"/>
                <a:cs typeface="Times New Roman"/>
              </a:rPr>
              <a:t>LATINOS</a:t>
            </a:r>
            <a:endParaRPr lang="es-ES" sz="6600" b="1" kern="10" dirty="0">
              <a:ln w="25400">
                <a:solidFill>
                  <a:srgbClr val="E31C07"/>
                </a:solidFill>
                <a:round/>
                <a:headEnd/>
                <a:tailEnd/>
              </a:ln>
              <a:solidFill>
                <a:srgbClr val="FFC000"/>
              </a:solidFill>
              <a:effectLst>
                <a:outerShdw dist="35921" dir="2700000" algn="ctr" rotWithShape="0">
                  <a:srgbClr val="808080">
                    <a:alpha val="79999"/>
                  </a:srgbClr>
                </a:outerShdw>
              </a:effectLst>
              <a:latin typeface="Impact" pitchFamily="34" charset="0"/>
              <a:cs typeface="Times New Roman"/>
            </a:endParaRPr>
          </a:p>
        </p:txBody>
      </p:sp>
      <p:pic>
        <p:nvPicPr>
          <p:cNvPr id="9"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251520" y="5877272"/>
            <a:ext cx="658823" cy="693328"/>
          </a:xfrm>
          <a:prstGeom prst="rect">
            <a:avLst/>
          </a:prstGeom>
          <a:noFill/>
          <a:ln w="38100">
            <a:solidFill>
              <a:srgbClr val="FF0000"/>
            </a:solidFill>
            <a:miter lim="800000"/>
            <a:headEnd/>
            <a:tailEnd/>
          </a:ln>
        </p:spPr>
      </p:pic>
      <p:sp>
        <p:nvSpPr>
          <p:cNvPr id="15" name="14 Rectángulo"/>
          <p:cNvSpPr/>
          <p:nvPr/>
        </p:nvSpPr>
        <p:spPr>
          <a:xfrm>
            <a:off x="395536" y="6165304"/>
            <a:ext cx="3312368" cy="461665"/>
          </a:xfrm>
          <a:prstGeom prst="rect">
            <a:avLst/>
          </a:prstGeom>
          <a:ln>
            <a:noFill/>
          </a:ln>
        </p:spPr>
        <p:txBody>
          <a:bodyPr wrap="square">
            <a:spAutoFit/>
          </a:bodyPr>
          <a:lstStyle/>
          <a:p>
            <a:pPr algn="ctr"/>
            <a:r>
              <a:rPr lang="es-ES" sz="24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LUIS</a:t>
            </a:r>
            <a:endParaRPr lang="es-ES" sz="24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
        <p:nvSpPr>
          <p:cNvPr id="38" name="37 Botón de acción: Hacia delante o Siguiente">
            <a:hlinkClick r:id="" action="ppaction://hlinkshowjump?jump=nextslide" highlightClick="1"/>
          </p:cNvPr>
          <p:cNvSpPr/>
          <p:nvPr/>
        </p:nvSpPr>
        <p:spPr>
          <a:xfrm>
            <a:off x="8100392" y="6021288"/>
            <a:ext cx="648072" cy="466352"/>
          </a:xfrm>
          <a:prstGeom prst="actionButtonForwardNext">
            <a:avLst/>
          </a:prstGeom>
          <a:solidFill>
            <a:srgbClr val="FF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sp>
        <p:nvSpPr>
          <p:cNvPr id="39" name="38 CuadroTexto"/>
          <p:cNvSpPr txBox="1"/>
          <p:nvPr/>
        </p:nvSpPr>
        <p:spPr>
          <a:xfrm>
            <a:off x="7020272" y="6093296"/>
            <a:ext cx="954107" cy="369332"/>
          </a:xfrm>
          <a:prstGeom prst="rect">
            <a:avLst/>
          </a:prstGeom>
          <a:noFill/>
        </p:spPr>
        <p:txBody>
          <a:bodyPr wrap="none" rtlCol="0">
            <a:spAutoFit/>
          </a:bodyPr>
          <a:lstStyle/>
          <a:p>
            <a:r>
              <a:rPr lang="es-ES" b="1" dirty="0" smtClean="0">
                <a:solidFill>
                  <a:srgbClr val="FF0000"/>
                </a:solidFill>
                <a:latin typeface="Arial Black" pitchFamily="34" charset="0"/>
              </a:rPr>
              <a:t>SALIR</a:t>
            </a:r>
            <a:endParaRPr lang="es-ES" b="1" dirty="0">
              <a:solidFill>
                <a:srgbClr val="FF0000"/>
              </a:solidFill>
              <a:latin typeface="Arial Black" pitchFamily="34" charset="0"/>
            </a:endParaRPr>
          </a:p>
        </p:txBody>
      </p:sp>
      <p:sp>
        <p:nvSpPr>
          <p:cNvPr id="14" name="13 CuadroTexto"/>
          <p:cNvSpPr txBox="1"/>
          <p:nvPr/>
        </p:nvSpPr>
        <p:spPr>
          <a:xfrm>
            <a:off x="5436096" y="3068960"/>
            <a:ext cx="3024336" cy="369332"/>
          </a:xfrm>
          <a:prstGeom prst="rect">
            <a:avLst/>
          </a:prstGeom>
          <a:noFill/>
        </p:spPr>
        <p:txBody>
          <a:bodyPr wrap="square" rtlCol="0">
            <a:spAutoFit/>
          </a:bodyPr>
          <a:lstStyle/>
          <a:p>
            <a:r>
              <a:rPr lang="es-ES" b="1" dirty="0" smtClean="0">
                <a:solidFill>
                  <a:srgbClr val="FF0000"/>
                </a:solidFill>
                <a:latin typeface="Arial Narrow" pitchFamily="34" charset="0"/>
              </a:rPr>
              <a:t>LA VIRGEN DE LA MACARENA </a:t>
            </a:r>
            <a:endParaRPr lang="es-ES" b="1" dirty="0">
              <a:solidFill>
                <a:srgbClr val="FF0000"/>
              </a:solidFill>
              <a:latin typeface="Arial Narrow" pitchFamily="34" charset="0"/>
            </a:endParaRPr>
          </a:p>
        </p:txBody>
      </p:sp>
      <p:pic>
        <p:nvPicPr>
          <p:cNvPr id="16" name="Picture 2" descr="C:\Documents and Settings\Dell\Escritorio\estela-raval.jpg">
            <a:hlinkClick r:id="" action="ppaction://hlinkshowjump?jump=firstslide" highlightClick="1">
              <a:snd r:embed="rId6" name="estela raval con los 5 latinos - la virgen de la macarena(2).wav"/>
            </a:hlinkClick>
          </p:cNvPr>
          <p:cNvPicPr>
            <a:picLocks noChangeAspect="1" noChangeArrowheads="1"/>
          </p:cNvPicPr>
          <p:nvPr/>
        </p:nvPicPr>
        <p:blipFill>
          <a:blip r:embed="rId7" cstate="print"/>
          <a:srcRect/>
          <a:stretch>
            <a:fillRect/>
          </a:stretch>
        </p:blipFill>
        <p:spPr bwMode="auto">
          <a:xfrm>
            <a:off x="8388424" y="2996952"/>
            <a:ext cx="576065" cy="431160"/>
          </a:xfrm>
          <a:prstGeom prst="rect">
            <a:avLst/>
          </a:prstGeom>
          <a:noFill/>
        </p:spPr>
      </p:pic>
      <p:pic>
        <p:nvPicPr>
          <p:cNvPr id="17" name="Picture 2" descr="C:\Documents and Settings\Dell\Escritorio\estela-raval.jpg">
            <a:hlinkClick r:id="" action="ppaction://hlinkshowjump?jump=firstslide" highlightClick="1">
              <a:snd r:embed="rId8" name="quiereme siempre.wav"/>
            </a:hlinkClick>
          </p:cNvPr>
          <p:cNvPicPr>
            <a:picLocks noChangeAspect="1" noChangeArrowheads="1"/>
          </p:cNvPicPr>
          <p:nvPr/>
        </p:nvPicPr>
        <p:blipFill>
          <a:blip r:embed="rId7" cstate="print"/>
          <a:srcRect/>
          <a:stretch>
            <a:fillRect/>
          </a:stretch>
        </p:blipFill>
        <p:spPr bwMode="auto">
          <a:xfrm>
            <a:off x="8388424" y="836712"/>
            <a:ext cx="576065" cy="431160"/>
          </a:xfrm>
          <a:prstGeom prst="rect">
            <a:avLst/>
          </a:prstGeom>
          <a:noFill/>
        </p:spPr>
      </p:pic>
      <p:pic>
        <p:nvPicPr>
          <p:cNvPr id="18" name="Picture 2" descr="C:\Documents and Settings\Dell\Escritorio\estela-raval.jpg">
            <a:hlinkClick r:id="" action="ppaction://hlinkshowjump?jump=firstslide" highlightClick="1">
              <a:snd r:embed="rId9" name="01 noche de ronda.wav"/>
            </a:hlinkClick>
          </p:cNvPr>
          <p:cNvPicPr>
            <a:picLocks noChangeAspect="1" noChangeArrowheads="1"/>
          </p:cNvPicPr>
          <p:nvPr/>
        </p:nvPicPr>
        <p:blipFill>
          <a:blip r:embed="rId7" cstate="print"/>
          <a:srcRect/>
          <a:stretch>
            <a:fillRect/>
          </a:stretch>
        </p:blipFill>
        <p:spPr bwMode="auto">
          <a:xfrm>
            <a:off x="8388424" y="1412776"/>
            <a:ext cx="576065" cy="431160"/>
          </a:xfrm>
          <a:prstGeom prst="rect">
            <a:avLst/>
          </a:prstGeom>
          <a:noFill/>
        </p:spPr>
      </p:pic>
      <p:pic>
        <p:nvPicPr>
          <p:cNvPr id="19" name="Picture 2" descr="C:\Documents and Settings\Dell\Escritorio\estela-raval.jpg">
            <a:hlinkClick r:id="" action="ppaction://hlinkshowjump?jump=firstslide" highlightClick="1">
              <a:snd r:embed="rId10" name="estela raval &amp; los cinco latinos - el mar y el cielo.wav"/>
            </a:hlinkClick>
          </p:cNvPr>
          <p:cNvPicPr>
            <a:picLocks noChangeAspect="1" noChangeArrowheads="1"/>
          </p:cNvPicPr>
          <p:nvPr/>
        </p:nvPicPr>
        <p:blipFill>
          <a:blip r:embed="rId7" cstate="print"/>
          <a:srcRect/>
          <a:stretch>
            <a:fillRect/>
          </a:stretch>
        </p:blipFill>
        <p:spPr bwMode="auto">
          <a:xfrm>
            <a:off x="8388424" y="1916832"/>
            <a:ext cx="576065" cy="431160"/>
          </a:xfrm>
          <a:prstGeom prst="rect">
            <a:avLst/>
          </a:prstGeom>
          <a:noFill/>
        </p:spPr>
      </p:pic>
      <p:pic>
        <p:nvPicPr>
          <p:cNvPr id="20" name="Picture 2" descr="C:\Documents and Settings\Dell\Escritorio\estela-raval.jpg">
            <a:hlinkClick r:id="" action="ppaction://hlinkshowjump?jump=firstslide" highlightClick="1">
              <a:snd r:embed="rId11" name="oh, carol - con los cinco latinos447.wav"/>
            </a:hlinkClick>
          </p:cNvPr>
          <p:cNvPicPr>
            <a:picLocks noChangeAspect="1" noChangeArrowheads="1"/>
          </p:cNvPicPr>
          <p:nvPr/>
        </p:nvPicPr>
        <p:blipFill>
          <a:blip r:embed="rId7" cstate="print"/>
          <a:srcRect/>
          <a:stretch>
            <a:fillRect/>
          </a:stretch>
        </p:blipFill>
        <p:spPr bwMode="auto">
          <a:xfrm>
            <a:off x="8388424" y="2492896"/>
            <a:ext cx="576065" cy="431160"/>
          </a:xfrm>
          <a:prstGeom prst="rect">
            <a:avLst/>
          </a:prstGeom>
          <a:noFill/>
        </p:spPr>
      </p:pic>
      <p:pic>
        <p:nvPicPr>
          <p:cNvPr id="21" name="Picture 2" descr="C:\Documents and Settings\Dell\Escritorio\estela-raval.jpg">
            <a:hlinkClick r:id="" action="ppaction://hlinkshowjump?jump=firstslide" highlightClick="1">
              <a:snd r:embed="rId12" name="los cinco latinos - perfidia.wav"/>
            </a:hlinkClick>
          </p:cNvPr>
          <p:cNvPicPr>
            <a:picLocks noChangeAspect="1" noChangeArrowheads="1"/>
          </p:cNvPicPr>
          <p:nvPr/>
        </p:nvPicPr>
        <p:blipFill>
          <a:blip r:embed="rId7" cstate="print"/>
          <a:srcRect/>
          <a:stretch>
            <a:fillRect/>
          </a:stretch>
        </p:blipFill>
        <p:spPr bwMode="auto">
          <a:xfrm>
            <a:off x="8388424" y="332656"/>
            <a:ext cx="576065" cy="431160"/>
          </a:xfrm>
          <a:prstGeom prst="rect">
            <a:avLst/>
          </a:prstGeom>
          <a:noFill/>
        </p:spPr>
      </p:pic>
      <p:pic>
        <p:nvPicPr>
          <p:cNvPr id="22" name="Picture 2" descr="C:\Documents and Settings\Dell\Escritorio\estela-raval.jpg">
            <a:hlinkClick r:id="" action="ppaction://hlinkshowjump?jump=firstslide" highlightClick="1">
              <a:snd r:embed="rId13" name="estela raval - resistire(2)128306.wav"/>
            </a:hlinkClick>
          </p:cNvPr>
          <p:cNvPicPr>
            <a:picLocks noChangeAspect="1" noChangeArrowheads="1"/>
          </p:cNvPicPr>
          <p:nvPr/>
        </p:nvPicPr>
        <p:blipFill>
          <a:blip r:embed="rId7" cstate="print"/>
          <a:srcRect/>
          <a:stretch>
            <a:fillRect/>
          </a:stretch>
        </p:blipFill>
        <p:spPr bwMode="auto">
          <a:xfrm>
            <a:off x="8388424" y="3501008"/>
            <a:ext cx="576065" cy="431160"/>
          </a:xfrm>
          <a:prstGeom prst="rect">
            <a:avLst/>
          </a:prstGeom>
          <a:noFill/>
        </p:spPr>
      </p:pic>
      <p:pic>
        <p:nvPicPr>
          <p:cNvPr id="23" name="Picture 2" descr="C:\Documents and Settings\Dell\Escritorio\estela-raval.jpg">
            <a:hlinkClick r:id="" action="ppaction://hlinkshowjump?jump=firstslide" highlightClick="1">
              <a:snd r:embed="rId14" name="07 los cinco latinos - mi cariñito(2).wav"/>
            </a:hlinkClick>
          </p:cNvPr>
          <p:cNvPicPr>
            <a:picLocks noChangeAspect="1" noChangeArrowheads="1"/>
          </p:cNvPicPr>
          <p:nvPr/>
        </p:nvPicPr>
        <p:blipFill>
          <a:blip r:embed="rId7" cstate="print"/>
          <a:srcRect/>
          <a:stretch>
            <a:fillRect/>
          </a:stretch>
        </p:blipFill>
        <p:spPr bwMode="auto">
          <a:xfrm>
            <a:off x="8388424" y="4005064"/>
            <a:ext cx="576065" cy="431160"/>
          </a:xfrm>
          <a:prstGeom prst="rect">
            <a:avLst/>
          </a:prstGeom>
          <a:noFill/>
        </p:spPr>
      </p:pic>
      <p:pic>
        <p:nvPicPr>
          <p:cNvPr id="24" name="Picture 2" descr="C:\Documents and Settings\Dell\Escritorio\estela-raval.jpg">
            <a:hlinkClick r:id="" action="ppaction://hlinkshowjump?jump=firstslide" highlightClick="1">
              <a:snd r:embed="rId15" name="estela raval &amp; los cinco latinos - venecia sin ti.wav"/>
            </a:hlinkClick>
          </p:cNvPr>
          <p:cNvPicPr>
            <a:picLocks noChangeAspect="1" noChangeArrowheads="1"/>
          </p:cNvPicPr>
          <p:nvPr/>
        </p:nvPicPr>
        <p:blipFill>
          <a:blip r:embed="rId7" cstate="print"/>
          <a:srcRect/>
          <a:stretch>
            <a:fillRect/>
          </a:stretch>
        </p:blipFill>
        <p:spPr bwMode="auto">
          <a:xfrm>
            <a:off x="8388424" y="4509120"/>
            <a:ext cx="576065" cy="431160"/>
          </a:xfrm>
          <a:prstGeom prst="rect">
            <a:avLst/>
          </a:prstGeom>
          <a:noFill/>
        </p:spPr>
      </p:pic>
      <p:pic>
        <p:nvPicPr>
          <p:cNvPr id="25" name="Picture 2" descr="C:\Documents and Settings\Dell\Escritorio\estela-raval.jpg">
            <a:hlinkClick r:id="" action="ppaction://hlinkshowjump?jump=firstslide" highlightClick="1">
              <a:snd r:embed="rId16" name="estela raval y los cinco latinos-como antes-potpourri boleros.wav"/>
            </a:hlinkClick>
          </p:cNvPr>
          <p:cNvPicPr>
            <a:picLocks noChangeAspect="1" noChangeArrowheads="1"/>
          </p:cNvPicPr>
          <p:nvPr/>
        </p:nvPicPr>
        <p:blipFill>
          <a:blip r:embed="rId7" cstate="print"/>
          <a:srcRect/>
          <a:stretch>
            <a:fillRect/>
          </a:stretch>
        </p:blipFill>
        <p:spPr bwMode="auto">
          <a:xfrm>
            <a:off x="8388424" y="5013176"/>
            <a:ext cx="576065" cy="431160"/>
          </a:xfrm>
          <a:prstGeom prst="rect">
            <a:avLst/>
          </a:prstGeom>
          <a:noFill/>
        </p:spPr>
      </p:pic>
      <p:sp>
        <p:nvSpPr>
          <p:cNvPr id="27" name="26 CuadroTexto"/>
          <p:cNvSpPr txBox="1"/>
          <p:nvPr/>
        </p:nvSpPr>
        <p:spPr>
          <a:xfrm>
            <a:off x="6300192" y="908720"/>
            <a:ext cx="2100255" cy="369332"/>
          </a:xfrm>
          <a:prstGeom prst="rect">
            <a:avLst/>
          </a:prstGeom>
          <a:noFill/>
        </p:spPr>
        <p:txBody>
          <a:bodyPr wrap="none" rtlCol="0">
            <a:spAutoFit/>
          </a:bodyPr>
          <a:lstStyle/>
          <a:p>
            <a:r>
              <a:rPr lang="es-ES" b="1" dirty="0" smtClean="0">
                <a:solidFill>
                  <a:srgbClr val="FF0000"/>
                </a:solidFill>
                <a:latin typeface="Arial Narrow" pitchFamily="34" charset="0"/>
              </a:rPr>
              <a:t>QUIEREME SIEMPRE</a:t>
            </a:r>
            <a:endParaRPr lang="es-ES" b="1" dirty="0">
              <a:solidFill>
                <a:srgbClr val="FF0000"/>
              </a:solidFill>
              <a:latin typeface="Arial Narrow" pitchFamily="34" charset="0"/>
            </a:endParaRPr>
          </a:p>
        </p:txBody>
      </p:sp>
      <p:sp>
        <p:nvSpPr>
          <p:cNvPr id="28" name="27 CuadroTexto"/>
          <p:cNvSpPr txBox="1"/>
          <p:nvPr/>
        </p:nvSpPr>
        <p:spPr>
          <a:xfrm>
            <a:off x="6444208" y="1412776"/>
            <a:ext cx="1928733" cy="369332"/>
          </a:xfrm>
          <a:prstGeom prst="rect">
            <a:avLst/>
          </a:prstGeom>
          <a:noFill/>
        </p:spPr>
        <p:txBody>
          <a:bodyPr wrap="none" rtlCol="0">
            <a:spAutoFit/>
          </a:bodyPr>
          <a:lstStyle/>
          <a:p>
            <a:r>
              <a:rPr lang="es-ES" b="1" dirty="0" smtClean="0">
                <a:solidFill>
                  <a:srgbClr val="FF0000"/>
                </a:solidFill>
                <a:latin typeface="Arial Narrow" pitchFamily="34" charset="0"/>
              </a:rPr>
              <a:t>NOCHE DE RONDA</a:t>
            </a:r>
            <a:endParaRPr lang="es-ES" b="1" dirty="0">
              <a:solidFill>
                <a:srgbClr val="FF0000"/>
              </a:solidFill>
              <a:latin typeface="Arial Narrow" pitchFamily="34" charset="0"/>
            </a:endParaRPr>
          </a:p>
        </p:txBody>
      </p:sp>
      <p:sp>
        <p:nvSpPr>
          <p:cNvPr id="29" name="28 CuadroTexto"/>
          <p:cNvSpPr txBox="1"/>
          <p:nvPr/>
        </p:nvSpPr>
        <p:spPr>
          <a:xfrm>
            <a:off x="5940152" y="4941168"/>
            <a:ext cx="2393604" cy="646331"/>
          </a:xfrm>
          <a:prstGeom prst="rect">
            <a:avLst/>
          </a:prstGeom>
          <a:noFill/>
        </p:spPr>
        <p:txBody>
          <a:bodyPr wrap="none" rtlCol="0">
            <a:spAutoFit/>
          </a:bodyPr>
          <a:lstStyle/>
          <a:p>
            <a:pPr algn="r"/>
            <a:r>
              <a:rPr lang="es-ES" b="1" dirty="0" smtClean="0">
                <a:solidFill>
                  <a:srgbClr val="FF0000"/>
                </a:solidFill>
                <a:latin typeface="Arial Narrow" pitchFamily="34" charset="0"/>
              </a:rPr>
              <a:t>COMO ANTES Y</a:t>
            </a:r>
          </a:p>
          <a:p>
            <a:pPr algn="r"/>
            <a:r>
              <a:rPr lang="es-ES" b="1" dirty="0" smtClean="0">
                <a:solidFill>
                  <a:srgbClr val="FF0000"/>
                </a:solidFill>
                <a:latin typeface="Arial Narrow" pitchFamily="34" charset="0"/>
              </a:rPr>
              <a:t> PUPURRI DE BOLEROS</a:t>
            </a:r>
            <a:endParaRPr lang="es-ES" b="1" dirty="0">
              <a:solidFill>
                <a:srgbClr val="FF0000"/>
              </a:solidFill>
              <a:latin typeface="Arial Narrow" pitchFamily="34" charset="0"/>
            </a:endParaRPr>
          </a:p>
        </p:txBody>
      </p:sp>
      <p:sp>
        <p:nvSpPr>
          <p:cNvPr id="30" name="29 CuadroTexto"/>
          <p:cNvSpPr txBox="1"/>
          <p:nvPr/>
        </p:nvSpPr>
        <p:spPr>
          <a:xfrm>
            <a:off x="6732240" y="4509120"/>
            <a:ext cx="1609287" cy="369332"/>
          </a:xfrm>
          <a:prstGeom prst="rect">
            <a:avLst/>
          </a:prstGeom>
          <a:noFill/>
        </p:spPr>
        <p:txBody>
          <a:bodyPr wrap="none" rtlCol="0">
            <a:spAutoFit/>
          </a:bodyPr>
          <a:lstStyle/>
          <a:p>
            <a:r>
              <a:rPr lang="es-ES" b="1" dirty="0" smtClean="0">
                <a:solidFill>
                  <a:srgbClr val="FF0000"/>
                </a:solidFill>
                <a:latin typeface="Arial Narrow" pitchFamily="34" charset="0"/>
              </a:rPr>
              <a:t>VENECIA SIN TI</a:t>
            </a:r>
            <a:endParaRPr lang="es-ES" b="1" dirty="0">
              <a:solidFill>
                <a:srgbClr val="FF0000"/>
              </a:solidFill>
              <a:latin typeface="Arial Narrow" pitchFamily="34" charset="0"/>
            </a:endParaRPr>
          </a:p>
        </p:txBody>
      </p:sp>
      <p:sp>
        <p:nvSpPr>
          <p:cNvPr id="31" name="30 CuadroTexto"/>
          <p:cNvSpPr txBox="1"/>
          <p:nvPr/>
        </p:nvSpPr>
        <p:spPr>
          <a:xfrm>
            <a:off x="6372200" y="1988840"/>
            <a:ext cx="2002215" cy="369332"/>
          </a:xfrm>
          <a:prstGeom prst="rect">
            <a:avLst/>
          </a:prstGeom>
          <a:noFill/>
        </p:spPr>
        <p:txBody>
          <a:bodyPr wrap="none" rtlCol="0">
            <a:spAutoFit/>
          </a:bodyPr>
          <a:lstStyle/>
          <a:p>
            <a:r>
              <a:rPr lang="es-ES" b="1" dirty="0" smtClean="0">
                <a:solidFill>
                  <a:srgbClr val="FF0000"/>
                </a:solidFill>
                <a:latin typeface="Arial Narrow" pitchFamily="34" charset="0"/>
              </a:rPr>
              <a:t>EL MAR Y EL CIELO</a:t>
            </a:r>
            <a:endParaRPr lang="es-ES" b="1" dirty="0">
              <a:solidFill>
                <a:srgbClr val="FF0000"/>
              </a:solidFill>
              <a:latin typeface="Arial Narrow" pitchFamily="34" charset="0"/>
            </a:endParaRPr>
          </a:p>
        </p:txBody>
      </p:sp>
      <p:sp>
        <p:nvSpPr>
          <p:cNvPr id="32" name="31 CuadroTexto"/>
          <p:cNvSpPr txBox="1"/>
          <p:nvPr/>
        </p:nvSpPr>
        <p:spPr>
          <a:xfrm>
            <a:off x="7308304" y="404664"/>
            <a:ext cx="1067921" cy="369332"/>
          </a:xfrm>
          <a:prstGeom prst="rect">
            <a:avLst/>
          </a:prstGeom>
          <a:noFill/>
        </p:spPr>
        <p:txBody>
          <a:bodyPr wrap="none" rtlCol="0">
            <a:spAutoFit/>
          </a:bodyPr>
          <a:lstStyle/>
          <a:p>
            <a:r>
              <a:rPr lang="es-ES" b="1" dirty="0" smtClean="0">
                <a:solidFill>
                  <a:srgbClr val="FF0000"/>
                </a:solidFill>
                <a:latin typeface="Arial Narrow" pitchFamily="34" charset="0"/>
              </a:rPr>
              <a:t>PERFIDIA</a:t>
            </a:r>
            <a:endParaRPr lang="es-ES" b="1" dirty="0">
              <a:solidFill>
                <a:srgbClr val="FF0000"/>
              </a:solidFill>
              <a:latin typeface="Arial Narrow" pitchFamily="34" charset="0"/>
            </a:endParaRPr>
          </a:p>
        </p:txBody>
      </p:sp>
      <p:sp>
        <p:nvSpPr>
          <p:cNvPr id="33" name="32 CuadroTexto"/>
          <p:cNvSpPr txBox="1"/>
          <p:nvPr/>
        </p:nvSpPr>
        <p:spPr>
          <a:xfrm>
            <a:off x="7164288" y="2564904"/>
            <a:ext cx="1192955" cy="369332"/>
          </a:xfrm>
          <a:prstGeom prst="rect">
            <a:avLst/>
          </a:prstGeom>
          <a:noFill/>
        </p:spPr>
        <p:txBody>
          <a:bodyPr wrap="none" rtlCol="0">
            <a:spAutoFit/>
          </a:bodyPr>
          <a:lstStyle/>
          <a:p>
            <a:r>
              <a:rPr lang="es-ES" b="1" dirty="0" smtClean="0">
                <a:solidFill>
                  <a:srgbClr val="FF0000"/>
                </a:solidFill>
                <a:latin typeface="Arial Narrow" pitchFamily="34" charset="0"/>
              </a:rPr>
              <a:t>OH CAROL</a:t>
            </a:r>
            <a:endParaRPr lang="es-ES" b="1" dirty="0">
              <a:solidFill>
                <a:srgbClr val="FF0000"/>
              </a:solidFill>
              <a:latin typeface="Arial Narrow" pitchFamily="34" charset="0"/>
            </a:endParaRPr>
          </a:p>
        </p:txBody>
      </p:sp>
      <p:sp>
        <p:nvSpPr>
          <p:cNvPr id="34" name="33 CuadroTexto"/>
          <p:cNvSpPr txBox="1"/>
          <p:nvPr/>
        </p:nvSpPr>
        <p:spPr>
          <a:xfrm>
            <a:off x="7164288" y="3501008"/>
            <a:ext cx="1184940" cy="369332"/>
          </a:xfrm>
          <a:prstGeom prst="rect">
            <a:avLst/>
          </a:prstGeom>
          <a:noFill/>
        </p:spPr>
        <p:txBody>
          <a:bodyPr wrap="none" rtlCol="0">
            <a:spAutoFit/>
          </a:bodyPr>
          <a:lstStyle/>
          <a:p>
            <a:r>
              <a:rPr lang="es-ES" b="1" dirty="0" smtClean="0">
                <a:solidFill>
                  <a:srgbClr val="FF0000"/>
                </a:solidFill>
                <a:latin typeface="Arial Narrow" pitchFamily="34" charset="0"/>
              </a:rPr>
              <a:t>RESISTIRE</a:t>
            </a:r>
            <a:endParaRPr lang="es-ES" b="1" dirty="0">
              <a:solidFill>
                <a:srgbClr val="FF0000"/>
              </a:solidFill>
              <a:latin typeface="Arial Narrow" pitchFamily="34" charset="0"/>
            </a:endParaRPr>
          </a:p>
        </p:txBody>
      </p:sp>
      <p:sp>
        <p:nvSpPr>
          <p:cNvPr id="35" name="34 CuadroTexto"/>
          <p:cNvSpPr txBox="1"/>
          <p:nvPr/>
        </p:nvSpPr>
        <p:spPr>
          <a:xfrm>
            <a:off x="7020272" y="4005064"/>
            <a:ext cx="1358000" cy="369332"/>
          </a:xfrm>
          <a:prstGeom prst="rect">
            <a:avLst/>
          </a:prstGeom>
          <a:noFill/>
        </p:spPr>
        <p:txBody>
          <a:bodyPr wrap="none" rtlCol="0">
            <a:spAutoFit/>
          </a:bodyPr>
          <a:lstStyle/>
          <a:p>
            <a:r>
              <a:rPr lang="es-ES" b="1" dirty="0" smtClean="0">
                <a:solidFill>
                  <a:srgbClr val="FF0000"/>
                </a:solidFill>
                <a:latin typeface="Arial Narrow" pitchFamily="34" charset="0"/>
              </a:rPr>
              <a:t>MI CARIÑITO</a:t>
            </a:r>
            <a:endParaRPr lang="es-ES" b="1" dirty="0">
              <a:solidFill>
                <a:srgbClr val="FF0000"/>
              </a:solidFill>
              <a:latin typeface="Arial Narrow" pitchFamily="34" charset="0"/>
            </a:endParaRPr>
          </a:p>
        </p:txBody>
      </p:sp>
    </p:spTree>
  </p:cSld>
  <p:clrMapOvr>
    <a:masterClrMapping/>
  </p:clrMapOvr>
  <p:transition advClick="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827584" y="620688"/>
            <a:ext cx="7704856" cy="5632311"/>
          </a:xfrm>
          <a:prstGeom prst="rect">
            <a:avLst/>
          </a:prstGeom>
        </p:spPr>
        <p:txBody>
          <a:bodyPr wrap="square">
            <a:spAutoFit/>
          </a:bodyPr>
          <a:lstStyle/>
          <a:p>
            <a:r>
              <a:rPr lang="es-ES" b="1" i="1" dirty="0" smtClean="0">
                <a:solidFill>
                  <a:srgbClr val="FF0000"/>
                </a:solidFill>
              </a:rPr>
              <a:t>Los Cinco Latinos</a:t>
            </a:r>
            <a:r>
              <a:rPr lang="es-ES" i="1" dirty="0" smtClean="0">
                <a:solidFill>
                  <a:srgbClr val="FF0000"/>
                </a:solidFill>
              </a:rPr>
              <a:t> fue un grupo vocal-instrumental argentino de rock and roll creado en 1957. Adoptando el estilo </a:t>
            </a:r>
            <a:r>
              <a:rPr lang="es-ES" i="1" dirty="0" err="1" smtClean="0">
                <a:solidFill>
                  <a:srgbClr val="FF0000"/>
                </a:solidFill>
              </a:rPr>
              <a:t>doo</a:t>
            </a:r>
            <a:r>
              <a:rPr lang="es-ES" i="1" dirty="0" smtClean="0">
                <a:solidFill>
                  <a:srgbClr val="FF0000"/>
                </a:solidFill>
              </a:rPr>
              <a:t> </a:t>
            </a:r>
            <a:r>
              <a:rPr lang="es-ES" i="1" dirty="0" err="1" smtClean="0">
                <a:solidFill>
                  <a:srgbClr val="FF0000"/>
                </a:solidFill>
              </a:rPr>
              <a:t>wop</a:t>
            </a:r>
            <a:r>
              <a:rPr lang="es-ES" i="1" dirty="0" smtClean="0">
                <a:solidFill>
                  <a:srgbClr val="FF0000"/>
                </a:solidFill>
              </a:rPr>
              <a:t> de </a:t>
            </a:r>
            <a:r>
              <a:rPr lang="es-ES" i="1" dirty="0" err="1" smtClean="0">
                <a:solidFill>
                  <a:srgbClr val="FF0000"/>
                </a:solidFill>
              </a:rPr>
              <a:t>The</a:t>
            </a:r>
            <a:r>
              <a:rPr lang="es-ES" i="1" dirty="0" smtClean="0">
                <a:solidFill>
                  <a:srgbClr val="FF0000"/>
                </a:solidFill>
              </a:rPr>
              <a:t> </a:t>
            </a:r>
            <a:r>
              <a:rPr lang="es-ES" i="1" dirty="0" err="1" smtClean="0">
                <a:solidFill>
                  <a:srgbClr val="FF0000"/>
                </a:solidFill>
              </a:rPr>
              <a:t>Platters</a:t>
            </a:r>
            <a:r>
              <a:rPr lang="es-ES" i="1" dirty="0" smtClean="0">
                <a:solidFill>
                  <a:srgbClr val="FF0000"/>
                </a:solidFill>
              </a:rPr>
              <a:t>, fue uno de los pioneros del rock latino y uno de los primeros grupos en cantar rock en español, así como en obtener fama mundial.</a:t>
            </a:r>
          </a:p>
          <a:p>
            <a:r>
              <a:rPr lang="es-ES" i="1" dirty="0" smtClean="0">
                <a:solidFill>
                  <a:srgbClr val="FF0000"/>
                </a:solidFill>
              </a:rPr>
              <a:t>Estaba liderado por Estela </a:t>
            </a:r>
            <a:r>
              <a:rPr lang="es-ES" i="1" dirty="0" err="1" smtClean="0">
                <a:solidFill>
                  <a:srgbClr val="FF0000"/>
                </a:solidFill>
              </a:rPr>
              <a:t>Raval</a:t>
            </a:r>
            <a:r>
              <a:rPr lang="es-ES" i="1" dirty="0" smtClean="0">
                <a:solidFill>
                  <a:srgbClr val="FF0000"/>
                </a:solidFill>
              </a:rPr>
              <a:t>, reconocida durante la 9a Entrega Anual del </a:t>
            </a:r>
            <a:r>
              <a:rPr lang="es-ES" i="1" dirty="0" err="1" smtClean="0">
                <a:solidFill>
                  <a:srgbClr val="FF0000"/>
                </a:solidFill>
              </a:rPr>
              <a:t>Latin</a:t>
            </a:r>
            <a:r>
              <a:rPr lang="es-ES" i="1" dirty="0" smtClean="0">
                <a:solidFill>
                  <a:srgbClr val="FF0000"/>
                </a:solidFill>
              </a:rPr>
              <a:t> GRAMMY como receptora del Premio a la Excelencia Musical 2008 y su esposo, el trompetista Ricardo Romero, junto con Héctor </a:t>
            </a:r>
            <a:r>
              <a:rPr lang="es-ES" i="1" dirty="0" err="1" smtClean="0">
                <a:solidFill>
                  <a:srgbClr val="FF0000"/>
                </a:solidFill>
              </a:rPr>
              <a:t>Buonsanti</a:t>
            </a:r>
            <a:r>
              <a:rPr lang="es-ES" i="1" dirty="0" smtClean="0">
                <a:solidFill>
                  <a:srgbClr val="FF0000"/>
                </a:solidFill>
              </a:rPr>
              <a:t>, Mariano </a:t>
            </a:r>
            <a:r>
              <a:rPr lang="es-ES" i="1" dirty="0" err="1" smtClean="0">
                <a:solidFill>
                  <a:srgbClr val="FF0000"/>
                </a:solidFill>
              </a:rPr>
              <a:t>Crisiglione</a:t>
            </a:r>
            <a:r>
              <a:rPr lang="es-ES" i="1" dirty="0" smtClean="0">
                <a:solidFill>
                  <a:srgbClr val="FF0000"/>
                </a:solidFill>
              </a:rPr>
              <a:t> y Jorge Francisco </a:t>
            </a:r>
            <a:r>
              <a:rPr lang="es-ES" i="1" dirty="0" err="1" smtClean="0">
                <a:solidFill>
                  <a:srgbClr val="FF0000"/>
                </a:solidFill>
              </a:rPr>
              <a:t>Pataro</a:t>
            </a:r>
            <a:r>
              <a:rPr lang="es-ES" i="1" dirty="0" smtClean="0">
                <a:solidFill>
                  <a:srgbClr val="FF0000"/>
                </a:solidFill>
              </a:rPr>
              <a:t>, éste último reemplazado en 1960 por Carlos </a:t>
            </a:r>
            <a:r>
              <a:rPr lang="es-ES" i="1" dirty="0" err="1" smtClean="0">
                <a:solidFill>
                  <a:srgbClr val="FF0000"/>
                </a:solidFill>
              </a:rPr>
              <a:t>Antimori</a:t>
            </a:r>
            <a:r>
              <a:rPr lang="es-ES" i="1" dirty="0" smtClean="0">
                <a:solidFill>
                  <a:srgbClr val="FF0000"/>
                </a:solidFill>
              </a:rPr>
              <a:t>. En 1957 grabaron su primer simple con Columbia ("Amor joven", "Abran las ventanas") y en 1958 su primer álbum, (Maravilloso, Maravilloso, Columbia, 1958), acompañados por la orquesta de Waldo de los Ríos, con grandes éxitos como "Recordándote" (que alcanzó el segundo lugar en el ranking del programa </a:t>
            </a:r>
            <a:r>
              <a:rPr lang="es-ES" i="1" dirty="0" err="1" smtClean="0">
                <a:solidFill>
                  <a:srgbClr val="FF0000"/>
                </a:solidFill>
              </a:rPr>
              <a:t>Discomanía</a:t>
            </a:r>
            <a:r>
              <a:rPr lang="es-ES" i="1" dirty="0" smtClean="0">
                <a:solidFill>
                  <a:srgbClr val="FF0000"/>
                </a:solidFill>
              </a:rPr>
              <a:t> Mundial que transmitía para toda América la WRUL de Nueva York), "Amor joven", "Abran las ventanas" y el </a:t>
            </a:r>
            <a:r>
              <a:rPr lang="es-ES" i="1" dirty="0" err="1" smtClean="0">
                <a:solidFill>
                  <a:srgbClr val="FF0000"/>
                </a:solidFill>
              </a:rPr>
              <a:t>cover</a:t>
            </a:r>
            <a:r>
              <a:rPr lang="es-ES" i="1" dirty="0" smtClean="0">
                <a:solidFill>
                  <a:srgbClr val="FF0000"/>
                </a:solidFill>
              </a:rPr>
              <a:t> en español del </a:t>
            </a:r>
            <a:r>
              <a:rPr lang="es-ES" i="1" dirty="0" err="1" smtClean="0">
                <a:solidFill>
                  <a:srgbClr val="FF0000"/>
                </a:solidFill>
              </a:rPr>
              <a:t>ultrafamoso</a:t>
            </a:r>
            <a:r>
              <a:rPr lang="es-ES" i="1" dirty="0" smtClean="0">
                <a:solidFill>
                  <a:srgbClr val="FF0000"/>
                </a:solidFill>
              </a:rPr>
              <a:t> "</a:t>
            </a:r>
            <a:r>
              <a:rPr lang="es-ES" i="1" dirty="0" err="1" smtClean="0">
                <a:solidFill>
                  <a:srgbClr val="FF0000"/>
                </a:solidFill>
              </a:rPr>
              <a:t>Only</a:t>
            </a:r>
            <a:r>
              <a:rPr lang="es-ES" i="1" dirty="0" smtClean="0">
                <a:solidFill>
                  <a:srgbClr val="FF0000"/>
                </a:solidFill>
              </a:rPr>
              <a:t> </a:t>
            </a:r>
            <a:r>
              <a:rPr lang="es-ES" i="1" dirty="0" err="1" smtClean="0">
                <a:solidFill>
                  <a:srgbClr val="FF0000"/>
                </a:solidFill>
              </a:rPr>
              <a:t>You</a:t>
            </a:r>
            <a:r>
              <a:rPr lang="es-ES" i="1" dirty="0" smtClean="0">
                <a:solidFill>
                  <a:srgbClr val="FF0000"/>
                </a:solidFill>
              </a:rPr>
              <a:t>" (Solamente tú). Alcanzaron inmediatamente una extraordinaria difusión internacional que se mantuvo por muchos años. Realizaron conciertos en todo el mundo, llegando a tocar en el Show de </a:t>
            </a:r>
            <a:r>
              <a:rPr lang="es-ES" i="1" dirty="0" err="1" smtClean="0">
                <a:solidFill>
                  <a:srgbClr val="FF0000"/>
                </a:solidFill>
              </a:rPr>
              <a:t>Ed</a:t>
            </a:r>
            <a:r>
              <a:rPr lang="es-ES" i="1" dirty="0" smtClean="0">
                <a:solidFill>
                  <a:srgbClr val="FF0000"/>
                </a:solidFill>
              </a:rPr>
              <a:t> </a:t>
            </a:r>
            <a:r>
              <a:rPr lang="es-ES" i="1" dirty="0" smtClean="0">
                <a:solidFill>
                  <a:srgbClr val="FF0000"/>
                </a:solidFill>
              </a:rPr>
              <a:t>Sullivan</a:t>
            </a:r>
            <a:r>
              <a:rPr lang="es-ES" i="1" dirty="0" smtClean="0">
                <a:solidFill>
                  <a:srgbClr val="FF0000"/>
                </a:solidFill>
              </a:rPr>
              <a:t> </a:t>
            </a:r>
            <a:r>
              <a:rPr lang="es-ES" i="1" dirty="0" smtClean="0">
                <a:solidFill>
                  <a:srgbClr val="FF0000"/>
                </a:solidFill>
              </a:rPr>
              <a:t>y </a:t>
            </a:r>
            <a:r>
              <a:rPr lang="es-ES" i="1" dirty="0" smtClean="0">
                <a:solidFill>
                  <a:srgbClr val="FF0000"/>
                </a:solidFill>
              </a:rPr>
              <a:t>compartir escenario con Los Plateros (</a:t>
            </a:r>
            <a:r>
              <a:rPr lang="es-ES" i="1" dirty="0" err="1" smtClean="0">
                <a:solidFill>
                  <a:srgbClr val="FF0000"/>
                </a:solidFill>
              </a:rPr>
              <a:t>The</a:t>
            </a:r>
            <a:r>
              <a:rPr lang="es-ES" i="1" dirty="0" smtClean="0">
                <a:solidFill>
                  <a:srgbClr val="FF0000"/>
                </a:solidFill>
              </a:rPr>
              <a:t> </a:t>
            </a:r>
            <a:r>
              <a:rPr lang="es-ES" i="1" dirty="0" err="1" smtClean="0">
                <a:solidFill>
                  <a:srgbClr val="FF0000"/>
                </a:solidFill>
              </a:rPr>
              <a:t>Platters</a:t>
            </a:r>
            <a:r>
              <a:rPr lang="es-ES" i="1" dirty="0" smtClean="0">
                <a:solidFill>
                  <a:srgbClr val="FF0000"/>
                </a:solidFill>
              </a:rPr>
              <a:t>), siendo su mayor éxito "Balada de la trompeta"</a:t>
            </a:r>
            <a:endParaRPr lang="es-ES" i="1" dirty="0">
              <a:solidFill>
                <a:srgbClr val="FF0000"/>
              </a:solidFill>
            </a:endParaRPr>
          </a:p>
        </p:txBody>
      </p:sp>
      <p:sp>
        <p:nvSpPr>
          <p:cNvPr id="3" name="2 Botón de acción: Hacia delante o Siguiente">
            <a:hlinkClick r:id="" action="ppaction://hlinkshowjump?jump=nextslide" highlightClick="1"/>
          </p:cNvPr>
          <p:cNvSpPr/>
          <p:nvPr/>
        </p:nvSpPr>
        <p:spPr>
          <a:xfrm>
            <a:off x="8100392" y="6021288"/>
            <a:ext cx="648072" cy="466352"/>
          </a:xfrm>
          <a:prstGeom prst="actionButtonForwardNext">
            <a:avLst/>
          </a:prstGeom>
          <a:solidFill>
            <a:srgbClr val="FF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estela-raval.jpg"/>
          <p:cNvPicPr>
            <a:picLocks noChangeAspect="1" noChangeArrowheads="1"/>
          </p:cNvPicPr>
          <p:nvPr/>
        </p:nvPicPr>
        <p:blipFill>
          <a:blip r:embed="rId2" cstate="print"/>
          <a:srcRect/>
          <a:stretch>
            <a:fillRect/>
          </a:stretch>
        </p:blipFill>
        <p:spPr bwMode="auto">
          <a:xfrm>
            <a:off x="-1" y="0"/>
            <a:ext cx="9162851" cy="6858000"/>
          </a:xfrm>
          <a:prstGeom prst="rect">
            <a:avLst/>
          </a:prstGeom>
          <a:noFill/>
        </p:spPr>
      </p:pic>
      <p:sp>
        <p:nvSpPr>
          <p:cNvPr id="3" name="2 Botón de acción: Hacia delante o Siguiente">
            <a:hlinkClick r:id="" action="ppaction://hlinkshowjump?jump=nextslide" highlightClick="1"/>
          </p:cNvPr>
          <p:cNvSpPr/>
          <p:nvPr/>
        </p:nvSpPr>
        <p:spPr>
          <a:xfrm>
            <a:off x="8100392" y="6021288"/>
            <a:ext cx="648072" cy="466352"/>
          </a:xfrm>
          <a:prstGeom prst="actionButtonForwardNext">
            <a:avLst/>
          </a:prstGeom>
          <a:solidFill>
            <a:srgbClr val="FF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spTree>
  </p:cSld>
  <p:clrMapOvr>
    <a:masterClrMapping/>
  </p:clrMapOvr>
  <p:transition advTm="7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8" name="Picture 4" descr="C:\Documents and Settings\Dell\Escritorio\MI0000110664.jpg"/>
          <p:cNvPicPr>
            <a:picLocks noChangeAspect="1" noChangeArrowheads="1"/>
          </p:cNvPicPr>
          <p:nvPr/>
        </p:nvPicPr>
        <p:blipFill>
          <a:blip r:embed="rId2" cstate="print"/>
          <a:srcRect/>
          <a:stretch>
            <a:fillRect/>
          </a:stretch>
        </p:blipFill>
        <p:spPr bwMode="auto">
          <a:xfrm>
            <a:off x="539552" y="260648"/>
            <a:ext cx="2553403" cy="2547020"/>
          </a:xfrm>
          <a:prstGeom prst="rect">
            <a:avLst/>
          </a:prstGeom>
          <a:noFill/>
        </p:spPr>
      </p:pic>
      <p:pic>
        <p:nvPicPr>
          <p:cNvPr id="1026" name="Picture 2" descr="C:\Documents and Settings\Dell\Escritorio\Foto-3-para-nota____Lo-Recuerdas___los-cinco-latinos.jpg"/>
          <p:cNvPicPr>
            <a:picLocks noChangeAspect="1" noChangeArrowheads="1"/>
          </p:cNvPicPr>
          <p:nvPr/>
        </p:nvPicPr>
        <p:blipFill>
          <a:blip r:embed="rId3" cstate="print"/>
          <a:srcRect/>
          <a:stretch>
            <a:fillRect/>
          </a:stretch>
        </p:blipFill>
        <p:spPr bwMode="auto">
          <a:xfrm>
            <a:off x="-1" y="2852936"/>
            <a:ext cx="6035029" cy="4005064"/>
          </a:xfrm>
          <a:prstGeom prst="rect">
            <a:avLst/>
          </a:prstGeom>
          <a:noFill/>
        </p:spPr>
      </p:pic>
      <p:sp>
        <p:nvSpPr>
          <p:cNvPr id="6" name="5 Rectángulo"/>
          <p:cNvSpPr/>
          <p:nvPr/>
        </p:nvSpPr>
        <p:spPr>
          <a:xfrm>
            <a:off x="6084168" y="548680"/>
            <a:ext cx="2592288" cy="4524297"/>
          </a:xfrm>
          <a:prstGeom prst="rect">
            <a:avLst/>
          </a:prstGeom>
        </p:spPr>
        <p:txBody>
          <a:bodyPr wrap="square" lIns="91422" tIns="45711" rIns="91422" bIns="45711">
            <a:spAutoFit/>
          </a:bodyPr>
          <a:lstStyle/>
          <a:p>
            <a:pPr lvl="1" algn="ctr"/>
            <a:r>
              <a:rPr lang="es-ES" sz="3600" b="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UN FUERTE ABRAZO</a:t>
            </a:r>
          </a:p>
          <a:p>
            <a:pPr lvl="1" algn="ctr"/>
            <a:r>
              <a:rPr lang="es-ES" sz="3600" b="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 QUE TENGAS UN</a:t>
            </a:r>
          </a:p>
          <a:p>
            <a:pPr lvl="1" algn="ctr"/>
            <a:r>
              <a:rPr lang="es-ES" sz="3600" b="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 BUEN DIA</a:t>
            </a:r>
            <a:endParaRPr lang="es-ES" sz="3600" b="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endParaRPr>
          </a:p>
        </p:txBody>
      </p:sp>
      <p:pic>
        <p:nvPicPr>
          <p:cNvPr id="9"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5" cstate="print"/>
          <a:srcRect/>
          <a:stretch>
            <a:fillRect/>
          </a:stretch>
        </p:blipFill>
        <p:spPr bwMode="auto">
          <a:xfrm>
            <a:off x="251520" y="5589240"/>
            <a:ext cx="794859" cy="836489"/>
          </a:xfrm>
          <a:prstGeom prst="rect">
            <a:avLst/>
          </a:prstGeom>
          <a:noFill/>
          <a:ln w="38100">
            <a:solidFill>
              <a:srgbClr val="1CDEF8"/>
            </a:solidFill>
            <a:miter lim="800000"/>
            <a:headEnd/>
            <a:tailEnd/>
          </a:ln>
        </p:spPr>
      </p:pic>
      <p:sp>
        <p:nvSpPr>
          <p:cNvPr id="15" name="14 Rectángulo"/>
          <p:cNvSpPr/>
          <p:nvPr/>
        </p:nvSpPr>
        <p:spPr>
          <a:xfrm>
            <a:off x="1115616" y="594928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solidFill>
                  <a:srgbClr val="3333FF"/>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rgbClr val="3333FF"/>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rgbClr val="3333FF"/>
              </a:solidFill>
              <a:effectLst>
                <a:outerShdw dist="35921" dir="2700000" algn="ctr" rotWithShape="0">
                  <a:schemeClr val="folHlink">
                    <a:alpha val="80000"/>
                  </a:schemeClr>
                </a:outerShdw>
              </a:effectLst>
              <a:latin typeface="Snap ITC"/>
            </a:endParaRPr>
          </a:p>
        </p:txBody>
      </p:sp>
      <p:sp>
        <p:nvSpPr>
          <p:cNvPr id="16" name="15 Botón de acción: Hacia delante o Siguiente">
            <a:hlinkClick r:id="" action="ppaction://hlinkshowjump?jump=nextslide" highlightClick="1"/>
          </p:cNvPr>
          <p:cNvSpPr/>
          <p:nvPr/>
        </p:nvSpPr>
        <p:spPr>
          <a:xfrm>
            <a:off x="8100392" y="5949280"/>
            <a:ext cx="648072" cy="466352"/>
          </a:xfrm>
          <a:prstGeom prst="actionButtonForwardNext">
            <a:avLst/>
          </a:prstGeom>
          <a:solidFill>
            <a:srgbClr val="FF33CC"/>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sp>
        <p:nvSpPr>
          <p:cNvPr id="14" name="13 CuadroTexto"/>
          <p:cNvSpPr txBox="1"/>
          <p:nvPr/>
        </p:nvSpPr>
        <p:spPr>
          <a:xfrm>
            <a:off x="6516216" y="5877272"/>
            <a:ext cx="1425390" cy="523220"/>
          </a:xfrm>
          <a:prstGeom prst="rect">
            <a:avLst/>
          </a:prstGeom>
          <a:solidFill>
            <a:srgbClr val="FFFF00"/>
          </a:solidFill>
        </p:spPr>
        <p:txBody>
          <a:bodyPr wrap="none" rtlCol="0">
            <a:spAutoFit/>
          </a:bodyPr>
          <a:lstStyle/>
          <a:p>
            <a:r>
              <a:rPr lang="es-ES" sz="2800" b="1" dirty="0" smtClean="0">
                <a:latin typeface="Bodoni MT Black" pitchFamily="18" charset="0"/>
              </a:rPr>
              <a:t>SALIR</a:t>
            </a:r>
            <a:endParaRPr lang="es-ES" sz="2800" b="1" dirty="0">
              <a:latin typeface="Bodoni MT Black" pitchFamily="18" charset="0"/>
            </a:endParaRPr>
          </a:p>
        </p:txBody>
      </p:sp>
    </p:spTree>
  </p:cSld>
  <p:clrMapOvr>
    <a:masterClrMapping/>
  </p:clrMapOvr>
  <p:transition advTm="15000">
    <p:sndAc>
      <p:end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228" fill="hold">
                                          <p:stCondLst>
                                            <p:cond delay="0"/>
                                          </p:stCondLst>
                                        </p:cTn>
                                        <p:tgtEl>
                                          <p:spTgt spid="6">
                                            <p:txEl>
                                              <p:pRg st="0" end="0"/>
                                            </p:txEl>
                                          </p:spTgt>
                                        </p:tgtEl>
                                        <p:attrNameLst>
                                          <p:attrName>style.rotation</p:attrName>
                                        </p:attrNameLst>
                                      </p:cBhvr>
                                      <p:to>
                                        <p:strVal val="-45.0"/>
                                      </p:to>
                                    </p:set>
                                    <p:anim calcmode="lin" valueType="num">
                                      <p:cBhvr>
                                        <p:cTn id="8" dur="228" fill="hold">
                                          <p:stCondLst>
                                            <p:cond delay="228"/>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228"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78" decel="50000" autoRev="1" fill="hold">
                                          <p:stCondLst>
                                            <p:cond delay="228"/>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68" fill="hold">
                                          <p:stCondLst>
                                            <p:cond delay="432"/>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375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228" fill="hold">
                                          <p:stCondLst>
                                            <p:cond delay="0"/>
                                          </p:stCondLst>
                                        </p:cTn>
                                        <p:tgtEl>
                                          <p:spTgt spid="6">
                                            <p:txEl>
                                              <p:pRg st="1" end="1"/>
                                            </p:txEl>
                                          </p:spTgt>
                                        </p:tgtEl>
                                        <p:attrNameLst>
                                          <p:attrName>style.rotation</p:attrName>
                                        </p:attrNameLst>
                                      </p:cBhvr>
                                      <p:to>
                                        <p:strVal val="-45.0"/>
                                      </p:to>
                                    </p:set>
                                    <p:anim calcmode="lin" valueType="num">
                                      <p:cBhvr>
                                        <p:cTn id="16" dur="228" fill="hold">
                                          <p:stCondLst>
                                            <p:cond delay="228"/>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228"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78" decel="50000" autoRev="1" fill="hold">
                                          <p:stCondLst>
                                            <p:cond delay="228"/>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68" fill="hold">
                                          <p:stCondLst>
                                            <p:cond delay="432"/>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par>
                          <p:cTn id="20" fill="hold">
                            <p:stCondLst>
                              <p:cond delay="6750"/>
                            </p:stCondLst>
                            <p:childTnLst>
                              <p:par>
                                <p:cTn id="21" presetID="38" presetClass="entr" presetSubtype="0" accel="50000" fill="hold" nodeType="afterEffect">
                                  <p:stCondLst>
                                    <p:cond delay="0"/>
                                  </p:stCondLst>
                                  <p:iterate type="lt">
                                    <p:tmPct val="50000"/>
                                  </p:iterate>
                                  <p:childTnLst>
                                    <p:set>
                                      <p:cBhvr>
                                        <p:cTn id="22" dur="1" fill="hold">
                                          <p:stCondLst>
                                            <p:cond delay="0"/>
                                          </p:stCondLst>
                                        </p:cTn>
                                        <p:tgtEl>
                                          <p:spTgt spid="6">
                                            <p:txEl>
                                              <p:pRg st="2" end="2"/>
                                            </p:txEl>
                                          </p:spTgt>
                                        </p:tgtEl>
                                        <p:attrNameLst>
                                          <p:attrName>style.visibility</p:attrName>
                                        </p:attrNameLst>
                                      </p:cBhvr>
                                      <p:to>
                                        <p:strVal val="visible"/>
                                      </p:to>
                                    </p:set>
                                    <p:set>
                                      <p:cBhvr>
                                        <p:cTn id="23" dur="228" fill="hold">
                                          <p:stCondLst>
                                            <p:cond delay="0"/>
                                          </p:stCondLst>
                                        </p:cTn>
                                        <p:tgtEl>
                                          <p:spTgt spid="6">
                                            <p:txEl>
                                              <p:pRg st="2" end="2"/>
                                            </p:txEl>
                                          </p:spTgt>
                                        </p:tgtEl>
                                        <p:attrNameLst>
                                          <p:attrName>style.rotation</p:attrName>
                                        </p:attrNameLst>
                                      </p:cBhvr>
                                      <p:to>
                                        <p:strVal val="-45.0"/>
                                      </p:to>
                                    </p:set>
                                    <p:anim calcmode="lin" valueType="num">
                                      <p:cBhvr>
                                        <p:cTn id="24" dur="228" fill="hold">
                                          <p:stCondLst>
                                            <p:cond delay="228"/>
                                          </p:stCondLst>
                                        </p:cTn>
                                        <p:tgtEl>
                                          <p:spTgt spid="6">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228" fill="hold">
                                          <p:stCondLst>
                                            <p:cond delay="0"/>
                                          </p:stCondLst>
                                        </p:cTn>
                                        <p:tgtEl>
                                          <p:spTgt spid="6">
                                            <p:txEl>
                                              <p:pRg st="2" end="2"/>
                                            </p:txEl>
                                          </p:spTgt>
                                        </p:tgtEl>
                                        <p:attrNameLst>
                                          <p:attrName>ppt_y</p:attrName>
                                        </p:attrNameLst>
                                      </p:cBhvr>
                                      <p:tavLst>
                                        <p:tav tm="0">
                                          <p:val>
                                            <p:strVal val="#ppt_y-1"/>
                                          </p:val>
                                        </p:tav>
                                        <p:tav tm="100000">
                                          <p:val>
                                            <p:strVal val="#ppt_y-(0.354*#ppt_w-0.172*#ppt_h)"/>
                                          </p:val>
                                        </p:tav>
                                      </p:tavLst>
                                    </p:anim>
                                    <p:anim calcmode="lin" valueType="num">
                                      <p:cBhvr>
                                        <p:cTn id="26" dur="78" decel="50000" autoRev="1" fill="hold">
                                          <p:stCondLst>
                                            <p:cond delay="228"/>
                                          </p:stCondLst>
                                        </p:cTn>
                                        <p:tgtEl>
                                          <p:spTgt spid="6">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68" fill="hold">
                                          <p:stCondLst>
                                            <p:cond delay="432"/>
                                          </p:stCondLst>
                                        </p:cTn>
                                        <p:tgtEl>
                                          <p:spTgt spid="6">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cstate="print"/>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5"/>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a:spcBef>
                <a:spcPct val="50000"/>
              </a:spcBef>
            </a:pPr>
            <a:endParaRPr lang="es-ES" b="1" smtClean="0">
              <a:solidFill>
                <a:srgbClr val="0066FF"/>
              </a:solidFill>
            </a:endParaRPr>
          </a:p>
        </p:txBody>
      </p:sp>
      <p:pic>
        <p:nvPicPr>
          <p:cNvPr id="4106" name="Picture 10" descr="email">
            <a:hlinkClick r:id="rId7"/>
          </p:cNvPr>
          <p:cNvPicPr>
            <a:picLocks noChangeAspect="1" noChangeArrowheads="1"/>
          </p:cNvPicPr>
          <p:nvPr/>
        </p:nvPicPr>
        <p:blipFill>
          <a:blip r:embed="rId8"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cstate="print"/>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cstate="print"/>
          <a:srcRect/>
          <a:stretch>
            <a:fillRect/>
          </a:stretch>
        </p:blipFill>
        <p:spPr bwMode="auto">
          <a:xfrm rot="-1506012">
            <a:off x="4114800" y="838200"/>
            <a:ext cx="4826000" cy="21082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LOS CINCO LATINOS">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LOS CINCO LATINOS</Template>
  <TotalTime>6</TotalTime>
  <Words>333</Words>
  <Application>Microsoft Office PowerPoint</Application>
  <PresentationFormat>Presentación en pantalla (4:3)</PresentationFormat>
  <Paragraphs>25</Paragraphs>
  <Slides>5</Slides>
  <Notes>0</Notes>
  <HiddenSlides>0</HiddenSlides>
  <MMClips>1</MMClips>
  <ScaleCrop>false</ScaleCrop>
  <HeadingPairs>
    <vt:vector size="4" baseType="variant">
      <vt:variant>
        <vt:lpstr>Tema</vt:lpstr>
      </vt:variant>
      <vt:variant>
        <vt:i4>2</vt:i4>
      </vt:variant>
      <vt:variant>
        <vt:lpstr>Títulos de diapositiva</vt:lpstr>
      </vt:variant>
      <vt:variant>
        <vt:i4>5</vt:i4>
      </vt:variant>
    </vt:vector>
  </HeadingPairs>
  <TitlesOfParts>
    <vt:vector size="7" baseType="lpstr">
      <vt:lpstr>LOS CINCO LATINOS</vt:lpstr>
      <vt:lpstr>Diseño predeterminado</vt:lpstr>
      <vt:lpstr>Diapositiva 1</vt:lpstr>
      <vt:lpstr>Diapositiva 2</vt:lpstr>
      <vt:lpstr>Diapositiva 3</vt:lpstr>
      <vt:lpstr>Diapositiva 4</vt:lpstr>
      <vt:lpstr>Diapositiva 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2015-03-02T20:34:25Z</dcterms:created>
  <dcterms:modified xsi:type="dcterms:W3CDTF">2015-03-02T20:41:26Z</dcterms:modified>
</cp:coreProperties>
</file>