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94" r:id="rId3"/>
    <p:sldId id="297" r:id="rId4"/>
    <p:sldId id="295" r:id="rId5"/>
    <p:sldId id="262" r:id="rId6"/>
    <p:sldId id="299" r:id="rId7"/>
    <p:sldId id="286" r:id="rId8"/>
    <p:sldId id="298" r:id="rId9"/>
    <p:sldId id="268" r:id="rId10"/>
    <p:sldId id="269" r:id="rId11"/>
    <p:sldId id="257" r:id="rId12"/>
    <p:sldId id="291" r:id="rId13"/>
    <p:sldId id="300" r:id="rId14"/>
    <p:sldId id="282" r:id="rId15"/>
    <p:sldId id="271" r:id="rId16"/>
    <p:sldId id="265" r:id="rId17"/>
    <p:sldId id="266" r:id="rId18"/>
    <p:sldId id="272" r:id="rId19"/>
    <p:sldId id="260" r:id="rId20"/>
    <p:sldId id="284" r:id="rId21"/>
    <p:sldId id="278" r:id="rId22"/>
    <p:sldId id="285" r:id="rId23"/>
    <p:sldId id="275" r:id="rId24"/>
    <p:sldId id="296" r:id="rId25"/>
    <p:sldId id="304" r:id="rId26"/>
    <p:sldId id="270" r:id="rId27"/>
    <p:sldId id="302" r:id="rId28"/>
    <p:sldId id="303" r:id="rId29"/>
    <p:sldId id="280" r:id="rId30"/>
    <p:sldId id="293" r:id="rId31"/>
    <p:sldId id="305" r:id="rId32"/>
    <p:sldId id="279" r:id="rId33"/>
    <p:sldId id="306" r:id="rId34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8N8ZX336FMgUKE4ENa1bg==" hashData="PsN7N9GD43lJ+tqV845iTn4JI7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59AC"/>
    <a:srgbClr val="082548"/>
    <a:srgbClr val="8E0000"/>
    <a:srgbClr val="390605"/>
    <a:srgbClr val="2736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2" y="-11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74680B-8DED-4BF3-989E-60ADE8BF12CC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15C7E-D3DB-4618-AFCB-C26570133A7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5721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715C7E-D3DB-4618-AFCB-C26570133A77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715C7E-D3DB-4618-AFCB-C26570133A77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715C7E-D3DB-4618-AFCB-C26570133A77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715C7E-D3DB-4618-AFCB-C26570133A77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EF89E-8B87-4498-86FC-6914B74381D5}" type="datetimeFigureOut">
              <a:rPr lang="es-ES" smtClean="0"/>
              <a:pPr/>
              <a:t>02/02/2021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C07A3-7CFD-409D-BE8B-1DB30162B5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gif"/><Relationship Id="rId4" Type="http://schemas.openxmlformats.org/officeDocument/2006/relationships/image" Target="../media/image7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Novios Vals Boda.JPG"/>
          <p:cNvPicPr>
            <a:picLocks noChangeAspect="1"/>
          </p:cNvPicPr>
          <p:nvPr/>
        </p:nvPicPr>
        <p:blipFill>
          <a:blip r:embed="rId4" cstate="print"/>
          <a:srcRect r="25397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6" name="5 Imagen" descr="Novios Vals Boda.JPG"/>
          <p:cNvPicPr>
            <a:picLocks noChangeAspect="1"/>
          </p:cNvPicPr>
          <p:nvPr/>
        </p:nvPicPr>
        <p:blipFill>
          <a:blip r:embed="rId4" cstate="print"/>
          <a:srcRect r="25397"/>
          <a:stretch>
            <a:fillRect/>
          </a:stretch>
        </p:blipFill>
        <p:spPr>
          <a:xfrm>
            <a:off x="1" y="0"/>
            <a:ext cx="9143999" cy="6858000"/>
          </a:xfrm>
          <a:prstGeom prst="ellipse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55576" y="332656"/>
            <a:ext cx="7632848" cy="707886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tabLst>
                <a:tab pos="179388" algn="l"/>
              </a:tabLst>
            </a:pPr>
            <a:r>
              <a:rPr lang="es-ES" sz="4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¡¡EL BAILE COMO TERAPIA!!</a:t>
            </a:r>
            <a:endParaRPr lang="es-ES" sz="4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" y="6309320"/>
            <a:ext cx="2411759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Imágenes Internet</a:t>
            </a:r>
            <a:endParaRPr lang="es-ES" sz="16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524328" y="6309320"/>
            <a:ext cx="1619671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Automático</a:t>
            </a:r>
            <a:endParaRPr lang="es-ES" sz="16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1000">
    <p:fade/>
    <p:sndAc>
      <p:stSnd loop="1">
        <p:snd r:embed="rId2" name="COPIA2BAI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repeatCount="indefinite" fill="hold" nodeType="withEffect">
                                  <p:stCondLst>
                                    <p:cond delay="2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5000"/>
            <a:lum bright="33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llet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0" y="0"/>
            <a:ext cx="3851920" cy="6858000"/>
          </a:xfrm>
          <a:prstGeom prst="rect">
            <a:avLst/>
          </a:prstGeom>
        </p:spPr>
      </p:pic>
      <p:pic>
        <p:nvPicPr>
          <p:cNvPr id="7" name="6 Imagen" descr="ballet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92079" y="0"/>
            <a:ext cx="385192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95736" y="260648"/>
            <a:ext cx="47880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2">
                    <a:lumMod val="10000"/>
                  </a:schemeClr>
                </a:solidFill>
                <a:latin typeface="Lucida Calligraphy" pitchFamily="66" charset="0"/>
                <a:ea typeface="Batang" pitchFamily="18" charset="-127"/>
              </a:rPr>
              <a:t>Personas de todas las edades practican esta actividad como diversión, pero muchas no saben que es una terapia muy eficaz.</a:t>
            </a:r>
            <a:endParaRPr lang="es-ES" sz="2000" b="1" dirty="0">
              <a:solidFill>
                <a:schemeClr val="bg2">
                  <a:lumMod val="10000"/>
                </a:schemeClr>
              </a:solidFill>
              <a:latin typeface="Lucida Calligraphy" pitchFamily="66" charset="0"/>
              <a:ea typeface="Batang" pitchFamily="18" charset="-127"/>
            </a:endParaRPr>
          </a:p>
        </p:txBody>
      </p:sp>
      <p:pic>
        <p:nvPicPr>
          <p:cNvPr id="10" name="9 Imagen" descr="baile_tercera_edad0711.jp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2267744" y="1484784"/>
            <a:ext cx="4536504" cy="537321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e-ruta-por-los-castillos-del-loira-A00036-1F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32856"/>
            <a:ext cx="9144000" cy="47251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8 Rectángulo"/>
          <p:cNvSpPr/>
          <p:nvPr/>
        </p:nvSpPr>
        <p:spPr>
          <a:xfrm>
            <a:off x="611560" y="188640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002060"/>
                </a:solidFill>
                <a:latin typeface="Lucida Calligraphy" pitchFamily="66" charset="0"/>
                <a:ea typeface="Batang" pitchFamily="18" charset="-127"/>
              </a:rPr>
              <a:t>Nuestra cultura es corporal.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Lucida Calligraphy" pitchFamily="66" charset="0"/>
                <a:ea typeface="Batang" pitchFamily="18" charset="-127"/>
              </a:rPr>
              <a:t>Para algunas personas, el poner sentimientos en palabras puede resultar difícil. El psicólogo Albert </a:t>
            </a:r>
            <a:r>
              <a:rPr lang="es-ES" sz="2000" b="1" dirty="0" err="1" smtClean="0">
                <a:solidFill>
                  <a:srgbClr val="002060"/>
                </a:solidFill>
                <a:latin typeface="Lucida Calligraphy" pitchFamily="66" charset="0"/>
                <a:ea typeface="Batang" pitchFamily="18" charset="-127"/>
              </a:rPr>
              <a:t>Mehrabian</a:t>
            </a:r>
            <a:r>
              <a:rPr lang="es-ES" sz="2000" b="1" dirty="0" smtClean="0">
                <a:solidFill>
                  <a:srgbClr val="002060"/>
                </a:solidFill>
                <a:latin typeface="Lucida Calligraphy" pitchFamily="66" charset="0"/>
                <a:ea typeface="Batang" pitchFamily="18" charset="-127"/>
              </a:rPr>
              <a:t>, descubrió que sólo el 7% de lo que decimos, lo decimos empleando palabras; el 38% de nuestro mensaje va en el tono de voz y el 55%  en el Lenguaje Corporal. </a:t>
            </a:r>
            <a:endParaRPr lang="es-ES" sz="2000" b="1" dirty="0">
              <a:solidFill>
                <a:srgbClr val="002060"/>
              </a:solidFill>
              <a:latin typeface="Lucida Calligraphy" pitchFamily="66" charset="0"/>
              <a:ea typeface="Batang" pitchFamily="18" charset="-127"/>
            </a:endParaRPr>
          </a:p>
        </p:txBody>
      </p:sp>
      <p:pic>
        <p:nvPicPr>
          <p:cNvPr id="5" name="4 Imagen" descr="dans3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flipH="1">
            <a:off x="6012160" y="3140968"/>
            <a:ext cx="3131840" cy="3717032"/>
          </a:xfrm>
          <a:prstGeom prst="rect">
            <a:avLst/>
          </a:prstGeom>
        </p:spPr>
      </p:pic>
      <p:pic>
        <p:nvPicPr>
          <p:cNvPr id="6" name="5 Imagen" descr="dans3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3356992"/>
            <a:ext cx="3131840" cy="3501008"/>
          </a:xfrm>
          <a:prstGeom prst="rect">
            <a:avLst/>
          </a:prstGeom>
        </p:spPr>
      </p:pic>
      <p:pic>
        <p:nvPicPr>
          <p:cNvPr id="8" name="7 Imagen" descr="dans3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flipH="1">
            <a:off x="3347864" y="3789040"/>
            <a:ext cx="1800200" cy="1512168"/>
          </a:xfrm>
          <a:prstGeom prst="rect">
            <a:avLst/>
          </a:prstGeom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3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SODOBL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-Paso-Dobl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9" name="8 Imagen" descr="-Paso-Dobl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67544" y="313303"/>
            <a:ext cx="8064896" cy="1015663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Es una excelente forma de expresión para desahogar </a:t>
            </a:r>
            <a:r>
              <a:rPr lang="es-ES" sz="2000" b="1" cap="none" spc="0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sentimientos</a:t>
            </a:r>
            <a:r>
              <a:rPr lang="es-ES" sz="20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y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disfrutar combinando el “arte”, la “música” y la “salud”.</a:t>
            </a:r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rofesor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1 Imagen" descr="pasodobl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23528" y="451547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  <a:ea typeface="Batang" pitchFamily="18" charset="-127"/>
              </a:rPr>
              <a:t>Casi todas nuestras emociones las transmitimos a través de los movimientos de nuestro cuerpo. 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2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0212F_RENOIR1_BD_40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0212F_RENOIR1_BD_40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2854936_640px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8 Imagen" descr="2854936_640px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9 Rectángulo"/>
          <p:cNvSpPr/>
          <p:nvPr/>
        </p:nvSpPr>
        <p:spPr>
          <a:xfrm>
            <a:off x="611560" y="260648"/>
            <a:ext cx="81369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glow rad="63500">
                    <a:srgbClr val="273608"/>
                  </a:glow>
                </a:effectLst>
                <a:latin typeface="Lucida Calligraphy" pitchFamily="66" charset="0"/>
                <a:ea typeface="Batang" pitchFamily="18" charset="-127"/>
              </a:rPr>
              <a:t>Somos mucho de abrazos, de besos, tomarnos de las manos entre muchas otras cosas. </a:t>
            </a:r>
            <a:endParaRPr lang="es-ES" sz="2000" b="1" dirty="0">
              <a:solidFill>
                <a:srgbClr val="FFFF00"/>
              </a:solidFill>
              <a:effectLst>
                <a:glow rad="63500">
                  <a:srgbClr val="273608"/>
                </a:glow>
              </a:effectLst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63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35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39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ailes-de-sal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628800"/>
            <a:ext cx="6329313" cy="522920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95536" y="260648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63500">
                    <a:srgbClr val="1459AC"/>
                  </a:glow>
                </a:effectLst>
                <a:latin typeface="Lucida Calligraphy" pitchFamily="66" charset="0"/>
                <a:ea typeface="Batang" pitchFamily="18" charset="-127"/>
              </a:rPr>
              <a:t>En el “ Baile” usamos los músculos de casi todo el cuerpo.</a:t>
            </a:r>
          </a:p>
        </p:txBody>
      </p:sp>
      <p:pic>
        <p:nvPicPr>
          <p:cNvPr id="7" name="6 Imagen" descr="bailes-de-sal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628800"/>
            <a:ext cx="6329313" cy="522920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5652120" y="836712"/>
            <a:ext cx="32403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63500">
                    <a:srgbClr val="1459AC"/>
                  </a:glow>
                </a:effectLst>
                <a:latin typeface="Lucida Calligraphy" pitchFamily="66" charset="0"/>
                <a:ea typeface="Batang" pitchFamily="18" charset="-127"/>
              </a:rPr>
              <a:t>Una forma de perder kilos de manera entretenida y sin darnos cuenta</a:t>
            </a:r>
            <a:endParaRPr lang="es-ES" sz="2000" b="1" dirty="0">
              <a:solidFill>
                <a:schemeClr val="bg1"/>
              </a:solidFill>
              <a:effectLst>
                <a:glow rad="63500">
                  <a:srgbClr val="1459AC"/>
                </a:glow>
              </a:effectLst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7135 -0.02427 L 0.57534 -0.01364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0" y="5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rton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7 Imagen" descr="tan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5 Imagen" descr="TANGO.jpg"/>
          <p:cNvPicPr>
            <a:picLocks noChangeAspect="1"/>
          </p:cNvPicPr>
          <p:nvPr/>
        </p:nvPicPr>
        <p:blipFill>
          <a:blip r:embed="rId4" cstate="print"/>
          <a:srcRect l="17713"/>
          <a:stretch>
            <a:fillRect/>
          </a:stretch>
        </p:blipFill>
        <p:spPr>
          <a:xfrm flipH="1">
            <a:off x="4572000" y="1"/>
            <a:ext cx="4572000" cy="6858000"/>
          </a:xfrm>
          <a:prstGeom prst="rect">
            <a:avLst/>
          </a:prstGeom>
          <a:effectLst/>
        </p:spPr>
      </p:pic>
    </p:spTree>
  </p:cSld>
  <p:clrMapOvr>
    <a:masterClrMapping/>
  </p:clrMapOvr>
  <p:transition spd="slow" advTm="9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aile Antonio B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aile Antonio B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original_waltz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7" name="6 Imagen" descr="original_waltz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67544" y="260648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Es una de las mejores maneras de estimular las endorfinas, es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decir ..” Las hormonas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de la alegría y la felicidad”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pic>
        <p:nvPicPr>
          <p:cNvPr id="9" name="8 Imagen" descr="whitedanc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1988840"/>
            <a:ext cx="2457450" cy="486916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vals_external_image_16011_edurne-baila-un-vals.jp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vals_external_image_16011_edurne-baila-un-vals.jp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red-astaire-ginger-rogers-dancing-swing-time.jp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20000"/>
          </a:blip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10" name="9 Imagen" descr="fred-astaire-ginger-rogers-dancing-swing-time.jp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20000"/>
          </a:blip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58" presetClass="exit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VESTIDO LARGO-AMARIL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12 Imagen" descr="VESTIDO LARGO-AMARIL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11 Imagen" descr="VESTIDO LARGO-AMARIL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 flipH="1">
            <a:off x="4572000" y="0"/>
            <a:ext cx="4572000" cy="6858000"/>
          </a:xfrm>
          <a:prstGeom prst="ellipse">
            <a:avLst/>
          </a:prstGeom>
        </p:spPr>
      </p:pic>
      <p:pic>
        <p:nvPicPr>
          <p:cNvPr id="11" name="10 Imagen" descr="VESTIDO LARGO-AMARIL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4572000" cy="6858000"/>
          </a:xfrm>
          <a:prstGeom prst="ellipse">
            <a:avLst/>
          </a:prstGeom>
        </p:spPr>
      </p:pic>
      <p:pic>
        <p:nvPicPr>
          <p:cNvPr id="7" name="6 Imagen" descr="bailes-de-salo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4572000" cy="3429000"/>
          </a:xfrm>
          <a:prstGeom prst="ellipse">
            <a:avLst/>
          </a:prstGeom>
        </p:spPr>
      </p:pic>
      <p:pic>
        <p:nvPicPr>
          <p:cNvPr id="8" name="7 Imagen" descr="bailes-de-salo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4572000" y="0"/>
            <a:ext cx="4572000" cy="3429000"/>
          </a:xfrm>
          <a:prstGeom prst="ellipse">
            <a:avLst/>
          </a:prstGeom>
        </p:spPr>
      </p:pic>
      <p:pic>
        <p:nvPicPr>
          <p:cNvPr id="9" name="8 Imagen" descr="bailes-de-salo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3429000"/>
            <a:ext cx="4572000" cy="3429000"/>
          </a:xfrm>
          <a:prstGeom prst="ellipse">
            <a:avLst/>
          </a:prstGeom>
        </p:spPr>
      </p:pic>
      <p:pic>
        <p:nvPicPr>
          <p:cNvPr id="10" name="9 Imagen" descr="bailes-de-salo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4572000" y="3429000"/>
            <a:ext cx="4572000" cy="3429000"/>
          </a:xfrm>
          <a:prstGeom prst="ellipse">
            <a:avLst/>
          </a:prstGeom>
        </p:spPr>
      </p:pic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f-bailando-61017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475656" y="0"/>
            <a:ext cx="6276975" cy="68580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5220072" y="2420888"/>
            <a:ext cx="35283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7030A0"/>
                </a:solidFill>
                <a:latin typeface="Lucida Calligraphy" pitchFamily="66" charset="0"/>
                <a:ea typeface="Batang" pitchFamily="18" charset="-127"/>
              </a:rPr>
              <a:t>Es importante recordar que el escuchar música sin el baile beneficia, pero el bailar con música triplica los beneficios para la persona que lo hace.</a:t>
            </a:r>
          </a:p>
        </p:txBody>
      </p:sp>
    </p:spTree>
  </p:cSld>
  <p:clrMapOvr>
    <a:masterClrMapping/>
  </p:clrMapOvr>
  <p:transition spd="slow" advTm="10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ile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53911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572000" y="2708920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C00000"/>
                </a:solidFill>
                <a:latin typeface="Lucida Calligraphy" pitchFamily="66" charset="0"/>
                <a:ea typeface="Batang" pitchFamily="18" charset="-127"/>
              </a:rPr>
              <a:t>No tenemos que buscar formas complicadas, podemos hacerlo en la comodidad de nuestro hogar o con la ayuda de amigos y/o amigas que disfruten del baile. </a:t>
            </a:r>
            <a:endParaRPr lang="es-ES" sz="2000" b="1" dirty="0">
              <a:solidFill>
                <a:srgbClr val="C00000"/>
              </a:solidFill>
              <a:latin typeface="Lucida Calligraphy" pitchFamily="66" charset="0"/>
              <a:ea typeface="Batang" pitchFamily="18" charset="-127"/>
            </a:endParaRPr>
          </a:p>
        </p:txBody>
      </p:sp>
      <p:pic>
        <p:nvPicPr>
          <p:cNvPr id="4" name="3 Imagen" descr="GIF-MERENG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0"/>
            <a:ext cx="3096344" cy="2852936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AILACONMIGO.gif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0" y="4005064"/>
            <a:ext cx="2267744" cy="2448272"/>
          </a:xfrm>
          <a:prstGeom prst="rect">
            <a:avLst/>
          </a:prstGeom>
        </p:spPr>
      </p:pic>
      <p:pic>
        <p:nvPicPr>
          <p:cNvPr id="4" name="3 Imagen" descr="BAILACONMI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6876256" y="4005064"/>
            <a:ext cx="2267744" cy="2448272"/>
          </a:xfrm>
          <a:prstGeom prst="rect">
            <a:avLst/>
          </a:prstGeom>
        </p:spPr>
      </p:pic>
      <p:pic>
        <p:nvPicPr>
          <p:cNvPr id="6" name="5 Imagen" descr="BAILACONMIGO.gif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 flipH="1">
            <a:off x="6732240" y="188640"/>
            <a:ext cx="2223864" cy="2448272"/>
          </a:xfrm>
          <a:prstGeom prst="rect">
            <a:avLst/>
          </a:prstGeom>
        </p:spPr>
      </p:pic>
      <p:pic>
        <p:nvPicPr>
          <p:cNvPr id="7" name="6 Imagen" descr="BAILACONMI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980728"/>
            <a:ext cx="1944216" cy="2448272"/>
          </a:xfrm>
          <a:prstGeom prst="rect">
            <a:avLst/>
          </a:prstGeom>
        </p:spPr>
      </p:pic>
      <p:pic>
        <p:nvPicPr>
          <p:cNvPr id="9" name="8 Imagen" descr="three_dancing_pai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620688"/>
            <a:ext cx="5688632" cy="623731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395536" y="260647"/>
            <a:ext cx="51125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C00000"/>
                </a:solidFill>
                <a:latin typeface="Lucida Calligraphy" pitchFamily="66" charset="0"/>
                <a:ea typeface="Batang" pitchFamily="18" charset="-127"/>
              </a:rPr>
              <a:t>Durante el baile la mente se relaja y el cuerpo olvida sus enfermedades y preocupaciones.</a:t>
            </a:r>
            <a:endParaRPr lang="es-ES" sz="2000" b="1" dirty="0">
              <a:solidFill>
                <a:srgbClr val="C00000"/>
              </a:solidFill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13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MAMBO1.jpg"/>
          <p:cNvPicPr>
            <a:picLocks noChangeAspect="1"/>
          </p:cNvPicPr>
          <p:nvPr/>
        </p:nvPicPr>
        <p:blipFill>
          <a:blip r:embed="rId3" cstate="print"/>
          <a:srcRect l="1963" r="1963" b="2774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5" name="4 Imagen" descr="MAMBO1.jpg"/>
          <p:cNvPicPr>
            <a:picLocks noChangeAspect="1"/>
          </p:cNvPicPr>
          <p:nvPr/>
        </p:nvPicPr>
        <p:blipFill>
          <a:blip r:embed="rId3" cstate="print"/>
          <a:srcRect l="1963" r="1963" b="277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" name="1 Imagen" descr="1352935659_456266745_1.jpg"/>
          <p:cNvPicPr>
            <a:picLocks noGrp="1" noChangeAspect="1"/>
          </p:cNvPicPr>
          <p:nvPr isPhoto="1"/>
        </p:nvPicPr>
        <p:blipFill>
          <a:blip r:embed="rId4" cstate="print">
            <a:lum bright="10000" contrast="20000"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5 Imagen" descr="1352935659_456266745_1.jpg"/>
          <p:cNvPicPr>
            <a:picLocks noGrp="1" noChangeAspect="1"/>
          </p:cNvPicPr>
          <p:nvPr isPhoto="1"/>
        </p:nvPicPr>
        <p:blipFill>
          <a:blip r:embed="rId4" cstate="print">
            <a:lum bright="10000" contrast="20000"/>
          </a:blip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323528" y="188640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  <a:ea typeface="Batang" pitchFamily="18" charset="-127"/>
              </a:rPr>
              <a:t>Es una  herramienta  muy útil para conocer nuevas personas y relacionarte.</a:t>
            </a:r>
            <a:endParaRPr lang="es-ES" sz="2000" b="1" dirty="0">
              <a:solidFill>
                <a:schemeClr val="bg1"/>
              </a:solidFill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100"/>
                            </p:stCondLst>
                            <p:childTnLst>
                              <p:par>
                                <p:cTn id="29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100"/>
                            </p:stCondLst>
                            <p:childTnLst>
                              <p:par>
                                <p:cTn id="36" presetID="17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gemadan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7" name="6 Imagen" descr="rumb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0"/>
            <a:ext cx="5292080" cy="6858000"/>
          </a:xfrm>
          <a:prstGeom prst="rect">
            <a:avLst/>
          </a:prstGeom>
        </p:spPr>
      </p:pic>
      <p:pic>
        <p:nvPicPr>
          <p:cNvPr id="10" name="9 Imagen" descr="bail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95536" y="260648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Lucida Calligraphy" pitchFamily="66" charset="0"/>
                <a:ea typeface="Batang" pitchFamily="18" charset="-127"/>
              </a:rPr>
              <a:t>Aumenta la creatividad, ayuda a tomar decisiones, a ser mas espontáneos, mas autónomos y a alejarse de la ansiedad, depresión y soledad. </a:t>
            </a:r>
            <a:endParaRPr lang="es-ES" b="1" dirty="0">
              <a:solidFill>
                <a:schemeClr val="bg1"/>
              </a:solidFill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-Rock+Vanina+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-Rock+Vanina+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Rock-Chves-2%5B1%5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5" name="4 Imagen" descr="Rock-Chves-2%5B1%5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644008" y="-1"/>
            <a:ext cx="4499992" cy="685799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67544" y="260648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glow rad="63500">
                    <a:srgbClr val="082548"/>
                  </a:glow>
                </a:effectLst>
                <a:latin typeface="Lucida Calligraphy" pitchFamily="66" charset="0"/>
                <a:ea typeface="Batang" pitchFamily="18" charset="-127"/>
              </a:rPr>
              <a:t>Por eso cuando bailamos, podemos comunicar lo que a veces no se puede con palabras y de esta forma liberamos estrés y otras emociones negativas.</a:t>
            </a:r>
            <a:endParaRPr lang="es-ES" sz="2000" dirty="0">
              <a:solidFill>
                <a:schemeClr val="bg1"/>
              </a:solidFill>
              <a:effectLst>
                <a:glow rad="63500">
                  <a:srgbClr val="082548"/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9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ail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385192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5 Imagen" descr="bail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0"/>
            <a:ext cx="385192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grupobailehi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692696"/>
            <a:ext cx="3312368" cy="439248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665872" y="404664"/>
            <a:ext cx="38122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Ayuda a mejorar 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la memoria</a:t>
            </a:r>
            <a:endParaRPr lang="es-ES" sz="2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elo-de-parejas-la-pista-0304201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elo-de-parejas-la-pista-0304201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/>
          <a:stretch>
            <a:fillRect/>
          </a:stretch>
        </p:blipFill>
        <p:spPr>
          <a:xfrm flipH="1">
            <a:off x="6012160" y="0"/>
            <a:ext cx="3131840" cy="6858000"/>
          </a:xfrm>
          <a:prstGeom prst="ellipse">
            <a:avLst/>
          </a:prstGeom>
          <a:noFill/>
          <a:ln>
            <a:noFill/>
          </a:ln>
          <a:effectLst>
            <a:softEdge rad="635000"/>
          </a:effectLst>
        </p:spPr>
      </p:pic>
      <p:pic>
        <p:nvPicPr>
          <p:cNvPr id="5" name="4 Imagen" descr="duelo-de-parejas-la-pista-0304201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/>
          <a:stretch>
            <a:fillRect/>
          </a:stretch>
        </p:blipFill>
        <p:spPr>
          <a:xfrm flipH="1">
            <a:off x="0" y="0"/>
            <a:ext cx="3131840" cy="6858000"/>
          </a:xfrm>
          <a:prstGeom prst="ellipse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95536" y="188640"/>
            <a:ext cx="63367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  <a:ea typeface="Batang" pitchFamily="18" charset="-127"/>
              </a:rPr>
              <a:t>El bailar trae muchos beneficios físicos y emocionales para la persona que lo hace con frecuencia.</a:t>
            </a:r>
            <a:endParaRPr lang="es-ES" sz="2000" b="1" dirty="0">
              <a:solidFill>
                <a:schemeClr val="bg1"/>
              </a:solidFill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60"/>
                            </p:stCondLst>
                            <p:childTnLst>
                              <p:par>
                                <p:cTn id="17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4000"/>
            <a:lum bright="28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rty_dancing_2239_635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0"/>
            <a:ext cx="5040560" cy="685800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23528" y="476672"/>
            <a:ext cx="25922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  <a:ea typeface="Batang" pitchFamily="18" charset="-127"/>
              </a:rPr>
              <a:t>Mejora incluso la relación personal y la forma de convivir consigo mismo. </a:t>
            </a:r>
          </a:p>
          <a:p>
            <a:pPr algn="ctr"/>
            <a:endParaRPr lang="es-ES" sz="20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" name="5 Imagen" descr="dirty_dancing_2239_635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0"/>
            <a:ext cx="5112568" cy="685800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6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leroareia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oleroareia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3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jor-pareja-de-baile-poll_590x395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1 Imagen" descr="niños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1691680" y="0"/>
            <a:ext cx="5148064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pic>
        <p:nvPicPr>
          <p:cNvPr id="6" name="5 Imagen" descr="enfermedades-degeneraticvas-bailar-reactiva-las-neuronas.jpg"/>
          <p:cNvPicPr>
            <a:picLocks noChangeAspect="1"/>
          </p:cNvPicPr>
          <p:nvPr/>
        </p:nvPicPr>
        <p:blipFill>
          <a:blip r:embed="rId5" cstate="print">
            <a:lum bright="-1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ile_ancianos.jpg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0" y="24926"/>
            <a:ext cx="9144000" cy="6833074"/>
          </a:xfrm>
          <a:prstGeom prst="rect">
            <a:avLst/>
          </a:prstGeom>
        </p:spPr>
      </p:pic>
    </p:spTree>
  </p:cSld>
  <p:clrMapOvr>
    <a:masterClrMapping/>
  </p:clrMapOvr>
  <p:transition spd="slow" advTm="16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3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39615" y="0"/>
            <a:ext cx="4604385" cy="6858000"/>
          </a:xfrm>
          <a:prstGeom prst="rect">
            <a:avLst/>
          </a:prstGeom>
        </p:spPr>
      </p:pic>
      <p:pic>
        <p:nvPicPr>
          <p:cNvPr id="4" name="3 Imagen" descr="FO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</p:spPr>
      </p:pic>
      <p:pic>
        <p:nvPicPr>
          <p:cNvPr id="2" name="1 Imagen" descr="bachata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ailes-sal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0688"/>
            <a:ext cx="9144000" cy="623731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8 Imagen" descr="Baile_de_Salon_MG_16_1200x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LASES-BAILE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195736" y="836712"/>
            <a:ext cx="5112568" cy="1015663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>
            <a:spAutoFit/>
          </a:bodyPr>
          <a:lstStyle/>
          <a:p>
            <a:pPr>
              <a:tabLst>
                <a:tab pos="2593975" algn="l"/>
              </a:tabLs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/>
                <a:latin typeface="Lucida Calligraphy" pitchFamily="66" charset="0"/>
                <a:ea typeface="Batang" pitchFamily="18" charset="-127"/>
              </a:rPr>
              <a:t>Tomar clases de baile  hace trabajar a  nuestras neuronas para iniciar un nuevo  aprendizaje.</a:t>
            </a:r>
            <a:endParaRPr lang="es-ES" sz="2000" b="1" dirty="0">
              <a:ln>
                <a:solidFill>
                  <a:srgbClr val="FF0000"/>
                </a:solidFill>
              </a:ln>
              <a:solidFill>
                <a:srgbClr val="8E0000"/>
              </a:solidFill>
              <a:effectLst/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140"/>
                            </p:stCondLst>
                            <p:childTnLst>
                              <p:par>
                                <p:cTn id="12" presetID="22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S-ATARDEC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BA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3 Imagen" descr="BACH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5" name="4 Imagen" descr="BACHA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1" y="3429000"/>
            <a:ext cx="4571999" cy="3429000"/>
          </a:xfrm>
          <a:prstGeom prst="rect">
            <a:avLst/>
          </a:prstGeom>
        </p:spPr>
      </p:pic>
      <p:pic>
        <p:nvPicPr>
          <p:cNvPr id="6" name="5 Imagen" descr="BACHATA1.jpg"/>
          <p:cNvPicPr>
            <a:picLocks noChangeAspect="1"/>
          </p:cNvPicPr>
          <p:nvPr/>
        </p:nvPicPr>
        <p:blipFill>
          <a:blip r:embed="rId5" cstate="print">
            <a:lum contrast="30000"/>
          </a:blip>
          <a:srcRect l="5901" t="14301" r="7476" b="16400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7" name="6 Imagen" descr="bachata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SC_92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67744" y="332656"/>
            <a:ext cx="51125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  <a:ea typeface="Batang" pitchFamily="18" charset="-127"/>
              </a:rPr>
              <a:t>Riéndonos, jugando, empleando los sentidos, saltando y cantando.</a:t>
            </a:r>
            <a:endParaRPr lang="es-ES" sz="2000" b="1" dirty="0">
              <a:solidFill>
                <a:schemeClr val="bg1"/>
              </a:solidFill>
              <a:latin typeface="Lucida Calligraphy" pitchFamily="66" charset="0"/>
              <a:ea typeface="Batang" pitchFamily="18" charset="-127"/>
            </a:endParaRPr>
          </a:p>
        </p:txBody>
      </p:sp>
      <p:pic>
        <p:nvPicPr>
          <p:cNvPr id="4" name="3 Imagen" descr="DSC_922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464139" y="1064948"/>
            <a:ext cx="1656184" cy="4320480"/>
          </a:xfrm>
          <a:prstGeom prst="ellipse">
            <a:avLst/>
          </a:prstGeom>
        </p:spPr>
      </p:pic>
      <p:pic>
        <p:nvPicPr>
          <p:cNvPr id="5" name="4 Imagen" descr="DSC_922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764704"/>
            <a:ext cx="2123728" cy="4104456"/>
          </a:xfrm>
          <a:prstGeom prst="ellipse">
            <a:avLst/>
          </a:prstGeom>
        </p:spPr>
      </p:pic>
      <p:pic>
        <p:nvPicPr>
          <p:cNvPr id="6" name="5 Imagen" descr="DSC_922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6948264" y="1052736"/>
            <a:ext cx="2195736" cy="3888432"/>
          </a:xfrm>
          <a:prstGeom prst="ellipse">
            <a:avLst/>
          </a:prstGeom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ilar-sal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6774" y="0"/>
            <a:ext cx="4382749" cy="58772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Rodrigo_Carvacho_Foto_Album_Familiar.JPG"/>
          <p:cNvPicPr>
            <a:picLocks noChangeAspect="1"/>
          </p:cNvPicPr>
          <p:nvPr/>
        </p:nvPicPr>
        <p:blipFill>
          <a:blip r:embed="rId4" cstate="print"/>
          <a:srcRect l="26375" t="16811" r="6688"/>
          <a:stretch>
            <a:fillRect/>
          </a:stretch>
        </p:blipFill>
        <p:spPr>
          <a:xfrm>
            <a:off x="4572000" y="0"/>
            <a:ext cx="4572000" cy="3816424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395536" y="5445224"/>
            <a:ext cx="475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No importa la edad, no es necesario hacer movimientos  de  exhibición…</a:t>
            </a:r>
          </a:p>
          <a:p>
            <a:pPr algn="ctr"/>
            <a:r>
              <a:rPr lang="es-ES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Sólo déjate llevar y una sonrisa iluminará tu rostro…</a:t>
            </a:r>
            <a:endParaRPr lang="es-ES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pic>
        <p:nvPicPr>
          <p:cNvPr id="7" name="6 Imagen" descr="niñ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3068960"/>
            <a:ext cx="4283968" cy="378904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6000"/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ILANDO ESCOB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124744"/>
            <a:ext cx="8640960" cy="57332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1043608" y="188640"/>
            <a:ext cx="72008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Así que ya sabes, comienza tu día a día con la compañía de la música y bailando…y verás que bien te sentirás.</a:t>
            </a:r>
            <a:endParaRPr lang="es-ES" sz="2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aile+energia_fract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" name="1 Grupo"/>
          <p:cNvGrpSpPr/>
          <p:nvPr/>
        </p:nvGrpSpPr>
        <p:grpSpPr>
          <a:xfrm>
            <a:off x="7668344" y="4869160"/>
            <a:ext cx="1475656" cy="1789166"/>
            <a:chOff x="7668344" y="4869160"/>
            <a:chExt cx="1475656" cy="1789166"/>
          </a:xfrm>
        </p:grpSpPr>
        <p:pic>
          <p:nvPicPr>
            <p:cNvPr id="4" name="3 Imagen" descr="gifhadacharo.jpg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 flipH="1">
              <a:off x="7668344" y="4869160"/>
              <a:ext cx="1475656" cy="1584176"/>
            </a:xfrm>
            <a:prstGeom prst="ellipse">
              <a:avLst/>
            </a:prstGeom>
            <a:effectLst>
              <a:softEdge rad="127000"/>
            </a:effectLst>
          </p:spPr>
        </p:pic>
        <p:sp>
          <p:nvSpPr>
            <p:cNvPr id="3" name="2 Rectángulo"/>
            <p:cNvSpPr/>
            <p:nvPr/>
          </p:nvSpPr>
          <p:spPr>
            <a:xfrm>
              <a:off x="7920372" y="6381327"/>
              <a:ext cx="971600" cy="27699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s-ES" sz="1200" b="1" cap="none" spc="0" dirty="0" err="1" smtClean="0">
                  <a:ln w="1905"/>
                  <a:solidFill>
                    <a:srgbClr val="FFFF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Batang" pitchFamily="18" charset="-127"/>
                  <a:ea typeface="Batang" pitchFamily="18" charset="-127"/>
                </a:rPr>
                <a:t>Charo.zs</a:t>
              </a:r>
              <a:endParaRPr lang="es-ES" sz="1200" b="1" cap="none" spc="0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tang" pitchFamily="18" charset="-127"/>
                <a:ea typeface="Batang" pitchFamily="18" charset="-127"/>
              </a:endParaRPr>
            </a:p>
          </p:txBody>
        </p:sp>
      </p:grpSp>
      <p:sp>
        <p:nvSpPr>
          <p:cNvPr id="6" name="5 Rectángulo"/>
          <p:cNvSpPr/>
          <p:nvPr/>
        </p:nvSpPr>
        <p:spPr>
          <a:xfrm>
            <a:off x="2316418" y="404664"/>
            <a:ext cx="451117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¡¡</a:t>
            </a:r>
            <a:r>
              <a:rPr lang="es-ES" sz="28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Anímate y diviértete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!!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6707" y="6105837"/>
            <a:ext cx="197971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tang" pitchFamily="18" charset="-127"/>
                <a:ea typeface="Batang" pitchFamily="18" charset="-127"/>
              </a:rPr>
              <a:t>Septiembre 2014</a:t>
            </a:r>
            <a:endParaRPr lang="es-ES" sz="1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8" name="7 Imagen" descr="Fatigada+del+bai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1" y="762000"/>
            <a:ext cx="5683480" cy="609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1078100" y="1196753"/>
            <a:ext cx="698781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¡¡UN ABRAZO CON MUCHO RITMOOO!!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2536</TotalTime>
  <Words>490</Words>
  <Application>Microsoft Office PowerPoint</Application>
  <PresentationFormat>Presentación en pantalla (4:3)</PresentationFormat>
  <Paragraphs>37</Paragraphs>
  <Slides>32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BAILE COMO TERAPIA!!</dc:title>
  <dc:creator>Charo.zs</dc:creator>
  <cp:lastModifiedBy>Margarita</cp:lastModifiedBy>
  <cp:revision>235</cp:revision>
  <dcterms:created xsi:type="dcterms:W3CDTF">2014-09-21T09:31:58Z</dcterms:created>
  <dcterms:modified xsi:type="dcterms:W3CDTF">2021-02-03T01:14:47Z</dcterms:modified>
</cp:coreProperties>
</file>