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0" r:id="rId3"/>
    <p:sldId id="275" r:id="rId4"/>
    <p:sldId id="269" r:id="rId5"/>
    <p:sldId id="271" r:id="rId6"/>
    <p:sldId id="276" r:id="rId7"/>
    <p:sldId id="278" r:id="rId8"/>
    <p:sldId id="279" r:id="rId9"/>
    <p:sldId id="266" r:id="rId10"/>
    <p:sldId id="277" r:id="rId11"/>
    <p:sldId id="273" r:id="rId12"/>
    <p:sldId id="274" r:id="rId13"/>
    <p:sldId id="268" r:id="rId14"/>
    <p:sldId id="267" r:id="rId15"/>
    <p:sldId id="261" r:id="rId16"/>
    <p:sldId id="263" r:id="rId17"/>
    <p:sldId id="270" r:id="rId18"/>
    <p:sldId id="262" r:id="rId19"/>
    <p:sldId id="292" r:id="rId20"/>
    <p:sldId id="293" r:id="rId2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U6xEHyknNUL/TqzgEKUcPQ==" hashData="S1cQfGotM2Nyxj8frFNO1OXYLM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99000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90" autoAdjust="0"/>
    <p:restoredTop sz="86444" autoAdjust="0"/>
  </p:normalViewPr>
  <p:slideViewPr>
    <p:cSldViewPr>
      <p:cViewPr varScale="1">
        <p:scale>
          <a:sx n="74" d="100"/>
          <a:sy n="74" d="100"/>
        </p:scale>
        <p:origin x="-876" y="-90"/>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3CE6C91-B702-49FE-B8EF-496726FC8676}"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9CAE664-7D37-47EF-90F8-BBA9607E9ACE}"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E029C0B-6D45-4CE8-8276-7664CFF7C39B}"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B6CB26F2-122E-469E-926C-A055AF088DF5}"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218B93EE-2FEC-4891-9D12-70FBEC23D633}"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B6D44D7C-76AE-4962-A2F6-FBA63B707823}"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AA475F89-E754-40E3-A657-08015D524B0C}"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B150384-45BF-462D-B05D-30CF28D0C788}"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AA29970-7A10-4D55-A3FE-36B4CB20EDB1}"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5CD5504-1542-430F-AD98-4F1AD54F8711}"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9EF6B32-AB43-4EA9-851B-BDB8DF8065DB}"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559242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93515F4-E585-459E-BB2B-0534455586E7}"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7.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9.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0.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1.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1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13.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4.wav"/><Relationship Id="rId1" Type="http://schemas.openxmlformats.org/officeDocument/2006/relationships/slideLayout" Target="../slideLayouts/slideLayout7.xml"/><Relationship Id="rId4" Type="http://schemas.openxmlformats.org/officeDocument/2006/relationships/hyperlink" Target="http://www.google.com/url?ct=abg&amp;q=https://www.google.com/adsense/support/bin/request.py?contact=abg_afc&amp;url=http://letras.terra.com.br/joan-manuel-serrat/512921/&amp;hl=pt&amp;client=ca-pub-9911820215479768&amp;adU=www.eDarling.es&amp;adT=Amor+verdadero+online&amp;gl=ES&amp;usg=AFQjCNGP3CsHR4PBnQksevM1td8zXjtDtg"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15.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6.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vk.com/mispps" TargetMode="External"/><Relationship Id="rId3" Type="http://schemas.openxmlformats.org/officeDocument/2006/relationships/image" Target="../media/image19.png"/><Relationship Id="rId7" Type="http://schemas.openxmlformats.org/officeDocument/2006/relationships/hyperlink" Target="https://www.facebook.com/mispps" TargetMode="External"/><Relationship Id="rId12" Type="http://schemas.openxmlformats.org/officeDocument/2006/relationships/image" Target="../media/image2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1.png"/><Relationship Id="rId11" Type="http://schemas.openxmlformats.org/officeDocument/2006/relationships/hyperlink" Target="https://plus.google.com/+Mispps/" TargetMode="External"/><Relationship Id="rId5" Type="http://schemas.openxmlformats.org/officeDocument/2006/relationships/image" Target="../media/image20.png"/><Relationship Id="rId10" Type="http://schemas.openxmlformats.org/officeDocument/2006/relationships/image" Target="../media/image2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3" name="Picture 5" descr="joan-manuel-serrat-1"/>
          <p:cNvPicPr>
            <a:picLocks noChangeAspect="1" noChangeArrowheads="1"/>
          </p:cNvPicPr>
          <p:nvPr/>
        </p:nvPicPr>
        <p:blipFill>
          <a:blip r:embed="rId2"/>
          <a:srcRect/>
          <a:stretch>
            <a:fillRect/>
          </a:stretch>
        </p:blipFill>
        <p:spPr bwMode="auto">
          <a:xfrm>
            <a:off x="323850" y="314325"/>
            <a:ext cx="8424863" cy="6283325"/>
          </a:xfrm>
          <a:prstGeom prst="rect">
            <a:avLst/>
          </a:prstGeom>
          <a:noFill/>
        </p:spPr>
      </p:pic>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37895" name="Text Box 7"/>
          <p:cNvSpPr txBox="1">
            <a:spLocks noChangeArrowheads="1"/>
          </p:cNvSpPr>
          <p:nvPr/>
        </p:nvSpPr>
        <p:spPr bwMode="auto">
          <a:xfrm>
            <a:off x="526152" y="476672"/>
            <a:ext cx="5329238" cy="823912"/>
          </a:xfrm>
          <a:prstGeom prst="rect">
            <a:avLst/>
          </a:prstGeom>
          <a:noFill/>
          <a:ln w="9525">
            <a:noFill/>
            <a:miter lim="800000"/>
            <a:headEnd/>
            <a:tailEnd/>
          </a:ln>
          <a:effectLst/>
        </p:spPr>
        <p:txBody>
          <a:bodyPr>
            <a:spAutoFit/>
          </a:bodyPr>
          <a:lstStyle/>
          <a:p>
            <a:pPr>
              <a:spcBef>
                <a:spcPct val="50000"/>
              </a:spcBef>
            </a:pPr>
            <a:r>
              <a:rPr lang="es-ES" sz="4800" b="1" i="1" dirty="0">
                <a:solidFill>
                  <a:srgbClr val="FF9900"/>
                </a:solidFill>
                <a:latin typeface="Times New Roman" pitchFamily="18" charset="0"/>
              </a:rPr>
              <a:t>Joan Manuel Serrat</a:t>
            </a:r>
          </a:p>
        </p:txBody>
      </p:sp>
      <p:sp>
        <p:nvSpPr>
          <p:cNvPr id="37896" name="Text Box 8"/>
          <p:cNvSpPr txBox="1">
            <a:spLocks noChangeArrowheads="1"/>
          </p:cNvSpPr>
          <p:nvPr/>
        </p:nvSpPr>
        <p:spPr bwMode="auto">
          <a:xfrm>
            <a:off x="0" y="5949950"/>
            <a:ext cx="9144000" cy="457200"/>
          </a:xfrm>
          <a:prstGeom prst="rect">
            <a:avLst/>
          </a:prstGeom>
          <a:noFill/>
          <a:ln w="9525">
            <a:noFill/>
            <a:miter lim="800000"/>
            <a:headEnd/>
            <a:tailEnd/>
          </a:ln>
          <a:effectLst/>
        </p:spPr>
        <p:txBody>
          <a:bodyPr>
            <a:spAutoFit/>
          </a:bodyPr>
          <a:lstStyle/>
          <a:p>
            <a:pPr algn="ctr"/>
            <a:r>
              <a:rPr lang="es-ES" sz="2400">
                <a:solidFill>
                  <a:srgbClr val="FF9900"/>
                </a:solidFill>
                <a:effectLst>
                  <a:outerShdw blurRad="38100" dist="38100" dir="2700000" algn="tl">
                    <a:srgbClr val="000000"/>
                  </a:outerShdw>
                </a:effectLst>
                <a:latin typeface="Monotype Corsiva" pitchFamily="66" charset="0"/>
              </a:rPr>
              <a:t>Cada diapositiva, un tema con su letra correspondiente</a:t>
            </a:r>
            <a:endParaRPr lang="es-ES">
              <a:solidFill>
                <a:srgbClr val="FF9900"/>
              </a:solidFill>
            </a:endParaRPr>
          </a:p>
        </p:txBody>
      </p:sp>
      <p:sp>
        <p:nvSpPr>
          <p:cNvPr id="37897" name="Text Box 9"/>
          <p:cNvSpPr txBox="1">
            <a:spLocks noChangeArrowheads="1"/>
          </p:cNvSpPr>
          <p:nvPr/>
        </p:nvSpPr>
        <p:spPr bwMode="auto">
          <a:xfrm>
            <a:off x="611560" y="1194594"/>
            <a:ext cx="4249738" cy="579437"/>
          </a:xfrm>
          <a:prstGeom prst="rect">
            <a:avLst/>
          </a:prstGeom>
          <a:noFill/>
          <a:ln w="9525">
            <a:noFill/>
            <a:miter lim="800000"/>
            <a:headEnd/>
            <a:tailEnd/>
          </a:ln>
          <a:effectLst/>
        </p:spPr>
        <p:txBody>
          <a:bodyPr>
            <a:spAutoFit/>
          </a:bodyPr>
          <a:lstStyle/>
          <a:p>
            <a:pPr algn="ctr">
              <a:spcBef>
                <a:spcPct val="50000"/>
              </a:spcBef>
            </a:pPr>
            <a:r>
              <a:rPr lang="es-ES" sz="3200" b="1" i="1" dirty="0">
                <a:solidFill>
                  <a:srgbClr val="FF9900"/>
                </a:solidFill>
                <a:latin typeface="Times New Roman" pitchFamily="18" charset="0"/>
              </a:rPr>
              <a:t>Momentos musicales</a:t>
            </a:r>
          </a:p>
        </p:txBody>
      </p:sp>
      <p:sp>
        <p:nvSpPr>
          <p:cNvPr id="37898" name="Text Box 10"/>
          <p:cNvSpPr txBox="1">
            <a:spLocks noChangeArrowheads="1"/>
          </p:cNvSpPr>
          <p:nvPr/>
        </p:nvSpPr>
        <p:spPr bwMode="auto">
          <a:xfrm>
            <a:off x="526152" y="1751024"/>
            <a:ext cx="4249738" cy="396875"/>
          </a:xfrm>
          <a:prstGeom prst="rect">
            <a:avLst/>
          </a:prstGeom>
          <a:noFill/>
          <a:ln w="9525">
            <a:noFill/>
            <a:miter lim="800000"/>
            <a:headEnd/>
            <a:tailEnd/>
          </a:ln>
          <a:effectLst/>
        </p:spPr>
        <p:txBody>
          <a:bodyPr>
            <a:spAutoFit/>
          </a:bodyPr>
          <a:lstStyle/>
          <a:p>
            <a:pPr algn="ctr">
              <a:spcBef>
                <a:spcPct val="50000"/>
              </a:spcBef>
            </a:pPr>
            <a:r>
              <a:rPr lang="es-ES" sz="2000" b="1" i="1" dirty="0">
                <a:solidFill>
                  <a:srgbClr val="FF9900"/>
                </a:solidFill>
                <a:latin typeface="Times New Roman" pitchFamily="18" charset="0"/>
              </a:rPr>
              <a:t>(Sus grandes clásicos)</a:t>
            </a:r>
          </a:p>
        </p:txBody>
      </p:sp>
      <p:sp>
        <p:nvSpPr>
          <p:cNvPr id="2" name="1 CuadroTexto"/>
          <p:cNvSpPr txBox="1"/>
          <p:nvPr/>
        </p:nvSpPr>
        <p:spPr>
          <a:xfrm>
            <a:off x="4211960" y="2312938"/>
            <a:ext cx="3960440" cy="2308324"/>
          </a:xfrm>
          <a:prstGeom prst="rect">
            <a:avLst/>
          </a:prstGeom>
          <a:noFill/>
          <a:ln w="57150">
            <a:solidFill>
              <a:srgbClr val="FF9900"/>
            </a:solidFill>
          </a:ln>
        </p:spPr>
        <p:txBody>
          <a:bodyPr wrap="square" rtlCol="0">
            <a:spAutoFit/>
          </a:bodyPr>
          <a:lstStyle/>
          <a:p>
            <a:pPr algn="ctr"/>
            <a:r>
              <a:rPr lang="es-ES" sz="2400" b="1" i="1" dirty="0" smtClean="0">
                <a:solidFill>
                  <a:srgbClr val="FF9900"/>
                </a:solidFill>
              </a:rPr>
              <a:t>Su despedida de los escenarios después </a:t>
            </a:r>
          </a:p>
          <a:p>
            <a:pPr algn="ctr"/>
            <a:r>
              <a:rPr lang="es-ES" sz="2400" b="1" i="1" dirty="0" smtClean="0">
                <a:solidFill>
                  <a:srgbClr val="FF9900"/>
                </a:solidFill>
              </a:rPr>
              <a:t>De una larga vida de éxitos.</a:t>
            </a:r>
          </a:p>
          <a:p>
            <a:pPr algn="ctr"/>
            <a:r>
              <a:rPr lang="es-ES" sz="2400" b="1" i="1" dirty="0" smtClean="0">
                <a:solidFill>
                  <a:srgbClr val="FF9900"/>
                </a:solidFill>
              </a:rPr>
              <a:t>GUARDARLO </a:t>
            </a:r>
          </a:p>
          <a:p>
            <a:pPr algn="ctr"/>
            <a:r>
              <a:rPr lang="es-ES" sz="2400" b="1" i="1" dirty="0" smtClean="0">
                <a:solidFill>
                  <a:srgbClr val="FF9900"/>
                </a:solidFill>
              </a:rPr>
              <a:t>MERECE LA PENA</a:t>
            </a:r>
            <a:endParaRPr lang="es-ES" sz="2400" b="1" i="1" dirty="0">
              <a:solidFill>
                <a:srgbClr val="FF9900"/>
              </a:solidFill>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7895"/>
                                        </p:tgtEl>
                                        <p:attrNameLst>
                                          <p:attrName>style.visibility</p:attrName>
                                        </p:attrNameLst>
                                      </p:cBhvr>
                                      <p:to>
                                        <p:strVal val="visible"/>
                                      </p:to>
                                    </p:set>
                                    <p:animEffect transition="in" filter="fade">
                                      <p:cBhvr>
                                        <p:cTn id="11" dur="2000"/>
                                        <p:tgtEl>
                                          <p:spTgt spid="37895"/>
                                        </p:tgtEl>
                                      </p:cBhvr>
                                    </p:animEffect>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37897"/>
                                        </p:tgtEl>
                                        <p:attrNameLst>
                                          <p:attrName>style.visibility</p:attrName>
                                        </p:attrNameLst>
                                      </p:cBhvr>
                                      <p:to>
                                        <p:strVal val="visible"/>
                                      </p:to>
                                    </p:set>
                                    <p:anim calcmode="lin" valueType="num">
                                      <p:cBhvr>
                                        <p:cTn id="15" dur="2000" fill="hold"/>
                                        <p:tgtEl>
                                          <p:spTgt spid="37897"/>
                                        </p:tgtEl>
                                        <p:attrNameLst>
                                          <p:attrName>ppt_w</p:attrName>
                                        </p:attrNameLst>
                                      </p:cBhvr>
                                      <p:tavLst>
                                        <p:tav tm="0">
                                          <p:val>
                                            <p:fltVal val="0"/>
                                          </p:val>
                                        </p:tav>
                                        <p:tav tm="100000">
                                          <p:val>
                                            <p:strVal val="#ppt_w"/>
                                          </p:val>
                                        </p:tav>
                                      </p:tavLst>
                                    </p:anim>
                                    <p:anim calcmode="lin" valueType="num">
                                      <p:cBhvr>
                                        <p:cTn id="16" dur="2000" fill="hold"/>
                                        <p:tgtEl>
                                          <p:spTgt spid="37897"/>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22" presetClass="entr" presetSubtype="1" fill="hold" grpId="0" nodeType="afterEffect">
                                  <p:stCondLst>
                                    <p:cond delay="0"/>
                                  </p:stCondLst>
                                  <p:childTnLst>
                                    <p:set>
                                      <p:cBhvr>
                                        <p:cTn id="19" dur="1" fill="hold">
                                          <p:stCondLst>
                                            <p:cond delay="0"/>
                                          </p:stCondLst>
                                        </p:cTn>
                                        <p:tgtEl>
                                          <p:spTgt spid="37898"/>
                                        </p:tgtEl>
                                        <p:attrNameLst>
                                          <p:attrName>style.visibility</p:attrName>
                                        </p:attrNameLst>
                                      </p:cBhvr>
                                      <p:to>
                                        <p:strVal val="visible"/>
                                      </p:to>
                                    </p:set>
                                    <p:animEffect transition="in" filter="wipe(up)">
                                      <p:cBhvr>
                                        <p:cTn id="20" dur="1000"/>
                                        <p:tgtEl>
                                          <p:spTgt spid="37898"/>
                                        </p:tgtEl>
                                      </p:cBhvr>
                                    </p:animEffect>
                                  </p:childTnLst>
                                </p:cTn>
                              </p:par>
                            </p:childTnLst>
                          </p:cTn>
                        </p:par>
                        <p:par>
                          <p:cTn id="21" fill="hold">
                            <p:stCondLst>
                              <p:cond delay="8000"/>
                            </p:stCondLst>
                            <p:childTnLst>
                              <p:par>
                                <p:cTn id="22" presetID="22" presetClass="entr" presetSubtype="8" fill="hold" grpId="0" nodeType="afterEffect">
                                  <p:stCondLst>
                                    <p:cond delay="500"/>
                                  </p:stCondLst>
                                  <p:childTnLst>
                                    <p:set>
                                      <p:cBhvr>
                                        <p:cTn id="23" dur="1" fill="hold">
                                          <p:stCondLst>
                                            <p:cond delay="0"/>
                                          </p:stCondLst>
                                        </p:cTn>
                                        <p:tgtEl>
                                          <p:spTgt spid="37896"/>
                                        </p:tgtEl>
                                        <p:attrNameLst>
                                          <p:attrName>style.visibility</p:attrName>
                                        </p:attrNameLst>
                                      </p:cBhvr>
                                      <p:to>
                                        <p:strVal val="visible"/>
                                      </p:to>
                                    </p:set>
                                    <p:animEffect transition="in" filter="wipe(left)">
                                      <p:cBhvr>
                                        <p:cTn id="24" dur="3000"/>
                                        <p:tgtEl>
                                          <p:spTgt spid="378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animBg="1"/>
      <p:bldP spid="37895" grpId="0"/>
      <p:bldP spid="37896" grpId="0"/>
      <p:bldP spid="37897" grpId="0"/>
      <p:bldP spid="3789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9" name="Picture 9" descr="serrat-1"/>
          <p:cNvPicPr>
            <a:picLocks noChangeAspect="1" noChangeArrowheads="1"/>
          </p:cNvPicPr>
          <p:nvPr/>
        </p:nvPicPr>
        <p:blipFill>
          <a:blip r:embed="rId3">
            <a:lum bright="60000" contrast="-60000"/>
          </a:blip>
          <a:srcRect/>
          <a:stretch>
            <a:fillRect/>
          </a:stretch>
        </p:blipFill>
        <p:spPr bwMode="auto">
          <a:xfrm>
            <a:off x="323850" y="323850"/>
            <a:ext cx="8424863" cy="6210300"/>
          </a:xfrm>
          <a:prstGeom prst="rect">
            <a:avLst/>
          </a:prstGeom>
          <a:noFill/>
        </p:spPr>
      </p:pic>
      <p:sp>
        <p:nvSpPr>
          <p:cNvPr id="20482"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Mediterráneo</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0484" name="Rectangle 4"/>
          <p:cNvSpPr>
            <a:spLocks noChangeArrowheads="1"/>
          </p:cNvSpPr>
          <p:nvPr/>
        </p:nvSpPr>
        <p:spPr bwMode="auto">
          <a:xfrm>
            <a:off x="250825" y="1143000"/>
            <a:ext cx="8569325" cy="5203825"/>
          </a:xfrm>
          <a:prstGeom prst="rect">
            <a:avLst/>
          </a:prstGeom>
          <a:noFill/>
          <a:ln w="9525">
            <a:noFill/>
            <a:miter lim="800000"/>
            <a:headEnd/>
            <a:tailEnd/>
          </a:ln>
          <a:effectLst/>
        </p:spPr>
        <p:txBody>
          <a:bodyPr anchor="ctr">
            <a:spAutoFit/>
          </a:bodyPr>
          <a:lstStyle/>
          <a:p>
            <a:pPr algn="ctr"/>
            <a:r>
              <a:rPr lang="es-ES" sz="1200"/>
              <a:t>Quizá porque mi niñez sigue jugando en tu playa</a:t>
            </a:r>
            <a:br>
              <a:rPr lang="es-ES" sz="1200"/>
            </a:br>
            <a:r>
              <a:rPr lang="es-ES" sz="1200"/>
              <a:t>Y escondido tras las cañas duerme mi primer amor</a:t>
            </a:r>
            <a:br>
              <a:rPr lang="es-ES" sz="1200"/>
            </a:br>
            <a:r>
              <a:rPr lang="es-ES" sz="1200"/>
              <a:t>Llevo tu luz y tu olor por donde quiera que vaya</a:t>
            </a:r>
            <a:br>
              <a:rPr lang="es-ES" sz="1200"/>
            </a:br>
            <a:r>
              <a:rPr lang="es-ES" sz="1200"/>
              <a:t>Y amontonado en tu arena guardo amor, juegos y penas</a:t>
            </a:r>
          </a:p>
          <a:p>
            <a:pPr algn="ctr"/>
            <a:r>
              <a:rPr lang="es-ES" sz="1200"/>
              <a:t>Yo que en la piel tengo el sabor amargo del llanto eterno</a:t>
            </a:r>
            <a:br>
              <a:rPr lang="es-ES" sz="1200"/>
            </a:br>
            <a:r>
              <a:rPr lang="es-ES" sz="1200"/>
              <a:t>Que han vertido en ti cien pueblos, de Algeciras a Estambul</a:t>
            </a:r>
            <a:br>
              <a:rPr lang="es-ES" sz="1200"/>
            </a:br>
            <a:r>
              <a:rPr lang="es-ES" sz="1200"/>
              <a:t>Para que pintes de azul sus largas noches de invierno</a:t>
            </a:r>
            <a:br>
              <a:rPr lang="es-ES" sz="1200"/>
            </a:br>
            <a:r>
              <a:rPr lang="es-ES" sz="1200"/>
              <a:t>A fuerza de desventuras tu alma es profunda y oscura</a:t>
            </a:r>
          </a:p>
          <a:p>
            <a:pPr algn="ctr"/>
            <a:r>
              <a:rPr lang="es-ES" sz="1200"/>
              <a:t>A tus atardeceres rojos se acostumbraron mis ojos</a:t>
            </a:r>
            <a:br>
              <a:rPr lang="es-ES" sz="1200"/>
            </a:br>
            <a:r>
              <a:rPr lang="es-ES" sz="1200"/>
              <a:t>Como el recodo al camino</a:t>
            </a:r>
            <a:br>
              <a:rPr lang="es-ES" sz="1200"/>
            </a:br>
            <a:r>
              <a:rPr lang="es-ES" sz="1200"/>
              <a:t>Soy cantor, soy embustero</a:t>
            </a:r>
            <a:br>
              <a:rPr lang="es-ES" sz="1200"/>
            </a:br>
            <a:r>
              <a:rPr lang="es-ES" sz="1200"/>
              <a:t>Me gusta el juego y el vino, tengo alma de marinero</a:t>
            </a:r>
          </a:p>
          <a:p>
            <a:pPr algn="ctr"/>
            <a:r>
              <a:rPr lang="es-ES" sz="1200"/>
              <a:t>¿Qué le voy a hacer si yo nací en el Mediterráneo?</a:t>
            </a:r>
            <a:br>
              <a:rPr lang="es-ES" sz="1200"/>
            </a:br>
            <a:r>
              <a:rPr lang="es-ES" sz="1200"/>
              <a:t>Nací en el Mediterráneo</a:t>
            </a:r>
          </a:p>
          <a:p>
            <a:pPr algn="ctr"/>
            <a:r>
              <a:rPr lang="es-ES" sz="1200"/>
              <a:t>Y te acercas, y te vas después de besar mi aldea</a:t>
            </a:r>
            <a:br>
              <a:rPr lang="es-ES" sz="1200"/>
            </a:br>
            <a:r>
              <a:rPr lang="es-ES" sz="1200"/>
              <a:t>Jugando con la marea te vas, pensando en volver</a:t>
            </a:r>
            <a:br>
              <a:rPr lang="es-ES" sz="1200"/>
            </a:br>
            <a:r>
              <a:rPr lang="es-ES" sz="1200"/>
              <a:t>Eres como una mujer perfumadita de brea</a:t>
            </a:r>
            <a:br>
              <a:rPr lang="es-ES" sz="1200"/>
            </a:br>
            <a:r>
              <a:rPr lang="es-ES" sz="1200"/>
              <a:t>Que se añora y que se quiere, que se conoce y se teme</a:t>
            </a:r>
          </a:p>
          <a:p>
            <a:pPr algn="ctr"/>
            <a:r>
              <a:rPr lang="es-ES" sz="1200"/>
              <a:t>Ay… si un día para mi mal viene a buscarme la parca</a:t>
            </a:r>
            <a:br>
              <a:rPr lang="es-ES" sz="1200"/>
            </a:br>
            <a:r>
              <a:rPr lang="es-ES" sz="1200"/>
              <a:t>Empujad al mar mi barca con un levante otoñal</a:t>
            </a:r>
            <a:br>
              <a:rPr lang="es-ES" sz="1200"/>
            </a:br>
            <a:r>
              <a:rPr lang="es-ES" sz="1200"/>
              <a:t>Y dejad que el temporal desguace sus alas blancas</a:t>
            </a:r>
            <a:br>
              <a:rPr lang="es-ES" sz="1200"/>
            </a:br>
            <a:r>
              <a:rPr lang="es-ES" sz="1200"/>
              <a:t>Y a mí enterradme sin duelo entre la playa y el cielo</a:t>
            </a:r>
          </a:p>
          <a:p>
            <a:pPr algn="ctr"/>
            <a:r>
              <a:rPr lang="es-ES" sz="1200"/>
              <a:t>En la ladera de un monte, más alto que el horizonte</a:t>
            </a:r>
            <a:br>
              <a:rPr lang="es-ES" sz="1200"/>
            </a:br>
            <a:r>
              <a:rPr lang="es-ES" sz="1200"/>
              <a:t>Quiero tener buena vista</a:t>
            </a:r>
            <a:br>
              <a:rPr lang="es-ES" sz="1200"/>
            </a:br>
            <a:r>
              <a:rPr lang="es-ES" sz="1200"/>
              <a:t>Mi cuerpo será camino</a:t>
            </a:r>
            <a:br>
              <a:rPr lang="es-ES" sz="1200"/>
            </a:br>
            <a:r>
              <a:rPr lang="es-ES" sz="1200"/>
              <a:t>Le daré verde a los pinos y amarillo a la genista</a:t>
            </a:r>
          </a:p>
          <a:p>
            <a:pPr algn="ctr"/>
            <a:r>
              <a:rPr lang="es-ES" sz="1200"/>
              <a:t>Cerca del mar, porque yo nací en el Mediterráneo</a:t>
            </a:r>
            <a:br>
              <a:rPr lang="es-ES" sz="1200"/>
            </a:br>
            <a:r>
              <a:rPr lang="es-ES" sz="1200"/>
              <a:t>Nací en el Mediterráneo, Nací en el Mediterráneo, Nací en el Mediterráneo</a:t>
            </a:r>
          </a:p>
        </p:txBody>
      </p:sp>
    </p:spTree>
  </p:cSld>
  <p:clrMapOvr>
    <a:masterClrMapping/>
  </p:clrMapOvr>
  <p:transition spd="slow">
    <p:fade thruBlk="1"/>
    <p:sndAc>
      <p:stSnd>
        <p:snd r:embed="rId2" name="01. MEDITERRANE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0482"/>
                                        </p:tgtEl>
                                        <p:attrNameLst>
                                          <p:attrName>style.visibility</p:attrName>
                                        </p:attrNameLst>
                                      </p:cBhvr>
                                      <p:to>
                                        <p:strVal val="visible"/>
                                      </p:to>
                                    </p:set>
                                    <p:anim calcmode="lin" valueType="num">
                                      <p:cBhvr>
                                        <p:cTn id="11" dur="2000" fill="hold"/>
                                        <p:tgtEl>
                                          <p:spTgt spid="20482"/>
                                        </p:tgtEl>
                                        <p:attrNameLst>
                                          <p:attrName>ppt_w</p:attrName>
                                        </p:attrNameLst>
                                      </p:cBhvr>
                                      <p:tavLst>
                                        <p:tav tm="0">
                                          <p:val>
                                            <p:fltVal val="0"/>
                                          </p:val>
                                        </p:tav>
                                        <p:tav tm="100000">
                                          <p:val>
                                            <p:strVal val="#ppt_w"/>
                                          </p:val>
                                        </p:tav>
                                      </p:tavLst>
                                    </p:anim>
                                    <p:anim calcmode="lin" valueType="num">
                                      <p:cBhvr>
                                        <p:cTn id="12" dur="2000" fill="hold"/>
                                        <p:tgtEl>
                                          <p:spTgt spid="20482"/>
                                        </p:tgtEl>
                                        <p:attrNameLst>
                                          <p:attrName>ppt_h</p:attrName>
                                        </p:attrNameLst>
                                      </p:cBhvr>
                                      <p:tavLst>
                                        <p:tav tm="0">
                                          <p:val>
                                            <p:fltVal val="0"/>
                                          </p:val>
                                        </p:tav>
                                        <p:tav tm="100000">
                                          <p:val>
                                            <p:strVal val="#ppt_h"/>
                                          </p:val>
                                        </p:tav>
                                      </p:tavLst>
                                    </p:anim>
                                    <p:animEffect transition="in" filter="fade">
                                      <p:cBhvr>
                                        <p:cTn id="13" dur="2000"/>
                                        <p:tgtEl>
                                          <p:spTgt spid="20482"/>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0484"/>
                                        </p:tgtEl>
                                        <p:attrNameLst>
                                          <p:attrName>style.visibility</p:attrName>
                                        </p:attrNameLst>
                                      </p:cBhvr>
                                      <p:to>
                                        <p:strVal val="visible"/>
                                      </p:to>
                                    </p:set>
                                    <p:animEffect transition="in" filter="fade">
                                      <p:cBhvr>
                                        <p:cTn id="17" dur="20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119814" grpId="0" animBg="1"/>
      <p:bldP spid="2048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2" name="Picture 6" descr="JoanManuelSerrat"/>
          <p:cNvPicPr>
            <a:picLocks noChangeAspect="1" noChangeArrowheads="1"/>
          </p:cNvPicPr>
          <p:nvPr/>
        </p:nvPicPr>
        <p:blipFill>
          <a:blip r:embed="rId3">
            <a:lum bright="60000" contrast="-60000"/>
          </a:blip>
          <a:srcRect/>
          <a:stretch>
            <a:fillRect/>
          </a:stretch>
        </p:blipFill>
        <p:spPr bwMode="auto">
          <a:xfrm>
            <a:off x="323850" y="333375"/>
            <a:ext cx="8424863" cy="6264275"/>
          </a:xfrm>
          <a:prstGeom prst="rect">
            <a:avLst/>
          </a:prstGeom>
          <a:noFill/>
        </p:spPr>
      </p:pic>
      <p:sp>
        <p:nvSpPr>
          <p:cNvPr id="14338"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Penélope</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4340" name="Rectangle 4"/>
          <p:cNvSpPr>
            <a:spLocks noChangeArrowheads="1"/>
          </p:cNvSpPr>
          <p:nvPr/>
        </p:nvSpPr>
        <p:spPr bwMode="auto">
          <a:xfrm>
            <a:off x="250825" y="981075"/>
            <a:ext cx="8569325" cy="5622925"/>
          </a:xfrm>
          <a:prstGeom prst="rect">
            <a:avLst/>
          </a:prstGeom>
          <a:noFill/>
          <a:ln w="9525">
            <a:noFill/>
            <a:miter lim="800000"/>
            <a:headEnd/>
            <a:tailEnd/>
          </a:ln>
          <a:effectLst/>
        </p:spPr>
        <p:txBody>
          <a:bodyPr anchor="ctr">
            <a:spAutoFit/>
          </a:bodyPr>
          <a:lstStyle/>
          <a:p>
            <a:pPr algn="ctr"/>
            <a:r>
              <a:rPr lang="es-ES" sz="1400"/>
              <a:t>Penélope, con su bolso de piel marrón                                                                                                                              y sus zapatos de tacón y su vestido de domingo.                                                                                                 Penélope se sienta en un banco en el andén                                                                                                                      y espera que llegue el primer tren meneando el abanico.                                                                                             Dicen en el pueblo que un caminante paró                                                                                                                    su reloj una tarde de primavera.                                                                                                                                    «Adiós amor mío no me llores,                                                                                                                               volveré antes que de los sauces caigan las hojas.                                                                                                  Piensa en mí volveré a por ti...»                                                                                                                             Pobre infeliz se paró tu reloj infantil                                                                                                                             una tarde plomiza de abril cuando se fue tu amante.                                                                                                   Se marchitó en tu huerto hasta la última flor.                                                                                                             No hay un sauce en la calle Mayor para Penélope.                                                                                          Penélope, tristes a fuerza de esperar,                                                                                                                           sus ojos, parecen brillar si un tren silba a lo lejos.                                                                                           Penélope uno tras otro los ve pasar, mira sus caras,                                                                                                     les oye hablar, para ella son muñecos.                                                                                                                     Dicen en el pueblo que el caminante volvió.                                                                                                                 La encontró en su banco de pino verde.                                                                                                                  La llamó: «Penélope mi amante fiel, mi paz, deja ya de tejer sueños en tu mente,                                               mírame, soy tu amor, regresé». </a:t>
            </a:r>
            <a:br>
              <a:rPr lang="es-ES" sz="1400"/>
            </a:br>
            <a:r>
              <a:rPr lang="es-ES" sz="1400"/>
              <a:t>Le sonrió con los ojos llenitos de ayer,                                                                                                                       no era así su cara ni su piel.                                                                                                                                         «Tú no eres quien yo espero».                                                                                                                                      Y se quedó con el bolso de piel marrón                                                                                                                                     y sus zapatitos de tacón sentada en la estación.</a:t>
            </a:r>
          </a:p>
        </p:txBody>
      </p:sp>
    </p:spTree>
  </p:cSld>
  <p:clrMapOvr>
    <a:masterClrMapping/>
  </p:clrMapOvr>
  <p:transition spd="slow">
    <p:fade thruBlk="1"/>
    <p:sndAc>
      <p:stSnd>
        <p:snd r:embed="rId2" name="Joan Manuel Serrat - Penélop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4338"/>
                                        </p:tgtEl>
                                        <p:attrNameLst>
                                          <p:attrName>style.visibility</p:attrName>
                                        </p:attrNameLst>
                                      </p:cBhvr>
                                      <p:to>
                                        <p:strVal val="visible"/>
                                      </p:to>
                                    </p:set>
                                    <p:anim calcmode="lin" valueType="num">
                                      <p:cBhvr>
                                        <p:cTn id="11" dur="2000" fill="hold"/>
                                        <p:tgtEl>
                                          <p:spTgt spid="14338"/>
                                        </p:tgtEl>
                                        <p:attrNameLst>
                                          <p:attrName>ppt_w</p:attrName>
                                        </p:attrNameLst>
                                      </p:cBhvr>
                                      <p:tavLst>
                                        <p:tav tm="0">
                                          <p:val>
                                            <p:fltVal val="0"/>
                                          </p:val>
                                        </p:tav>
                                        <p:tav tm="100000">
                                          <p:val>
                                            <p:strVal val="#ppt_w"/>
                                          </p:val>
                                        </p:tav>
                                      </p:tavLst>
                                    </p:anim>
                                    <p:anim calcmode="lin" valueType="num">
                                      <p:cBhvr>
                                        <p:cTn id="12" dur="2000" fill="hold"/>
                                        <p:tgtEl>
                                          <p:spTgt spid="14338"/>
                                        </p:tgtEl>
                                        <p:attrNameLst>
                                          <p:attrName>ppt_h</p:attrName>
                                        </p:attrNameLst>
                                      </p:cBhvr>
                                      <p:tavLst>
                                        <p:tav tm="0">
                                          <p:val>
                                            <p:fltVal val="0"/>
                                          </p:val>
                                        </p:tav>
                                        <p:tav tm="100000">
                                          <p:val>
                                            <p:strVal val="#ppt_h"/>
                                          </p:val>
                                        </p:tav>
                                      </p:tavLst>
                                    </p:anim>
                                    <p:animEffect transition="in" filter="fade">
                                      <p:cBhvr>
                                        <p:cTn id="13" dur="2000"/>
                                        <p:tgtEl>
                                          <p:spTgt spid="14338"/>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4340"/>
                                        </p:tgtEl>
                                        <p:attrNameLst>
                                          <p:attrName>style.visibility</p:attrName>
                                        </p:attrNameLst>
                                      </p:cBhvr>
                                      <p:to>
                                        <p:strVal val="visible"/>
                                      </p:to>
                                    </p:set>
                                    <p:animEffect transition="in" filter="fade">
                                      <p:cBhvr>
                                        <p:cTn id="17"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19814" grpId="0" animBg="1"/>
      <p:bldP spid="1434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serrat-peralada-2010-680"/>
          <p:cNvPicPr>
            <a:picLocks noChangeAspect="1" noChangeArrowheads="1"/>
          </p:cNvPicPr>
          <p:nvPr/>
        </p:nvPicPr>
        <p:blipFill>
          <a:blip r:embed="rId3">
            <a:lum bright="60000" contrast="-60000"/>
          </a:blip>
          <a:srcRect/>
          <a:stretch>
            <a:fillRect/>
          </a:stretch>
        </p:blipFill>
        <p:spPr bwMode="auto">
          <a:xfrm>
            <a:off x="323850" y="333375"/>
            <a:ext cx="8424863" cy="6191250"/>
          </a:xfrm>
          <a:prstGeom prst="rect">
            <a:avLst/>
          </a:prstGeom>
          <a:noFill/>
        </p:spPr>
      </p:pic>
      <p:sp>
        <p:nvSpPr>
          <p:cNvPr id="16386"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Decir amigo</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6388" name="Rectangle 4"/>
          <p:cNvSpPr>
            <a:spLocks noChangeArrowheads="1"/>
          </p:cNvSpPr>
          <p:nvPr/>
        </p:nvSpPr>
        <p:spPr bwMode="auto">
          <a:xfrm>
            <a:off x="250825" y="1268413"/>
            <a:ext cx="8569325" cy="4216400"/>
          </a:xfrm>
          <a:prstGeom prst="rect">
            <a:avLst/>
          </a:prstGeom>
          <a:noFill/>
          <a:ln w="9525">
            <a:noFill/>
            <a:miter lim="800000"/>
            <a:headEnd/>
            <a:tailEnd/>
          </a:ln>
          <a:effectLst/>
        </p:spPr>
        <p:txBody>
          <a:bodyPr anchor="ctr">
            <a:spAutoFit/>
          </a:bodyPr>
          <a:lstStyle/>
          <a:p>
            <a:pPr algn="ctr"/>
            <a:endParaRPr lang="es-ES" sz="1400"/>
          </a:p>
          <a:p>
            <a:pPr algn="ctr"/>
            <a:r>
              <a:rPr lang="es-ES" sz="1600"/>
              <a:t>Decir amigo es decir juegos, escuela, calle y niñez.                                                                                            Gorriones presos de un mismo viento tras un olor de mujer.                                                                                 Decir amigo es decir vino, guitarra, trago y canción furcias y broncas.                                                                           Y en Los Tres Pinos una novia pa' los dos.                                                                                                            Decir amigo me trae del barrio luz de domingo                                                                                                            y deja en los labios gusto a mistela y a natillas con canela.                                                                                       Decir amigo es decir aula, laboratorio y bedel. Billar y cine. </a:t>
            </a:r>
            <a:br>
              <a:rPr lang="es-ES" sz="1600"/>
            </a:br>
            <a:r>
              <a:rPr lang="es-ES" sz="1600"/>
              <a:t>Siesta en Las Ramblas y alemanas al clavel.                                                                                                       Decir amigo es decir tienda, botas, charnaque y fusil.                                                                                                     Y los domingos, a pelear hembras entre Salou y Cambrils.                                                                                   Decir amigo no se hace extraño cuando se tiene sed de veinte años y pocas 'pelas'.                                                Y el alma sin mediasuelas.                                                                                                                                   Decir amigo es decir lejos y antes fue decir adiós.                                                                                                      Y ayer y siempre lo tuyo nuestro y lo mío de los dos.                                                                                               Decir amigo se me figura que decir amigo es decir ternura.                                                                                        Dios y mi canto saben a quien nombro tanto.</a:t>
            </a:r>
          </a:p>
        </p:txBody>
      </p:sp>
    </p:spTree>
  </p:cSld>
  <p:clrMapOvr>
    <a:masterClrMapping/>
  </p:clrMapOvr>
  <p:transition spd="slow">
    <p:fade thruBlk="1"/>
    <p:sndAc>
      <p:stSnd>
        <p:snd r:embed="rId2" name="08. DECIR AMI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6386"/>
                                        </p:tgtEl>
                                        <p:attrNameLst>
                                          <p:attrName>style.visibility</p:attrName>
                                        </p:attrNameLst>
                                      </p:cBhvr>
                                      <p:to>
                                        <p:strVal val="visible"/>
                                      </p:to>
                                    </p:set>
                                    <p:anim calcmode="lin" valueType="num">
                                      <p:cBhvr>
                                        <p:cTn id="11" dur="2000" fill="hold"/>
                                        <p:tgtEl>
                                          <p:spTgt spid="16386"/>
                                        </p:tgtEl>
                                        <p:attrNameLst>
                                          <p:attrName>ppt_w</p:attrName>
                                        </p:attrNameLst>
                                      </p:cBhvr>
                                      <p:tavLst>
                                        <p:tav tm="0">
                                          <p:val>
                                            <p:fltVal val="0"/>
                                          </p:val>
                                        </p:tav>
                                        <p:tav tm="100000">
                                          <p:val>
                                            <p:strVal val="#ppt_w"/>
                                          </p:val>
                                        </p:tav>
                                      </p:tavLst>
                                    </p:anim>
                                    <p:anim calcmode="lin" valueType="num">
                                      <p:cBhvr>
                                        <p:cTn id="12" dur="2000" fill="hold"/>
                                        <p:tgtEl>
                                          <p:spTgt spid="16386"/>
                                        </p:tgtEl>
                                        <p:attrNameLst>
                                          <p:attrName>ppt_h</p:attrName>
                                        </p:attrNameLst>
                                      </p:cBhvr>
                                      <p:tavLst>
                                        <p:tav tm="0">
                                          <p:val>
                                            <p:fltVal val="0"/>
                                          </p:val>
                                        </p:tav>
                                        <p:tav tm="100000">
                                          <p:val>
                                            <p:strVal val="#ppt_h"/>
                                          </p:val>
                                        </p:tav>
                                      </p:tavLst>
                                    </p:anim>
                                    <p:animEffect transition="in" filter="fade">
                                      <p:cBhvr>
                                        <p:cTn id="13" dur="2000"/>
                                        <p:tgtEl>
                                          <p:spTgt spid="16386"/>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6388"/>
                                        </p:tgtEl>
                                        <p:attrNameLst>
                                          <p:attrName>style.visibility</p:attrName>
                                        </p:attrNameLst>
                                      </p:cBhvr>
                                      <p:to>
                                        <p:strVal val="visible"/>
                                      </p:to>
                                    </p:set>
                                    <p:animEffect transition="in" filter="fade">
                                      <p:cBhvr>
                                        <p:cTn id="17"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19814" grpId="0" animBg="1"/>
      <p:bldP spid="1638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descr="serrat"/>
          <p:cNvPicPr>
            <a:picLocks noChangeAspect="1" noChangeArrowheads="1"/>
          </p:cNvPicPr>
          <p:nvPr/>
        </p:nvPicPr>
        <p:blipFill>
          <a:blip r:embed="rId3">
            <a:lum bright="60000" contrast="-60000"/>
          </a:blip>
          <a:srcRect/>
          <a:stretch>
            <a:fillRect/>
          </a:stretch>
        </p:blipFill>
        <p:spPr bwMode="auto">
          <a:xfrm>
            <a:off x="323850" y="311150"/>
            <a:ext cx="8424863" cy="6235700"/>
          </a:xfrm>
          <a:prstGeom prst="rect">
            <a:avLst/>
          </a:prstGeom>
          <a:noFill/>
        </p:spPr>
      </p:pic>
      <p:sp>
        <p:nvSpPr>
          <p:cNvPr id="21506"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Aquellas pequeñas cosas</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1508" name="Rectangle 4"/>
          <p:cNvSpPr>
            <a:spLocks noChangeArrowheads="1"/>
          </p:cNvSpPr>
          <p:nvPr/>
        </p:nvSpPr>
        <p:spPr bwMode="auto">
          <a:xfrm>
            <a:off x="250825" y="1082675"/>
            <a:ext cx="8569325" cy="5470525"/>
          </a:xfrm>
          <a:prstGeom prst="rect">
            <a:avLst/>
          </a:prstGeom>
          <a:noFill/>
          <a:ln w="9525">
            <a:noFill/>
            <a:miter lim="800000"/>
            <a:headEnd/>
            <a:tailEnd/>
          </a:ln>
          <a:effectLst/>
        </p:spPr>
        <p:txBody>
          <a:bodyPr anchor="ctr">
            <a:spAutoFit/>
          </a:bodyPr>
          <a:lstStyle/>
          <a:p>
            <a:pPr algn="ctr"/>
            <a:r>
              <a:rPr lang="es-ES" sz="1600"/>
              <a:t>Uno se cree </a:t>
            </a:r>
            <a:br>
              <a:rPr lang="es-ES" sz="1600"/>
            </a:br>
            <a:r>
              <a:rPr lang="es-ES" sz="1600"/>
              <a:t>que las mató </a:t>
            </a:r>
            <a:br>
              <a:rPr lang="es-ES" sz="1600"/>
            </a:br>
            <a:r>
              <a:rPr lang="es-ES" sz="1600"/>
              <a:t>el tiempo y la ausencia. </a:t>
            </a:r>
            <a:br>
              <a:rPr lang="es-ES" sz="1600"/>
            </a:br>
            <a:r>
              <a:rPr lang="es-ES" sz="1600"/>
              <a:t>Pero su tren </a:t>
            </a:r>
            <a:br>
              <a:rPr lang="es-ES" sz="1600"/>
            </a:br>
            <a:r>
              <a:rPr lang="es-ES" sz="1600"/>
              <a:t>vendió boleto </a:t>
            </a:r>
            <a:br>
              <a:rPr lang="es-ES" sz="1600"/>
            </a:br>
            <a:r>
              <a:rPr lang="es-ES" sz="1600"/>
              <a:t>de ida y vuelta. </a:t>
            </a:r>
          </a:p>
          <a:p>
            <a:pPr algn="ctr"/>
            <a:r>
              <a:rPr lang="es-ES" sz="1600"/>
              <a:t>Son aquellas pequeñas cosas, </a:t>
            </a:r>
            <a:br>
              <a:rPr lang="es-ES" sz="1600"/>
            </a:br>
            <a:r>
              <a:rPr lang="es-ES" sz="1600"/>
              <a:t>que nos dejó un tiempo de rosas </a:t>
            </a:r>
            <a:br>
              <a:rPr lang="es-ES" sz="1600"/>
            </a:br>
            <a:r>
              <a:rPr lang="es-ES" sz="1600"/>
              <a:t>en un rincón, </a:t>
            </a:r>
            <a:br>
              <a:rPr lang="es-ES" sz="1600"/>
            </a:br>
            <a:r>
              <a:rPr lang="es-ES" sz="1600"/>
              <a:t>en un papel </a:t>
            </a:r>
            <a:br>
              <a:rPr lang="es-ES" sz="1600"/>
            </a:br>
            <a:r>
              <a:rPr lang="es-ES" sz="1600"/>
              <a:t>o en un cajón. </a:t>
            </a:r>
          </a:p>
          <a:p>
            <a:pPr algn="ctr"/>
            <a:r>
              <a:rPr lang="es-ES" sz="1600"/>
              <a:t>Como un ladrón </a:t>
            </a:r>
            <a:br>
              <a:rPr lang="es-ES" sz="1600"/>
            </a:br>
            <a:r>
              <a:rPr lang="es-ES" sz="1600"/>
              <a:t>te acechan detrás </a:t>
            </a:r>
            <a:br>
              <a:rPr lang="es-ES" sz="1600"/>
            </a:br>
            <a:r>
              <a:rPr lang="es-ES" sz="1600"/>
              <a:t>de la puerta. </a:t>
            </a:r>
            <a:br>
              <a:rPr lang="es-ES" sz="1600"/>
            </a:br>
            <a:r>
              <a:rPr lang="es-ES" sz="1600"/>
              <a:t>Te tienen tan </a:t>
            </a:r>
            <a:br>
              <a:rPr lang="es-ES" sz="1600"/>
            </a:br>
            <a:r>
              <a:rPr lang="es-ES" sz="1600"/>
              <a:t>a su merced </a:t>
            </a:r>
            <a:br>
              <a:rPr lang="es-ES" sz="1600"/>
            </a:br>
            <a:r>
              <a:rPr lang="es-ES" sz="1600"/>
              <a:t>como hojas muertas </a:t>
            </a:r>
          </a:p>
          <a:p>
            <a:pPr algn="ctr"/>
            <a:r>
              <a:rPr lang="es-ES" sz="1600"/>
              <a:t>que el viento arrastra allá o aquí, </a:t>
            </a:r>
            <a:br>
              <a:rPr lang="es-ES" sz="1600"/>
            </a:br>
            <a:r>
              <a:rPr lang="es-ES" sz="1600"/>
              <a:t>que te sonríen tristes y </a:t>
            </a:r>
            <a:br>
              <a:rPr lang="es-ES" sz="1600"/>
            </a:br>
            <a:r>
              <a:rPr lang="es-ES" sz="1600"/>
              <a:t>nos hacen que </a:t>
            </a:r>
            <a:br>
              <a:rPr lang="es-ES" sz="1600"/>
            </a:br>
            <a:r>
              <a:rPr lang="es-ES" sz="1600"/>
              <a:t>lloremos cuando </a:t>
            </a:r>
            <a:br>
              <a:rPr lang="es-ES" sz="1600"/>
            </a:br>
            <a:r>
              <a:rPr lang="es-ES" sz="1600"/>
              <a:t>nadie nos ve.</a:t>
            </a:r>
          </a:p>
        </p:txBody>
      </p:sp>
    </p:spTree>
  </p:cSld>
  <p:clrMapOvr>
    <a:masterClrMapping/>
  </p:clrMapOvr>
  <p:transition spd="slow">
    <p:fade thruBlk="1"/>
    <p:sndAc>
      <p:stSnd>
        <p:snd r:embed="rId2" name="02. AQUELLAS PEQUENAS COS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1506"/>
                                        </p:tgtEl>
                                        <p:attrNameLst>
                                          <p:attrName>style.visibility</p:attrName>
                                        </p:attrNameLst>
                                      </p:cBhvr>
                                      <p:to>
                                        <p:strVal val="visible"/>
                                      </p:to>
                                    </p:set>
                                    <p:anim calcmode="lin" valueType="num">
                                      <p:cBhvr>
                                        <p:cTn id="11" dur="2000" fill="hold"/>
                                        <p:tgtEl>
                                          <p:spTgt spid="21506"/>
                                        </p:tgtEl>
                                        <p:attrNameLst>
                                          <p:attrName>ppt_w</p:attrName>
                                        </p:attrNameLst>
                                      </p:cBhvr>
                                      <p:tavLst>
                                        <p:tav tm="0">
                                          <p:val>
                                            <p:fltVal val="0"/>
                                          </p:val>
                                        </p:tav>
                                        <p:tav tm="100000">
                                          <p:val>
                                            <p:strVal val="#ppt_w"/>
                                          </p:val>
                                        </p:tav>
                                      </p:tavLst>
                                    </p:anim>
                                    <p:anim calcmode="lin" valueType="num">
                                      <p:cBhvr>
                                        <p:cTn id="12" dur="2000" fill="hold"/>
                                        <p:tgtEl>
                                          <p:spTgt spid="21506"/>
                                        </p:tgtEl>
                                        <p:attrNameLst>
                                          <p:attrName>ppt_h</p:attrName>
                                        </p:attrNameLst>
                                      </p:cBhvr>
                                      <p:tavLst>
                                        <p:tav tm="0">
                                          <p:val>
                                            <p:fltVal val="0"/>
                                          </p:val>
                                        </p:tav>
                                        <p:tav tm="100000">
                                          <p:val>
                                            <p:strVal val="#ppt_h"/>
                                          </p:val>
                                        </p:tav>
                                      </p:tavLst>
                                    </p:anim>
                                    <p:animEffect transition="in" filter="fade">
                                      <p:cBhvr>
                                        <p:cTn id="13" dur="2000"/>
                                        <p:tgtEl>
                                          <p:spTgt spid="21506"/>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1508"/>
                                        </p:tgtEl>
                                        <p:attrNameLst>
                                          <p:attrName>style.visibility</p:attrName>
                                        </p:attrNameLst>
                                      </p:cBhvr>
                                      <p:to>
                                        <p:strVal val="visible"/>
                                      </p:to>
                                    </p:set>
                                    <p:animEffect transition="in" filter="fade">
                                      <p:cBhvr>
                                        <p:cTn id="17"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119814" grpId="0" animBg="1"/>
      <p:bldP spid="215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3" name="Picture 7" descr="mini_serrat_escena"/>
          <p:cNvPicPr>
            <a:picLocks noChangeAspect="1" noChangeArrowheads="1"/>
          </p:cNvPicPr>
          <p:nvPr/>
        </p:nvPicPr>
        <p:blipFill>
          <a:blip r:embed="rId3">
            <a:lum bright="60000" contrast="-60000"/>
          </a:blip>
          <a:srcRect/>
          <a:stretch>
            <a:fillRect/>
          </a:stretch>
        </p:blipFill>
        <p:spPr bwMode="auto">
          <a:xfrm>
            <a:off x="323850" y="333375"/>
            <a:ext cx="8424863" cy="6191250"/>
          </a:xfrm>
          <a:prstGeom prst="rect">
            <a:avLst/>
          </a:prstGeom>
          <a:noFill/>
        </p:spPr>
      </p:pic>
      <p:sp>
        <p:nvSpPr>
          <p:cNvPr id="24578"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Poema de amor</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4580" name="Rectangle 4"/>
          <p:cNvSpPr>
            <a:spLocks noChangeArrowheads="1"/>
          </p:cNvSpPr>
          <p:nvPr/>
        </p:nvSpPr>
        <p:spPr bwMode="auto">
          <a:xfrm>
            <a:off x="250825" y="3649663"/>
            <a:ext cx="8569325" cy="336550"/>
          </a:xfrm>
          <a:prstGeom prst="rect">
            <a:avLst/>
          </a:prstGeom>
          <a:noFill/>
          <a:ln w="9525">
            <a:noFill/>
            <a:miter lim="800000"/>
            <a:headEnd/>
            <a:tailEnd/>
          </a:ln>
          <a:effectLst/>
        </p:spPr>
        <p:txBody>
          <a:bodyPr anchor="ctr">
            <a:spAutoFit/>
          </a:bodyPr>
          <a:lstStyle/>
          <a:p>
            <a:pPr algn="ctr"/>
            <a:endParaRPr lang="es-ES" sz="1600"/>
          </a:p>
        </p:txBody>
      </p:sp>
      <p:sp>
        <p:nvSpPr>
          <p:cNvPr id="24581" name="Rectangle 5"/>
          <p:cNvSpPr>
            <a:spLocks noChangeArrowheads="1"/>
          </p:cNvSpPr>
          <p:nvPr/>
        </p:nvSpPr>
        <p:spPr bwMode="auto">
          <a:xfrm>
            <a:off x="1476375" y="1268413"/>
            <a:ext cx="3168650" cy="5197475"/>
          </a:xfrm>
          <a:prstGeom prst="rect">
            <a:avLst/>
          </a:prstGeom>
          <a:noFill/>
          <a:ln w="9525">
            <a:noFill/>
            <a:miter lim="800000"/>
            <a:headEnd/>
            <a:tailEnd/>
          </a:ln>
          <a:effectLst/>
        </p:spPr>
        <p:txBody>
          <a:bodyPr anchor="ctr">
            <a:spAutoFit/>
          </a:bodyPr>
          <a:lstStyle/>
          <a:p>
            <a:r>
              <a:rPr lang="es-ES" sz="1400"/>
              <a:t>El sol nos olvidó ayer sobre la arena,</a:t>
            </a:r>
            <a:br>
              <a:rPr lang="es-ES" sz="1400"/>
            </a:br>
            <a:r>
              <a:rPr lang="es-ES" sz="1400"/>
              <a:t>nos envolvió el rumor suave del mar,</a:t>
            </a:r>
            <a:br>
              <a:rPr lang="es-ES" sz="1400"/>
            </a:br>
            <a:r>
              <a:rPr lang="es-ES" sz="1400"/>
              <a:t>tu cuerpo me dio calor,</a:t>
            </a:r>
            <a:br>
              <a:rPr lang="es-ES" sz="1400"/>
            </a:br>
            <a:r>
              <a:rPr lang="es-ES" sz="1400"/>
              <a:t>tenía frío,</a:t>
            </a:r>
            <a:br>
              <a:rPr lang="es-ES" sz="1400"/>
            </a:br>
            <a:r>
              <a:rPr lang="es-ES" sz="1400"/>
              <a:t>y allí, en la arena,</a:t>
            </a:r>
            <a:br>
              <a:rPr lang="es-ES" sz="1400"/>
            </a:br>
            <a:r>
              <a:rPr lang="es-ES" sz="1400"/>
              <a:t>entre los dos nació este poema,</a:t>
            </a:r>
            <a:br>
              <a:rPr lang="es-ES" sz="1400"/>
            </a:br>
            <a:r>
              <a:rPr lang="es-ES" sz="1400"/>
              <a:t>este pobre poema de amor</a:t>
            </a:r>
            <a:br>
              <a:rPr lang="es-ES" sz="1400"/>
            </a:br>
            <a:r>
              <a:rPr lang="es-ES" sz="1400"/>
              <a:t>para ti.</a:t>
            </a:r>
            <a:br>
              <a:rPr lang="es-ES" sz="1400"/>
            </a:br>
            <a:r>
              <a:rPr lang="es-ES" sz="1400"/>
              <a:t/>
            </a:r>
            <a:br>
              <a:rPr lang="es-ES" sz="1400"/>
            </a:br>
            <a:r>
              <a:rPr lang="es-ES" sz="1400"/>
              <a:t>Mi fruto, mi flor,</a:t>
            </a:r>
            <a:br>
              <a:rPr lang="es-ES" sz="1400"/>
            </a:br>
            <a:r>
              <a:rPr lang="es-ES" sz="1400"/>
              <a:t>mi historia de amor,</a:t>
            </a:r>
            <a:br>
              <a:rPr lang="es-ES" sz="1400"/>
            </a:br>
            <a:r>
              <a:rPr lang="es-ES" sz="1400"/>
              <a:t>mis caricias.</a:t>
            </a:r>
            <a:br>
              <a:rPr lang="es-ES" sz="1400"/>
            </a:br>
            <a:r>
              <a:rPr lang="es-ES" sz="1400"/>
              <a:t/>
            </a:r>
            <a:br>
              <a:rPr lang="es-ES" sz="1400"/>
            </a:br>
            <a:r>
              <a:rPr lang="es-ES" sz="1400"/>
              <a:t>Mi humilde candil,</a:t>
            </a:r>
            <a:br>
              <a:rPr lang="es-ES" sz="1400"/>
            </a:br>
            <a:r>
              <a:rPr lang="es-ES" sz="1400"/>
              <a:t>mi lluvia de abril,</a:t>
            </a:r>
            <a:br>
              <a:rPr lang="es-ES" sz="1400"/>
            </a:br>
            <a:r>
              <a:rPr lang="es-ES" sz="1400"/>
              <a:t>mi avaricia.</a:t>
            </a:r>
            <a:br>
              <a:rPr lang="es-ES" sz="1400"/>
            </a:br>
            <a:r>
              <a:rPr lang="es-ES" sz="1400"/>
              <a:t/>
            </a:r>
            <a:br>
              <a:rPr lang="es-ES" sz="1400"/>
            </a:br>
            <a:r>
              <a:rPr lang="es-ES" sz="1400"/>
              <a:t>Mi trozo de pan,</a:t>
            </a:r>
            <a:br>
              <a:rPr lang="es-ES" sz="1400"/>
            </a:br>
            <a:r>
              <a:rPr lang="es-ES" sz="1400"/>
              <a:t>mi viejo refrán,</a:t>
            </a:r>
            <a:br>
              <a:rPr lang="es-ES" sz="1400"/>
            </a:br>
            <a:r>
              <a:rPr lang="es-ES" sz="1400"/>
              <a:t>mi poeta.</a:t>
            </a:r>
            <a:br>
              <a:rPr lang="es-ES" sz="1400"/>
            </a:br>
            <a:r>
              <a:rPr lang="es-ES" sz="1400"/>
              <a:t/>
            </a:r>
            <a:br>
              <a:rPr lang="es-ES" sz="1400"/>
            </a:br>
            <a:r>
              <a:rPr lang="es-ES" sz="1400"/>
              <a:t>La fe que perdí,</a:t>
            </a:r>
            <a:br>
              <a:rPr lang="es-ES" sz="1400"/>
            </a:br>
            <a:r>
              <a:rPr lang="es-ES" sz="1400"/>
              <a:t>mi camino</a:t>
            </a:r>
            <a:br>
              <a:rPr lang="es-ES" sz="1400"/>
            </a:br>
            <a:r>
              <a:rPr lang="es-ES" sz="1400"/>
              <a:t>y mi carreta.</a:t>
            </a:r>
          </a:p>
        </p:txBody>
      </p:sp>
      <p:sp>
        <p:nvSpPr>
          <p:cNvPr id="24585" name="Rectangle 9"/>
          <p:cNvSpPr>
            <a:spLocks noChangeArrowheads="1"/>
          </p:cNvSpPr>
          <p:nvPr/>
        </p:nvSpPr>
        <p:spPr bwMode="auto">
          <a:xfrm>
            <a:off x="5508625" y="1268413"/>
            <a:ext cx="1592263" cy="4984750"/>
          </a:xfrm>
          <a:prstGeom prst="rect">
            <a:avLst/>
          </a:prstGeom>
          <a:noFill/>
          <a:ln w="9525">
            <a:noFill/>
            <a:miter lim="800000"/>
            <a:headEnd/>
            <a:tailEnd/>
          </a:ln>
          <a:effectLst/>
        </p:spPr>
        <p:txBody>
          <a:bodyPr wrap="none">
            <a:spAutoFit/>
          </a:bodyPr>
          <a:lstStyle/>
          <a:p>
            <a:r>
              <a:rPr lang="es-ES" sz="1400"/>
              <a:t>Mi dulce placer,</a:t>
            </a:r>
            <a:br>
              <a:rPr lang="es-ES" sz="1400"/>
            </a:br>
            <a:r>
              <a:rPr lang="es-ES" sz="1400"/>
              <a:t>mi sueño de ayer,</a:t>
            </a:r>
            <a:br>
              <a:rPr lang="es-ES" sz="1400"/>
            </a:br>
            <a:r>
              <a:rPr lang="es-ES" sz="1400"/>
              <a:t>mi equipaje.</a:t>
            </a:r>
            <a:br>
              <a:rPr lang="es-ES" sz="1400"/>
            </a:br>
            <a:r>
              <a:rPr lang="es-ES" sz="1400"/>
              <a:t/>
            </a:r>
            <a:br>
              <a:rPr lang="es-ES" sz="1400"/>
            </a:br>
            <a:r>
              <a:rPr lang="es-ES" sz="1400"/>
              <a:t>Mi tibio rincón,</a:t>
            </a:r>
            <a:br>
              <a:rPr lang="es-ES" sz="1400"/>
            </a:br>
            <a:r>
              <a:rPr lang="es-ES" sz="1400"/>
              <a:t>mi mejor canción,</a:t>
            </a:r>
            <a:br>
              <a:rPr lang="es-ES" sz="1400"/>
            </a:br>
            <a:r>
              <a:rPr lang="es-ES" sz="1400"/>
              <a:t>mi paisaje.</a:t>
            </a:r>
            <a:br>
              <a:rPr lang="es-ES" sz="1400"/>
            </a:br>
            <a:r>
              <a:rPr lang="es-ES" sz="1400"/>
              <a:t/>
            </a:r>
            <a:br>
              <a:rPr lang="es-ES" sz="1400"/>
            </a:br>
            <a:r>
              <a:rPr lang="es-ES" sz="1400"/>
              <a:t>Mi manantial,</a:t>
            </a:r>
            <a:br>
              <a:rPr lang="es-ES" sz="1400"/>
            </a:br>
            <a:r>
              <a:rPr lang="es-ES" sz="1400"/>
              <a:t>mi cañaveral,</a:t>
            </a:r>
            <a:br>
              <a:rPr lang="es-ES" sz="1400"/>
            </a:br>
            <a:r>
              <a:rPr lang="es-ES" sz="1400"/>
              <a:t>mi riqueza.</a:t>
            </a:r>
            <a:br>
              <a:rPr lang="es-ES" sz="1400"/>
            </a:br>
            <a:r>
              <a:rPr lang="es-ES" sz="1400"/>
              <a:t/>
            </a:r>
            <a:br>
              <a:rPr lang="es-ES" sz="1400"/>
            </a:br>
            <a:r>
              <a:rPr lang="es-ES" sz="1400"/>
              <a:t>Mi leña, mi hogar,</a:t>
            </a:r>
            <a:br>
              <a:rPr lang="es-ES" sz="1400"/>
            </a:br>
            <a:r>
              <a:rPr lang="es-ES" sz="1400"/>
              <a:t>mi techo, mi lar,</a:t>
            </a:r>
            <a:br>
              <a:rPr lang="es-ES" sz="1400"/>
            </a:br>
            <a:r>
              <a:rPr lang="es-ES" sz="1400"/>
              <a:t>mi nobleza.</a:t>
            </a:r>
            <a:br>
              <a:rPr lang="es-ES" sz="1400"/>
            </a:br>
            <a:r>
              <a:rPr lang="es-ES" sz="1400"/>
              <a:t/>
            </a:r>
            <a:br>
              <a:rPr lang="es-ES" sz="1400"/>
            </a:br>
            <a:r>
              <a:rPr lang="es-ES" sz="1400"/>
              <a:t>Mi fuente, mi sed,</a:t>
            </a:r>
            <a:br>
              <a:rPr lang="es-ES" sz="1400"/>
            </a:br>
            <a:r>
              <a:rPr lang="es-ES" sz="1400"/>
              <a:t>mi barco, mi red</a:t>
            </a:r>
            <a:br>
              <a:rPr lang="es-ES" sz="1400"/>
            </a:br>
            <a:r>
              <a:rPr lang="es-ES" sz="1400"/>
              <a:t>y la arena.</a:t>
            </a:r>
            <a:br>
              <a:rPr lang="es-ES" sz="1400"/>
            </a:br>
            <a:r>
              <a:rPr lang="es-ES" sz="1400"/>
              <a:t/>
            </a:r>
            <a:br>
              <a:rPr lang="es-ES" sz="1400"/>
            </a:br>
            <a:r>
              <a:rPr lang="es-ES" sz="1400"/>
              <a:t>Donde te sentí</a:t>
            </a:r>
            <a:br>
              <a:rPr lang="es-ES" sz="1400"/>
            </a:br>
            <a:r>
              <a:rPr lang="es-ES" sz="1400"/>
              <a:t>donde te escribí</a:t>
            </a:r>
            <a:br>
              <a:rPr lang="es-ES" sz="1400"/>
            </a:br>
            <a:r>
              <a:rPr lang="es-ES" sz="1400"/>
              <a:t>mi poema. </a:t>
            </a:r>
          </a:p>
        </p:txBody>
      </p:sp>
    </p:spTree>
  </p:cSld>
  <p:clrMapOvr>
    <a:masterClrMapping/>
  </p:clrMapOvr>
  <p:transition spd="slow">
    <p:fade thruBlk="1"/>
    <p:sndAc>
      <p:stSnd>
        <p:snd r:embed="rId2" name="07. POEMA DE 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4578"/>
                                        </p:tgtEl>
                                        <p:attrNameLst>
                                          <p:attrName>style.visibility</p:attrName>
                                        </p:attrNameLst>
                                      </p:cBhvr>
                                      <p:to>
                                        <p:strVal val="visible"/>
                                      </p:to>
                                    </p:set>
                                    <p:anim calcmode="lin" valueType="num">
                                      <p:cBhvr>
                                        <p:cTn id="11" dur="2000" fill="hold"/>
                                        <p:tgtEl>
                                          <p:spTgt spid="24578"/>
                                        </p:tgtEl>
                                        <p:attrNameLst>
                                          <p:attrName>ppt_w</p:attrName>
                                        </p:attrNameLst>
                                      </p:cBhvr>
                                      <p:tavLst>
                                        <p:tav tm="0">
                                          <p:val>
                                            <p:fltVal val="0"/>
                                          </p:val>
                                        </p:tav>
                                        <p:tav tm="100000">
                                          <p:val>
                                            <p:strVal val="#ppt_w"/>
                                          </p:val>
                                        </p:tav>
                                      </p:tavLst>
                                    </p:anim>
                                    <p:anim calcmode="lin" valueType="num">
                                      <p:cBhvr>
                                        <p:cTn id="12" dur="2000" fill="hold"/>
                                        <p:tgtEl>
                                          <p:spTgt spid="24578"/>
                                        </p:tgtEl>
                                        <p:attrNameLst>
                                          <p:attrName>ppt_h</p:attrName>
                                        </p:attrNameLst>
                                      </p:cBhvr>
                                      <p:tavLst>
                                        <p:tav tm="0">
                                          <p:val>
                                            <p:fltVal val="0"/>
                                          </p:val>
                                        </p:tav>
                                        <p:tav tm="100000">
                                          <p:val>
                                            <p:strVal val="#ppt_h"/>
                                          </p:val>
                                        </p:tav>
                                      </p:tavLst>
                                    </p:anim>
                                    <p:animEffect transition="in" filter="fade">
                                      <p:cBhvr>
                                        <p:cTn id="13" dur="2000"/>
                                        <p:tgtEl>
                                          <p:spTgt spid="24578"/>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4581"/>
                                        </p:tgtEl>
                                        <p:attrNameLst>
                                          <p:attrName>style.visibility</p:attrName>
                                        </p:attrNameLst>
                                      </p:cBhvr>
                                      <p:to>
                                        <p:strVal val="visible"/>
                                      </p:to>
                                    </p:set>
                                    <p:animEffect transition="in" filter="fade">
                                      <p:cBhvr>
                                        <p:cTn id="17" dur="2000"/>
                                        <p:tgtEl>
                                          <p:spTgt spid="2458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4585"/>
                                        </p:tgtEl>
                                        <p:attrNameLst>
                                          <p:attrName>style.visibility</p:attrName>
                                        </p:attrNameLst>
                                      </p:cBhvr>
                                      <p:to>
                                        <p:strVal val="visible"/>
                                      </p:to>
                                    </p:set>
                                    <p:animEffect transition="in" filter="fade">
                                      <p:cBhvr>
                                        <p:cTn id="20" dur="2000"/>
                                        <p:tgtEl>
                                          <p:spTgt spid="245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119814" grpId="0" animBg="1"/>
      <p:bldP spid="24581" grpId="0"/>
      <p:bldP spid="2458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6" name="Picture 6" descr="joan-manuel-serrat67978987981"/>
          <p:cNvPicPr>
            <a:picLocks noChangeAspect="1" noChangeArrowheads="1"/>
          </p:cNvPicPr>
          <p:nvPr/>
        </p:nvPicPr>
        <p:blipFill>
          <a:blip r:embed="rId3">
            <a:lum bright="60000" contrast="-60000"/>
          </a:blip>
          <a:srcRect/>
          <a:stretch>
            <a:fillRect/>
          </a:stretch>
        </p:blipFill>
        <p:spPr bwMode="auto">
          <a:xfrm>
            <a:off x="323850" y="333375"/>
            <a:ext cx="8424863" cy="6264275"/>
          </a:xfrm>
          <a:prstGeom prst="rect">
            <a:avLst/>
          </a:prstGeom>
          <a:noFill/>
        </p:spPr>
      </p:pic>
      <p:sp>
        <p:nvSpPr>
          <p:cNvPr id="25602"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El Titiritero</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5607" name="Rectangle 7"/>
          <p:cNvSpPr>
            <a:spLocks noChangeArrowheads="1"/>
          </p:cNvSpPr>
          <p:nvPr/>
        </p:nvSpPr>
        <p:spPr bwMode="auto">
          <a:xfrm>
            <a:off x="1546225" y="1268413"/>
            <a:ext cx="2103438" cy="5197475"/>
          </a:xfrm>
          <a:prstGeom prst="rect">
            <a:avLst/>
          </a:prstGeom>
          <a:noFill/>
          <a:ln w="9525">
            <a:noFill/>
            <a:miter lim="800000"/>
            <a:headEnd/>
            <a:tailEnd/>
          </a:ln>
          <a:effectLst/>
        </p:spPr>
        <p:txBody>
          <a:bodyPr wrap="none" anchor="ctr">
            <a:spAutoFit/>
          </a:bodyPr>
          <a:lstStyle/>
          <a:p>
            <a:r>
              <a:rPr lang="es-ES" sz="1400"/>
              <a:t>De aldea en aldea</a:t>
            </a:r>
            <a:br>
              <a:rPr lang="es-ES" sz="1400"/>
            </a:br>
            <a:r>
              <a:rPr lang="es-ES" sz="1400"/>
              <a:t>El viento lo lleva</a:t>
            </a:r>
            <a:br>
              <a:rPr lang="es-ES" sz="1400"/>
            </a:br>
            <a:r>
              <a:rPr lang="es-ES" sz="1400"/>
              <a:t>Siguiendo el sendero,</a:t>
            </a:r>
            <a:br>
              <a:rPr lang="es-ES" sz="1400"/>
            </a:br>
            <a:r>
              <a:rPr lang="es-ES" sz="1400"/>
              <a:t>Su patria es el mundo,</a:t>
            </a:r>
            <a:br>
              <a:rPr lang="es-ES" sz="1400"/>
            </a:br>
            <a:r>
              <a:rPr lang="es-ES" sz="1400"/>
              <a:t>Como un vagabundo</a:t>
            </a:r>
            <a:br>
              <a:rPr lang="es-ES" sz="1400"/>
            </a:br>
            <a:r>
              <a:rPr lang="es-ES" sz="1400"/>
              <a:t>Va el titiritero.</a:t>
            </a:r>
          </a:p>
          <a:p>
            <a:r>
              <a:rPr lang="es-ES" sz="1400"/>
              <a:t>Viene de muy lejos,</a:t>
            </a:r>
            <a:br>
              <a:rPr lang="es-ES" sz="1400"/>
            </a:br>
            <a:r>
              <a:rPr lang="es-ES" sz="1400"/>
              <a:t>Cruzando los viejos</a:t>
            </a:r>
            <a:br>
              <a:rPr lang="es-ES" sz="1400"/>
            </a:br>
            <a:r>
              <a:rPr lang="es-ES" sz="1400"/>
              <a:t>Caminos de piedra.</a:t>
            </a:r>
            <a:br>
              <a:rPr lang="es-ES" sz="1400"/>
            </a:br>
            <a:r>
              <a:rPr lang="es-ES" sz="1400"/>
              <a:t>Es de aquella raza</a:t>
            </a:r>
            <a:br>
              <a:rPr lang="es-ES" sz="1400"/>
            </a:br>
            <a:r>
              <a:rPr lang="es-ES" sz="1400"/>
              <a:t>Que de plaza en plaza</a:t>
            </a:r>
            <a:br>
              <a:rPr lang="es-ES" sz="1400"/>
            </a:br>
            <a:r>
              <a:rPr lang="es-ES" sz="1400"/>
              <a:t>Nos canta su pena.</a:t>
            </a:r>
          </a:p>
          <a:p>
            <a:r>
              <a:rPr lang="es-ES" sz="1400"/>
              <a:t>¡allez hop!</a:t>
            </a:r>
            <a:br>
              <a:rPr lang="es-ES" sz="1400"/>
            </a:br>
            <a:r>
              <a:rPr lang="es-ES" sz="1400"/>
              <a:t>¡titiritero, allez hop!</a:t>
            </a:r>
            <a:br>
              <a:rPr lang="es-ES" sz="1400"/>
            </a:br>
            <a:r>
              <a:rPr lang="es-ES" sz="1400"/>
              <a:t>De feria en feria</a:t>
            </a:r>
            <a:br>
              <a:rPr lang="es-ES" sz="1400"/>
            </a:br>
            <a:r>
              <a:rPr lang="es-ES" sz="1400"/>
              <a:t>Siempre risueño</a:t>
            </a:r>
            <a:br>
              <a:rPr lang="es-ES" sz="1400"/>
            </a:br>
            <a:r>
              <a:rPr lang="es-ES" sz="1400"/>
              <a:t>Canta sus sueños</a:t>
            </a:r>
            <a:br>
              <a:rPr lang="es-ES" sz="1400"/>
            </a:br>
            <a:r>
              <a:rPr lang="es-ES" sz="1400"/>
              <a:t>Y sus miserias.</a:t>
            </a:r>
          </a:p>
          <a:p>
            <a:r>
              <a:rPr lang="es-ES" sz="1400"/>
              <a:t>Vacía su alforja</a:t>
            </a:r>
            <a:br>
              <a:rPr lang="es-ES" sz="1400"/>
            </a:br>
            <a:r>
              <a:rPr lang="es-ES" sz="1400"/>
              <a:t>De sueños que forja</a:t>
            </a:r>
            <a:br>
              <a:rPr lang="es-ES" sz="1400"/>
            </a:br>
            <a:r>
              <a:rPr lang="es-ES" sz="1400"/>
              <a:t>En su andar tan largo.</a:t>
            </a:r>
            <a:br>
              <a:rPr lang="es-ES" sz="1400"/>
            </a:br>
            <a:r>
              <a:rPr lang="es-ES" sz="1400"/>
              <a:t>Nos baja una estrella</a:t>
            </a:r>
            <a:br>
              <a:rPr lang="es-ES" sz="1400"/>
            </a:br>
            <a:r>
              <a:rPr lang="es-ES" sz="1400"/>
              <a:t>Que borra la huella</a:t>
            </a:r>
            <a:br>
              <a:rPr lang="es-ES" sz="1400"/>
            </a:br>
            <a:r>
              <a:rPr lang="es-ES" sz="1400"/>
              <a:t>De un recuerdo amargo.</a:t>
            </a:r>
          </a:p>
        </p:txBody>
      </p:sp>
      <p:sp>
        <p:nvSpPr>
          <p:cNvPr id="25609" name="Rectangle 9"/>
          <p:cNvSpPr>
            <a:spLocks noChangeArrowheads="1"/>
          </p:cNvSpPr>
          <p:nvPr/>
        </p:nvSpPr>
        <p:spPr bwMode="auto">
          <a:xfrm>
            <a:off x="5076825" y="1268413"/>
            <a:ext cx="2843213" cy="5197475"/>
          </a:xfrm>
          <a:prstGeom prst="rect">
            <a:avLst/>
          </a:prstGeom>
          <a:noFill/>
          <a:ln w="9525">
            <a:noFill/>
            <a:miter lim="800000"/>
            <a:headEnd/>
            <a:tailEnd/>
          </a:ln>
          <a:effectLst/>
        </p:spPr>
        <p:txBody>
          <a:bodyPr>
            <a:spAutoFit/>
          </a:bodyPr>
          <a:lstStyle/>
          <a:p>
            <a:r>
              <a:rPr lang="es-ES" sz="1400"/>
              <a:t>Canta su romanza</a:t>
            </a:r>
            <a:br>
              <a:rPr lang="es-ES" sz="1400"/>
            </a:br>
            <a:r>
              <a:rPr lang="es-ES" sz="1400"/>
              <a:t>Al son de una danza</a:t>
            </a:r>
            <a:br>
              <a:rPr lang="es-ES" sz="1400"/>
            </a:br>
            <a:r>
              <a:rPr lang="es-ES" sz="1400"/>
              <a:t>Híbrida y extraña,</a:t>
            </a:r>
            <a:br>
              <a:rPr lang="es-ES" sz="1400"/>
            </a:br>
            <a:r>
              <a:rPr lang="es-ES" sz="1400"/>
              <a:t>Para que el aldeano</a:t>
            </a:r>
            <a:br>
              <a:rPr lang="es-ES" sz="1400"/>
            </a:br>
            <a:r>
              <a:rPr lang="es-ES" sz="1400"/>
              <a:t>Le llene la mano</a:t>
            </a:r>
            <a:br>
              <a:rPr lang="es-ES" sz="1400"/>
            </a:br>
            <a:r>
              <a:rPr lang="es-ES" sz="1400"/>
              <a:t>Con lo poco que haya.</a:t>
            </a:r>
          </a:p>
          <a:p>
            <a:r>
              <a:rPr lang="es-ES" sz="1400"/>
              <a:t>¡allez hop!</a:t>
            </a:r>
            <a:br>
              <a:rPr lang="es-ES" sz="1400"/>
            </a:br>
            <a:r>
              <a:rPr lang="es-ES" sz="1400"/>
              <a:t>¡titiritero allez hop!</a:t>
            </a:r>
            <a:br>
              <a:rPr lang="es-ES" sz="1400"/>
            </a:br>
            <a:r>
              <a:rPr lang="es-ES" sz="1400"/>
              <a:t>De feria en feria</a:t>
            </a:r>
            <a:br>
              <a:rPr lang="es-ES" sz="1400"/>
            </a:br>
            <a:r>
              <a:rPr lang="es-ES" sz="1400"/>
              <a:t>Siempre risueño</a:t>
            </a:r>
            <a:br>
              <a:rPr lang="es-ES" sz="1400"/>
            </a:br>
            <a:r>
              <a:rPr lang="es-ES" sz="1400"/>
              <a:t>Canta sus sueños</a:t>
            </a:r>
            <a:br>
              <a:rPr lang="es-ES" sz="1400"/>
            </a:br>
            <a:r>
              <a:rPr lang="es-ES" sz="1400"/>
              <a:t>Y sus miserias.</a:t>
            </a:r>
          </a:p>
          <a:p>
            <a:r>
              <a:rPr lang="es-ES" sz="1400"/>
              <a:t>Y al caer la noche</a:t>
            </a:r>
            <a:br>
              <a:rPr lang="es-ES" sz="1400"/>
            </a:br>
            <a:r>
              <a:rPr lang="es-ES" sz="1400"/>
              <a:t>En el viejo coche</a:t>
            </a:r>
            <a:br>
              <a:rPr lang="es-ES" sz="1400"/>
            </a:br>
            <a:r>
              <a:rPr lang="es-ES" sz="1400"/>
              <a:t>Guardará los chismes,</a:t>
            </a:r>
            <a:br>
              <a:rPr lang="es-ES" sz="1400"/>
            </a:br>
            <a:r>
              <a:rPr lang="es-ES" sz="1400"/>
              <a:t>Y tal como vino.</a:t>
            </a:r>
            <a:br>
              <a:rPr lang="es-ES" sz="1400"/>
            </a:br>
            <a:r>
              <a:rPr lang="es-ES" sz="1400"/>
              <a:t>Sigue su camino</a:t>
            </a:r>
            <a:br>
              <a:rPr lang="es-ES" sz="1400"/>
            </a:br>
            <a:r>
              <a:rPr lang="es-ES" sz="1400"/>
              <a:t>Solitario y triste.</a:t>
            </a:r>
          </a:p>
          <a:p>
            <a:r>
              <a:rPr lang="es-ES" sz="1400"/>
              <a:t>Y quizá mañana</a:t>
            </a:r>
            <a:br>
              <a:rPr lang="es-ES" sz="1400"/>
            </a:br>
            <a:r>
              <a:rPr lang="es-ES" sz="1400"/>
              <a:t>Por esa ventana</a:t>
            </a:r>
            <a:br>
              <a:rPr lang="es-ES" sz="1400"/>
            </a:br>
            <a:r>
              <a:rPr lang="es-ES" sz="1400"/>
              <a:t>Que muestra el sendero</a:t>
            </a:r>
            <a:br>
              <a:rPr lang="es-ES" sz="1400"/>
            </a:br>
            <a:r>
              <a:rPr lang="es-ES" sz="1400"/>
              <a:t>Nos llegue su queja</a:t>
            </a:r>
            <a:br>
              <a:rPr lang="es-ES" sz="1400"/>
            </a:br>
            <a:r>
              <a:rPr lang="es-ES" sz="1400"/>
              <a:t>Mientras que se aleja</a:t>
            </a:r>
            <a:br>
              <a:rPr lang="es-ES" sz="1400"/>
            </a:br>
            <a:r>
              <a:rPr lang="es-ES" sz="1400"/>
              <a:t>El titiritero.</a:t>
            </a:r>
          </a:p>
        </p:txBody>
      </p:sp>
    </p:spTree>
  </p:cSld>
  <p:clrMapOvr>
    <a:masterClrMapping/>
  </p:clrMapOvr>
  <p:transition spd="slow">
    <p:fade thruBlk="1"/>
    <p:sndAc>
      <p:stSnd>
        <p:snd r:embed="rId2" name="02. EL TITIRIT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 calcmode="lin" valueType="num">
                                      <p:cBhvr>
                                        <p:cTn id="11" dur="2000" fill="hold"/>
                                        <p:tgtEl>
                                          <p:spTgt spid="25602"/>
                                        </p:tgtEl>
                                        <p:attrNameLst>
                                          <p:attrName>ppt_w</p:attrName>
                                        </p:attrNameLst>
                                      </p:cBhvr>
                                      <p:tavLst>
                                        <p:tav tm="0">
                                          <p:val>
                                            <p:fltVal val="0"/>
                                          </p:val>
                                        </p:tav>
                                        <p:tav tm="100000">
                                          <p:val>
                                            <p:strVal val="#ppt_w"/>
                                          </p:val>
                                        </p:tav>
                                      </p:tavLst>
                                    </p:anim>
                                    <p:anim calcmode="lin" valueType="num">
                                      <p:cBhvr>
                                        <p:cTn id="12" dur="2000" fill="hold"/>
                                        <p:tgtEl>
                                          <p:spTgt spid="25602"/>
                                        </p:tgtEl>
                                        <p:attrNameLst>
                                          <p:attrName>ppt_h</p:attrName>
                                        </p:attrNameLst>
                                      </p:cBhvr>
                                      <p:tavLst>
                                        <p:tav tm="0">
                                          <p:val>
                                            <p:fltVal val="0"/>
                                          </p:val>
                                        </p:tav>
                                        <p:tav tm="100000">
                                          <p:val>
                                            <p:strVal val="#ppt_h"/>
                                          </p:val>
                                        </p:tav>
                                      </p:tavLst>
                                    </p:anim>
                                    <p:animEffect transition="in" filter="fade">
                                      <p:cBhvr>
                                        <p:cTn id="13" dur="2000"/>
                                        <p:tgtEl>
                                          <p:spTgt spid="25602"/>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5607"/>
                                        </p:tgtEl>
                                        <p:attrNameLst>
                                          <p:attrName>style.visibility</p:attrName>
                                        </p:attrNameLst>
                                      </p:cBhvr>
                                      <p:to>
                                        <p:strVal val="visible"/>
                                      </p:to>
                                    </p:set>
                                    <p:animEffect transition="in" filter="fade">
                                      <p:cBhvr>
                                        <p:cTn id="17" dur="2000"/>
                                        <p:tgtEl>
                                          <p:spTgt spid="2560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609"/>
                                        </p:tgtEl>
                                        <p:attrNameLst>
                                          <p:attrName>style.visibility</p:attrName>
                                        </p:attrNameLst>
                                      </p:cBhvr>
                                      <p:to>
                                        <p:strVal val="visible"/>
                                      </p:to>
                                    </p:set>
                                    <p:animEffect transition="in" filter="fade">
                                      <p:cBhvr>
                                        <p:cTn id="20" dur="2000"/>
                                        <p:tgtEl>
                                          <p:spTgt spid="256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119814" grpId="0" animBg="1"/>
      <p:bldP spid="25607" grpId="0"/>
      <p:bldP spid="2560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bd7b5b6343a6587a4ea1eb9542c5c441"/>
          <p:cNvPicPr>
            <a:picLocks noChangeAspect="1" noChangeArrowheads="1"/>
          </p:cNvPicPr>
          <p:nvPr/>
        </p:nvPicPr>
        <p:blipFill>
          <a:blip r:embed="rId3">
            <a:lum bright="70000" contrast="-70000"/>
          </a:blip>
          <a:srcRect/>
          <a:stretch>
            <a:fillRect/>
          </a:stretch>
        </p:blipFill>
        <p:spPr bwMode="auto">
          <a:xfrm>
            <a:off x="323850" y="333375"/>
            <a:ext cx="8424863" cy="6264275"/>
          </a:xfrm>
          <a:prstGeom prst="rect">
            <a:avLst/>
          </a:prstGeom>
          <a:noFill/>
        </p:spPr>
      </p:pic>
      <p:sp>
        <p:nvSpPr>
          <p:cNvPr id="11266"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Tu nombre me sabe a yerba</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1268" name="Rectangle 4"/>
          <p:cNvSpPr>
            <a:spLocks noChangeArrowheads="1"/>
          </p:cNvSpPr>
          <p:nvPr/>
        </p:nvSpPr>
        <p:spPr bwMode="auto">
          <a:xfrm>
            <a:off x="250825" y="1125538"/>
            <a:ext cx="8569325" cy="5470525"/>
          </a:xfrm>
          <a:prstGeom prst="rect">
            <a:avLst/>
          </a:prstGeom>
          <a:noFill/>
          <a:ln w="9525">
            <a:noFill/>
            <a:miter lim="800000"/>
            <a:headEnd/>
            <a:tailEnd/>
          </a:ln>
          <a:effectLst/>
        </p:spPr>
        <p:txBody>
          <a:bodyPr anchor="ctr">
            <a:spAutoFit/>
          </a:bodyPr>
          <a:lstStyle/>
          <a:p>
            <a:pPr algn="ctr"/>
            <a:r>
              <a:rPr lang="es-ES" sz="1600"/>
              <a:t>Porque te quiero a ti, porque te quiero,                                                                                      cerré mi puerta una mañana y eché a andar.                                                                                     Porque te quiero a ti, porque te quiero,                                                                                                dejé los montes y me vine al mar.                                                                                                     Tu nombre me sabe a yerba                                                                                                                   de la que nace en el valle                                                                                                                          a golpes de sol y de agua.                                                                                                                     Tu nombre me lleva atado                                                                                                                   en un pliego de tu talle y en el bies de tu enagua. </a:t>
            </a:r>
            <a:br>
              <a:rPr lang="es-ES" sz="1600"/>
            </a:br>
            <a:r>
              <a:rPr lang="es-ES" sz="1600"/>
              <a:t>Porque te quiero a ti, porque te quiero,                                                                                          aunque estás lejos yo te siento a flor de piel.                                                                                     Porque te quiero a ti, porque te quiero,                                                                                                   se hace más corto el camino aquél.                                                                                                Tu nombre me sabe a yerba                                                                                                                de la que nace en el valle                                                                                                                      a golpes de sol y de agua.                                                                                                                      Tu nombre me lleva atado                                                                                                                     en un pliegue de tu talle y en el bies de tu enagua.                                                                        Porque te quiero a ti, porque te quiero,                                                                                                   mi voz se rompe como el cielo al clarear.                                                                                     Porque te quiero a ti, porque te quiero,                                                                                              dejé los montes y me vine al mar.</a:t>
            </a:r>
          </a:p>
        </p:txBody>
      </p:sp>
    </p:spTree>
  </p:cSld>
  <p:clrMapOvr>
    <a:masterClrMapping/>
  </p:clrMapOvr>
  <p:transition spd="slow">
    <p:fade thruBlk="1"/>
    <p:sndAc>
      <p:stSnd>
        <p:snd r:embed="rId2" name="Joan Manuel Serrat - Tu Nombre Me Sabe A Yerb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1266"/>
                                        </p:tgtEl>
                                        <p:attrNameLst>
                                          <p:attrName>style.visibility</p:attrName>
                                        </p:attrNameLst>
                                      </p:cBhvr>
                                      <p:to>
                                        <p:strVal val="visible"/>
                                      </p:to>
                                    </p:set>
                                    <p:anim calcmode="lin" valueType="num">
                                      <p:cBhvr>
                                        <p:cTn id="11" dur="2000" fill="hold"/>
                                        <p:tgtEl>
                                          <p:spTgt spid="11266"/>
                                        </p:tgtEl>
                                        <p:attrNameLst>
                                          <p:attrName>ppt_w</p:attrName>
                                        </p:attrNameLst>
                                      </p:cBhvr>
                                      <p:tavLst>
                                        <p:tav tm="0">
                                          <p:val>
                                            <p:fltVal val="0"/>
                                          </p:val>
                                        </p:tav>
                                        <p:tav tm="100000">
                                          <p:val>
                                            <p:strVal val="#ppt_w"/>
                                          </p:val>
                                        </p:tav>
                                      </p:tavLst>
                                    </p:anim>
                                    <p:anim calcmode="lin" valueType="num">
                                      <p:cBhvr>
                                        <p:cTn id="12" dur="2000" fill="hold"/>
                                        <p:tgtEl>
                                          <p:spTgt spid="11266"/>
                                        </p:tgtEl>
                                        <p:attrNameLst>
                                          <p:attrName>ppt_h</p:attrName>
                                        </p:attrNameLst>
                                      </p:cBhvr>
                                      <p:tavLst>
                                        <p:tav tm="0">
                                          <p:val>
                                            <p:fltVal val="0"/>
                                          </p:val>
                                        </p:tav>
                                        <p:tav tm="100000">
                                          <p:val>
                                            <p:strVal val="#ppt_h"/>
                                          </p:val>
                                        </p:tav>
                                      </p:tavLst>
                                    </p:anim>
                                    <p:animEffect transition="in" filter="fade">
                                      <p:cBhvr>
                                        <p:cTn id="13" dur="2000"/>
                                        <p:tgtEl>
                                          <p:spTgt spid="11266"/>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1268"/>
                                        </p:tgtEl>
                                        <p:attrNameLst>
                                          <p:attrName>style.visibility</p:attrName>
                                        </p:attrNameLst>
                                      </p:cBhvr>
                                      <p:to>
                                        <p:strVal val="visible"/>
                                      </p:to>
                                    </p:set>
                                    <p:animEffect transition="in" filter="fade">
                                      <p:cBhvr>
                                        <p:cTn id="17" dur="2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9814" grpId="0" animBg="1"/>
      <p:bldP spid="1126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4" name="Picture 6" descr="joan-manuel-serrat-con-adela-micha-370x270"/>
          <p:cNvPicPr>
            <a:picLocks noChangeAspect="1" noChangeArrowheads="1"/>
          </p:cNvPicPr>
          <p:nvPr/>
        </p:nvPicPr>
        <p:blipFill>
          <a:blip r:embed="rId3">
            <a:lum bright="60000" contrast="-60000"/>
          </a:blip>
          <a:srcRect/>
          <a:stretch>
            <a:fillRect/>
          </a:stretch>
        </p:blipFill>
        <p:spPr bwMode="auto">
          <a:xfrm>
            <a:off x="323850" y="260350"/>
            <a:ext cx="8424863" cy="6337300"/>
          </a:xfrm>
          <a:prstGeom prst="rect">
            <a:avLst/>
          </a:prstGeom>
          <a:noFill/>
        </p:spPr>
      </p:pic>
      <p:sp>
        <p:nvSpPr>
          <p:cNvPr id="22530"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Lucía</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22532" name="Rectangle 4"/>
          <p:cNvSpPr>
            <a:spLocks noChangeArrowheads="1"/>
          </p:cNvSpPr>
          <p:nvPr/>
        </p:nvSpPr>
        <p:spPr bwMode="auto">
          <a:xfrm>
            <a:off x="250825" y="1231900"/>
            <a:ext cx="8569325" cy="5226050"/>
          </a:xfrm>
          <a:prstGeom prst="rect">
            <a:avLst/>
          </a:prstGeom>
          <a:noFill/>
          <a:ln w="9525">
            <a:noFill/>
            <a:miter lim="800000"/>
            <a:headEnd/>
            <a:tailEnd/>
          </a:ln>
          <a:effectLst/>
        </p:spPr>
        <p:txBody>
          <a:bodyPr anchor="ctr">
            <a:spAutoFit/>
          </a:bodyPr>
          <a:lstStyle/>
          <a:p>
            <a:pPr algn="ctr"/>
            <a:r>
              <a:rPr lang="es-ES" sz="1600"/>
              <a:t>Vuela esta canción para ti, Lucía,                                                                                                                             la más bella historia de amor que tuve y tendré.                                                                                                            Es una carta de amor                                                                                                                                              que se lleva el viento pintada en mi voz                                                                                         a ninguna parte a ningún buzón.                                                                                                No hay nada mas bello que lo que nunca he tenido.                                                                                                 Nada mas amado que lo que perdí.                                                                                                                      Perdóname si hoy busco en la arena                                                                                                                          una luna llena que arañaba el mar... </a:t>
            </a:r>
            <a:br>
              <a:rPr lang="es-ES" sz="1600"/>
            </a:br>
            <a:r>
              <a:rPr lang="es-ES" sz="1600"/>
              <a:t>Si alguna vez fui un ave de paso,                                                                                                                              lo olvidé pa' anidar en tus brazos.                                                                                                                            Si alguna vez fui bello y fui bueno,                                                                                                                              fue enredado en tu cuello y tus senos.                                                                                                                    Si alguna vez fui sabio en amores,                                                                                                                           lo aprendí de tus labios cantores.                                                                                                                           Si alguna vez amé, si algún día después de amar, amé,                                                                                         fue por tu amor, Lucía, Lucía...                                                                                                                                         Tus recuerdos son cada día más dulces,                                                                                                                  el olvido sólo se llevó la mitad,                                                                                                                              y tu sombra aún se acuesta en mi cama con la oscuridad,                                                                                              entre mi almohada y mi soledad.</a:t>
            </a:r>
          </a:p>
        </p:txBody>
      </p:sp>
    </p:spTree>
  </p:cSld>
  <p:clrMapOvr>
    <a:masterClrMapping/>
  </p:clrMapOvr>
  <p:transition spd="slow">
    <p:fade thruBlk="1"/>
    <p:sndAc>
      <p:stSnd>
        <p:snd r:embed="rId2" name="07. LUC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22530"/>
                                        </p:tgtEl>
                                        <p:attrNameLst>
                                          <p:attrName>style.visibility</p:attrName>
                                        </p:attrNameLst>
                                      </p:cBhvr>
                                      <p:to>
                                        <p:strVal val="visible"/>
                                      </p:to>
                                    </p:set>
                                    <p:anim calcmode="lin" valueType="num">
                                      <p:cBhvr>
                                        <p:cTn id="11" dur="2000" fill="hold"/>
                                        <p:tgtEl>
                                          <p:spTgt spid="22530"/>
                                        </p:tgtEl>
                                        <p:attrNameLst>
                                          <p:attrName>ppt_w</p:attrName>
                                        </p:attrNameLst>
                                      </p:cBhvr>
                                      <p:tavLst>
                                        <p:tav tm="0">
                                          <p:val>
                                            <p:fltVal val="0"/>
                                          </p:val>
                                        </p:tav>
                                        <p:tav tm="100000">
                                          <p:val>
                                            <p:strVal val="#ppt_w"/>
                                          </p:val>
                                        </p:tav>
                                      </p:tavLst>
                                    </p:anim>
                                    <p:anim calcmode="lin" valueType="num">
                                      <p:cBhvr>
                                        <p:cTn id="12" dur="2000" fill="hold"/>
                                        <p:tgtEl>
                                          <p:spTgt spid="22530"/>
                                        </p:tgtEl>
                                        <p:attrNameLst>
                                          <p:attrName>ppt_h</p:attrName>
                                        </p:attrNameLst>
                                      </p:cBhvr>
                                      <p:tavLst>
                                        <p:tav tm="0">
                                          <p:val>
                                            <p:fltVal val="0"/>
                                          </p:val>
                                        </p:tav>
                                        <p:tav tm="100000">
                                          <p:val>
                                            <p:strVal val="#ppt_h"/>
                                          </p:val>
                                        </p:tav>
                                      </p:tavLst>
                                    </p:anim>
                                    <p:animEffect transition="in" filter="fade">
                                      <p:cBhvr>
                                        <p:cTn id="13" dur="2000"/>
                                        <p:tgtEl>
                                          <p:spTgt spid="22530"/>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fade">
                                      <p:cBhvr>
                                        <p:cTn id="17" dur="20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119814" grpId="0" animBg="1"/>
      <p:bldP spid="225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0" name="Picture 8" descr="Serrat"/>
          <p:cNvPicPr>
            <a:picLocks noChangeAspect="1" noChangeArrowheads="1"/>
          </p:cNvPicPr>
          <p:nvPr/>
        </p:nvPicPr>
        <p:blipFill>
          <a:blip r:embed="rId3">
            <a:lum bright="60000" contrast="-60000"/>
          </a:blip>
          <a:srcRect/>
          <a:stretch>
            <a:fillRect/>
          </a:stretch>
        </p:blipFill>
        <p:spPr bwMode="auto">
          <a:xfrm>
            <a:off x="323850" y="333375"/>
            <a:ext cx="8424863" cy="6264275"/>
          </a:xfrm>
          <a:prstGeom prst="rect">
            <a:avLst/>
          </a:prstGeom>
          <a:noFill/>
        </p:spPr>
      </p:pic>
      <p:sp>
        <p:nvSpPr>
          <p:cNvPr id="18434"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Paraules D'Amor </a:t>
            </a:r>
            <a:r>
              <a:rPr lang="es-ES" sz="2800" b="1">
                <a:solidFill>
                  <a:srgbClr val="990000"/>
                </a:solidFill>
              </a:rPr>
              <a:t>(Catalán)</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8436" name="Rectangle 4"/>
          <p:cNvSpPr>
            <a:spLocks noChangeArrowheads="1"/>
          </p:cNvSpPr>
          <p:nvPr/>
        </p:nvSpPr>
        <p:spPr bwMode="auto">
          <a:xfrm>
            <a:off x="179388" y="809625"/>
            <a:ext cx="8569325" cy="6048375"/>
          </a:xfrm>
          <a:prstGeom prst="rect">
            <a:avLst/>
          </a:prstGeom>
          <a:noFill/>
          <a:ln w="9525">
            <a:noFill/>
            <a:miter lim="800000"/>
            <a:headEnd/>
            <a:tailEnd/>
          </a:ln>
          <a:effectLst/>
        </p:spPr>
        <p:txBody>
          <a:bodyPr anchor="ctr">
            <a:spAutoFit/>
          </a:bodyPr>
          <a:lstStyle/>
          <a:p>
            <a:pPr algn="ctr"/>
            <a:endParaRPr lang="es-ES" sz="1400"/>
          </a:p>
          <a:p>
            <a:pPr algn="ctr"/>
            <a:r>
              <a:rPr lang="es-ES" sz="1400"/>
              <a:t>Ella em va estimar tant...                                                                                                                                            Jo me l'estimo encara.                                                                                                                                             Plegats vam travessar una porta tancada.                                                                                                                  Ella, com us ho podré dir,                                                                                                                                            era tot el meu món llavors                                                                                                                                   quan en la llar cremàven només paraules d'amor...                                                                                    </a:t>
            </a:r>
            <a:r>
              <a:rPr lang="fr-FR" sz="1400"/>
              <a:t>Paraules d'amor senzilles i tendres.                                                                                                                                No en sabíem més, teníem quinze anys.                                                                                                                    No havíem tingut massa temps per aprendre'n,                                                                                                      tot just despertàvem del son dels infants.                                                                                                               En teníem prou amb tres frases fetes                                                                                                                       que havíem après d'antics comediants.                                                                                                          D'històries d'amor, somnis de poetes,                                                                                                                              no en sabíem més, teníem quinze anys...                                                                                                                      Ella qui sap on és, ella qui sap on para.                                                                                                                          La vaig perdre i mai més he tornat a trobar-la.                                                                                                       Però sovint en fer-se fosc, de lluny m'arriba una cançó.                                                                                       Velles notes, vells acords, velles paraules d'amor...                                                                                                     Paraules d'amor senzilles i tendres.                                                                                                                            No en sabíem més, teníem quinze anys.                                                                                                                      No havíem tingut massa temps per aprendre'n,                                                                                                              tot just despertàvem del son dels infants. </a:t>
            </a:r>
            <a:br>
              <a:rPr lang="fr-FR" sz="1400"/>
            </a:br>
            <a:r>
              <a:rPr lang="fr-FR" sz="1400"/>
              <a:t>En teníem prou amb tres frases fetes                                                                                                                     que havíem après d'antics comediants.                                                                                                            D'històries d'amor, somnis de poetes,                                                                                                                          no en sabíem més, teníem quinze anys...</a:t>
            </a:r>
            <a:endParaRPr lang="es-ES" sz="1400"/>
          </a:p>
          <a:p>
            <a:pPr algn="ctr" eaLnBrk="0" hangingPunct="0"/>
            <a:endParaRPr lang="es-ES" sz="1400"/>
          </a:p>
        </p:txBody>
      </p:sp>
    </p:spTree>
  </p:cSld>
  <p:clrMapOvr>
    <a:masterClrMapping/>
  </p:clrMapOvr>
  <p:transition spd="slow">
    <p:fade thruBlk="1"/>
    <p:sndAc>
      <p:stSnd>
        <p:snd r:embed="rId2" name="joan manuel serrat - paraules d'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2000" fill="hold"/>
                                        <p:tgtEl>
                                          <p:spTgt spid="18434"/>
                                        </p:tgtEl>
                                        <p:attrNameLst>
                                          <p:attrName>ppt_w</p:attrName>
                                        </p:attrNameLst>
                                      </p:cBhvr>
                                      <p:tavLst>
                                        <p:tav tm="0">
                                          <p:val>
                                            <p:fltVal val="0"/>
                                          </p:val>
                                        </p:tav>
                                        <p:tav tm="100000">
                                          <p:val>
                                            <p:strVal val="#ppt_w"/>
                                          </p:val>
                                        </p:tav>
                                      </p:tavLst>
                                    </p:anim>
                                    <p:anim calcmode="lin" valueType="num">
                                      <p:cBhvr>
                                        <p:cTn id="12" dur="2000" fill="hold"/>
                                        <p:tgtEl>
                                          <p:spTgt spid="18434"/>
                                        </p:tgtEl>
                                        <p:attrNameLst>
                                          <p:attrName>ppt_h</p:attrName>
                                        </p:attrNameLst>
                                      </p:cBhvr>
                                      <p:tavLst>
                                        <p:tav tm="0">
                                          <p:val>
                                            <p:fltVal val="0"/>
                                          </p:val>
                                        </p:tav>
                                        <p:tav tm="100000">
                                          <p:val>
                                            <p:strVal val="#ppt_h"/>
                                          </p:val>
                                        </p:tav>
                                      </p:tavLst>
                                    </p:anim>
                                    <p:animEffect transition="in" filter="fade">
                                      <p:cBhvr>
                                        <p:cTn id="13" dur="2000"/>
                                        <p:tgtEl>
                                          <p:spTgt spid="1843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8436"/>
                                        </p:tgtEl>
                                        <p:attrNameLst>
                                          <p:attrName>style.visibility</p:attrName>
                                        </p:attrNameLst>
                                      </p:cBhvr>
                                      <p:to>
                                        <p:strVal val="visible"/>
                                      </p:to>
                                    </p:set>
                                    <p:animEffect transition="in" filter="fade">
                                      <p:cBhvr>
                                        <p:cTn id="17" dur="2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19814" grpId="0" animBg="1"/>
      <p:bldP spid="184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3" name="Picture 7" descr="serrat_grec_avui"/>
          <p:cNvPicPr>
            <a:picLocks noChangeAspect="1" noChangeArrowheads="1"/>
          </p:cNvPicPr>
          <p:nvPr/>
        </p:nvPicPr>
        <p:blipFill>
          <a:blip r:embed="rId3">
            <a:lum bright="70000" contrast="-70000"/>
          </a:blip>
          <a:srcRect/>
          <a:stretch>
            <a:fillRect/>
          </a:stretch>
        </p:blipFill>
        <p:spPr bwMode="auto">
          <a:xfrm>
            <a:off x="250825" y="260350"/>
            <a:ext cx="8569325" cy="6408738"/>
          </a:xfrm>
          <a:prstGeom prst="rect">
            <a:avLst/>
          </a:prstGeom>
          <a:noFill/>
        </p:spPr>
      </p:pic>
      <p:sp>
        <p:nvSpPr>
          <p:cNvPr id="19458"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Palabras de amor</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9460" name="Rectangle 4"/>
          <p:cNvSpPr>
            <a:spLocks noChangeArrowheads="1"/>
          </p:cNvSpPr>
          <p:nvPr/>
        </p:nvSpPr>
        <p:spPr bwMode="auto">
          <a:xfrm>
            <a:off x="468313" y="1557338"/>
            <a:ext cx="4175125" cy="3759200"/>
          </a:xfrm>
          <a:prstGeom prst="rect">
            <a:avLst/>
          </a:prstGeom>
          <a:noFill/>
          <a:ln w="9525">
            <a:noFill/>
            <a:miter lim="800000"/>
            <a:headEnd/>
            <a:tailEnd/>
          </a:ln>
          <a:effectLst/>
        </p:spPr>
        <p:txBody>
          <a:bodyPr anchor="ctr">
            <a:spAutoFit/>
          </a:bodyPr>
          <a:lstStyle/>
          <a:p>
            <a:r>
              <a:rPr lang="es-ES" sz="1600"/>
              <a:t>Él me quiso tanto...                                                                                                                                                                             Yo aún sigo enamorada.                                                                                                                                                                       Juntos atravesamos una puerta cerrada.                                                                                                                                          Él, cómo os diría...                                                                                                                                                                                       era toda mi ocupación,                                                                                                                                                                  cuando en la lumbre ardían sólo palabras de amor...                                                                                                                 Palabras de amor sencillas y tiernas                                                                                                                                             que echamos al vuelo por primera vez,                                                                                                                                           apenas tuvimos tiempo de aprenderlas,                                                                                                                                       recién despertábamos de la niñez.                                                                                                                                                           Nos bastaban esas tres frases hechas                                                                                                                                                     que entonaba un trasnochado galán,                                                                                                                                                      de historias de amor, sueños de poetas,                                                                                                                                             a los quince años no se saben más...                                                                                                                                                    </a:t>
            </a:r>
          </a:p>
        </p:txBody>
      </p:sp>
      <p:sp>
        <p:nvSpPr>
          <p:cNvPr id="19465" name="Text Box 9"/>
          <p:cNvSpPr txBox="1">
            <a:spLocks noChangeArrowheads="1"/>
          </p:cNvSpPr>
          <p:nvPr/>
        </p:nvSpPr>
        <p:spPr bwMode="auto">
          <a:xfrm>
            <a:off x="6732588" y="6308725"/>
            <a:ext cx="2087562" cy="304800"/>
          </a:xfrm>
          <a:prstGeom prst="rect">
            <a:avLst/>
          </a:prstGeom>
          <a:noFill/>
          <a:ln w="9525">
            <a:noFill/>
            <a:miter lim="800000"/>
            <a:headEnd/>
            <a:tailEnd/>
          </a:ln>
          <a:effectLst/>
        </p:spPr>
        <p:txBody>
          <a:bodyPr>
            <a:spAutoFit/>
          </a:bodyPr>
          <a:lstStyle/>
          <a:p>
            <a:pPr>
              <a:spcBef>
                <a:spcPct val="50000"/>
              </a:spcBef>
            </a:pPr>
            <a:r>
              <a:rPr lang="es-ES" sz="1400" b="1">
                <a:solidFill>
                  <a:srgbClr val="CC3300"/>
                </a:solidFill>
              </a:rPr>
              <a:t>     Con Amaya Uranga</a:t>
            </a:r>
          </a:p>
        </p:txBody>
      </p:sp>
      <p:sp>
        <p:nvSpPr>
          <p:cNvPr id="19468" name="Rectangle 12"/>
          <p:cNvSpPr>
            <a:spLocks noChangeArrowheads="1"/>
          </p:cNvSpPr>
          <p:nvPr/>
        </p:nvSpPr>
        <p:spPr bwMode="auto">
          <a:xfrm>
            <a:off x="4859338" y="1557338"/>
            <a:ext cx="3889375" cy="4003675"/>
          </a:xfrm>
          <a:prstGeom prst="rect">
            <a:avLst/>
          </a:prstGeom>
          <a:noFill/>
          <a:ln w="9525">
            <a:noFill/>
            <a:miter lim="800000"/>
            <a:headEnd/>
            <a:tailEnd/>
          </a:ln>
          <a:effectLst/>
        </p:spPr>
        <p:txBody>
          <a:bodyPr>
            <a:spAutoFit/>
          </a:bodyPr>
          <a:lstStyle/>
          <a:p>
            <a:r>
              <a:rPr lang="es-ES" sz="1600"/>
              <a:t>Ella, dónde andará,                                                                                                                                                                                  tal vez aún me recuerda.                                                                                                                                                                                    Un día se marchó y jamás volví a verla.                                                                                                                                                         Pero, cuando oscurece, lejos,                                                                                                                                                                se escucha una canción,                                                                                                                                                                   vieja música que acuna,                                                                                                                                                                viejas palabras de amor...                                                                                                                                                                  Palabras de amor sencillas y tiernas                                                                                                                                                     que echamos al vuelo por primera vez,                                                                                                                                        apenas tuvimos tiempo de aprenderlas,                                                                                                                                          recién despertábamos de la niñez.                                                                                                                                                        Nos bastaban esas tres frases hechas                                                                                                                                              que entonaba un trasnochado galán,                                                                                                                                                     de historias de amor, sueños de poetas,                                                                                                                                                  a los quince años no se saben más... </a:t>
            </a:r>
            <a:br>
              <a:rPr lang="es-ES" sz="1600"/>
            </a:br>
            <a:r>
              <a:rPr lang="es-ES" sz="1600"/>
              <a:t>A los quince años no se saben más...</a:t>
            </a:r>
          </a:p>
        </p:txBody>
      </p:sp>
    </p:spTree>
  </p:cSld>
  <p:clrMapOvr>
    <a:masterClrMapping/>
  </p:clrMapOvr>
  <p:transition spd="slow">
    <p:fade thruBlk="1"/>
    <p:sndAc>
      <p:stSnd>
        <p:snd r:embed="rId2" name="Joan Manuel Serrat y Amaya (de Mocedades) - Palabras de 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9458"/>
                                        </p:tgtEl>
                                        <p:attrNameLst>
                                          <p:attrName>style.visibility</p:attrName>
                                        </p:attrNameLst>
                                      </p:cBhvr>
                                      <p:to>
                                        <p:strVal val="visible"/>
                                      </p:to>
                                    </p:set>
                                    <p:anim calcmode="lin" valueType="num">
                                      <p:cBhvr>
                                        <p:cTn id="11" dur="2000" fill="hold"/>
                                        <p:tgtEl>
                                          <p:spTgt spid="19458"/>
                                        </p:tgtEl>
                                        <p:attrNameLst>
                                          <p:attrName>ppt_w</p:attrName>
                                        </p:attrNameLst>
                                      </p:cBhvr>
                                      <p:tavLst>
                                        <p:tav tm="0">
                                          <p:val>
                                            <p:fltVal val="0"/>
                                          </p:val>
                                        </p:tav>
                                        <p:tav tm="100000">
                                          <p:val>
                                            <p:strVal val="#ppt_w"/>
                                          </p:val>
                                        </p:tav>
                                      </p:tavLst>
                                    </p:anim>
                                    <p:anim calcmode="lin" valueType="num">
                                      <p:cBhvr>
                                        <p:cTn id="12" dur="2000" fill="hold"/>
                                        <p:tgtEl>
                                          <p:spTgt spid="19458"/>
                                        </p:tgtEl>
                                        <p:attrNameLst>
                                          <p:attrName>ppt_h</p:attrName>
                                        </p:attrNameLst>
                                      </p:cBhvr>
                                      <p:tavLst>
                                        <p:tav tm="0">
                                          <p:val>
                                            <p:fltVal val="0"/>
                                          </p:val>
                                        </p:tav>
                                        <p:tav tm="100000">
                                          <p:val>
                                            <p:strVal val="#ppt_h"/>
                                          </p:val>
                                        </p:tav>
                                      </p:tavLst>
                                    </p:anim>
                                    <p:animEffect transition="in" filter="fade">
                                      <p:cBhvr>
                                        <p:cTn id="13" dur="2000"/>
                                        <p:tgtEl>
                                          <p:spTgt spid="19458"/>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9460"/>
                                        </p:tgtEl>
                                        <p:attrNameLst>
                                          <p:attrName>style.visibility</p:attrName>
                                        </p:attrNameLst>
                                      </p:cBhvr>
                                      <p:to>
                                        <p:strVal val="visible"/>
                                      </p:to>
                                    </p:set>
                                    <p:animEffect transition="in" filter="fade">
                                      <p:cBhvr>
                                        <p:cTn id="17" dur="2000"/>
                                        <p:tgtEl>
                                          <p:spTgt spid="1946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9468"/>
                                        </p:tgtEl>
                                        <p:attrNameLst>
                                          <p:attrName>style.visibility</p:attrName>
                                        </p:attrNameLst>
                                      </p:cBhvr>
                                      <p:to>
                                        <p:strVal val="visible"/>
                                      </p:to>
                                    </p:set>
                                    <p:animEffect transition="in" filter="fade">
                                      <p:cBhvr>
                                        <p:cTn id="20" dur="2000"/>
                                        <p:tgtEl>
                                          <p:spTgt spid="19468"/>
                                        </p:tgtEl>
                                      </p:cBhvr>
                                    </p:animEffect>
                                  </p:childTnLst>
                                </p:cTn>
                              </p:par>
                            </p:childTnLst>
                          </p:cTn>
                        </p:par>
                        <p:par>
                          <p:cTn id="21" fill="hold">
                            <p:stCondLst>
                              <p:cond delay="7000"/>
                            </p:stCondLst>
                            <p:childTnLst>
                              <p:par>
                                <p:cTn id="22" presetID="10" presetClass="entr" presetSubtype="0" fill="hold" grpId="0" nodeType="afterEffect">
                                  <p:stCondLst>
                                    <p:cond delay="0"/>
                                  </p:stCondLst>
                                  <p:childTnLst>
                                    <p:set>
                                      <p:cBhvr>
                                        <p:cTn id="23" dur="1" fill="hold">
                                          <p:stCondLst>
                                            <p:cond delay="0"/>
                                          </p:stCondLst>
                                        </p:cTn>
                                        <p:tgtEl>
                                          <p:spTgt spid="19465"/>
                                        </p:tgtEl>
                                        <p:attrNameLst>
                                          <p:attrName>style.visibility</p:attrName>
                                        </p:attrNameLst>
                                      </p:cBhvr>
                                      <p:to>
                                        <p:strVal val="visible"/>
                                      </p:to>
                                    </p:set>
                                    <p:animEffect transition="in" filter="fade">
                                      <p:cBhvr>
                                        <p:cTn id="24" dur="2000"/>
                                        <p:tgtEl>
                                          <p:spTgt spid="194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19814" grpId="0" animBg="1"/>
      <p:bldP spid="19460" grpId="0"/>
      <p:bldP spid="19465" grpId="0"/>
      <p:bldP spid="1946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Mario_Benedetti_Joan_Manuel_Serrat"/>
          <p:cNvPicPr>
            <a:picLocks noChangeAspect="1" noChangeArrowheads="1"/>
          </p:cNvPicPr>
          <p:nvPr/>
        </p:nvPicPr>
        <p:blipFill>
          <a:blip r:embed="rId3">
            <a:lum bright="70000" contrast="-70000"/>
          </a:blip>
          <a:srcRect/>
          <a:stretch>
            <a:fillRect/>
          </a:stretch>
        </p:blipFill>
        <p:spPr bwMode="auto">
          <a:xfrm>
            <a:off x="250825" y="250825"/>
            <a:ext cx="8497888" cy="6346825"/>
          </a:xfrm>
          <a:prstGeom prst="rect">
            <a:avLst/>
          </a:prstGeom>
          <a:noFill/>
        </p:spPr>
      </p:pic>
      <p:sp>
        <p:nvSpPr>
          <p:cNvPr id="13314" name="Text Box 2"/>
          <p:cNvSpPr txBox="1">
            <a:spLocks noChangeArrowheads="1"/>
          </p:cNvSpPr>
          <p:nvPr/>
        </p:nvSpPr>
        <p:spPr bwMode="auto">
          <a:xfrm>
            <a:off x="250825" y="260350"/>
            <a:ext cx="8497888"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Que va a ser de tí</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3316" name="Rectangle 4"/>
          <p:cNvSpPr>
            <a:spLocks noChangeArrowheads="1"/>
          </p:cNvSpPr>
          <p:nvPr/>
        </p:nvSpPr>
        <p:spPr bwMode="auto">
          <a:xfrm>
            <a:off x="250825" y="1125538"/>
            <a:ext cx="8569325" cy="5470525"/>
          </a:xfrm>
          <a:prstGeom prst="rect">
            <a:avLst/>
          </a:prstGeom>
          <a:noFill/>
          <a:ln w="9525">
            <a:noFill/>
            <a:miter lim="800000"/>
            <a:headEnd/>
            <a:tailEnd/>
          </a:ln>
          <a:effectLst/>
        </p:spPr>
        <p:txBody>
          <a:bodyPr anchor="ctr">
            <a:spAutoFit/>
          </a:bodyPr>
          <a:lstStyle/>
          <a:p>
            <a:pPr algn="ctr"/>
            <a:r>
              <a:rPr lang="es-ES" sz="1600"/>
              <a:t>Hace más de un año ya que en casa no está tu pequeña.                                                       Un lunes de noche la vi salir con su impermeable amarillo,                                                       sus cosas en un hatillo y cantando... «quiero ser feliz» ...                                                      Te dejó sobre el mantel su adiós de papel, tu pequeña.                                                         Te decía que en el alma y la piel se le borraron las pecas,                                                         y su mundo de muñecas pasó...                                                                                                 Pasó veloz y ligera como una primavera en flor...                                                                          Qué va a ser de ti lejos de casa.                                                                                           Nena, qué va a ser de ti.</a:t>
            </a:r>
          </a:p>
          <a:p>
            <a:pPr algn="ctr"/>
            <a:r>
              <a:rPr lang="es-ES" sz="1600"/>
              <a:t>Qué va a ser de ti lejos de casa.                                                                                           Nena, qué va a ser de ti.</a:t>
            </a:r>
          </a:p>
          <a:p>
            <a:pPr algn="ctr"/>
            <a:r>
              <a:rPr lang="es-ES" sz="1600"/>
              <a:t>Esperaste en el sillón y luego en el balcón a la pequeña. </a:t>
            </a:r>
            <a:br>
              <a:rPr lang="es-ES" sz="1600"/>
            </a:br>
            <a:r>
              <a:rPr lang="es-ES" sz="1600"/>
              <a:t>Y de punta a punta de la ciudad preguntaste a los vecinos y saliste a los caminos.                      Quién sabe dónde andará...                                                                                                          Y hoy te preguntas por qué un día se fue tu pequeña,                                                                    si le diste toda tu juventud,                                                                                                         un buen colegio de pago,                                                                                                         el mejor de los bocados y tu amor...                                                                                     Amor sobre las rodillas.                                                                                                  Caballito trotador.                                                                                                                 Qué va a ser de ti lejos de casa...                                                                                         </a:t>
            </a:r>
            <a:r>
              <a:rPr lang="pt-PT" sz="1600"/>
              <a:t>Nena, qué va a ser de ti...</a:t>
            </a:r>
            <a:r>
              <a:rPr lang="es-ES" sz="1600"/>
              <a:t>                                                                                                                                                 </a:t>
            </a:r>
            <a:endParaRPr lang="pt-PT" sz="1600"/>
          </a:p>
        </p:txBody>
      </p:sp>
    </p:spTree>
  </p:cSld>
  <p:clrMapOvr>
    <a:masterClrMapping/>
  </p:clrMapOvr>
  <p:transition spd="slow">
    <p:fade thruBlk="1"/>
    <p:sndAc>
      <p:stSnd>
        <p:snd r:embed="rId2" name="06. QUE VA A SER DE 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2000" fill="hold"/>
                                        <p:tgtEl>
                                          <p:spTgt spid="13314"/>
                                        </p:tgtEl>
                                        <p:attrNameLst>
                                          <p:attrName>ppt_w</p:attrName>
                                        </p:attrNameLst>
                                      </p:cBhvr>
                                      <p:tavLst>
                                        <p:tav tm="0">
                                          <p:val>
                                            <p:fltVal val="0"/>
                                          </p:val>
                                        </p:tav>
                                        <p:tav tm="100000">
                                          <p:val>
                                            <p:strVal val="#ppt_w"/>
                                          </p:val>
                                        </p:tav>
                                      </p:tavLst>
                                    </p:anim>
                                    <p:anim calcmode="lin" valueType="num">
                                      <p:cBhvr>
                                        <p:cTn id="12" dur="2000" fill="hold"/>
                                        <p:tgtEl>
                                          <p:spTgt spid="13314"/>
                                        </p:tgtEl>
                                        <p:attrNameLst>
                                          <p:attrName>ppt_h</p:attrName>
                                        </p:attrNameLst>
                                      </p:cBhvr>
                                      <p:tavLst>
                                        <p:tav tm="0">
                                          <p:val>
                                            <p:fltVal val="0"/>
                                          </p:val>
                                        </p:tav>
                                        <p:tav tm="100000">
                                          <p:val>
                                            <p:strVal val="#ppt_h"/>
                                          </p:val>
                                        </p:tav>
                                      </p:tavLst>
                                    </p:anim>
                                    <p:animEffect transition="in" filter="fade">
                                      <p:cBhvr>
                                        <p:cTn id="13" dur="2000"/>
                                        <p:tgtEl>
                                          <p:spTgt spid="1331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3316"/>
                                        </p:tgtEl>
                                        <p:attrNameLst>
                                          <p:attrName>style.visibility</p:attrName>
                                        </p:attrNameLst>
                                      </p:cBhvr>
                                      <p:to>
                                        <p:strVal val="visible"/>
                                      </p:to>
                                    </p:set>
                                    <p:animEffect transition="in" filter="fade">
                                      <p:cBhvr>
                                        <p:cTn id="17" dur="2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19814" grpId="0" animBg="1"/>
      <p:bldP spid="133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NOA-SERRAT"/>
          <p:cNvPicPr>
            <a:picLocks noChangeAspect="1" noChangeArrowheads="1"/>
          </p:cNvPicPr>
          <p:nvPr/>
        </p:nvPicPr>
        <p:blipFill>
          <a:blip r:embed="rId3">
            <a:lum bright="60000" contrast="-60000"/>
          </a:blip>
          <a:srcRect/>
          <a:stretch>
            <a:fillRect/>
          </a:stretch>
        </p:blipFill>
        <p:spPr bwMode="auto">
          <a:xfrm>
            <a:off x="250825" y="260350"/>
            <a:ext cx="8569325" cy="6380163"/>
          </a:xfrm>
          <a:prstGeom prst="rect">
            <a:avLst/>
          </a:prstGeom>
          <a:noFill/>
        </p:spPr>
      </p:pic>
      <p:sp>
        <p:nvSpPr>
          <p:cNvPr id="12290"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Es caprichoso el azar</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2292" name="Rectangle 4"/>
          <p:cNvSpPr>
            <a:spLocks noChangeArrowheads="1"/>
          </p:cNvSpPr>
          <p:nvPr/>
        </p:nvSpPr>
        <p:spPr bwMode="auto">
          <a:xfrm>
            <a:off x="250825" y="1268413"/>
            <a:ext cx="8569325" cy="5286375"/>
          </a:xfrm>
          <a:prstGeom prst="rect">
            <a:avLst/>
          </a:prstGeom>
          <a:noFill/>
          <a:ln w="9525">
            <a:noFill/>
            <a:miter lim="800000"/>
            <a:headEnd/>
            <a:tailEnd/>
          </a:ln>
          <a:effectLst/>
        </p:spPr>
        <p:txBody>
          <a:bodyPr anchor="ctr">
            <a:spAutoFit/>
          </a:bodyPr>
          <a:lstStyle/>
          <a:p>
            <a:pPr algn="ctr"/>
            <a:r>
              <a:rPr lang="es-ES" sz="1600"/>
              <a:t>Fue sin querer...                                                                                                                                Es caprichoso el azar.                                                                                                                           No te busqué ni me viniste a buscar.                                                                                             Tú estabas donde no tenías que estar;                                                                                                      y yo pasé, pasé sin querer pasar.                                                                                                       Y me viste y te vi entre la gente que iba y venía con prisa                                                                     en la tarde que anunciaba chaparrón.                                                                                            Tanto tiempo esperándote...</a:t>
            </a:r>
          </a:p>
          <a:p>
            <a:pPr algn="ctr"/>
            <a:r>
              <a:rPr lang="es-ES"/>
              <a:t>Tanto tiempo esperándote</a:t>
            </a:r>
            <a:r>
              <a:rPr lang="es-ES" sz="1600"/>
              <a:t> </a:t>
            </a:r>
          </a:p>
          <a:p>
            <a:pPr algn="ctr"/>
            <a:r>
              <a:rPr lang="es-ES" sz="1600"/>
              <a:t>Fue sin querer...                                                                                                                                        Es caprichoso el azar. </a:t>
            </a:r>
            <a:br>
              <a:rPr lang="es-ES" sz="1600"/>
            </a:br>
            <a:r>
              <a:rPr lang="es-ES" sz="1600"/>
              <a:t>No te busqué ni me viniste a buscar.                                                                                                       Yo estaba donde no tenía que estar                                                                                                                 y pasaste tú, como sin querer pasar.                                                                                           Pero prendió el azar semáforos carmín,                                                                                            detuvo el autobús y el aguacero hasta que me miraste tú.                                                            Tanto tiempo esperándote... </a:t>
            </a:r>
          </a:p>
          <a:p>
            <a:pPr algn="ctr"/>
            <a:r>
              <a:rPr lang="es-ES"/>
              <a:t>Tanto tiempo esperándote...</a:t>
            </a:r>
            <a:r>
              <a:rPr lang="es-ES" sz="1600"/>
              <a:t>                                                                                                       Fue sin querer...                                                                                                                                Es caprichoso el azar.                                                                                                                                          No te busqué, ni me viniste a buscar.</a:t>
            </a:r>
          </a:p>
        </p:txBody>
      </p:sp>
      <p:sp>
        <p:nvSpPr>
          <p:cNvPr id="12296" name="Text Box 8"/>
          <p:cNvSpPr txBox="1">
            <a:spLocks noChangeArrowheads="1"/>
          </p:cNvSpPr>
          <p:nvPr/>
        </p:nvSpPr>
        <p:spPr bwMode="auto">
          <a:xfrm>
            <a:off x="7740650" y="6308725"/>
            <a:ext cx="1403350" cy="304800"/>
          </a:xfrm>
          <a:prstGeom prst="rect">
            <a:avLst/>
          </a:prstGeom>
          <a:noFill/>
          <a:ln w="9525">
            <a:noFill/>
            <a:miter lim="800000"/>
            <a:headEnd/>
            <a:tailEnd/>
          </a:ln>
          <a:effectLst/>
        </p:spPr>
        <p:txBody>
          <a:bodyPr>
            <a:spAutoFit/>
          </a:bodyPr>
          <a:lstStyle/>
          <a:p>
            <a:pPr>
              <a:spcBef>
                <a:spcPct val="50000"/>
              </a:spcBef>
            </a:pPr>
            <a:r>
              <a:rPr lang="es-ES" sz="1400" b="1">
                <a:solidFill>
                  <a:srgbClr val="CC3300"/>
                </a:solidFill>
              </a:rPr>
              <a:t> Con Noa</a:t>
            </a:r>
          </a:p>
        </p:txBody>
      </p:sp>
    </p:spTree>
  </p:cSld>
  <p:clrMapOvr>
    <a:masterClrMapping/>
  </p:clrMapOvr>
  <p:transition spd="slow">
    <p:fade thruBlk="1"/>
    <p:sndAc>
      <p:stSnd>
        <p:snd r:embed="rId2" name="Joan Manuel Serrat - Es caprichoso el 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2290"/>
                                        </p:tgtEl>
                                        <p:attrNameLst>
                                          <p:attrName>style.visibility</p:attrName>
                                        </p:attrNameLst>
                                      </p:cBhvr>
                                      <p:to>
                                        <p:strVal val="visible"/>
                                      </p:to>
                                    </p:set>
                                    <p:anim calcmode="lin" valueType="num">
                                      <p:cBhvr>
                                        <p:cTn id="11" dur="2000" fill="hold"/>
                                        <p:tgtEl>
                                          <p:spTgt spid="12290"/>
                                        </p:tgtEl>
                                        <p:attrNameLst>
                                          <p:attrName>ppt_w</p:attrName>
                                        </p:attrNameLst>
                                      </p:cBhvr>
                                      <p:tavLst>
                                        <p:tav tm="0">
                                          <p:val>
                                            <p:fltVal val="0"/>
                                          </p:val>
                                        </p:tav>
                                        <p:tav tm="100000">
                                          <p:val>
                                            <p:strVal val="#ppt_w"/>
                                          </p:val>
                                        </p:tav>
                                      </p:tavLst>
                                    </p:anim>
                                    <p:anim calcmode="lin" valueType="num">
                                      <p:cBhvr>
                                        <p:cTn id="12" dur="2000" fill="hold"/>
                                        <p:tgtEl>
                                          <p:spTgt spid="12290"/>
                                        </p:tgtEl>
                                        <p:attrNameLst>
                                          <p:attrName>ppt_h</p:attrName>
                                        </p:attrNameLst>
                                      </p:cBhvr>
                                      <p:tavLst>
                                        <p:tav tm="0">
                                          <p:val>
                                            <p:fltVal val="0"/>
                                          </p:val>
                                        </p:tav>
                                        <p:tav tm="100000">
                                          <p:val>
                                            <p:strVal val="#ppt_h"/>
                                          </p:val>
                                        </p:tav>
                                      </p:tavLst>
                                    </p:anim>
                                    <p:animEffect transition="in" filter="fade">
                                      <p:cBhvr>
                                        <p:cTn id="13" dur="2000"/>
                                        <p:tgtEl>
                                          <p:spTgt spid="12290"/>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fade">
                                      <p:cBhvr>
                                        <p:cTn id="17" dur="2000"/>
                                        <p:tgtEl>
                                          <p:spTgt spid="12292"/>
                                        </p:tgtEl>
                                      </p:cBhvr>
                                    </p:animEffect>
                                  </p:childTnLst>
                                </p:cTn>
                              </p:par>
                            </p:childTnLst>
                          </p:cTn>
                        </p:par>
                        <p:par>
                          <p:cTn id="18" fill="hold">
                            <p:stCondLst>
                              <p:cond delay="7000"/>
                            </p:stCondLst>
                            <p:childTnLst>
                              <p:par>
                                <p:cTn id="19" presetID="10" presetClass="entr" presetSubtype="0" fill="hold" grpId="0" nodeType="afterEffect">
                                  <p:stCondLst>
                                    <p:cond delay="0"/>
                                  </p:stCondLst>
                                  <p:childTnLst>
                                    <p:set>
                                      <p:cBhvr>
                                        <p:cTn id="20" dur="1" fill="hold">
                                          <p:stCondLst>
                                            <p:cond delay="0"/>
                                          </p:stCondLst>
                                        </p:cTn>
                                        <p:tgtEl>
                                          <p:spTgt spid="12296"/>
                                        </p:tgtEl>
                                        <p:attrNameLst>
                                          <p:attrName>style.visibility</p:attrName>
                                        </p:attrNameLst>
                                      </p:cBhvr>
                                      <p:to>
                                        <p:strVal val="visible"/>
                                      </p:to>
                                    </p:set>
                                    <p:animEffect transition="in" filter="fade">
                                      <p:cBhvr>
                                        <p:cTn id="21" dur="2000"/>
                                        <p:tgtEl>
                                          <p:spTgt spid="12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19814" grpId="0" animBg="1"/>
      <p:bldP spid="12292" grpId="0"/>
      <p:bldP spid="1229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Serrat_Barsa_2005_f"/>
          <p:cNvPicPr>
            <a:picLocks noChangeAspect="1" noChangeArrowheads="1"/>
          </p:cNvPicPr>
          <p:nvPr/>
        </p:nvPicPr>
        <p:blipFill>
          <a:blip r:embed="rId3">
            <a:lum bright="60000" contrast="-60000"/>
          </a:blip>
          <a:srcRect/>
          <a:stretch>
            <a:fillRect/>
          </a:stretch>
        </p:blipFill>
        <p:spPr bwMode="auto">
          <a:xfrm>
            <a:off x="250825" y="279400"/>
            <a:ext cx="8569325" cy="6318250"/>
          </a:xfrm>
          <a:prstGeom prst="rect">
            <a:avLst/>
          </a:prstGeom>
          <a:noFill/>
        </p:spPr>
      </p:pic>
      <p:sp>
        <p:nvSpPr>
          <p:cNvPr id="6146"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Esos locos bajitos</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6148" name="Rectangle 4"/>
          <p:cNvSpPr>
            <a:spLocks noChangeArrowheads="1"/>
          </p:cNvSpPr>
          <p:nvPr/>
        </p:nvSpPr>
        <p:spPr bwMode="auto">
          <a:xfrm>
            <a:off x="250825" y="1268413"/>
            <a:ext cx="8569325" cy="5226050"/>
          </a:xfrm>
          <a:prstGeom prst="rect">
            <a:avLst/>
          </a:prstGeom>
          <a:noFill/>
          <a:ln w="9525">
            <a:noFill/>
            <a:miter lim="800000"/>
            <a:headEnd/>
            <a:tailEnd/>
          </a:ln>
          <a:effectLst/>
        </p:spPr>
        <p:txBody>
          <a:bodyPr anchor="ctr">
            <a:spAutoFit/>
          </a:bodyPr>
          <a:lstStyle/>
          <a:p>
            <a:pPr algn="ctr"/>
            <a:r>
              <a:rPr lang="es-ES" sz="1600"/>
              <a:t>A menudo los hijos se nos parecen,                                                                                                                            y así nos dan la primera satisfacción;                                                                                                                          ésos que se menean con nuestros gestos,                                                                                                          echando mano a cuanto hay a su alrededor.                                                                                                           Esos locos bajitos que se incorporan con los ojos abiertos de par en par,                                                                     sin respeto al horario ni a las costumbres y a los que,                                                                       por su bien, (dicen) que hay que domesticar.                                                                                                                                     Niño, deja ya de joder con la pelota.                                                                                                                        Niño, que eso no se dice, que eso no se hace, que eso no se toca.                                                                         Cargan con nuestros dioses y nuestro idioma,                                                                                                            con nuestros rencores y nuestro porvenir.                                                                                                                    Por eso nos parece que son de goma y que les bastan nuestros cuentos para dormir. </a:t>
            </a:r>
            <a:br>
              <a:rPr lang="es-ES" sz="1600"/>
            </a:br>
            <a:r>
              <a:rPr lang="es-ES" sz="1600"/>
              <a:t>Nos empeñamos en dirigir sus vidas sin saber el oficio y sin vocación.                                                                     Les vamos trasmitiendo nuestras frustraciones con la leche templada y en cada canción.                                       Niño, deja ya de joder con la pelota.                                                                                                                       Niño, que eso no se dice, que eso no se hace, que eso no se toca.                                                                               Nada ni nadie puede impedir que sufran,                                                                                                                   que las agujas avancen en el reloj,                                                                                                                               que decidan por ellos,                                                                                                                                              que se equivoquen,                                                                                                                                                      que crezcan y que un día nos digan adiós.</a:t>
            </a:r>
          </a:p>
        </p:txBody>
      </p:sp>
    </p:spTree>
  </p:cSld>
  <p:clrMapOvr>
    <a:masterClrMapping/>
  </p:clrMapOvr>
  <p:transition spd="slow">
    <p:fade thruBlk="1"/>
    <p:sndAc>
      <p:stSnd>
        <p:snd r:embed="rId2" name="Joan Manuel Serrat - Esos Locos Bajit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2000" fill="hold"/>
                                        <p:tgtEl>
                                          <p:spTgt spid="6146"/>
                                        </p:tgtEl>
                                        <p:attrNameLst>
                                          <p:attrName>ppt_w</p:attrName>
                                        </p:attrNameLst>
                                      </p:cBhvr>
                                      <p:tavLst>
                                        <p:tav tm="0">
                                          <p:val>
                                            <p:fltVal val="0"/>
                                          </p:val>
                                        </p:tav>
                                        <p:tav tm="100000">
                                          <p:val>
                                            <p:strVal val="#ppt_w"/>
                                          </p:val>
                                        </p:tav>
                                      </p:tavLst>
                                    </p:anim>
                                    <p:anim calcmode="lin" valueType="num">
                                      <p:cBhvr>
                                        <p:cTn id="12" dur="2000" fill="hold"/>
                                        <p:tgtEl>
                                          <p:spTgt spid="6146"/>
                                        </p:tgtEl>
                                        <p:attrNameLst>
                                          <p:attrName>ppt_h</p:attrName>
                                        </p:attrNameLst>
                                      </p:cBhvr>
                                      <p:tavLst>
                                        <p:tav tm="0">
                                          <p:val>
                                            <p:fltVal val="0"/>
                                          </p:val>
                                        </p:tav>
                                        <p:tav tm="100000">
                                          <p:val>
                                            <p:strVal val="#ppt_h"/>
                                          </p:val>
                                        </p:tav>
                                      </p:tavLst>
                                    </p:anim>
                                    <p:animEffect transition="in" filter="fade">
                                      <p:cBhvr>
                                        <p:cTn id="13" dur="2000"/>
                                        <p:tgtEl>
                                          <p:spTgt spid="6146"/>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6148"/>
                                        </p:tgtEl>
                                        <p:attrNameLst>
                                          <p:attrName>style.visibility</p:attrName>
                                        </p:attrNameLst>
                                      </p:cBhvr>
                                      <p:to>
                                        <p:strVal val="visible"/>
                                      </p:to>
                                    </p:set>
                                    <p:animEffect transition="in" filter="fade">
                                      <p:cBhvr>
                                        <p:cTn id="17" dur="20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119814" grpId="0" animBg="1"/>
      <p:bldP spid="614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1" name="Picture 9" descr="serrat"/>
          <p:cNvPicPr>
            <a:picLocks noChangeAspect="1" noChangeArrowheads="1"/>
          </p:cNvPicPr>
          <p:nvPr/>
        </p:nvPicPr>
        <p:blipFill>
          <a:blip r:embed="rId3">
            <a:lum bright="60000" contrast="-60000"/>
          </a:blip>
          <a:srcRect/>
          <a:stretch>
            <a:fillRect/>
          </a:stretch>
        </p:blipFill>
        <p:spPr bwMode="auto">
          <a:xfrm>
            <a:off x="250825" y="260350"/>
            <a:ext cx="8569325" cy="6337300"/>
          </a:xfrm>
          <a:prstGeom prst="rect">
            <a:avLst/>
          </a:prstGeom>
          <a:noFill/>
        </p:spPr>
      </p:pic>
      <p:sp>
        <p:nvSpPr>
          <p:cNvPr id="8194"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La mujer que yo quiero</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8196" name="Rectangle 4"/>
          <p:cNvSpPr>
            <a:spLocks noChangeArrowheads="1"/>
          </p:cNvSpPr>
          <p:nvPr/>
        </p:nvSpPr>
        <p:spPr bwMode="auto">
          <a:xfrm>
            <a:off x="250825" y="1268413"/>
            <a:ext cx="8569325" cy="4981575"/>
          </a:xfrm>
          <a:prstGeom prst="rect">
            <a:avLst/>
          </a:prstGeom>
          <a:noFill/>
          <a:ln w="9525">
            <a:noFill/>
            <a:miter lim="800000"/>
            <a:headEnd/>
            <a:tailEnd/>
          </a:ln>
          <a:effectLst/>
        </p:spPr>
        <p:txBody>
          <a:bodyPr anchor="ctr">
            <a:spAutoFit/>
          </a:bodyPr>
          <a:lstStyle/>
          <a:p>
            <a:pPr algn="ctr" eaLnBrk="0" hangingPunct="0"/>
            <a:r>
              <a:rPr lang="es-ES" sz="1600">
                <a:cs typeface="Times New Roman" pitchFamily="18" charset="0"/>
              </a:rPr>
              <a:t>La mujer que yo quiero, no necesita bañarse cada noche en agua bendita.                                                  Tiene muchos defectos, dice mi madre, y demasiados huesos, dice mi padre.                                                                       Pero ella es más verdad que el pan y la tierra.                                                                                                   Mi amor es un amor de antes de la guerra para saberlo...                                                                              La mujer que yo quiero, no necesita deshojar cada noche una margarita.                                                                         </a:t>
            </a:r>
          </a:p>
          <a:p>
            <a:pPr algn="ctr" eaLnBrk="0" hangingPunct="0"/>
            <a:endParaRPr lang="es-ES" sz="1600">
              <a:cs typeface="Times New Roman" pitchFamily="18" charset="0"/>
            </a:endParaRPr>
          </a:p>
          <a:p>
            <a:pPr algn="ctr" eaLnBrk="0" hangingPunct="0"/>
            <a:r>
              <a:rPr lang="es-ES" sz="1600">
                <a:cs typeface="Times New Roman" pitchFamily="18" charset="0"/>
              </a:rPr>
              <a:t>La mujer que yo quiero, es fruta jugosa prendida en mi alma como si cualquier cosa.                                        Con ella quieren dármela mis amigos, y se amargan la vida mis enemigos...                                                                               porque sin querer tú, te envuelve su arrullo y contra su calor, se pierde el orgullo y la vergüenza...                                                                                                                            La mujer que yo quiero, es fruta jugosa madurando feliz, dulce y vanidosa.                                                     </a:t>
            </a:r>
          </a:p>
          <a:p>
            <a:pPr algn="ctr" eaLnBrk="0" hangingPunct="0"/>
            <a:endParaRPr lang="es-ES" sz="1600">
              <a:cs typeface="Times New Roman" pitchFamily="18" charset="0"/>
            </a:endParaRPr>
          </a:p>
          <a:p>
            <a:pPr algn="ctr" eaLnBrk="0" hangingPunct="0"/>
            <a:r>
              <a:rPr lang="es-ES" sz="1600">
                <a:cs typeface="Times New Roman" pitchFamily="18" charset="0"/>
              </a:rPr>
              <a:t>La mujer que yo quiero, me ató a su yunta,                                                                                                para sembrar la tierra de punta a punta de un amor que nos habla con voz de sabio y tiene de mujer la piel y los labios.                                                                                                                                          Son todos suyos mis compañeros de antes...</a:t>
            </a:r>
            <a:br>
              <a:rPr lang="es-ES" sz="1600">
                <a:cs typeface="Times New Roman" pitchFamily="18" charset="0"/>
              </a:rPr>
            </a:br>
            <a:r>
              <a:rPr lang="es-ES" sz="1600">
                <a:cs typeface="Times New Roman" pitchFamily="18" charset="0"/>
              </a:rPr>
              <a:t>Mi perro, mi Escalectric y mis amantes.                                                                                                      Pobre Juanito...                                                                                                                                   La mujer que yo quiero, me ató a su yunta: pero, por favor, no se lo digas nunca.                                       Pero, por favor, no se lo digas nunca...</a:t>
            </a:r>
            <a:endParaRPr lang="es-ES" sz="1600" b="1">
              <a:cs typeface="Times New Roman" pitchFamily="18" charset="0"/>
              <a:hlinkClick r:id="rId4"/>
            </a:endParaRPr>
          </a:p>
        </p:txBody>
      </p:sp>
    </p:spTree>
  </p:cSld>
  <p:clrMapOvr>
    <a:masterClrMapping/>
  </p:clrMapOvr>
  <p:transition spd="slow">
    <p:fade thruBlk="1"/>
    <p:sndAc>
      <p:stSnd>
        <p:snd r:embed="rId2" name="03. LA MUJER QUE YO QUI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2000" fill="hold"/>
                                        <p:tgtEl>
                                          <p:spTgt spid="8194"/>
                                        </p:tgtEl>
                                        <p:attrNameLst>
                                          <p:attrName>ppt_w</p:attrName>
                                        </p:attrNameLst>
                                      </p:cBhvr>
                                      <p:tavLst>
                                        <p:tav tm="0">
                                          <p:val>
                                            <p:fltVal val="0"/>
                                          </p:val>
                                        </p:tav>
                                        <p:tav tm="100000">
                                          <p:val>
                                            <p:strVal val="#ppt_w"/>
                                          </p:val>
                                        </p:tav>
                                      </p:tavLst>
                                    </p:anim>
                                    <p:anim calcmode="lin" valueType="num">
                                      <p:cBhvr>
                                        <p:cTn id="12" dur="2000" fill="hold"/>
                                        <p:tgtEl>
                                          <p:spTgt spid="8194"/>
                                        </p:tgtEl>
                                        <p:attrNameLst>
                                          <p:attrName>ppt_h</p:attrName>
                                        </p:attrNameLst>
                                      </p:cBhvr>
                                      <p:tavLst>
                                        <p:tav tm="0">
                                          <p:val>
                                            <p:fltVal val="0"/>
                                          </p:val>
                                        </p:tav>
                                        <p:tav tm="100000">
                                          <p:val>
                                            <p:strVal val="#ppt_h"/>
                                          </p:val>
                                        </p:tav>
                                      </p:tavLst>
                                    </p:anim>
                                    <p:animEffect transition="in" filter="fade">
                                      <p:cBhvr>
                                        <p:cTn id="13" dur="2000"/>
                                        <p:tgtEl>
                                          <p:spTgt spid="819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8196"/>
                                        </p:tgtEl>
                                        <p:attrNameLst>
                                          <p:attrName>style.visibility</p:attrName>
                                        </p:attrNameLst>
                                      </p:cBhvr>
                                      <p:to>
                                        <p:strVal val="visible"/>
                                      </p:to>
                                    </p:set>
                                    <p:animEffect transition="in" filter="fade">
                                      <p:cBhvr>
                                        <p:cTn id="17" dur="20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119814" grpId="0" animBg="1"/>
      <p:bldP spid="819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6" name="Picture 6" descr="1015+serrat6"/>
          <p:cNvPicPr>
            <a:picLocks noChangeAspect="1" noChangeArrowheads="1"/>
          </p:cNvPicPr>
          <p:nvPr/>
        </p:nvPicPr>
        <p:blipFill>
          <a:blip r:embed="rId3">
            <a:lum bright="60000" contrast="-60000"/>
          </a:blip>
          <a:srcRect/>
          <a:stretch>
            <a:fillRect/>
          </a:stretch>
        </p:blipFill>
        <p:spPr bwMode="auto">
          <a:xfrm>
            <a:off x="250825" y="260350"/>
            <a:ext cx="8569325" cy="6337300"/>
          </a:xfrm>
          <a:prstGeom prst="rect">
            <a:avLst/>
          </a:prstGeom>
          <a:noFill/>
        </p:spPr>
      </p:pic>
      <p:sp>
        <p:nvSpPr>
          <p:cNvPr id="15362"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Dondequiera que estés</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15364" name="Rectangle 4"/>
          <p:cNvSpPr>
            <a:spLocks noChangeArrowheads="1"/>
          </p:cNvSpPr>
          <p:nvPr/>
        </p:nvSpPr>
        <p:spPr bwMode="auto">
          <a:xfrm>
            <a:off x="250825" y="1412875"/>
            <a:ext cx="8569325" cy="4737100"/>
          </a:xfrm>
          <a:prstGeom prst="rect">
            <a:avLst/>
          </a:prstGeom>
          <a:noFill/>
          <a:ln w="9525">
            <a:noFill/>
            <a:miter lim="800000"/>
            <a:headEnd/>
            <a:tailEnd/>
          </a:ln>
          <a:effectLst/>
        </p:spPr>
        <p:txBody>
          <a:bodyPr anchor="ctr">
            <a:spAutoFit/>
          </a:bodyPr>
          <a:lstStyle/>
          <a:p>
            <a:pPr algn="ctr"/>
            <a:r>
              <a:rPr lang="es-ES" sz="1600"/>
              <a:t>Dondequiera que estés,                                                                                                                     te gustará saber                                                                                                                               que por flaca que fuese la vereda                                                                                                      no malvendí tu pañuelo de seda por un trozo de pan                                                                          y que jamás,                                                                                                                                     por más cansado que estuviese,                                                                                                   abandoné tu recuerdo a la orilla del camino                                                                                              y por fría que fuera mi noche triste,                                                                                                      no eché al fuego ni uno solo de los besos que me diste.                                                                 Por ti, por ti brilló mi sol un día                                                                                                              y cuando pienso en ti brilla de nuevo                                                                                                    sin que lo empañe la melancolía                                                                                                              de los fugaces amores eternos. </a:t>
            </a:r>
            <a:br>
              <a:rPr lang="es-ES" sz="1600"/>
            </a:br>
            <a:r>
              <a:rPr lang="es-ES" sz="1600"/>
              <a:t>Dondequiera que estés                                                                                                                          te gustará saber                                                                                                                                        que te pude olvidar y no he querido,                                                                                                             y por fría que sea mi noche triste                                                                                                   no echo al fuego ni uno solo de los besos que me diste.                                                               Dondequiera que estés.... si te acuerdas de mi.</a:t>
            </a:r>
          </a:p>
        </p:txBody>
      </p:sp>
    </p:spTree>
  </p:cSld>
  <p:clrMapOvr>
    <a:masterClrMapping/>
  </p:clrMapOvr>
  <p:transition spd="slow">
    <p:fade thruBlk="1"/>
    <p:sndAc>
      <p:stSnd>
        <p:snd r:embed="rId2" name="DONDE QUIERAS QUE EST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15362"/>
                                        </p:tgtEl>
                                        <p:attrNameLst>
                                          <p:attrName>style.visibility</p:attrName>
                                        </p:attrNameLst>
                                      </p:cBhvr>
                                      <p:to>
                                        <p:strVal val="visible"/>
                                      </p:to>
                                    </p:set>
                                    <p:anim calcmode="lin" valueType="num">
                                      <p:cBhvr>
                                        <p:cTn id="11" dur="2000" fill="hold"/>
                                        <p:tgtEl>
                                          <p:spTgt spid="15362"/>
                                        </p:tgtEl>
                                        <p:attrNameLst>
                                          <p:attrName>ppt_w</p:attrName>
                                        </p:attrNameLst>
                                      </p:cBhvr>
                                      <p:tavLst>
                                        <p:tav tm="0">
                                          <p:val>
                                            <p:fltVal val="0"/>
                                          </p:val>
                                        </p:tav>
                                        <p:tav tm="100000">
                                          <p:val>
                                            <p:strVal val="#ppt_w"/>
                                          </p:val>
                                        </p:tav>
                                      </p:tavLst>
                                    </p:anim>
                                    <p:anim calcmode="lin" valueType="num">
                                      <p:cBhvr>
                                        <p:cTn id="12" dur="2000" fill="hold"/>
                                        <p:tgtEl>
                                          <p:spTgt spid="15362"/>
                                        </p:tgtEl>
                                        <p:attrNameLst>
                                          <p:attrName>ppt_h</p:attrName>
                                        </p:attrNameLst>
                                      </p:cBhvr>
                                      <p:tavLst>
                                        <p:tav tm="0">
                                          <p:val>
                                            <p:fltVal val="0"/>
                                          </p:val>
                                        </p:tav>
                                        <p:tav tm="100000">
                                          <p:val>
                                            <p:strVal val="#ppt_h"/>
                                          </p:val>
                                        </p:tav>
                                      </p:tavLst>
                                    </p:anim>
                                    <p:animEffect transition="in" filter="fade">
                                      <p:cBhvr>
                                        <p:cTn id="13" dur="2000"/>
                                        <p:tgtEl>
                                          <p:spTgt spid="15362"/>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15364"/>
                                        </p:tgtEl>
                                        <p:attrNameLst>
                                          <p:attrName>style.visibility</p:attrName>
                                        </p:attrNameLst>
                                      </p:cBhvr>
                                      <p:to>
                                        <p:strVal val="visible"/>
                                      </p:to>
                                    </p:set>
                                    <p:animEffect transition="in" filter="fade">
                                      <p:cBhvr>
                                        <p:cTn id="17"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19814" grpId="0" animBg="1"/>
      <p:bldP spid="153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5" name="Picture 7" descr="serrat"/>
          <p:cNvPicPr>
            <a:picLocks noChangeAspect="1" noChangeArrowheads="1"/>
          </p:cNvPicPr>
          <p:nvPr/>
        </p:nvPicPr>
        <p:blipFill>
          <a:blip r:embed="rId3">
            <a:lum bright="70000" contrast="-70000"/>
          </a:blip>
          <a:srcRect/>
          <a:stretch>
            <a:fillRect/>
          </a:stretch>
        </p:blipFill>
        <p:spPr bwMode="auto">
          <a:xfrm>
            <a:off x="250825" y="260350"/>
            <a:ext cx="8497888" cy="6296025"/>
          </a:xfrm>
          <a:prstGeom prst="rect">
            <a:avLst/>
          </a:prstGeom>
          <a:noFill/>
        </p:spPr>
      </p:pic>
      <p:sp>
        <p:nvSpPr>
          <p:cNvPr id="7170" name="Text Box 2"/>
          <p:cNvSpPr txBox="1">
            <a:spLocks noChangeArrowheads="1"/>
          </p:cNvSpPr>
          <p:nvPr/>
        </p:nvSpPr>
        <p:spPr bwMode="auto">
          <a:xfrm>
            <a:off x="0" y="260350"/>
            <a:ext cx="9144000" cy="7620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spcBef>
                <a:spcPct val="50000"/>
              </a:spcBef>
            </a:pPr>
            <a:r>
              <a:rPr lang="es-ES" sz="4400" b="1">
                <a:solidFill>
                  <a:srgbClr val="990000"/>
                </a:solidFill>
              </a:rPr>
              <a:t>Como un gorrión</a:t>
            </a:r>
          </a:p>
        </p:txBody>
      </p:sp>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7172" name="Rectangle 4"/>
          <p:cNvSpPr>
            <a:spLocks noChangeArrowheads="1"/>
          </p:cNvSpPr>
          <p:nvPr/>
        </p:nvSpPr>
        <p:spPr bwMode="auto">
          <a:xfrm>
            <a:off x="1403350" y="1268413"/>
            <a:ext cx="2941638" cy="5197475"/>
          </a:xfrm>
          <a:prstGeom prst="rect">
            <a:avLst/>
          </a:prstGeom>
          <a:noFill/>
          <a:ln w="9525">
            <a:noFill/>
            <a:miter lim="800000"/>
            <a:headEnd/>
            <a:tailEnd/>
          </a:ln>
          <a:effectLst/>
        </p:spPr>
        <p:txBody>
          <a:bodyPr wrap="none" anchor="ctr">
            <a:spAutoFit/>
          </a:bodyPr>
          <a:lstStyle/>
          <a:p>
            <a:r>
              <a:rPr lang="es-ES" sz="1400"/>
              <a:t>Es menuda como un soplo</a:t>
            </a:r>
            <a:br>
              <a:rPr lang="es-ES" sz="1400"/>
            </a:br>
            <a:r>
              <a:rPr lang="es-ES" sz="1400"/>
              <a:t>y tiene el pelo marrón</a:t>
            </a:r>
            <a:br>
              <a:rPr lang="es-ES" sz="1400"/>
            </a:br>
            <a:r>
              <a:rPr lang="es-ES" sz="1400"/>
              <a:t>y un aire entre tierno y triste</a:t>
            </a:r>
            <a:br>
              <a:rPr lang="es-ES" sz="1400"/>
            </a:br>
            <a:r>
              <a:rPr lang="es-ES" sz="1400"/>
              <a:t>como un gorrión.</a:t>
            </a:r>
            <a:br>
              <a:rPr lang="es-ES" sz="1400"/>
            </a:br>
            <a:r>
              <a:rPr lang="es-ES" sz="1400"/>
              <a:t/>
            </a:r>
            <a:br>
              <a:rPr lang="es-ES" sz="1400"/>
            </a:br>
            <a:r>
              <a:rPr lang="es-ES" sz="1400"/>
              <a:t>Le gusta andar por las ramas</a:t>
            </a:r>
            <a:br>
              <a:rPr lang="es-ES" sz="1400"/>
            </a:br>
            <a:r>
              <a:rPr lang="es-ES" sz="1400"/>
              <a:t>ir de balcón en balcón</a:t>
            </a:r>
            <a:br>
              <a:rPr lang="es-ES" sz="1400"/>
            </a:br>
            <a:r>
              <a:rPr lang="es-ES" sz="1400"/>
              <a:t>sin que nadie le eche mano</a:t>
            </a:r>
            <a:br>
              <a:rPr lang="es-ES" sz="1400"/>
            </a:br>
            <a:r>
              <a:rPr lang="es-ES" sz="1400"/>
              <a:t>como un gorrión.</a:t>
            </a:r>
            <a:br>
              <a:rPr lang="es-ES" sz="1400"/>
            </a:br>
            <a:r>
              <a:rPr lang="es-ES" sz="1400"/>
              <a:t/>
            </a:r>
            <a:br>
              <a:rPr lang="es-ES" sz="1400"/>
            </a:br>
            <a:r>
              <a:rPr lang="es-ES" sz="1400"/>
              <a:t>Nació libre como el viento,</a:t>
            </a:r>
            <a:br>
              <a:rPr lang="es-ES" sz="1400"/>
            </a:br>
            <a:r>
              <a:rPr lang="es-ES" sz="1400"/>
              <a:t>no tiene amo ni patrón</a:t>
            </a:r>
            <a:br>
              <a:rPr lang="es-ES" sz="1400"/>
            </a:br>
            <a:r>
              <a:rPr lang="es-ES" sz="1400"/>
              <a:t>y se mueve por instinto</a:t>
            </a:r>
            <a:br>
              <a:rPr lang="es-ES" sz="1400"/>
            </a:br>
            <a:r>
              <a:rPr lang="es-ES" sz="1400"/>
              <a:t>como un gorrión.</a:t>
            </a:r>
            <a:br>
              <a:rPr lang="es-ES" sz="1400"/>
            </a:br>
            <a:r>
              <a:rPr lang="es-ES" sz="1400"/>
              <a:t/>
            </a:r>
            <a:br>
              <a:rPr lang="es-ES" sz="1400"/>
            </a:br>
            <a:r>
              <a:rPr lang="es-ES" sz="1400"/>
              <a:t>Pajarillo pardo...</a:t>
            </a:r>
            <a:br>
              <a:rPr lang="es-ES" sz="1400"/>
            </a:br>
            <a:r>
              <a:rPr lang="es-ES" sz="1400"/>
              <a:t>En la Carrera</a:t>
            </a:r>
            <a:br>
              <a:rPr lang="es-ES" sz="1400"/>
            </a:br>
            <a:r>
              <a:rPr lang="es-ES" sz="1400"/>
              <a:t>de San Bernardo,</a:t>
            </a:r>
            <a:br>
              <a:rPr lang="es-ES" sz="1400"/>
            </a:br>
            <a:r>
              <a:rPr lang="es-ES" sz="1400"/>
              <a:t>quedó tu nido seco y vacío</a:t>
            </a:r>
            <a:br>
              <a:rPr lang="es-ES" sz="1400"/>
            </a:br>
            <a:r>
              <a:rPr lang="es-ES" sz="1400"/>
              <a:t>quizá algún niño ya lo robó.</a:t>
            </a:r>
          </a:p>
          <a:p>
            <a:endParaRPr lang="es-ES" sz="1400"/>
          </a:p>
          <a:p>
            <a:r>
              <a:rPr lang="es-ES" sz="1400"/>
              <a:t>Pajarillo errante</a:t>
            </a:r>
            <a:br>
              <a:rPr lang="es-ES" sz="1400"/>
            </a:br>
            <a:r>
              <a:rPr lang="es-ES" sz="1400"/>
              <a:t>que bebe el agua de los estanques</a:t>
            </a:r>
            <a:br>
              <a:rPr lang="es-ES" sz="1400"/>
            </a:br>
            <a:r>
              <a:rPr lang="es-ES" sz="1400"/>
              <a:t>y de mi mano jamás comió.</a:t>
            </a:r>
          </a:p>
        </p:txBody>
      </p:sp>
      <p:sp>
        <p:nvSpPr>
          <p:cNvPr id="7173" name="Rectangle 5"/>
          <p:cNvSpPr>
            <a:spLocks noChangeArrowheads="1"/>
          </p:cNvSpPr>
          <p:nvPr/>
        </p:nvSpPr>
        <p:spPr bwMode="auto">
          <a:xfrm>
            <a:off x="4932363" y="1268413"/>
            <a:ext cx="2941637" cy="5197475"/>
          </a:xfrm>
          <a:prstGeom prst="rect">
            <a:avLst/>
          </a:prstGeom>
          <a:noFill/>
          <a:ln w="9525">
            <a:noFill/>
            <a:miter lim="800000"/>
            <a:headEnd/>
            <a:tailEnd/>
          </a:ln>
          <a:effectLst/>
        </p:spPr>
        <p:txBody>
          <a:bodyPr wrap="none">
            <a:spAutoFit/>
          </a:bodyPr>
          <a:lstStyle/>
          <a:p>
            <a:r>
              <a:rPr lang="es-ES" sz="1400"/>
              <a:t>Y no le vende al alpiste</a:t>
            </a:r>
            <a:br>
              <a:rPr lang="es-ES" sz="1400"/>
            </a:br>
            <a:r>
              <a:rPr lang="es-ES" sz="1400"/>
              <a:t>su color ni su canción</a:t>
            </a:r>
            <a:br>
              <a:rPr lang="es-ES" sz="1400"/>
            </a:br>
            <a:r>
              <a:rPr lang="es-ES" sz="1400"/>
              <a:t>por ahí busca su lechuga</a:t>
            </a:r>
            <a:br>
              <a:rPr lang="es-ES" sz="1400"/>
            </a:br>
            <a:r>
              <a:rPr lang="es-ES" sz="1400"/>
              <a:t>como un gorrión.</a:t>
            </a:r>
            <a:br>
              <a:rPr lang="es-ES" sz="1400"/>
            </a:br>
            <a:r>
              <a:rPr lang="es-ES" sz="1400"/>
              <a:t/>
            </a:r>
            <a:br>
              <a:rPr lang="es-ES" sz="1400"/>
            </a:br>
            <a:r>
              <a:rPr lang="es-ES" sz="1400"/>
              <a:t>Y le da pena el canario</a:t>
            </a:r>
            <a:br>
              <a:rPr lang="es-ES" sz="1400"/>
            </a:br>
            <a:r>
              <a:rPr lang="es-ES" sz="1400"/>
              <a:t>pero no envidia a un halcón.</a:t>
            </a:r>
            <a:br>
              <a:rPr lang="es-ES" sz="1400"/>
            </a:br>
            <a:r>
              <a:rPr lang="es-ES" sz="1400"/>
              <a:t>Le gusta volar bajito</a:t>
            </a:r>
            <a:br>
              <a:rPr lang="es-ES" sz="1400"/>
            </a:br>
            <a:r>
              <a:rPr lang="es-ES" sz="1400"/>
              <a:t>como un gorrión.</a:t>
            </a:r>
            <a:br>
              <a:rPr lang="es-ES" sz="1400"/>
            </a:br>
            <a:r>
              <a:rPr lang="es-ES" sz="1400"/>
              <a:t/>
            </a:r>
            <a:br>
              <a:rPr lang="es-ES" sz="1400"/>
            </a:br>
            <a:r>
              <a:rPr lang="es-ES" sz="1400"/>
              <a:t>Y tutearse con las nubes</a:t>
            </a:r>
            <a:br>
              <a:rPr lang="es-ES" sz="1400"/>
            </a:br>
            <a:r>
              <a:rPr lang="es-ES" sz="1400"/>
              <a:t>y dormir en el rincón</a:t>
            </a:r>
            <a:br>
              <a:rPr lang="es-ES" sz="1400"/>
            </a:br>
            <a:r>
              <a:rPr lang="es-ES" sz="1400"/>
              <a:t>donde no llegan los gatos</a:t>
            </a:r>
            <a:br>
              <a:rPr lang="es-ES" sz="1400"/>
            </a:br>
            <a:r>
              <a:rPr lang="es-ES" sz="1400"/>
              <a:t>como un gorrión. </a:t>
            </a:r>
          </a:p>
          <a:p>
            <a:endParaRPr lang="es-ES" sz="1400"/>
          </a:p>
          <a:p>
            <a:r>
              <a:rPr lang="es-ES" sz="1400"/>
              <a:t>Pajarillo pardo...</a:t>
            </a:r>
            <a:br>
              <a:rPr lang="es-ES" sz="1400"/>
            </a:br>
            <a:r>
              <a:rPr lang="es-ES" sz="1400"/>
              <a:t>En la Carrera</a:t>
            </a:r>
            <a:br>
              <a:rPr lang="es-ES" sz="1400"/>
            </a:br>
            <a:r>
              <a:rPr lang="es-ES" sz="1400"/>
              <a:t>de San Bernardo,</a:t>
            </a:r>
            <a:br>
              <a:rPr lang="es-ES" sz="1400"/>
            </a:br>
            <a:r>
              <a:rPr lang="es-ES" sz="1400"/>
              <a:t>quedó tu nido seco y vacío</a:t>
            </a:r>
            <a:br>
              <a:rPr lang="es-ES" sz="1400"/>
            </a:br>
            <a:r>
              <a:rPr lang="es-ES" sz="1400"/>
              <a:t>quizá algún niño ya lo robó.</a:t>
            </a:r>
          </a:p>
          <a:p>
            <a:endParaRPr lang="es-ES" sz="1400"/>
          </a:p>
          <a:p>
            <a:r>
              <a:rPr lang="es-ES" sz="1400"/>
              <a:t>Pajarillo errante</a:t>
            </a:r>
            <a:br>
              <a:rPr lang="es-ES" sz="1400"/>
            </a:br>
            <a:r>
              <a:rPr lang="es-ES" sz="1400"/>
              <a:t>que bebe el agua de los estanques</a:t>
            </a:r>
            <a:br>
              <a:rPr lang="es-ES" sz="1400"/>
            </a:br>
            <a:r>
              <a:rPr lang="es-ES" sz="1400"/>
              <a:t>y de mi mano jamás comió.</a:t>
            </a:r>
          </a:p>
        </p:txBody>
      </p:sp>
    </p:spTree>
  </p:cSld>
  <p:clrMapOvr>
    <a:masterClrMapping/>
  </p:clrMapOvr>
  <p:transition spd="slow">
    <p:fade thruBlk="1"/>
    <p:sndAc>
      <p:stSnd>
        <p:snd r:embed="rId2" name="05. COMO UN GORR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53"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2000" fill="hold"/>
                                        <p:tgtEl>
                                          <p:spTgt spid="7170"/>
                                        </p:tgtEl>
                                        <p:attrNameLst>
                                          <p:attrName>ppt_w</p:attrName>
                                        </p:attrNameLst>
                                      </p:cBhvr>
                                      <p:tavLst>
                                        <p:tav tm="0">
                                          <p:val>
                                            <p:fltVal val="0"/>
                                          </p:val>
                                        </p:tav>
                                        <p:tav tm="100000">
                                          <p:val>
                                            <p:strVal val="#ppt_w"/>
                                          </p:val>
                                        </p:tav>
                                      </p:tavLst>
                                    </p:anim>
                                    <p:anim calcmode="lin" valueType="num">
                                      <p:cBhvr>
                                        <p:cTn id="12" dur="2000" fill="hold"/>
                                        <p:tgtEl>
                                          <p:spTgt spid="7170"/>
                                        </p:tgtEl>
                                        <p:attrNameLst>
                                          <p:attrName>ppt_h</p:attrName>
                                        </p:attrNameLst>
                                      </p:cBhvr>
                                      <p:tavLst>
                                        <p:tav tm="0">
                                          <p:val>
                                            <p:fltVal val="0"/>
                                          </p:val>
                                        </p:tav>
                                        <p:tav tm="100000">
                                          <p:val>
                                            <p:strVal val="#ppt_h"/>
                                          </p:val>
                                        </p:tav>
                                      </p:tavLst>
                                    </p:anim>
                                    <p:animEffect transition="in" filter="fade">
                                      <p:cBhvr>
                                        <p:cTn id="13" dur="2000"/>
                                        <p:tgtEl>
                                          <p:spTgt spid="7170"/>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7172"/>
                                        </p:tgtEl>
                                        <p:attrNameLst>
                                          <p:attrName>style.visibility</p:attrName>
                                        </p:attrNameLst>
                                      </p:cBhvr>
                                      <p:to>
                                        <p:strVal val="visible"/>
                                      </p:to>
                                    </p:set>
                                    <p:animEffect transition="in" filter="fade">
                                      <p:cBhvr>
                                        <p:cTn id="17" dur="2000"/>
                                        <p:tgtEl>
                                          <p:spTgt spid="717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7173"/>
                                        </p:tgtEl>
                                        <p:attrNameLst>
                                          <p:attrName>style.visibility</p:attrName>
                                        </p:attrNameLst>
                                      </p:cBhvr>
                                      <p:to>
                                        <p:strVal val="visible"/>
                                      </p:to>
                                    </p:set>
                                    <p:animEffect transition="in" filter="fade">
                                      <p:cBhvr>
                                        <p:cTn id="20" dur="20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119814" grpId="0" animBg="1"/>
      <p:bldP spid="7172" grpId="0"/>
      <p:bldP spid="717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2881"/>
          <p:cNvPicPr>
            <a:picLocks noChangeAspect="1" noChangeArrowheads="1"/>
          </p:cNvPicPr>
          <p:nvPr/>
        </p:nvPicPr>
        <p:blipFill>
          <a:blip r:embed="rId2"/>
          <a:srcRect/>
          <a:stretch>
            <a:fillRect/>
          </a:stretch>
        </p:blipFill>
        <p:spPr bwMode="auto">
          <a:xfrm>
            <a:off x="508000" y="381000"/>
            <a:ext cx="8128000" cy="6096000"/>
          </a:xfrm>
          <a:prstGeom prst="rect">
            <a:avLst/>
          </a:prstGeom>
          <a:noFill/>
        </p:spPr>
      </p:pic>
      <p:sp>
        <p:nvSpPr>
          <p:cNvPr id="119814" name="Rectangle 6"/>
          <p:cNvSpPr>
            <a:spLocks noChangeArrowheads="1"/>
          </p:cNvSpPr>
          <p:nvPr/>
        </p:nvSpPr>
        <p:spPr bwMode="auto">
          <a:xfrm>
            <a:off x="228600" y="228600"/>
            <a:ext cx="8686800" cy="6477000"/>
          </a:xfrm>
          <a:prstGeom prst="rect">
            <a:avLst/>
          </a:prstGeom>
          <a:noFill/>
          <a:ln w="38100" cmpd="dbl">
            <a:solidFill>
              <a:srgbClr val="FFFFCC"/>
            </a:solidFill>
            <a:miter lim="800000"/>
            <a:headEnd/>
            <a:tailEnd/>
          </a:ln>
          <a:effectLst>
            <a:prstShdw prst="shdw13" dist="53882" dir="13500000">
              <a:schemeClr val="bg2">
                <a:alpha val="50000"/>
              </a:schemeClr>
            </a:prstShdw>
          </a:effectLst>
        </p:spPr>
        <p:txBody>
          <a:bodyPr wrap="none" anchor="ctr"/>
          <a:lstStyle/>
          <a:p>
            <a:endParaRPr lang="fr-FR"/>
          </a:p>
        </p:txBody>
      </p:sp>
      <p:sp>
        <p:nvSpPr>
          <p:cNvPr id="49156" name="Rectangle 4"/>
          <p:cNvSpPr>
            <a:spLocks noChangeArrowheads="1"/>
          </p:cNvSpPr>
          <p:nvPr/>
        </p:nvSpPr>
        <p:spPr bwMode="auto">
          <a:xfrm>
            <a:off x="539750" y="5805488"/>
            <a:ext cx="7993063" cy="641350"/>
          </a:xfrm>
          <a:prstGeom prst="rect">
            <a:avLst/>
          </a:prstGeom>
          <a:noFill/>
          <a:ln w="9525">
            <a:noFill/>
            <a:miter lim="800000"/>
            <a:headEnd/>
            <a:tailEnd/>
          </a:ln>
          <a:effectLst/>
        </p:spPr>
        <p:txBody>
          <a:bodyPr anchor="ctr">
            <a:spAutoFit/>
          </a:bodyPr>
          <a:lstStyle/>
          <a:p>
            <a:pPr algn="ctr"/>
            <a:r>
              <a:rPr lang="es-ES" sz="3600" b="1" i="1">
                <a:solidFill>
                  <a:schemeClr val="hlink"/>
                </a:solidFill>
                <a:effectLst>
                  <a:outerShdw blurRad="38100" dist="38100" dir="2700000" algn="tl">
                    <a:srgbClr val="000000"/>
                  </a:outerShdw>
                </a:effectLst>
                <a:latin typeface="Times New Roman" pitchFamily="18" charset="0"/>
              </a:rPr>
              <a:t>El noi del Poble-sec </a:t>
            </a:r>
          </a:p>
        </p:txBody>
      </p:sp>
      <p:sp>
        <p:nvSpPr>
          <p:cNvPr id="49157" name="Text Box 5"/>
          <p:cNvSpPr txBox="1">
            <a:spLocks noChangeArrowheads="1"/>
          </p:cNvSpPr>
          <p:nvPr/>
        </p:nvSpPr>
        <p:spPr bwMode="auto">
          <a:xfrm>
            <a:off x="8243888" y="6461125"/>
            <a:ext cx="900112" cy="396875"/>
          </a:xfrm>
          <a:prstGeom prst="rect">
            <a:avLst/>
          </a:prstGeom>
          <a:noFill/>
          <a:ln w="9525">
            <a:noFill/>
            <a:miter lim="800000"/>
            <a:headEnd/>
            <a:tailEnd/>
          </a:ln>
          <a:effectLst/>
        </p:spPr>
        <p:txBody>
          <a:bodyPr>
            <a:spAutoFit/>
          </a:bodyPr>
          <a:lstStyle/>
          <a:p>
            <a:r>
              <a:rPr lang="es-ES" sz="2000" b="1" i="1">
                <a:solidFill>
                  <a:srgbClr val="800000"/>
                </a:solidFill>
                <a:effectLst>
                  <a:outerShdw blurRad="38100" dist="38100" dir="2700000" algn="tl">
                    <a:srgbClr val="000000"/>
                  </a:outerShdw>
                </a:effectLst>
                <a:latin typeface="Times New Roman" pitchFamily="18" charset="0"/>
              </a:rPr>
              <a:t>LMG</a:t>
            </a: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19814"/>
                                        </p:tgtEl>
                                        <p:attrNameLst>
                                          <p:attrName>style.visibility</p:attrName>
                                        </p:attrNameLst>
                                      </p:cBhvr>
                                      <p:to>
                                        <p:strVal val="visible"/>
                                      </p:to>
                                    </p:set>
                                    <p:animEffect transition="in" filter="wedge">
                                      <p:cBhvr>
                                        <p:cTn id="7" dur="3000"/>
                                        <p:tgtEl>
                                          <p:spTgt spid="11981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49156"/>
                                        </p:tgtEl>
                                        <p:attrNameLst>
                                          <p:attrName>style.visibility</p:attrName>
                                        </p:attrNameLst>
                                      </p:cBhvr>
                                      <p:to>
                                        <p:strVal val="visible"/>
                                      </p:to>
                                    </p:set>
                                    <p:animEffect transition="in" filter="fade">
                                      <p:cBhvr>
                                        <p:cTn id="11" dur="3000"/>
                                        <p:tgtEl>
                                          <p:spTgt spid="49156"/>
                                        </p:tgtEl>
                                      </p:cBhvr>
                                    </p:animEffect>
                                  </p:childTnLst>
                                </p:cTn>
                              </p:par>
                            </p:childTnLst>
                          </p:cTn>
                        </p:par>
                        <p:par>
                          <p:cTn id="12" fill="hold">
                            <p:stCondLst>
                              <p:cond delay="6000"/>
                            </p:stCondLst>
                            <p:childTnLst>
                              <p:par>
                                <p:cTn id="13" presetID="10" presetClass="entr" presetSubtype="0" fill="hold" grpId="0" nodeType="afterEffect">
                                  <p:stCondLst>
                                    <p:cond delay="0"/>
                                  </p:stCondLst>
                                  <p:childTnLst>
                                    <p:set>
                                      <p:cBhvr>
                                        <p:cTn id="14" dur="1" fill="hold">
                                          <p:stCondLst>
                                            <p:cond delay="0"/>
                                          </p:stCondLst>
                                        </p:cTn>
                                        <p:tgtEl>
                                          <p:spTgt spid="49157"/>
                                        </p:tgtEl>
                                        <p:attrNameLst>
                                          <p:attrName>style.visibility</p:attrName>
                                        </p:attrNameLst>
                                      </p:cBhvr>
                                      <p:to>
                                        <p:strVal val="visible"/>
                                      </p:to>
                                    </p:set>
                                    <p:animEffect transition="in" filter="fade">
                                      <p:cBhvr>
                                        <p:cTn id="15" dur="1000"/>
                                        <p:tgtEl>
                                          <p:spTgt spid="49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animBg="1"/>
      <p:bldP spid="49156" grpId="0"/>
      <p:bldP spid="4915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JOAN MANUEL SERRAT">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JOAN MANUEL SERRAT</Template>
  <TotalTime>8</TotalTime>
  <Words>1606</Words>
  <Application>Microsoft Office PowerPoint</Application>
  <PresentationFormat>Presentación en pantalla (4:3)</PresentationFormat>
  <Paragraphs>83</Paragraphs>
  <Slides>19</Slides>
  <Notes>0</Notes>
  <HiddenSlides>0</HiddenSlides>
  <MMClips>0</MMClips>
  <ScaleCrop>false</ScaleCrop>
  <HeadingPairs>
    <vt:vector size="4" baseType="variant">
      <vt:variant>
        <vt:lpstr>Tema</vt:lpstr>
      </vt:variant>
      <vt:variant>
        <vt:i4>2</vt:i4>
      </vt:variant>
      <vt:variant>
        <vt:lpstr>Títulos de diapositiva</vt:lpstr>
      </vt:variant>
      <vt:variant>
        <vt:i4>19</vt:i4>
      </vt:variant>
    </vt:vector>
  </HeadingPairs>
  <TitlesOfParts>
    <vt:vector size="21" baseType="lpstr">
      <vt:lpstr>JOAN MANUEL SERRAT</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7</cp:revision>
  <dcterms:created xsi:type="dcterms:W3CDTF">2022-12-27T08:17:43Z</dcterms:created>
  <dcterms:modified xsi:type="dcterms:W3CDTF">2022-12-27T08:26:28Z</dcterms:modified>
</cp:coreProperties>
</file>