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4"/>
  </p:notesMasterIdLst>
  <p:sldIdLst>
    <p:sldId id="283" r:id="rId3"/>
    <p:sldId id="256" r:id="rId4"/>
    <p:sldId id="266" r:id="rId5"/>
    <p:sldId id="257" r:id="rId6"/>
    <p:sldId id="267" r:id="rId7"/>
    <p:sldId id="258" r:id="rId8"/>
    <p:sldId id="268" r:id="rId9"/>
    <p:sldId id="295" r:id="rId10"/>
    <p:sldId id="293" r:id="rId11"/>
    <p:sldId id="272" r:id="rId12"/>
    <p:sldId id="259" r:id="rId13"/>
    <p:sldId id="264" r:id="rId14"/>
    <p:sldId id="260" r:id="rId15"/>
    <p:sldId id="277" r:id="rId16"/>
    <p:sldId id="274" r:id="rId17"/>
    <p:sldId id="271" r:id="rId18"/>
    <p:sldId id="261" r:id="rId19"/>
    <p:sldId id="296" r:id="rId20"/>
    <p:sldId id="263" r:id="rId21"/>
    <p:sldId id="294" r:id="rId22"/>
    <p:sldId id="282" r:id="rId23"/>
    <p:sldId id="278" r:id="rId24"/>
    <p:sldId id="298" r:id="rId25"/>
    <p:sldId id="290" r:id="rId26"/>
    <p:sldId id="291" r:id="rId27"/>
    <p:sldId id="270" r:id="rId28"/>
    <p:sldId id="297" r:id="rId29"/>
    <p:sldId id="299" r:id="rId30"/>
    <p:sldId id="262" r:id="rId31"/>
    <p:sldId id="289" r:id="rId32"/>
    <p:sldId id="300" r:id="rId3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brTZ6JSI8gsiojBgkc4Dsg==" hashData="0NzIcdSz2fPNeOZtKkvkqOQIBE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98" autoAdjust="0"/>
  </p:normalViewPr>
  <p:slideViewPr>
    <p:cSldViewPr>
      <p:cViewPr varScale="1">
        <p:scale>
          <a:sx n="72" d="100"/>
          <a:sy n="72" d="100"/>
        </p:scale>
        <p:origin x="-93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41D4C85-543B-433E-AACD-2F10BAC0FB0F}" type="datetimeFigureOut">
              <a:rPr lang="es-ES" smtClean="0"/>
              <a:pPr/>
              <a:t>10/11/2014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36D84BC-6E52-49C8-A9C6-EC200CC1E360}"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36D84BC-6E52-49C8-A9C6-EC200CC1E360}" type="slidenum">
              <a:rPr lang="es-ES" smtClean="0"/>
              <a:pPr/>
              <a:t>12</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F8780CA8-DE6A-498B-BA1D-379D2CC559BD}" type="datetimeFigureOut">
              <a:rPr lang="es-ES" smtClean="0"/>
              <a:pPr/>
              <a:t>10/11/2014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3A45F73-7D02-42E4-92E1-13FD98B0A9CA}" type="slidenum">
              <a:rPr lang="es-ES" smtClean="0"/>
              <a:pPr/>
              <a:t>‹Nº›</a:t>
            </a:fld>
            <a:endParaRPr lang="es-ES"/>
          </a:p>
        </p:txBody>
      </p:sp>
    </p:spTree>
  </p:cSld>
  <p:clrMapOvr>
    <a:masterClrMapping/>
  </p:clrMapOvr>
  <p:transition spd="slow" advTm="6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8780CA8-DE6A-498B-BA1D-379D2CC559BD}" type="datetimeFigureOut">
              <a:rPr lang="es-ES" smtClean="0"/>
              <a:pPr/>
              <a:t>10/11/2014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3A45F73-7D02-42E4-92E1-13FD98B0A9CA}" type="slidenum">
              <a:rPr lang="es-ES" smtClean="0"/>
              <a:pPr/>
              <a:t>‹Nº›</a:t>
            </a:fld>
            <a:endParaRPr lang="es-ES"/>
          </a:p>
        </p:txBody>
      </p:sp>
    </p:spTree>
  </p:cSld>
  <p:clrMapOvr>
    <a:masterClrMapping/>
  </p:clrMapOvr>
  <p:transition spd="slow" advTm="6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8780CA8-DE6A-498B-BA1D-379D2CC559BD}" type="datetimeFigureOut">
              <a:rPr lang="es-ES" smtClean="0"/>
              <a:pPr/>
              <a:t>10/11/2014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3A45F73-7D02-42E4-92E1-13FD98B0A9CA}" type="slidenum">
              <a:rPr lang="es-ES" smtClean="0"/>
              <a:pPr/>
              <a:t>‹Nº›</a:t>
            </a:fld>
            <a:endParaRPr lang="es-ES"/>
          </a:p>
        </p:txBody>
      </p:sp>
    </p:spTree>
  </p:cSld>
  <p:clrMapOvr>
    <a:masterClrMapping/>
  </p:clrMapOvr>
  <p:transition spd="slow" advTm="6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F8780CA8-DE6A-498B-BA1D-379D2CC559BD}" type="datetimeFigureOut">
              <a:rPr lang="es-ES" smtClean="0"/>
              <a:pPr/>
              <a:t>10/11/2014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3A45F73-7D02-42E4-92E1-13FD98B0A9CA}" type="slidenum">
              <a:rPr lang="es-ES" smtClean="0"/>
              <a:pPr/>
              <a:t>‹Nº›</a:t>
            </a:fld>
            <a:endParaRPr lang="es-ES"/>
          </a:p>
        </p:txBody>
      </p:sp>
    </p:spTree>
  </p:cSld>
  <p:clrMapOvr>
    <a:masterClrMapping/>
  </p:clrMapOvr>
  <p:transition spd="slow" advTm="6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F8780CA8-DE6A-498B-BA1D-379D2CC559BD}" type="datetimeFigureOut">
              <a:rPr lang="es-ES" smtClean="0"/>
              <a:pPr/>
              <a:t>10/11/2014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C3A45F73-7D02-42E4-92E1-13FD98B0A9CA}" type="slidenum">
              <a:rPr lang="es-ES" smtClean="0"/>
              <a:pPr/>
              <a:t>‹Nº›</a:t>
            </a:fld>
            <a:endParaRPr lang="es-ES"/>
          </a:p>
        </p:txBody>
      </p:sp>
    </p:spTree>
  </p:cSld>
  <p:clrMapOvr>
    <a:masterClrMapping/>
  </p:clrMapOvr>
  <p:transition spd="slow" advTm="6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F8780CA8-DE6A-498B-BA1D-379D2CC559BD}" type="datetimeFigureOut">
              <a:rPr lang="es-ES" smtClean="0"/>
              <a:pPr/>
              <a:t>10/11/2014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C3A45F73-7D02-42E4-92E1-13FD98B0A9CA}" type="slidenum">
              <a:rPr lang="es-ES" smtClean="0"/>
              <a:pPr/>
              <a:t>‹Nº›</a:t>
            </a:fld>
            <a:endParaRPr lang="es-ES"/>
          </a:p>
        </p:txBody>
      </p:sp>
    </p:spTree>
  </p:cSld>
  <p:clrMapOvr>
    <a:masterClrMapping/>
  </p:clrMapOvr>
  <p:transition spd="slow" advTm="6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8780CA8-DE6A-498B-BA1D-379D2CC559BD}" type="datetimeFigureOut">
              <a:rPr lang="es-ES" smtClean="0"/>
              <a:pPr/>
              <a:t>10/11/2014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C3A45F73-7D02-42E4-92E1-13FD98B0A9CA}" type="slidenum">
              <a:rPr lang="es-ES" smtClean="0"/>
              <a:pPr/>
              <a:t>‹Nº›</a:t>
            </a:fld>
            <a:endParaRPr lang="es-ES"/>
          </a:p>
        </p:txBody>
      </p:sp>
    </p:spTree>
  </p:cSld>
  <p:clrMapOvr>
    <a:masterClrMapping/>
  </p:clrMapOvr>
  <p:transition spd="slow" advTm="6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8780CA8-DE6A-498B-BA1D-379D2CC559BD}" type="datetimeFigureOut">
              <a:rPr lang="es-ES" smtClean="0"/>
              <a:pPr/>
              <a:t>10/11/2014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3A45F73-7D02-42E4-92E1-13FD98B0A9CA}" type="slidenum">
              <a:rPr lang="es-ES" smtClean="0"/>
              <a:pPr/>
              <a:t>‹Nº›</a:t>
            </a:fld>
            <a:endParaRPr lang="es-ES"/>
          </a:p>
        </p:txBody>
      </p:sp>
    </p:spTree>
  </p:cSld>
  <p:clrMapOvr>
    <a:masterClrMapping/>
  </p:clrMapOvr>
  <p:transition spd="slow" advTm="6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8780CA8-DE6A-498B-BA1D-379D2CC559BD}" type="datetimeFigureOut">
              <a:rPr lang="es-ES" smtClean="0"/>
              <a:pPr/>
              <a:t>10/11/2014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3A45F73-7D02-42E4-92E1-13FD98B0A9CA}" type="slidenum">
              <a:rPr lang="es-ES" smtClean="0"/>
              <a:pPr/>
              <a:t>‹Nº›</a:t>
            </a:fld>
            <a:endParaRPr lang="es-ES"/>
          </a:p>
        </p:txBody>
      </p:sp>
    </p:spTree>
  </p:cSld>
  <p:clrMapOvr>
    <a:masterClrMapping/>
  </p:clrMapOvr>
  <p:transition spd="slow" advTm="6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8780CA8-DE6A-498B-BA1D-379D2CC559BD}" type="datetimeFigureOut">
              <a:rPr lang="es-ES" smtClean="0"/>
              <a:pPr/>
              <a:t>10/11/2014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3A45F73-7D02-42E4-92E1-13FD98B0A9CA}" type="slidenum">
              <a:rPr lang="es-ES" smtClean="0"/>
              <a:pPr/>
              <a:t>‹Nº›</a:t>
            </a:fld>
            <a:endParaRPr lang="es-ES"/>
          </a:p>
        </p:txBody>
      </p:sp>
    </p:spTree>
  </p:cSld>
  <p:clrMapOvr>
    <a:masterClrMapping/>
  </p:clrMapOvr>
  <p:transition spd="slow" advTm="6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8780CA8-DE6A-498B-BA1D-379D2CC559BD}" type="datetimeFigureOut">
              <a:rPr lang="es-ES" smtClean="0"/>
              <a:pPr/>
              <a:t>10/11/2014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3A45F73-7D02-42E4-92E1-13FD98B0A9CA}" type="slidenum">
              <a:rPr lang="es-ES" smtClean="0"/>
              <a:pPr/>
              <a:t>‹Nº›</a:t>
            </a:fld>
            <a:endParaRPr lang="es-ES"/>
          </a:p>
        </p:txBody>
      </p:sp>
    </p:spTree>
  </p:cSld>
  <p:clrMapOvr>
    <a:masterClrMapping/>
  </p:clrMapOvr>
  <p:transition spd="slow" advTm="6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0410E34E-E08C-4355-B943-2CB075D800C9}"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780CA8-DE6A-498B-BA1D-379D2CC559BD}" type="datetimeFigureOut">
              <a:rPr lang="es-ES" smtClean="0"/>
              <a:pPr/>
              <a:t>10/11/2014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A45F73-7D02-42E4-92E1-13FD98B0A9CA}"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dissolv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ED9FDAC8-B65A-4471-9CF6-3883E6F9BE7D}"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7.gif"/></Relationships>
</file>

<file path=ppt/slides/_rels/slide1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11.gif"/><Relationship Id="rId1" Type="http://schemas.openxmlformats.org/officeDocument/2006/relationships/slideLayout" Target="../slideLayouts/slideLayout7.xml"/><Relationship Id="rId4" Type="http://schemas.openxmlformats.org/officeDocument/2006/relationships/image" Target="../media/image15.gif"/></Relationships>
</file>

<file path=ppt/slides/_rels/slide25.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4.jpeg"/></Relationships>
</file>

<file path=ppt/slides/_rels/slide31.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32.png"/><Relationship Id="rId7" Type="http://schemas.openxmlformats.org/officeDocument/2006/relationships/image" Target="../media/image34.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35.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33.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Documents and Settings\Dell\Escritorio\COS_09.jpg"/>
          <p:cNvPicPr>
            <a:picLocks noChangeAspect="1" noChangeArrowheads="1"/>
          </p:cNvPicPr>
          <p:nvPr/>
        </p:nvPicPr>
        <p:blipFill>
          <a:blip r:embed="rId3" cstate="print"/>
          <a:srcRect l="1963" r="1963"/>
          <a:stretch>
            <a:fillRect/>
          </a:stretch>
        </p:blipFill>
        <p:spPr bwMode="auto">
          <a:xfrm>
            <a:off x="0" y="0"/>
            <a:ext cx="9144000" cy="6858000"/>
          </a:xfrm>
          <a:prstGeom prst="rect">
            <a:avLst/>
          </a:prstGeom>
          <a:noFill/>
        </p:spPr>
      </p:pic>
      <p:pic>
        <p:nvPicPr>
          <p:cNvPr id="13316" name="Picture 8"/>
          <p:cNvPicPr>
            <a:picLocks noChangeAspect="1" noChangeArrowheads="1"/>
          </p:cNvPicPr>
          <p:nvPr/>
        </p:nvPicPr>
        <p:blipFill>
          <a:blip r:embed="rId4" cstate="print"/>
          <a:srcRect/>
          <a:stretch>
            <a:fillRect/>
          </a:stretch>
        </p:blipFill>
        <p:spPr bwMode="auto">
          <a:xfrm>
            <a:off x="323528" y="4581128"/>
            <a:ext cx="1025525" cy="723900"/>
          </a:xfrm>
          <a:prstGeom prst="rect">
            <a:avLst/>
          </a:prstGeom>
          <a:noFill/>
          <a:ln w="9525">
            <a:noFill/>
            <a:round/>
            <a:headEnd/>
            <a:tailEnd/>
          </a:ln>
        </p:spPr>
      </p:pic>
      <p:pic>
        <p:nvPicPr>
          <p:cNvPr id="13317" name="Image 2" descr="swirlrainbw3.gif"/>
          <p:cNvPicPr>
            <a:picLocks noChangeAspect="1"/>
          </p:cNvPicPr>
          <p:nvPr/>
        </p:nvPicPr>
        <p:blipFill>
          <a:blip r:embed="rId5" cstate="print"/>
          <a:srcRect/>
          <a:stretch>
            <a:fillRect/>
          </a:stretch>
        </p:blipFill>
        <p:spPr bwMode="auto">
          <a:xfrm rot="10800000">
            <a:off x="0" y="0"/>
            <a:ext cx="9144000" cy="69850"/>
          </a:xfrm>
          <a:prstGeom prst="rect">
            <a:avLst/>
          </a:prstGeom>
          <a:noFill/>
          <a:ln w="9525">
            <a:noFill/>
            <a:miter lim="800000"/>
            <a:headEnd/>
            <a:tailEnd/>
          </a:ln>
        </p:spPr>
      </p:pic>
      <p:pic>
        <p:nvPicPr>
          <p:cNvPr id="13318" name="Image 2" descr="swirlrainbw3.gif"/>
          <p:cNvPicPr>
            <a:picLocks noChangeAspect="1"/>
          </p:cNvPicPr>
          <p:nvPr/>
        </p:nvPicPr>
        <p:blipFill>
          <a:blip r:embed="rId5" cstate="print"/>
          <a:srcRect/>
          <a:stretch>
            <a:fillRect/>
          </a:stretch>
        </p:blipFill>
        <p:spPr bwMode="auto">
          <a:xfrm rot="10800000">
            <a:off x="0" y="6788150"/>
            <a:ext cx="9144000" cy="69850"/>
          </a:xfrm>
          <a:prstGeom prst="rect">
            <a:avLst/>
          </a:prstGeom>
          <a:noFill/>
          <a:ln w="9525">
            <a:noFill/>
            <a:miter lim="800000"/>
            <a:headEnd/>
            <a:tailEnd/>
          </a:ln>
        </p:spPr>
      </p:pic>
      <p:pic>
        <p:nvPicPr>
          <p:cNvPr id="13319" name="Image 2" descr="swirlrainbw3.gif"/>
          <p:cNvPicPr>
            <a:picLocks noChangeAspect="1"/>
          </p:cNvPicPr>
          <p:nvPr/>
        </p:nvPicPr>
        <p:blipFill>
          <a:blip r:embed="rId5"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3320" name="Image 2" descr="swirlrainbw3.gif"/>
          <p:cNvPicPr>
            <a:picLocks noChangeAspect="1"/>
          </p:cNvPicPr>
          <p:nvPr/>
        </p:nvPicPr>
        <p:blipFill>
          <a:blip r:embed="rId5"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3321" name="Picture 2" descr="CARA"/>
          <p:cNvPicPr>
            <a:picLocks noChangeAspect="1" noChangeArrowheads="1"/>
          </p:cNvPicPr>
          <p:nvPr/>
        </p:nvPicPr>
        <p:blipFill>
          <a:blip r:embed="rId6" cstate="print"/>
          <a:srcRect/>
          <a:stretch>
            <a:fillRect/>
          </a:stretch>
        </p:blipFill>
        <p:spPr bwMode="auto">
          <a:xfrm>
            <a:off x="214313" y="5500688"/>
            <a:ext cx="1000125" cy="1052512"/>
          </a:xfrm>
          <a:prstGeom prst="rect">
            <a:avLst/>
          </a:prstGeom>
          <a:noFill/>
          <a:ln w="38100">
            <a:solidFill>
              <a:srgbClr val="1CDEF8"/>
            </a:solidFill>
            <a:miter lim="800000"/>
            <a:headEnd/>
            <a:tailEnd/>
          </a:ln>
        </p:spPr>
      </p:pic>
      <p:sp>
        <p:nvSpPr>
          <p:cNvPr id="15" name="14 Rectángulo"/>
          <p:cNvSpPr/>
          <p:nvPr/>
        </p:nvSpPr>
        <p:spPr>
          <a:xfrm>
            <a:off x="1071538" y="6000768"/>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cs typeface="+mn-cs"/>
              </a:rPr>
              <a:t>LUIS</a:t>
            </a:r>
          </a:p>
        </p:txBody>
      </p:sp>
      <p:sp>
        <p:nvSpPr>
          <p:cNvPr id="10" name="9 Rectángulo"/>
          <p:cNvSpPr/>
          <p:nvPr/>
        </p:nvSpPr>
        <p:spPr>
          <a:xfrm>
            <a:off x="-180528" y="332656"/>
            <a:ext cx="9324528" cy="1754326"/>
          </a:xfrm>
          <a:prstGeom prst="rect">
            <a:avLst/>
          </a:prstGeom>
        </p:spPr>
        <p:txBody>
          <a:bodyPr wrap="square">
            <a:spAutoFit/>
          </a:bodyPr>
          <a:lstStyle/>
          <a:p>
            <a:pPr algn="ctr">
              <a:defRPr/>
            </a:pPr>
            <a:r>
              <a:rPr lang="es-ES" sz="5400" b="1" kern="10" dirty="0" smtClean="0">
                <a:ln w="9525">
                  <a:solidFill>
                    <a:srgbClr val="1CDEF8"/>
                  </a:solidFill>
                  <a:round/>
                  <a:headEnd/>
                  <a:tailEnd/>
                </a:ln>
                <a:solidFill>
                  <a:srgbClr val="FF0000"/>
                </a:solidFill>
                <a:effectLst>
                  <a:outerShdw dist="35921" dir="2700000" algn="ctr" rotWithShape="0">
                    <a:schemeClr val="folHlink">
                      <a:alpha val="80000"/>
                    </a:schemeClr>
                  </a:outerShdw>
                </a:effectLst>
                <a:latin typeface="Snap ITC"/>
              </a:rPr>
              <a:t>¿TIENES TU MIEDO</a:t>
            </a:r>
          </a:p>
          <a:p>
            <a:pPr algn="ctr">
              <a:defRPr/>
            </a:pPr>
            <a:r>
              <a:rPr lang="es-ES" sz="5400" b="1" kern="10" dirty="0" smtClean="0">
                <a:ln w="9525">
                  <a:solidFill>
                    <a:srgbClr val="1CDEF8"/>
                  </a:solidFill>
                  <a:round/>
                  <a:headEnd/>
                  <a:tailEnd/>
                </a:ln>
                <a:solidFill>
                  <a:srgbClr val="FF0000"/>
                </a:solidFill>
                <a:effectLst>
                  <a:outerShdw dist="35921" dir="2700000" algn="ctr" rotWithShape="0">
                    <a:schemeClr val="folHlink">
                      <a:alpha val="80000"/>
                    </a:schemeClr>
                  </a:outerShdw>
                </a:effectLst>
                <a:latin typeface="Snap ITC"/>
              </a:rPr>
              <a:t> A LA MUERTE ?</a:t>
            </a:r>
            <a:endParaRPr lang="es-ES" sz="5400" b="1" kern="10" dirty="0">
              <a:ln w="9525">
                <a:solidFill>
                  <a:srgbClr val="1CDEF8"/>
                </a:solidFill>
                <a:round/>
                <a:headEnd/>
                <a:tailEnd/>
              </a:ln>
              <a:solidFill>
                <a:srgbClr val="FF0000"/>
              </a:solidFill>
              <a:effectLst>
                <a:outerShdw dist="35921" dir="2700000" algn="ctr" rotWithShape="0">
                  <a:schemeClr val="folHlink">
                    <a:alpha val="80000"/>
                  </a:schemeClr>
                </a:outerShdw>
              </a:effectLst>
              <a:latin typeface="Snap ITC"/>
            </a:endParaRPr>
          </a:p>
        </p:txBody>
      </p:sp>
    </p:spTree>
  </p:cSld>
  <p:clrMapOvr>
    <a:masterClrMapping/>
  </p:clrMapOvr>
  <p:transition spd="slow" advTm="9000">
    <p:dissolve/>
    <p:sndAc>
      <p:stSnd loop="1">
        <p:snd r:embed="rId2" name="musica fondo suspens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nodeType="afterEffect">
                                  <p:stCondLst>
                                    <p:cond delay="0"/>
                                  </p:stCondLst>
                                  <p:iterate type="lt">
                                    <p:tmPct val="50000"/>
                                  </p:iterate>
                                  <p:childTnLst>
                                    <p:set>
                                      <p:cBhvr>
                                        <p:cTn id="6" dur="1" fill="hold">
                                          <p:stCondLst>
                                            <p:cond delay="0"/>
                                          </p:stCondLst>
                                        </p:cTn>
                                        <p:tgtEl>
                                          <p:spTgt spid="10">
                                            <p:txEl>
                                              <p:pRg st="0" end="0"/>
                                            </p:txEl>
                                          </p:spTgt>
                                        </p:tgtEl>
                                        <p:attrNameLst>
                                          <p:attrName>style.visibility</p:attrName>
                                        </p:attrNameLst>
                                      </p:cBhvr>
                                      <p:to>
                                        <p:strVal val="visible"/>
                                      </p:to>
                                    </p:set>
                                    <p:anim calcmode="discrete" valueType="clr">
                                      <p:cBhvr override="childStyle">
                                        <p:cTn id="7" dur="500"/>
                                        <p:tgtEl>
                                          <p:spTgt spid="10">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500"/>
                                        <p:tgtEl>
                                          <p:spTgt spid="10">
                                            <p:txEl>
                                              <p:pRg st="0" end="0"/>
                                            </p:txEl>
                                          </p:spTgt>
                                        </p:tgtEl>
                                        <p:attrNameLst>
                                          <p:attrName>fillcolor</p:attrName>
                                        </p:attrNameLst>
                                      </p:cBhvr>
                                      <p:tavLst>
                                        <p:tav tm="0">
                                          <p:val>
                                            <p:clrVal>
                                              <a:schemeClr val="accent2"/>
                                            </p:clrVal>
                                          </p:val>
                                        </p:tav>
                                        <p:tav tm="50000">
                                          <p:val>
                                            <p:clrVal>
                                              <a:schemeClr val="hlink"/>
                                            </p:clrVal>
                                          </p:val>
                                        </p:tav>
                                      </p:tavLst>
                                    </p:anim>
                                    <p:set>
                                      <p:cBhvr>
                                        <p:cTn id="9" dur="500"/>
                                        <p:tgtEl>
                                          <p:spTgt spid="10">
                                            <p:txEl>
                                              <p:pRg st="0" end="0"/>
                                            </p:txEl>
                                          </p:spTgt>
                                        </p:tgtEl>
                                        <p:attrNameLst>
                                          <p:attrName>fill.type</p:attrName>
                                        </p:attrNameLst>
                                      </p:cBhvr>
                                      <p:to>
                                        <p:strVal val="solid"/>
                                      </p:to>
                                    </p:set>
                                  </p:childTnLst>
                                </p:cTn>
                              </p:par>
                            </p:childTnLst>
                          </p:cTn>
                        </p:par>
                        <p:par>
                          <p:cTn id="10" fill="hold">
                            <p:stCondLst>
                              <p:cond delay="3750"/>
                            </p:stCondLst>
                            <p:childTnLst>
                              <p:par>
                                <p:cTn id="11" presetID="27" presetClass="entr" presetSubtype="0" fill="hold" nodeType="afterEffect">
                                  <p:stCondLst>
                                    <p:cond delay="0"/>
                                  </p:stCondLst>
                                  <p:iterate type="lt">
                                    <p:tmPct val="50000"/>
                                  </p:iterate>
                                  <p:childTnLst>
                                    <p:set>
                                      <p:cBhvr>
                                        <p:cTn id="12" dur="1" fill="hold">
                                          <p:stCondLst>
                                            <p:cond delay="0"/>
                                          </p:stCondLst>
                                        </p:cTn>
                                        <p:tgtEl>
                                          <p:spTgt spid="10">
                                            <p:txEl>
                                              <p:pRg st="1" end="1"/>
                                            </p:txEl>
                                          </p:spTgt>
                                        </p:tgtEl>
                                        <p:attrNameLst>
                                          <p:attrName>style.visibility</p:attrName>
                                        </p:attrNameLst>
                                      </p:cBhvr>
                                      <p:to>
                                        <p:strVal val="visible"/>
                                      </p:to>
                                    </p:set>
                                    <p:anim calcmode="discrete" valueType="clr">
                                      <p:cBhvr override="childStyle">
                                        <p:cTn id="13" dur="500"/>
                                        <p:tgtEl>
                                          <p:spTgt spid="10">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4" dur="500"/>
                                        <p:tgtEl>
                                          <p:spTgt spid="10">
                                            <p:txEl>
                                              <p:pRg st="1" end="1"/>
                                            </p:txEl>
                                          </p:spTgt>
                                        </p:tgtEl>
                                        <p:attrNameLst>
                                          <p:attrName>fillcolor</p:attrName>
                                        </p:attrNameLst>
                                      </p:cBhvr>
                                      <p:tavLst>
                                        <p:tav tm="0">
                                          <p:val>
                                            <p:clrVal>
                                              <a:schemeClr val="accent2"/>
                                            </p:clrVal>
                                          </p:val>
                                        </p:tav>
                                        <p:tav tm="50000">
                                          <p:val>
                                            <p:clrVal>
                                              <a:schemeClr val="hlink"/>
                                            </p:clrVal>
                                          </p:val>
                                        </p:tav>
                                      </p:tavLst>
                                    </p:anim>
                                    <p:set>
                                      <p:cBhvr>
                                        <p:cTn id="15" dur="500"/>
                                        <p:tgtEl>
                                          <p:spTgt spid="10">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Documents and Settings\Dell\Escritorio\mascara-de-terror_800.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4" name="3 Rectángulo"/>
          <p:cNvSpPr/>
          <p:nvPr/>
        </p:nvSpPr>
        <p:spPr>
          <a:xfrm>
            <a:off x="683568" y="1124744"/>
            <a:ext cx="4824536" cy="5262979"/>
          </a:xfrm>
          <a:prstGeom prst="rect">
            <a:avLst/>
          </a:prstGeom>
        </p:spPr>
        <p:txBody>
          <a:bodyPr wrap="square">
            <a:spAutoFit/>
          </a:bodyPr>
          <a:lstStyle/>
          <a:p>
            <a:pPr lvl="1"/>
            <a:r>
              <a:rPr lang="es-ES" sz="2400" b="1" i="1" dirty="0">
                <a:solidFill>
                  <a:srgbClr val="FF0000"/>
                </a:solidFill>
              </a:rPr>
              <a:t>¿Qué es la muerte?</a:t>
            </a:r>
            <a:endParaRPr lang="es-ES" sz="2400" i="1" dirty="0" smtClean="0">
              <a:solidFill>
                <a:srgbClr val="FF0000"/>
              </a:solidFill>
            </a:endParaRPr>
          </a:p>
          <a:p>
            <a:pPr lvl="1"/>
            <a:r>
              <a:rPr lang="es-ES" sz="2400" i="1" dirty="0" smtClean="0">
                <a:solidFill>
                  <a:srgbClr val="FF0000"/>
                </a:solidFill>
              </a:rPr>
              <a:t>La muerte es un proceso terminal que consiste en la extinción del </a:t>
            </a:r>
            <a:r>
              <a:rPr lang="es-ES" sz="2400" b="1" i="1" dirty="0" smtClean="0">
                <a:solidFill>
                  <a:srgbClr val="FF0000"/>
                </a:solidFill>
              </a:rPr>
              <a:t>estado homeostático</a:t>
            </a:r>
            <a:r>
              <a:rPr lang="es-ES" sz="2400" i="1" dirty="0" smtClean="0">
                <a:solidFill>
                  <a:srgbClr val="FF0000"/>
                </a:solidFill>
              </a:rPr>
              <a:t>, o el equilibrio interno del cuerpo, para mantener la salud. Dicho en otras palabras, la condición interna estable se mantiene estable en el tiempo, pero concluye con el</a:t>
            </a:r>
            <a:r>
              <a:rPr lang="es-ES" sz="2400" b="1" i="1" dirty="0" smtClean="0">
                <a:solidFill>
                  <a:srgbClr val="FF0000"/>
                </a:solidFill>
              </a:rPr>
              <a:t> fin de la vida.</a:t>
            </a:r>
            <a:r>
              <a:rPr lang="es-ES" sz="2400" i="1" dirty="0" smtClean="0">
                <a:solidFill>
                  <a:srgbClr val="FF0000"/>
                </a:solidFill>
              </a:rPr>
              <a:t> Otra manera de definir a la muerte es como el  resultado de la incapacidad orgánica para sostener la homeostasis.</a:t>
            </a:r>
            <a:endParaRPr lang="es-ES" sz="2400" i="1" dirty="0">
              <a:solidFill>
                <a:srgbClr val="FF0000"/>
              </a:solidFill>
            </a:endParaRPr>
          </a:p>
        </p:txBody>
      </p:sp>
      <p:pic>
        <p:nvPicPr>
          <p:cNvPr id="6" name="Picture 3" descr="illusion-010"/>
          <p:cNvPicPr>
            <a:picLocks noChangeAspect="1" noChangeArrowheads="1"/>
          </p:cNvPicPr>
          <p:nvPr/>
        </p:nvPicPr>
        <p:blipFill>
          <a:blip r:embed="rId3" cstate="print">
            <a:duotone>
              <a:prstClr val="black"/>
              <a:schemeClr val="accent2">
                <a:tint val="45000"/>
                <a:satMod val="400000"/>
              </a:schemeClr>
            </a:duotone>
          </a:blip>
          <a:srcRect/>
          <a:stretch>
            <a:fillRect/>
          </a:stretch>
        </p:blipFill>
        <p:spPr bwMode="auto">
          <a:xfrm>
            <a:off x="0" y="0"/>
            <a:ext cx="9144000" cy="6948488"/>
          </a:xfrm>
          <a:prstGeom prst="rect">
            <a:avLst/>
          </a:prstGeom>
          <a:noFill/>
        </p:spPr>
      </p:pic>
    </p:spTree>
  </p:cSld>
  <p:clrMapOvr>
    <a:masterClrMapping/>
  </p:clrMapOvr>
  <p:transition spd="slow" advTm="2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3" fill="hold" nodeType="afterEffect">
                                  <p:stCondLst>
                                    <p:cond delay="0"/>
                                  </p:stCondLst>
                                  <p:childTnLst>
                                    <p:animEffect transition="out" filter="strips(upRigh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miedo-1.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pic>
        <p:nvPicPr>
          <p:cNvPr id="3" name="Picture 3" descr="illusion-019"/>
          <p:cNvPicPr>
            <a:picLocks noChangeAspect="1" noChangeArrowheads="1" noCrop="1"/>
          </p:cNvPicPr>
          <p:nvPr/>
        </p:nvPicPr>
        <p:blipFill>
          <a:blip r:embed="rId3" cstate="print">
            <a:duotone>
              <a:prstClr val="black"/>
              <a:schemeClr val="accent2">
                <a:tint val="45000"/>
                <a:satMod val="400000"/>
              </a:schemeClr>
            </a:duotone>
          </a:blip>
          <a:srcRect/>
          <a:stretch>
            <a:fillRect/>
          </a:stretch>
        </p:blipFill>
        <p:spPr bwMode="auto">
          <a:xfrm>
            <a:off x="0" y="0"/>
            <a:ext cx="9144000" cy="6948488"/>
          </a:xfrm>
          <a:prstGeom prst="rect">
            <a:avLst/>
          </a:prstGeom>
          <a:noFill/>
        </p:spPr>
      </p:pic>
    </p:spTree>
  </p:cSld>
  <p:clrMapOvr>
    <a:masterClrMapping/>
  </p:clrMapOvr>
  <p:transition spd="slow" advTm="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afterEffect">
                                  <p:stCondLst>
                                    <p:cond delay="0"/>
                                  </p:stCondLst>
                                  <p:childTnLst>
                                    <p:animEffect transition="out" filter="wedge">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11560" y="764704"/>
            <a:ext cx="8280920" cy="5632311"/>
          </a:xfrm>
          <a:prstGeom prst="rect">
            <a:avLst/>
          </a:prstGeom>
        </p:spPr>
        <p:txBody>
          <a:bodyPr wrap="square">
            <a:spAutoFit/>
          </a:bodyPr>
          <a:lstStyle/>
          <a:p>
            <a:pPr lvl="1"/>
            <a:r>
              <a:rPr lang="es-ES" sz="2400" b="1" i="1" dirty="0">
                <a:solidFill>
                  <a:srgbClr val="FF0000"/>
                </a:solidFill>
              </a:rPr>
              <a:t>¿Por qué produce tanto miedo?</a:t>
            </a:r>
            <a:endParaRPr lang="es-ES" sz="2400" i="1" dirty="0" smtClean="0">
              <a:solidFill>
                <a:srgbClr val="FF0000"/>
              </a:solidFill>
            </a:endParaRPr>
          </a:p>
          <a:p>
            <a:pPr lvl="1"/>
            <a:r>
              <a:rPr lang="es-ES" sz="2400" i="1" dirty="0" smtClean="0">
                <a:solidFill>
                  <a:srgbClr val="FF0000"/>
                </a:solidFill>
              </a:rPr>
              <a:t>La muerte es una realidad angustiante, ya que la gente  es consciente de que existe y de que llegará pero, la mayoría de las veces, se vive con la </a:t>
            </a:r>
            <a:r>
              <a:rPr lang="es-ES" sz="2400" b="1" i="1" dirty="0" smtClean="0">
                <a:solidFill>
                  <a:srgbClr val="FF0000"/>
                </a:solidFill>
              </a:rPr>
              <a:t>incertidumbre </a:t>
            </a:r>
            <a:r>
              <a:rPr lang="es-ES" sz="2400" i="1" dirty="0" smtClean="0">
                <a:solidFill>
                  <a:srgbClr val="FF0000"/>
                </a:solidFill>
              </a:rPr>
              <a:t>de cuándo será el día en que realmente pase.  Es precisamente por esa razón que a lo largo de la vida, la muerte es percibida con una </a:t>
            </a:r>
            <a:r>
              <a:rPr lang="es-ES" sz="2400" b="1" i="1" dirty="0" smtClean="0">
                <a:solidFill>
                  <a:srgbClr val="FF0000"/>
                </a:solidFill>
              </a:rPr>
              <a:t>sensación muy angustiante.</a:t>
            </a:r>
            <a:endParaRPr lang="es-ES" sz="2400" i="1" dirty="0" smtClean="0">
              <a:solidFill>
                <a:srgbClr val="FF0000"/>
              </a:solidFill>
            </a:endParaRPr>
          </a:p>
          <a:p>
            <a:pPr lvl="1"/>
            <a:r>
              <a:rPr lang="es-ES" sz="2400" i="1" dirty="0" smtClean="0">
                <a:solidFill>
                  <a:srgbClr val="FF0000"/>
                </a:solidFill>
              </a:rPr>
              <a:t>Otro factor de miedo es que no se sabe qué es lo que sigue después de la muerte; además del temor que causa pensar en </a:t>
            </a:r>
            <a:r>
              <a:rPr lang="es-ES" sz="2400" b="1" i="1" dirty="0" smtClean="0">
                <a:solidFill>
                  <a:srgbClr val="FF0000"/>
                </a:solidFill>
              </a:rPr>
              <a:t>dejar a todos nuestros seres queridos</a:t>
            </a:r>
            <a:r>
              <a:rPr lang="es-ES" sz="2400" i="1" dirty="0" smtClean="0">
                <a:solidFill>
                  <a:srgbClr val="FF0000"/>
                </a:solidFill>
              </a:rPr>
              <a:t>, de nunca volverlos a ver.  Sin embargo, es normal la angustia que este proceso de vida provoca, siempre y cuando esté dentro de los parámetros habituales, es decir, cuando no interfiere con el transcurso del día a día, y que se pueda seguir viviendo de manera cotidiana sin estar pensando solamente en la muerte.</a:t>
            </a:r>
            <a:endParaRPr lang="es-ES" sz="2400" i="1" dirty="0">
              <a:solidFill>
                <a:srgbClr val="FF0000"/>
              </a:solidFill>
            </a:endParaRPr>
          </a:p>
        </p:txBody>
      </p:sp>
      <p:pic>
        <p:nvPicPr>
          <p:cNvPr id="3" name="Picture 3" descr="illusion-010"/>
          <p:cNvPicPr>
            <a:picLocks noChangeAspect="1" noChangeArrowheads="1"/>
          </p:cNvPicPr>
          <p:nvPr/>
        </p:nvPicPr>
        <p:blipFill>
          <a:blip r:embed="rId2" cstate="print">
            <a:duotone>
              <a:prstClr val="black"/>
              <a:schemeClr val="accent1">
                <a:tint val="45000"/>
                <a:satMod val="400000"/>
              </a:schemeClr>
            </a:duotone>
          </a:blip>
          <a:srcRect/>
          <a:stretch>
            <a:fillRect/>
          </a:stretch>
        </p:blipFill>
        <p:spPr bwMode="auto">
          <a:xfrm>
            <a:off x="0" y="0"/>
            <a:ext cx="9144000" cy="6948488"/>
          </a:xfrm>
          <a:prstGeom prst="rect">
            <a:avLst/>
          </a:prstGeom>
          <a:noFill/>
        </p:spPr>
      </p:pic>
    </p:spTree>
  </p:cSld>
  <p:clrMapOvr>
    <a:masterClrMapping/>
  </p:clrMapOvr>
  <p:transition spd="slow" advTm="5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3" fill="hold" nodeType="afterEffect">
                                  <p:stCondLst>
                                    <p:cond delay="0"/>
                                  </p:stCondLst>
                                  <p:childTnLst>
                                    <p:animEffect transition="out" filter="strips(upRigh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Inteligencia-Emocional-Miedo.jpg"/>
          <p:cNvPicPr>
            <a:picLocks noChangeAspect="1" noChangeArrowheads="1"/>
          </p:cNvPicPr>
          <p:nvPr/>
        </p:nvPicPr>
        <p:blipFill>
          <a:blip r:embed="rId2" cstate="print"/>
          <a:srcRect/>
          <a:stretch>
            <a:fillRect/>
          </a:stretch>
        </p:blipFill>
        <p:spPr bwMode="auto">
          <a:xfrm>
            <a:off x="-1" y="0"/>
            <a:ext cx="9168575" cy="6858000"/>
          </a:xfrm>
          <a:prstGeom prst="rect">
            <a:avLst/>
          </a:prstGeom>
          <a:noFill/>
        </p:spPr>
      </p:pic>
      <p:pic>
        <p:nvPicPr>
          <p:cNvPr id="3" name="Picture 3" descr="illusion-017"/>
          <p:cNvPicPr>
            <a:picLocks noChangeAspect="1" noChangeArrowheads="1" noCrop="1"/>
          </p:cNvPicPr>
          <p:nvPr/>
        </p:nvPicPr>
        <p:blipFill>
          <a:blip r:embed="rId3" cstate="print">
            <a:duotone>
              <a:prstClr val="black"/>
              <a:schemeClr val="accent4">
                <a:tint val="45000"/>
                <a:satMod val="400000"/>
              </a:schemeClr>
            </a:duotone>
            <a:lum bright="-27000" contrast="49000"/>
          </a:blip>
          <a:srcRect/>
          <a:stretch>
            <a:fillRect/>
          </a:stretch>
        </p:blipFill>
        <p:spPr bwMode="auto">
          <a:xfrm>
            <a:off x="0" y="0"/>
            <a:ext cx="9144000" cy="6877050"/>
          </a:xfrm>
          <a:prstGeom prst="rect">
            <a:avLst/>
          </a:prstGeom>
          <a:noFill/>
        </p:spPr>
      </p:pic>
    </p:spTree>
  </p:cSld>
  <p:clrMapOvr>
    <a:masterClrMapping/>
  </p:clrMapOvr>
  <p:transition spd="slow" advTm="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afterEffect">
                                  <p:stCondLst>
                                    <p:cond delay="0"/>
                                  </p:stCondLst>
                                  <p:childTnLst>
                                    <p:animEffect transition="out" filter="diamond(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755576" y="548680"/>
            <a:ext cx="7974632" cy="5940088"/>
          </a:xfrm>
          <a:prstGeom prst="rect">
            <a:avLst/>
          </a:prstGeom>
        </p:spPr>
        <p:txBody>
          <a:bodyPr wrap="square">
            <a:spAutoFit/>
          </a:bodyPr>
          <a:lstStyle/>
          <a:p>
            <a:pPr lvl="1"/>
            <a:r>
              <a:rPr lang="es-ES" sz="2000" b="1" i="1" dirty="0">
                <a:solidFill>
                  <a:srgbClr val="FF0000"/>
                </a:solidFill>
              </a:rPr>
              <a:t>Nadie quiere llegar a ese momento</a:t>
            </a:r>
            <a:endParaRPr lang="es-ES" sz="2000" i="1" dirty="0" smtClean="0">
              <a:solidFill>
                <a:srgbClr val="FF0000"/>
              </a:solidFill>
            </a:endParaRPr>
          </a:p>
          <a:p>
            <a:pPr lvl="1"/>
            <a:r>
              <a:rPr lang="es-ES" sz="2000" i="1" dirty="0" smtClean="0">
                <a:solidFill>
                  <a:srgbClr val="FF0000"/>
                </a:solidFill>
              </a:rPr>
              <a:t>Generalmente</a:t>
            </a:r>
            <a:r>
              <a:rPr lang="es-ES" sz="2000" b="1" i="1" dirty="0" smtClean="0">
                <a:solidFill>
                  <a:srgbClr val="FF0000"/>
                </a:solidFill>
              </a:rPr>
              <a:t> la angustia ante la muerte tiene diferentes variantes, </a:t>
            </a:r>
            <a:r>
              <a:rPr lang="es-ES" sz="2000" i="1" dirty="0" smtClean="0">
                <a:solidFill>
                  <a:srgbClr val="FF0000"/>
                </a:solidFill>
              </a:rPr>
              <a:t>una de ellas se da porque en la época en la que nos encontramos y en nuestra cultura, la muerte significa un suceso del cual se habla poco, seguramente debido a que nadie quiere llegar a ese  momento, ya que no se sabe si hay una vida después de esta, o simplemente te mueres y  todo se termina.</a:t>
            </a:r>
          </a:p>
          <a:p>
            <a:pPr lvl="1"/>
            <a:r>
              <a:rPr lang="es-ES" sz="2000" i="1" dirty="0" smtClean="0">
                <a:solidFill>
                  <a:srgbClr val="FF0000"/>
                </a:solidFill>
              </a:rPr>
              <a:t>Esta incertidumbre ha motivado a la humanidad a estudiar a la muerte a  lo largo de la historia; médicamente se investiga cuál es el </a:t>
            </a:r>
            <a:r>
              <a:rPr lang="es-ES" sz="2000" b="1" i="1" dirty="0" smtClean="0">
                <a:solidFill>
                  <a:srgbClr val="FF0000"/>
                </a:solidFill>
              </a:rPr>
              <a:t>umbral que provoca la muerte </a:t>
            </a:r>
            <a:r>
              <a:rPr lang="es-ES" sz="2000" i="1" dirty="0" smtClean="0">
                <a:solidFill>
                  <a:srgbClr val="FF0000"/>
                </a:solidFill>
              </a:rPr>
              <a:t>y de igual forma, se ha tratado de obtener una respuesta acerca de lo que pasa cuando  uno se muere. Ante la duda se habla de que hay otra vida después de esta, de que hay  una reencarnación en otra persona o, popularmente, se dice que la gente que se muere  está en el cielo y desde ahí nos observa.</a:t>
            </a:r>
          </a:p>
          <a:p>
            <a:pPr lvl="1"/>
            <a:r>
              <a:rPr lang="es-ES" sz="2000" i="1" dirty="0" smtClean="0">
                <a:solidFill>
                  <a:srgbClr val="FF0000"/>
                </a:solidFill>
              </a:rPr>
              <a:t>Sin embargo, este suceso se da en todas las culturas y en cualquier época. La muerte ha sido un proceso angustiante por todos los cambios que conlleva, por todo lo que se deja  cuando llega a ella, principalmente el dejar a todos nuestros seres queridos.  Aunque en diferentes épocas y culturas la muerte tiene significados diferentes.</a:t>
            </a:r>
            <a:endParaRPr lang="es-ES" sz="2000" i="1" dirty="0">
              <a:solidFill>
                <a:srgbClr val="FF0000"/>
              </a:solidFill>
            </a:endParaRPr>
          </a:p>
        </p:txBody>
      </p:sp>
      <p:pic>
        <p:nvPicPr>
          <p:cNvPr id="3" name="Picture 3" descr="illusion-010"/>
          <p:cNvPicPr>
            <a:picLocks noChangeAspect="1" noChangeArrowheads="1"/>
          </p:cNvPicPr>
          <p:nvPr/>
        </p:nvPicPr>
        <p:blipFill>
          <a:blip r:embed="rId2" cstate="print">
            <a:duotone>
              <a:prstClr val="black"/>
              <a:schemeClr val="accent3">
                <a:tint val="45000"/>
                <a:satMod val="400000"/>
              </a:schemeClr>
            </a:duotone>
          </a:blip>
          <a:srcRect/>
          <a:stretch>
            <a:fillRect/>
          </a:stretch>
        </p:blipFill>
        <p:spPr bwMode="auto">
          <a:xfrm>
            <a:off x="0" y="0"/>
            <a:ext cx="9144000" cy="6948488"/>
          </a:xfrm>
          <a:prstGeom prst="rect">
            <a:avLst/>
          </a:prstGeom>
          <a:noFill/>
        </p:spPr>
      </p:pic>
    </p:spTree>
  </p:cSld>
  <p:clrMapOvr>
    <a:masterClrMapping/>
  </p:clrMapOvr>
  <p:transition spd="slow" advTm="7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3" fill="hold" nodeType="afterEffect">
                                  <p:stCondLst>
                                    <p:cond delay="0"/>
                                  </p:stCondLst>
                                  <p:childTnLst>
                                    <p:animEffect transition="out" filter="strips(upRigh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untitled.bmp"/>
          <p:cNvPicPr>
            <a:picLocks noChangeAspect="1" noChangeArrowheads="1"/>
          </p:cNvPicPr>
          <p:nvPr/>
        </p:nvPicPr>
        <p:blipFill>
          <a:blip r:embed="rId2" cstate="print"/>
          <a:srcRect/>
          <a:stretch>
            <a:fillRect/>
          </a:stretch>
        </p:blipFill>
        <p:spPr bwMode="auto">
          <a:xfrm>
            <a:off x="0" y="0"/>
            <a:ext cx="9143998" cy="6858000"/>
          </a:xfrm>
          <a:prstGeom prst="rect">
            <a:avLst/>
          </a:prstGeom>
          <a:noFill/>
        </p:spPr>
      </p:pic>
      <p:pic>
        <p:nvPicPr>
          <p:cNvPr id="3" name="Picture 3" descr="illusion-013"/>
          <p:cNvPicPr>
            <a:picLocks noChangeAspect="1" noChangeArrowheads="1"/>
          </p:cNvPicPr>
          <p:nvPr/>
        </p:nvPicPr>
        <p:blipFill>
          <a:blip r:embed="rId3" cstate="print">
            <a:lum bright="-62000"/>
          </a:blip>
          <a:srcRect/>
          <a:stretch>
            <a:fillRect/>
          </a:stretch>
        </p:blipFill>
        <p:spPr bwMode="auto">
          <a:xfrm>
            <a:off x="0" y="0"/>
            <a:ext cx="9144000" cy="6877050"/>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1" fill="hold" nodeType="afterEffect">
                                  <p:stCondLst>
                                    <p:cond delay="0"/>
                                  </p:stCondLst>
                                  <p:childTnLst>
                                    <p:animEffect transition="out" filter="wheel(1)">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Imagen5.jpg"/>
          <p:cNvPicPr>
            <a:picLocks noChangeAspect="1" noChangeArrowheads="1"/>
          </p:cNvPicPr>
          <p:nvPr/>
        </p:nvPicPr>
        <p:blipFill>
          <a:blip r:embed="rId2" cstate="print"/>
          <a:srcRect l="11273"/>
          <a:stretch>
            <a:fillRect/>
          </a:stretch>
        </p:blipFill>
        <p:spPr bwMode="auto">
          <a:xfrm>
            <a:off x="0" y="0"/>
            <a:ext cx="7934672" cy="6858000"/>
          </a:xfrm>
          <a:prstGeom prst="rect">
            <a:avLst/>
          </a:prstGeom>
          <a:noFill/>
        </p:spPr>
      </p:pic>
      <p:sp>
        <p:nvSpPr>
          <p:cNvPr id="4" name="3 Rectángulo"/>
          <p:cNvSpPr/>
          <p:nvPr/>
        </p:nvSpPr>
        <p:spPr>
          <a:xfrm>
            <a:off x="5292080" y="1916832"/>
            <a:ext cx="3510136" cy="4401205"/>
          </a:xfrm>
          <a:prstGeom prst="rect">
            <a:avLst/>
          </a:prstGeom>
        </p:spPr>
        <p:txBody>
          <a:bodyPr wrap="square">
            <a:spAutoFit/>
          </a:bodyPr>
          <a:lstStyle/>
          <a:p>
            <a:pPr algn="r"/>
            <a:r>
              <a:rPr lang="es-ES" sz="2000" b="1" i="1" dirty="0" smtClean="0">
                <a:solidFill>
                  <a:srgbClr val="FF0000"/>
                </a:solidFill>
              </a:rPr>
              <a:t>El Tipo de muerte más importante para el ser humano es sin duda la muerte humana, sobre todo la muerte de seres queridos. Conocer con certeza el instante de una muerte sirve, entre otras cosas, para asegurar que el testamento del difunto será únicamente aplicado tras su muerte y, en general, conocer cuándo se debe actuar bajo las condiciones establecidas ante una persona difunta.</a:t>
            </a:r>
            <a:endParaRPr lang="es-ES" sz="2000" b="1" i="1" dirty="0">
              <a:solidFill>
                <a:srgbClr val="FF0000"/>
              </a:solidFill>
            </a:endParaRPr>
          </a:p>
        </p:txBody>
      </p:sp>
      <p:pic>
        <p:nvPicPr>
          <p:cNvPr id="5" name="Picture 3" descr="illusion-015"/>
          <p:cNvPicPr>
            <a:picLocks noChangeAspect="1" noChangeArrowheads="1" noCrop="1"/>
          </p:cNvPicPr>
          <p:nvPr/>
        </p:nvPicPr>
        <p:blipFill>
          <a:blip r:embed="rId3" cstate="print">
            <a:duotone>
              <a:prstClr val="black"/>
              <a:schemeClr val="accent2">
                <a:tint val="45000"/>
                <a:satMod val="400000"/>
              </a:schemeClr>
            </a:duotone>
            <a:lum bright="-45000"/>
          </a:blip>
          <a:srcRect/>
          <a:stretch>
            <a:fillRect/>
          </a:stretch>
        </p:blipFill>
        <p:spPr bwMode="auto">
          <a:xfrm>
            <a:off x="0" y="-19050"/>
            <a:ext cx="9144000" cy="6877050"/>
          </a:xfrm>
          <a:prstGeom prst="rect">
            <a:avLst/>
          </a:prstGeom>
          <a:noFill/>
        </p:spPr>
      </p:pic>
    </p:spTree>
  </p:cSld>
  <p:clrMapOvr>
    <a:masterClrMapping/>
  </p:clrMapOvr>
  <p:transition spd="slow" advTm="4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xit" presetSubtype="0" accel="100000" fill="hold" nodeType="after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fltVal val="0"/>
                                          </p:val>
                                        </p:tav>
                                      </p:tavLst>
                                    </p:anim>
                                    <p:anim calcmode="lin" valueType="num">
                                      <p:cBhvr>
                                        <p:cTn id="8" dur="3000"/>
                                        <p:tgtEl>
                                          <p:spTgt spid="5"/>
                                        </p:tgtEl>
                                        <p:attrNameLst>
                                          <p:attrName>style.rotation</p:attrName>
                                        </p:attrNameLst>
                                      </p:cBhvr>
                                      <p:tavLst>
                                        <p:tav tm="0">
                                          <p:val>
                                            <p:fltVal val="0"/>
                                          </p:val>
                                        </p:tav>
                                        <p:tav tm="100000">
                                          <p:val>
                                            <p:fltVal val="360"/>
                                          </p:val>
                                        </p:tav>
                                      </p:tavLst>
                                    </p:anim>
                                    <p:animEffect transition="out" filter="fade">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el-grito-munch_0.jpg"/>
          <p:cNvPicPr>
            <a:picLocks noChangeAspect="1" noChangeArrowheads="1"/>
          </p:cNvPicPr>
          <p:nvPr/>
        </p:nvPicPr>
        <p:blipFill>
          <a:blip r:embed="rId2" cstate="print"/>
          <a:srcRect/>
          <a:stretch>
            <a:fillRect/>
          </a:stretch>
        </p:blipFill>
        <p:spPr bwMode="auto">
          <a:xfrm>
            <a:off x="-396552" y="-243408"/>
            <a:ext cx="11125538" cy="7101408"/>
          </a:xfrm>
          <a:prstGeom prst="rect">
            <a:avLst/>
          </a:prstGeom>
          <a:noFill/>
        </p:spPr>
      </p:pic>
      <p:pic>
        <p:nvPicPr>
          <p:cNvPr id="3" name="Picture 3" descr="illusion-015"/>
          <p:cNvPicPr>
            <a:picLocks noChangeAspect="1" noChangeArrowheads="1" noCrop="1"/>
          </p:cNvPicPr>
          <p:nvPr/>
        </p:nvPicPr>
        <p:blipFill>
          <a:blip r:embed="rId3" cstate="print">
            <a:duotone>
              <a:prstClr val="black"/>
              <a:schemeClr val="accent4">
                <a:tint val="45000"/>
                <a:satMod val="400000"/>
              </a:schemeClr>
            </a:duotone>
          </a:blip>
          <a:srcRect/>
          <a:stretch>
            <a:fillRect/>
          </a:stretch>
        </p:blipFill>
        <p:spPr bwMode="auto">
          <a:xfrm>
            <a:off x="0" y="0"/>
            <a:ext cx="9144000" cy="6877050"/>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afterEffect">
                                  <p:stCondLst>
                                    <p:cond delay="0"/>
                                  </p:stCondLst>
                                  <p:childTnLst>
                                    <p:animEffect transition="out" filter="wedge">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_sedentarismo-7-1c170532-2d4c-11e3-9062-7637b2d61c06.jpg"/>
          <p:cNvPicPr>
            <a:picLocks noChangeAspect="1" noChangeArrowheads="1"/>
          </p:cNvPicPr>
          <p:nvPr/>
        </p:nvPicPr>
        <p:blipFill>
          <a:blip r:embed="rId2" cstate="print"/>
          <a:srcRect t="11151"/>
          <a:stretch>
            <a:fillRect/>
          </a:stretch>
        </p:blipFill>
        <p:spPr bwMode="auto">
          <a:xfrm>
            <a:off x="0" y="0"/>
            <a:ext cx="9158479" cy="6858000"/>
          </a:xfrm>
          <a:prstGeom prst="rect">
            <a:avLst/>
          </a:prstGeom>
          <a:noFill/>
        </p:spPr>
      </p:pic>
      <p:pic>
        <p:nvPicPr>
          <p:cNvPr id="3" name="Picture 3" descr="illusion-013"/>
          <p:cNvPicPr>
            <a:picLocks noChangeAspect="1" noChangeArrowheads="1"/>
          </p:cNvPicPr>
          <p:nvPr/>
        </p:nvPicPr>
        <p:blipFill>
          <a:blip r:embed="rId3" cstate="print">
            <a:duotone>
              <a:prstClr val="black"/>
              <a:schemeClr val="accent3">
                <a:tint val="45000"/>
                <a:satMod val="400000"/>
              </a:schemeClr>
            </a:duotone>
          </a:blip>
          <a:srcRect/>
          <a:stretch>
            <a:fillRect/>
          </a:stretch>
        </p:blipFill>
        <p:spPr bwMode="auto">
          <a:xfrm>
            <a:off x="0" y="0"/>
            <a:ext cx="9144000" cy="6877050"/>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4" fill="hold" nodeType="afterEffect">
                                  <p:stCondLst>
                                    <p:cond delay="0"/>
                                  </p:stCondLst>
                                  <p:childTnLst>
                                    <p:animEffect transition="out" filter="wheel(4)">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355976" y="1052736"/>
            <a:ext cx="4572000" cy="5355312"/>
          </a:xfrm>
          <a:prstGeom prst="rect">
            <a:avLst/>
          </a:prstGeom>
        </p:spPr>
        <p:txBody>
          <a:bodyPr>
            <a:spAutoFit/>
          </a:bodyPr>
          <a:lstStyle/>
          <a:p>
            <a:pPr lvl="1"/>
            <a:r>
              <a:rPr lang="es-ES" b="1" i="1" dirty="0">
                <a:solidFill>
                  <a:srgbClr val="FF0000"/>
                </a:solidFill>
              </a:rPr>
              <a:t>Diferencias culturales al enfrentarse a la muerte</a:t>
            </a:r>
            <a:endParaRPr lang="es-ES" i="1" dirty="0" smtClean="0">
              <a:solidFill>
                <a:srgbClr val="FF0000"/>
              </a:solidFill>
            </a:endParaRPr>
          </a:p>
          <a:p>
            <a:pPr lvl="1"/>
            <a:r>
              <a:rPr lang="es-ES" i="1" dirty="0" smtClean="0">
                <a:solidFill>
                  <a:srgbClr val="FF0000"/>
                </a:solidFill>
              </a:rPr>
              <a:t>La muerte, además, tiene un peso cultural importante ya que en algunas culturas se vive como un proceso sagrado que se ofrece a los dioses.  En otras, las personas se  preparan para esperar a la muerte y se vive como un proceso natural de vida, mientras que en otras más todavía sigue siendo un tema tabú.</a:t>
            </a:r>
          </a:p>
          <a:p>
            <a:pPr lvl="1"/>
            <a:r>
              <a:rPr lang="es-ES" i="1" dirty="0" smtClean="0">
                <a:solidFill>
                  <a:srgbClr val="FF0000"/>
                </a:solidFill>
              </a:rPr>
              <a:t>Ciertamente el peso que se le da culturalmente a la muerte es lo que define en el mayor de los casos la manera en que cada persona la percibe, pero no se descarta que este proceso deje de ser angustiante por más preparación que se haga, sin embargo la manera en que se vive esta etapa depende del contexto y de la influencia </a:t>
            </a:r>
            <a:endParaRPr lang="es-ES" i="1" dirty="0">
              <a:solidFill>
                <a:srgbClr val="FF0000"/>
              </a:solidFill>
            </a:endParaRPr>
          </a:p>
        </p:txBody>
      </p:sp>
      <p:pic>
        <p:nvPicPr>
          <p:cNvPr id="3" name="Picture 2" descr="C:\Documents and Settings\Dell\Escritorio\miedo-muerte-300x350.jpg"/>
          <p:cNvPicPr>
            <a:picLocks noChangeAspect="1" noChangeArrowheads="1"/>
          </p:cNvPicPr>
          <p:nvPr/>
        </p:nvPicPr>
        <p:blipFill>
          <a:blip r:embed="rId2" cstate="print"/>
          <a:srcRect/>
          <a:stretch>
            <a:fillRect/>
          </a:stretch>
        </p:blipFill>
        <p:spPr bwMode="auto">
          <a:xfrm>
            <a:off x="179512" y="1124744"/>
            <a:ext cx="4420451" cy="5157192"/>
          </a:xfrm>
          <a:prstGeom prst="rect">
            <a:avLst/>
          </a:prstGeom>
          <a:noFill/>
        </p:spPr>
      </p:pic>
      <p:pic>
        <p:nvPicPr>
          <p:cNvPr id="4" name="Picture 3" descr="illusion-010"/>
          <p:cNvPicPr>
            <a:picLocks noChangeAspect="1" noChangeArrowheads="1"/>
          </p:cNvPicPr>
          <p:nvPr/>
        </p:nvPicPr>
        <p:blipFill>
          <a:blip r:embed="rId3" cstate="print">
            <a:duotone>
              <a:prstClr val="black"/>
              <a:schemeClr val="accent4">
                <a:tint val="45000"/>
                <a:satMod val="400000"/>
              </a:schemeClr>
            </a:duotone>
          </a:blip>
          <a:srcRect/>
          <a:stretch>
            <a:fillRect/>
          </a:stretch>
        </p:blipFill>
        <p:spPr bwMode="auto">
          <a:xfrm>
            <a:off x="0" y="0"/>
            <a:ext cx="9144000" cy="6948488"/>
          </a:xfrm>
          <a:prstGeom prst="rect">
            <a:avLst/>
          </a:prstGeom>
          <a:noFill/>
        </p:spPr>
      </p:pic>
    </p:spTree>
  </p:cSld>
  <p:clrMapOvr>
    <a:masterClrMapping/>
  </p:clrMapOvr>
  <p:transition spd="slow" advTm="5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3" fill="hold" nodeType="afterEffect">
                                  <p:stCondLst>
                                    <p:cond delay="0"/>
                                  </p:stCondLst>
                                  <p:childTnLst>
                                    <p:animEffect transition="out" filter="strips(upRigh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untitledFGTT.bmp"/>
          <p:cNvPicPr>
            <a:picLocks noChangeAspect="1" noChangeArrowheads="1"/>
          </p:cNvPicPr>
          <p:nvPr/>
        </p:nvPicPr>
        <p:blipFill>
          <a:blip r:embed="rId3" cstate="print"/>
          <a:srcRect/>
          <a:stretch>
            <a:fillRect/>
          </a:stretch>
        </p:blipFill>
        <p:spPr bwMode="auto">
          <a:xfrm>
            <a:off x="0" y="0"/>
            <a:ext cx="9138602" cy="6858000"/>
          </a:xfrm>
          <a:prstGeom prst="rect">
            <a:avLst/>
          </a:prstGeom>
          <a:noFill/>
        </p:spPr>
      </p:pic>
      <p:pic>
        <p:nvPicPr>
          <p:cNvPr id="3" name="Picture 3" descr="illusion-010"/>
          <p:cNvPicPr>
            <a:picLocks noChangeAspect="1" noChangeArrowheads="1"/>
          </p:cNvPicPr>
          <p:nvPr/>
        </p:nvPicPr>
        <p:blipFill>
          <a:blip r:embed="rId4" cstate="print">
            <a:lum bright="-67000"/>
          </a:blip>
          <a:srcRect/>
          <a:stretch>
            <a:fillRect/>
          </a:stretch>
        </p:blipFill>
        <p:spPr bwMode="auto">
          <a:xfrm>
            <a:off x="0" y="0"/>
            <a:ext cx="9144000" cy="6948488"/>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afterEffect">
                                  <p:stCondLst>
                                    <p:cond delay="0"/>
                                  </p:stCondLst>
                                  <p:childTnLst>
                                    <p:animEffect transition="out" filter="diamond(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508104" y="548680"/>
            <a:ext cx="3635896" cy="5909310"/>
          </a:xfrm>
          <a:prstGeom prst="rect">
            <a:avLst/>
          </a:prstGeom>
        </p:spPr>
        <p:txBody>
          <a:bodyPr wrap="square">
            <a:spAutoFit/>
          </a:bodyPr>
          <a:lstStyle/>
          <a:p>
            <a:pPr lvl="1" algn="ctr"/>
            <a:r>
              <a:rPr lang="es-ES" b="1" i="1" dirty="0" smtClean="0">
                <a:solidFill>
                  <a:srgbClr val="FF0000"/>
                </a:solidFill>
              </a:rPr>
              <a:t>México </a:t>
            </a:r>
            <a:r>
              <a:rPr lang="es-ES" b="1" i="1" dirty="0">
                <a:solidFill>
                  <a:srgbClr val="FF0000"/>
                </a:solidFill>
              </a:rPr>
              <a:t>y el "festejo" a la muerte</a:t>
            </a:r>
            <a:endParaRPr lang="es-ES" i="1" dirty="0" smtClean="0">
              <a:solidFill>
                <a:srgbClr val="FF0000"/>
              </a:solidFill>
            </a:endParaRPr>
          </a:p>
          <a:p>
            <a:pPr lvl="1" algn="ctr"/>
            <a:r>
              <a:rPr lang="es-ES" i="1" dirty="0" smtClean="0">
                <a:solidFill>
                  <a:srgbClr val="FF0000"/>
                </a:solidFill>
              </a:rPr>
              <a:t>En especial en nuestra cultura se hace un gran festejo en el </a:t>
            </a:r>
            <a:r>
              <a:rPr lang="es-ES" b="1" i="1" dirty="0" smtClean="0">
                <a:solidFill>
                  <a:srgbClr val="FF0000"/>
                </a:solidFill>
              </a:rPr>
              <a:t>famoso "Día de Muertos",</a:t>
            </a:r>
            <a:r>
              <a:rPr lang="es-ES" i="1" dirty="0" smtClean="0">
                <a:solidFill>
                  <a:srgbClr val="FF0000"/>
                </a:solidFill>
              </a:rPr>
              <a:t> fecha en la que se recuerda a los difuntos y se les rinden ofrendas que contienen todo  lo que al difunto le gustaba; además de hacer una gran fiesta para que ese día nuestro  ser querido, ya fallecido, pueda acompañarnos.</a:t>
            </a:r>
          </a:p>
          <a:p>
            <a:pPr lvl="1" algn="ctr"/>
            <a:r>
              <a:rPr lang="es-ES" i="1" dirty="0" smtClean="0">
                <a:solidFill>
                  <a:srgbClr val="FF0000"/>
                </a:solidFill>
              </a:rPr>
              <a:t>Culturalmente se tiene la idea de que ese día se debe brindar un gran banquete y no sólo de la comida que le gustaba a nuestro difunto, sino toda una serie de objetos apreciados por él y que nos hagan recordar los buenos momentos vividos.</a:t>
            </a:r>
            <a:endParaRPr lang="es-ES" i="1" dirty="0">
              <a:solidFill>
                <a:srgbClr val="FF0000"/>
              </a:solidFill>
            </a:endParaRPr>
          </a:p>
        </p:txBody>
      </p:sp>
      <p:pic>
        <p:nvPicPr>
          <p:cNvPr id="3" name="Picture 2" descr="C:\Documents and Settings\Dell\Escritorio\hombre-ansioso-mordiendose-unas-300x350.jpg"/>
          <p:cNvPicPr>
            <a:picLocks noChangeAspect="1" noChangeArrowheads="1"/>
          </p:cNvPicPr>
          <p:nvPr/>
        </p:nvPicPr>
        <p:blipFill>
          <a:blip r:embed="rId2" cstate="print"/>
          <a:srcRect/>
          <a:stretch>
            <a:fillRect/>
          </a:stretch>
        </p:blipFill>
        <p:spPr bwMode="auto">
          <a:xfrm>
            <a:off x="0" y="0"/>
            <a:ext cx="5878286" cy="6858000"/>
          </a:xfrm>
          <a:prstGeom prst="rect">
            <a:avLst/>
          </a:prstGeom>
          <a:noFill/>
        </p:spPr>
      </p:pic>
      <p:pic>
        <p:nvPicPr>
          <p:cNvPr id="4" name="Picture 3" descr="illusion-010"/>
          <p:cNvPicPr>
            <a:picLocks noChangeAspect="1" noChangeArrowheads="1"/>
          </p:cNvPicPr>
          <p:nvPr/>
        </p:nvPicPr>
        <p:blipFill>
          <a:blip r:embed="rId3" cstate="print">
            <a:duotone>
              <a:prstClr val="black"/>
              <a:schemeClr val="accent5">
                <a:tint val="45000"/>
                <a:satMod val="400000"/>
              </a:schemeClr>
            </a:duotone>
          </a:blip>
          <a:srcRect/>
          <a:stretch>
            <a:fillRect/>
          </a:stretch>
        </p:blipFill>
        <p:spPr bwMode="auto">
          <a:xfrm>
            <a:off x="0" y="-90488"/>
            <a:ext cx="9144000" cy="6948488"/>
          </a:xfrm>
          <a:prstGeom prst="rect">
            <a:avLst/>
          </a:prstGeom>
          <a:noFill/>
        </p:spPr>
      </p:pic>
    </p:spTree>
  </p:cSld>
  <p:clrMapOvr>
    <a:masterClrMapping/>
  </p:clrMapOvr>
  <p:transition spd="slow" advTm="4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9" fill="hold" nodeType="afterEffect">
                                  <p:stCondLst>
                                    <p:cond delay="0"/>
                                  </p:stCondLst>
                                  <p:childTnLst>
                                    <p:animEffect transition="out" filter="strips(upLef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fear-miedo.jpg"/>
          <p:cNvPicPr>
            <a:picLocks noChangeAspect="1" noChangeArrowheads="1"/>
          </p:cNvPicPr>
          <p:nvPr/>
        </p:nvPicPr>
        <p:blipFill>
          <a:blip r:embed="rId2" cstate="print"/>
          <a:srcRect/>
          <a:stretch>
            <a:fillRect/>
          </a:stretch>
        </p:blipFill>
        <p:spPr bwMode="auto">
          <a:xfrm>
            <a:off x="0" y="0"/>
            <a:ext cx="9417278" cy="6858000"/>
          </a:xfrm>
          <a:prstGeom prst="rect">
            <a:avLst/>
          </a:prstGeom>
          <a:noFill/>
        </p:spPr>
      </p:pic>
      <p:pic>
        <p:nvPicPr>
          <p:cNvPr id="3" name="Picture 3" descr="illusion-013"/>
          <p:cNvPicPr>
            <a:picLocks noChangeAspect="1" noChangeArrowheads="1"/>
          </p:cNvPicPr>
          <p:nvPr/>
        </p:nvPicPr>
        <p:blipFill>
          <a:blip r:embed="rId3" cstate="print">
            <a:duotone>
              <a:prstClr val="black"/>
              <a:schemeClr val="accent5">
                <a:tint val="45000"/>
                <a:satMod val="400000"/>
              </a:schemeClr>
            </a:duotone>
          </a:blip>
          <a:srcRect/>
          <a:stretch>
            <a:fillRect/>
          </a:stretch>
        </p:blipFill>
        <p:spPr bwMode="auto">
          <a:xfrm>
            <a:off x="0" y="-19050"/>
            <a:ext cx="9612560" cy="6877050"/>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1" fill="hold" nodeType="afterEffect">
                                  <p:stCondLst>
                                    <p:cond delay="0"/>
                                  </p:stCondLst>
                                  <p:childTnLst>
                                    <p:animEffect transition="out" filter="wheel(1)">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la-mejor-musica-para-hacer-ejercicio-610x150.jpg"/>
          <p:cNvPicPr>
            <a:picLocks noChangeAspect="1" noChangeArrowheads="1"/>
          </p:cNvPicPr>
          <p:nvPr/>
        </p:nvPicPr>
        <p:blipFill>
          <a:blip r:embed="rId2" cstate="print"/>
          <a:srcRect/>
          <a:stretch>
            <a:fillRect/>
          </a:stretch>
        </p:blipFill>
        <p:spPr bwMode="auto">
          <a:xfrm>
            <a:off x="0" y="0"/>
            <a:ext cx="5810250" cy="1428750"/>
          </a:xfrm>
          <a:prstGeom prst="rect">
            <a:avLst/>
          </a:prstGeom>
          <a:noFill/>
        </p:spPr>
      </p:pic>
      <p:pic>
        <p:nvPicPr>
          <p:cNvPr id="3" name="Picture 2" descr="C:\Documents and Settings\Dell\Escritorio\la-mejor-musica-para-hacer-ejercicio-610x150.jpg"/>
          <p:cNvPicPr>
            <a:picLocks noChangeAspect="1" noChangeArrowheads="1"/>
          </p:cNvPicPr>
          <p:nvPr/>
        </p:nvPicPr>
        <p:blipFill>
          <a:blip r:embed="rId2" cstate="print"/>
          <a:srcRect/>
          <a:stretch>
            <a:fillRect/>
          </a:stretch>
        </p:blipFill>
        <p:spPr bwMode="auto">
          <a:xfrm>
            <a:off x="0" y="4581128"/>
            <a:ext cx="9259278" cy="2276872"/>
          </a:xfrm>
          <a:prstGeom prst="rect">
            <a:avLst/>
          </a:prstGeom>
          <a:noFill/>
        </p:spPr>
      </p:pic>
      <p:pic>
        <p:nvPicPr>
          <p:cNvPr id="4" name="Picture 2" descr="C:\Documents and Settings\Dell\Escritorio\la-mejor-musica-para-hacer-ejercicio-610x150.jpg"/>
          <p:cNvPicPr>
            <a:picLocks noChangeAspect="1" noChangeArrowheads="1"/>
          </p:cNvPicPr>
          <p:nvPr/>
        </p:nvPicPr>
        <p:blipFill>
          <a:blip r:embed="rId2" cstate="print"/>
          <a:srcRect/>
          <a:stretch>
            <a:fillRect/>
          </a:stretch>
        </p:blipFill>
        <p:spPr bwMode="auto">
          <a:xfrm>
            <a:off x="0" y="2348880"/>
            <a:ext cx="9259278" cy="2276872"/>
          </a:xfrm>
          <a:prstGeom prst="rect">
            <a:avLst/>
          </a:prstGeom>
          <a:noFill/>
        </p:spPr>
      </p:pic>
      <p:pic>
        <p:nvPicPr>
          <p:cNvPr id="5" name="Picture 2" descr="C:\Documents and Settings\Dell\Escritorio\la-mejor-musica-para-hacer-ejercicio-610x150.jpg"/>
          <p:cNvPicPr>
            <a:picLocks noChangeAspect="1" noChangeArrowheads="1"/>
          </p:cNvPicPr>
          <p:nvPr/>
        </p:nvPicPr>
        <p:blipFill>
          <a:blip r:embed="rId2" cstate="print"/>
          <a:srcRect/>
          <a:stretch>
            <a:fillRect/>
          </a:stretch>
        </p:blipFill>
        <p:spPr bwMode="auto">
          <a:xfrm>
            <a:off x="0" y="0"/>
            <a:ext cx="9259278" cy="2348880"/>
          </a:xfrm>
          <a:prstGeom prst="rect">
            <a:avLst/>
          </a:prstGeom>
          <a:noFill/>
        </p:spPr>
      </p:pic>
      <p:sp>
        <p:nvSpPr>
          <p:cNvPr id="6" name="5 Rectángulo"/>
          <p:cNvSpPr/>
          <p:nvPr/>
        </p:nvSpPr>
        <p:spPr>
          <a:xfrm>
            <a:off x="539552" y="1772816"/>
            <a:ext cx="3672408" cy="4524315"/>
          </a:xfrm>
          <a:prstGeom prst="rect">
            <a:avLst/>
          </a:prstGeom>
        </p:spPr>
        <p:txBody>
          <a:bodyPr wrap="square">
            <a:spAutoFit/>
          </a:bodyPr>
          <a:lstStyle/>
          <a:p>
            <a:r>
              <a:rPr lang="es-ES" sz="3200" b="1" i="1" dirty="0" smtClean="0"/>
              <a:t>La clase media teme. </a:t>
            </a:r>
          </a:p>
          <a:p>
            <a:r>
              <a:rPr lang="es-ES" sz="3200" b="1" i="1" dirty="0" smtClean="0"/>
              <a:t>A todos y a todo. </a:t>
            </a:r>
          </a:p>
          <a:p>
            <a:r>
              <a:rPr lang="es-ES" sz="3200" b="1" i="1" dirty="0" smtClean="0"/>
              <a:t>Y ese sentimiento es padre de la violencia que ejerce, últimamente en forma bestial, contra los violentos</a:t>
            </a:r>
            <a:r>
              <a:rPr lang="es-ES" sz="3200" dirty="0" smtClean="0"/>
              <a:t>.</a:t>
            </a:r>
            <a:endParaRPr lang="es-ES" sz="3200" dirty="0"/>
          </a:p>
        </p:txBody>
      </p:sp>
      <p:pic>
        <p:nvPicPr>
          <p:cNvPr id="7" name="Picture 3" descr="illusion-013"/>
          <p:cNvPicPr>
            <a:picLocks noChangeAspect="1" noChangeArrowheads="1"/>
          </p:cNvPicPr>
          <p:nvPr/>
        </p:nvPicPr>
        <p:blipFill>
          <a:blip r:embed="rId3" cstate="print">
            <a:duotone>
              <a:prstClr val="black"/>
              <a:schemeClr val="accent4">
                <a:tint val="45000"/>
                <a:satMod val="400000"/>
              </a:schemeClr>
            </a:duotone>
          </a:blip>
          <a:srcRect/>
          <a:stretch>
            <a:fillRect/>
          </a:stretch>
        </p:blipFill>
        <p:spPr bwMode="auto">
          <a:xfrm>
            <a:off x="0" y="0"/>
            <a:ext cx="9144000" cy="6877050"/>
          </a:xfrm>
          <a:prstGeom prst="rect">
            <a:avLst/>
          </a:prstGeom>
          <a:noFill/>
        </p:spPr>
      </p:pic>
    </p:spTree>
  </p:cSld>
  <p:clrMapOvr>
    <a:masterClrMapping/>
  </p:clrMapOvr>
  <p:transition spd="slow"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1" fill="hold" nodeType="afterEffect">
                                  <p:stCondLst>
                                    <p:cond delay="0"/>
                                  </p:stCondLst>
                                  <p:childTnLst>
                                    <p:animEffect transition="out" filter="wheel(1)">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3" name="Picture 3" descr="C:\Documents and Settings\Dell\Escritorio\_27d5472b_81ad_f876_0e1c_2249387bbbbb.jpg"/>
          <p:cNvPicPr>
            <a:picLocks noChangeAspect="1" noChangeArrowheads="1"/>
          </p:cNvPicPr>
          <p:nvPr/>
        </p:nvPicPr>
        <p:blipFill>
          <a:blip r:embed="rId2" cstate="print"/>
          <a:srcRect/>
          <a:stretch>
            <a:fillRect/>
          </a:stretch>
        </p:blipFill>
        <p:spPr bwMode="auto">
          <a:xfrm>
            <a:off x="2195736" y="0"/>
            <a:ext cx="4572000" cy="6858000"/>
          </a:xfrm>
          <a:prstGeom prst="rect">
            <a:avLst/>
          </a:prstGeom>
          <a:noFill/>
        </p:spPr>
      </p:pic>
      <p:pic>
        <p:nvPicPr>
          <p:cNvPr id="3" name="Picture 3" descr="illusion-015"/>
          <p:cNvPicPr>
            <a:picLocks noChangeAspect="1" noChangeArrowheads="1" noCrop="1"/>
          </p:cNvPicPr>
          <p:nvPr/>
        </p:nvPicPr>
        <p:blipFill>
          <a:blip r:embed="rId3" cstate="print">
            <a:duotone>
              <a:prstClr val="black"/>
              <a:schemeClr val="accent3">
                <a:tint val="45000"/>
                <a:satMod val="400000"/>
              </a:schemeClr>
            </a:duotone>
          </a:blip>
          <a:srcRect/>
          <a:stretch>
            <a:fillRect/>
          </a:stretch>
        </p:blipFill>
        <p:spPr bwMode="auto">
          <a:xfrm>
            <a:off x="0" y="0"/>
            <a:ext cx="9144000" cy="6877050"/>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afterEffect">
                                  <p:stCondLst>
                                    <p:cond delay="0"/>
                                  </p:stCondLst>
                                  <p:childTnLst>
                                    <p:animEffect transition="out" filter="wedge">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39552" y="836712"/>
            <a:ext cx="8280920" cy="5324535"/>
          </a:xfrm>
          <a:prstGeom prst="rect">
            <a:avLst/>
          </a:prstGeom>
        </p:spPr>
        <p:txBody>
          <a:bodyPr wrap="square">
            <a:spAutoFit/>
          </a:bodyPr>
          <a:lstStyle/>
          <a:p>
            <a:pPr lvl="1"/>
            <a:r>
              <a:rPr lang="es-ES" sz="2000" b="1" i="1" dirty="0">
                <a:solidFill>
                  <a:srgbClr val="FF0000"/>
                </a:solidFill>
              </a:rPr>
              <a:t>¿Cómo evitar el miedo a la muerte?</a:t>
            </a:r>
            <a:endParaRPr lang="es-ES" sz="2000" i="1" dirty="0" smtClean="0">
              <a:solidFill>
                <a:srgbClr val="FF0000"/>
              </a:solidFill>
            </a:endParaRPr>
          </a:p>
          <a:p>
            <a:pPr lvl="1"/>
            <a:r>
              <a:rPr lang="es-ES" sz="2000" i="1" dirty="0" smtClean="0">
                <a:solidFill>
                  <a:srgbClr val="FF0000"/>
                </a:solidFill>
              </a:rPr>
              <a:t>Algunas personas se preguntarán: ¿Cómo evitar la muerte sea angustiante? Cito esta pregunta, ya que usualmente se busca una respuesta ante algo que es seguro que pasará, sin embargo es difícil entenderlo como un proceso natural de la vida por el cual todos los seres vivos pasamos o algún día tendremos que pasar.</a:t>
            </a:r>
          </a:p>
          <a:p>
            <a:pPr lvl="1"/>
            <a:r>
              <a:rPr lang="es-ES" sz="2000" i="1" dirty="0" smtClean="0">
                <a:solidFill>
                  <a:srgbClr val="FF0000"/>
                </a:solidFill>
              </a:rPr>
              <a:t>En especial  nosotros, como seres humanos, tenemos conciencia de que la muerte llega para todos, sin embargo, lo que se recomienda es no basar nuestra vida en pensar solamente en la muerte haciendo que esto interfiera en vivir el día a día, simplemente debemos entender que la muerte es un proceso de vida y que algún día llegará, pero mientras llega, debemos aprovechar cada momento.</a:t>
            </a:r>
          </a:p>
          <a:p>
            <a:pPr lvl="1"/>
            <a:r>
              <a:rPr lang="es-ES" sz="2000" i="1" dirty="0" smtClean="0">
                <a:solidFill>
                  <a:srgbClr val="FF0000"/>
                </a:solidFill>
              </a:rPr>
              <a:t>Muchos viven día a día angustiados por  la idea de la muerte, pero existen soluciones para que esta preocupación no se convierta en una obsesión o un pensamiento recurrente, en estos casos se puede recurrir a un especialista para ayudar a entender por qué este pensamiento se hace manifiesto todo el  tiempo.</a:t>
            </a:r>
            <a:endParaRPr lang="es-ES" sz="2000" i="1" dirty="0">
              <a:solidFill>
                <a:srgbClr val="FF0000"/>
              </a:solidFill>
            </a:endParaRPr>
          </a:p>
        </p:txBody>
      </p:sp>
      <p:pic>
        <p:nvPicPr>
          <p:cNvPr id="3" name="Picture 3" descr="illusion-010"/>
          <p:cNvPicPr>
            <a:picLocks noChangeAspect="1" noChangeArrowheads="1"/>
          </p:cNvPicPr>
          <p:nvPr/>
        </p:nvPicPr>
        <p:blipFill>
          <a:blip r:embed="rId2" cstate="print">
            <a:duotone>
              <a:schemeClr val="accent6">
                <a:shade val="45000"/>
                <a:satMod val="135000"/>
              </a:schemeClr>
              <a:prstClr val="white"/>
            </a:duotone>
          </a:blip>
          <a:srcRect/>
          <a:stretch>
            <a:fillRect/>
          </a:stretch>
        </p:blipFill>
        <p:spPr bwMode="auto">
          <a:xfrm>
            <a:off x="0" y="0"/>
            <a:ext cx="9144000" cy="6948488"/>
          </a:xfrm>
          <a:prstGeom prst="rect">
            <a:avLst/>
          </a:prstGeom>
          <a:noFill/>
        </p:spPr>
      </p:pic>
    </p:spTree>
  </p:cSld>
  <p:clrMapOvr>
    <a:masterClrMapping/>
  </p:clrMapOvr>
  <p:transition spd="slow" advTm="6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3" fill="hold" nodeType="afterEffect">
                                  <p:stCondLst>
                                    <p:cond delay="0"/>
                                  </p:stCondLst>
                                  <p:childTnLst>
                                    <p:animEffect transition="out" filter="strips(upRigh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Imagen4.png"/>
          <p:cNvPicPr>
            <a:picLocks noChangeAspect="1" noChangeArrowheads="1"/>
          </p:cNvPicPr>
          <p:nvPr/>
        </p:nvPicPr>
        <p:blipFill>
          <a:blip r:embed="rId2" cstate="print"/>
          <a:srcRect l="15845"/>
          <a:stretch>
            <a:fillRect/>
          </a:stretch>
        </p:blipFill>
        <p:spPr bwMode="auto">
          <a:xfrm>
            <a:off x="-468560" y="692695"/>
            <a:ext cx="8410575" cy="6165305"/>
          </a:xfrm>
          <a:prstGeom prst="rect">
            <a:avLst/>
          </a:prstGeom>
          <a:noFill/>
        </p:spPr>
      </p:pic>
      <p:sp>
        <p:nvSpPr>
          <p:cNvPr id="3" name="2 Rectángulo"/>
          <p:cNvSpPr/>
          <p:nvPr/>
        </p:nvSpPr>
        <p:spPr>
          <a:xfrm>
            <a:off x="5580112" y="1196752"/>
            <a:ext cx="3203848" cy="4524315"/>
          </a:xfrm>
          <a:prstGeom prst="rect">
            <a:avLst/>
          </a:prstGeom>
        </p:spPr>
        <p:txBody>
          <a:bodyPr wrap="square">
            <a:spAutoFit/>
          </a:bodyPr>
          <a:lstStyle/>
          <a:p>
            <a:pPr algn="ctr"/>
            <a:r>
              <a:rPr lang="es-ES" b="1" i="1" dirty="0" smtClean="0">
                <a:solidFill>
                  <a:srgbClr val="FF0000"/>
                </a:solidFill>
              </a:rPr>
              <a:t>Algunas personas, en momentos determinados de su vida, experimentan el sentimiento autodestructivo de terminar su existencia. El acto para conseguirlo es lo que llamamos suicidio.</a:t>
            </a:r>
          </a:p>
          <a:p>
            <a:pPr algn="ctr"/>
            <a:r>
              <a:rPr lang="es-ES" b="1" i="1" dirty="0" smtClean="0">
                <a:solidFill>
                  <a:srgbClr val="FF0000"/>
                </a:solidFill>
              </a:rPr>
              <a:t>Lo contrario es el deseo de vivir, el cual no contraría al instinto de supervivencia, ya que éste nos impulsa a esquivar la muerte. Por ejemplo, suicidas que saltan al vacío intentan agarrarse a algo para no morir, eso es el instinto de supervivencia (o conservación</a:t>
            </a:r>
            <a:r>
              <a:rPr lang="es-ES" dirty="0" smtClean="0"/>
              <a:t>).</a:t>
            </a:r>
            <a:endParaRPr lang="es-ES" dirty="0"/>
          </a:p>
        </p:txBody>
      </p:sp>
      <p:pic>
        <p:nvPicPr>
          <p:cNvPr id="4" name="Picture 3" descr="illusion-015"/>
          <p:cNvPicPr>
            <a:picLocks noChangeAspect="1" noChangeArrowheads="1" noCrop="1"/>
          </p:cNvPicPr>
          <p:nvPr/>
        </p:nvPicPr>
        <p:blipFill>
          <a:blip r:embed="rId3" cstate="print">
            <a:duotone>
              <a:prstClr val="black"/>
              <a:schemeClr val="accent6">
                <a:tint val="45000"/>
                <a:satMod val="400000"/>
              </a:schemeClr>
            </a:duotone>
          </a:blip>
          <a:srcRect/>
          <a:stretch>
            <a:fillRect/>
          </a:stretch>
        </p:blipFill>
        <p:spPr bwMode="auto">
          <a:xfrm>
            <a:off x="0" y="-19050"/>
            <a:ext cx="9144000" cy="6877050"/>
          </a:xfrm>
          <a:prstGeom prst="rect">
            <a:avLst/>
          </a:prstGeom>
          <a:noFill/>
        </p:spPr>
      </p:pic>
    </p:spTree>
  </p:cSld>
  <p:clrMapOvr>
    <a:masterClrMapping/>
  </p:clrMapOvr>
  <p:transition spd="slow" advTm="4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xit" presetSubtype="0" accel="100000" fill="hold" nodeType="afterEffect">
                                  <p:stCondLst>
                                    <p:cond delay="0"/>
                                  </p:stCondLst>
                                  <p:childTnLst>
                                    <p:anim calcmode="lin" valueType="num">
                                      <p:cBhvr>
                                        <p:cTn id="6" dur="3000"/>
                                        <p:tgtEl>
                                          <p:spTgt spid="4"/>
                                        </p:tgtEl>
                                        <p:attrNameLst>
                                          <p:attrName>ppt_w</p:attrName>
                                        </p:attrNameLst>
                                      </p:cBhvr>
                                      <p:tavLst>
                                        <p:tav tm="0">
                                          <p:val>
                                            <p:strVal val="ppt_w"/>
                                          </p:val>
                                        </p:tav>
                                        <p:tav tm="100000">
                                          <p:val>
                                            <p:fltVal val="0"/>
                                          </p:val>
                                        </p:tav>
                                      </p:tavLst>
                                    </p:anim>
                                    <p:anim calcmode="lin" valueType="num">
                                      <p:cBhvr>
                                        <p:cTn id="7" dur="3000"/>
                                        <p:tgtEl>
                                          <p:spTgt spid="4"/>
                                        </p:tgtEl>
                                        <p:attrNameLst>
                                          <p:attrName>ppt_h</p:attrName>
                                        </p:attrNameLst>
                                      </p:cBhvr>
                                      <p:tavLst>
                                        <p:tav tm="0">
                                          <p:val>
                                            <p:strVal val="ppt_h"/>
                                          </p:val>
                                        </p:tav>
                                        <p:tav tm="100000">
                                          <p:val>
                                            <p:fltVal val="0"/>
                                          </p:val>
                                        </p:tav>
                                      </p:tavLst>
                                    </p:anim>
                                    <p:anim calcmode="lin" valueType="num">
                                      <p:cBhvr>
                                        <p:cTn id="8" dur="3000"/>
                                        <p:tgtEl>
                                          <p:spTgt spid="4"/>
                                        </p:tgtEl>
                                        <p:attrNameLst>
                                          <p:attrName>style.rotation</p:attrName>
                                        </p:attrNameLst>
                                      </p:cBhvr>
                                      <p:tavLst>
                                        <p:tav tm="0">
                                          <p:val>
                                            <p:fltVal val="0"/>
                                          </p:val>
                                        </p:tav>
                                        <p:tav tm="100000">
                                          <p:val>
                                            <p:fltVal val="360"/>
                                          </p:val>
                                        </p:tav>
                                      </p:tavLst>
                                    </p:anim>
                                    <p:animEffect transition="out" filter="fade">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s_img_new.jpg"/>
          <p:cNvPicPr>
            <a:picLocks noChangeAspect="1" noChangeArrowheads="1"/>
          </p:cNvPicPr>
          <p:nvPr/>
        </p:nvPicPr>
        <p:blipFill>
          <a:blip r:embed="rId2" cstate="print"/>
          <a:srcRect/>
          <a:stretch>
            <a:fillRect/>
          </a:stretch>
        </p:blipFill>
        <p:spPr bwMode="auto">
          <a:xfrm>
            <a:off x="-1" y="0"/>
            <a:ext cx="9126583" cy="6858000"/>
          </a:xfrm>
          <a:prstGeom prst="rect">
            <a:avLst/>
          </a:prstGeom>
          <a:noFill/>
        </p:spPr>
      </p:pic>
      <p:pic>
        <p:nvPicPr>
          <p:cNvPr id="3" name="Picture 3" descr="illusion-013"/>
          <p:cNvPicPr>
            <a:picLocks noChangeAspect="1" noChangeArrowheads="1"/>
          </p:cNvPicPr>
          <p:nvPr/>
        </p:nvPicPr>
        <p:blipFill>
          <a:blip r:embed="rId3" cstate="print">
            <a:duotone>
              <a:prstClr val="black"/>
              <a:schemeClr val="accent4">
                <a:tint val="45000"/>
                <a:satMod val="400000"/>
              </a:schemeClr>
            </a:duotone>
          </a:blip>
          <a:srcRect/>
          <a:stretch>
            <a:fillRect/>
          </a:stretch>
        </p:blipFill>
        <p:spPr bwMode="auto">
          <a:xfrm>
            <a:off x="0" y="0"/>
            <a:ext cx="9144000" cy="6877050"/>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2" fill="hold" nodeType="afterEffect">
                                  <p:stCondLst>
                                    <p:cond delay="0"/>
                                  </p:stCondLst>
                                  <p:childTnLst>
                                    <p:animEffect transition="out" filter="wheel(2)">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image39.jpg"/>
          <p:cNvPicPr>
            <a:picLocks noChangeAspect="1" noChangeArrowheads="1"/>
          </p:cNvPicPr>
          <p:nvPr/>
        </p:nvPicPr>
        <p:blipFill>
          <a:blip r:embed="rId2" cstate="print"/>
          <a:srcRect/>
          <a:stretch>
            <a:fillRect/>
          </a:stretch>
        </p:blipFill>
        <p:spPr bwMode="auto">
          <a:xfrm>
            <a:off x="0" y="0"/>
            <a:ext cx="9321128" cy="6858000"/>
          </a:xfrm>
          <a:prstGeom prst="rect">
            <a:avLst/>
          </a:prstGeom>
          <a:noFill/>
        </p:spPr>
      </p:pic>
      <p:pic>
        <p:nvPicPr>
          <p:cNvPr id="3" name="Picture 3" descr="illusion-010"/>
          <p:cNvPicPr>
            <a:picLocks noChangeAspect="1" noChangeArrowheads="1"/>
          </p:cNvPicPr>
          <p:nvPr/>
        </p:nvPicPr>
        <p:blipFill>
          <a:blip r:embed="rId3" cstate="print">
            <a:duotone>
              <a:prstClr val="black"/>
              <a:schemeClr val="accent2">
                <a:tint val="45000"/>
                <a:satMod val="400000"/>
              </a:schemeClr>
            </a:duotone>
          </a:blip>
          <a:srcRect/>
          <a:stretch>
            <a:fillRect/>
          </a:stretch>
        </p:blipFill>
        <p:spPr bwMode="auto">
          <a:xfrm>
            <a:off x="0" y="0"/>
            <a:ext cx="9144000" cy="6948488"/>
          </a:xfrm>
          <a:prstGeom prst="rect">
            <a:avLst/>
          </a:prstGeom>
          <a:noFill/>
        </p:spPr>
      </p:pic>
    </p:spTree>
  </p:cSld>
  <p:clrMapOvr>
    <a:masterClrMapping/>
  </p:clrMapOvr>
  <p:transition spd="slow" advTm="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afterEffect">
                                  <p:stCondLst>
                                    <p:cond delay="0"/>
                                  </p:stCondLst>
                                  <p:childTnLst>
                                    <p:animEffect transition="out" filter="blinds(horizont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miedo.jpg"/>
          <p:cNvPicPr>
            <a:picLocks noChangeAspect="1" noChangeArrowheads="1"/>
          </p:cNvPicPr>
          <p:nvPr/>
        </p:nvPicPr>
        <p:blipFill>
          <a:blip r:embed="rId2" cstate="print"/>
          <a:srcRect/>
          <a:stretch>
            <a:fillRect/>
          </a:stretch>
        </p:blipFill>
        <p:spPr bwMode="auto">
          <a:xfrm>
            <a:off x="0" y="0"/>
            <a:ext cx="9174582" cy="6858000"/>
          </a:xfrm>
          <a:prstGeom prst="rect">
            <a:avLst/>
          </a:prstGeom>
          <a:noFill/>
        </p:spPr>
      </p:pic>
      <p:pic>
        <p:nvPicPr>
          <p:cNvPr id="3" name="Picture 3" descr="illusion-015"/>
          <p:cNvPicPr>
            <a:picLocks noChangeAspect="1" noChangeArrowheads="1" noCrop="1"/>
          </p:cNvPicPr>
          <p:nvPr/>
        </p:nvPicPr>
        <p:blipFill>
          <a:blip r:embed="rId3" cstate="print">
            <a:lum bright="-65000"/>
          </a:blip>
          <a:srcRect/>
          <a:stretch>
            <a:fillRect/>
          </a:stretch>
        </p:blipFill>
        <p:spPr bwMode="auto">
          <a:xfrm>
            <a:off x="0" y="0"/>
            <a:ext cx="9144000" cy="6877050"/>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259632" y="948690"/>
            <a:ext cx="7632848" cy="5078313"/>
          </a:xfrm>
          <a:prstGeom prst="rect">
            <a:avLst/>
          </a:prstGeom>
        </p:spPr>
        <p:txBody>
          <a:bodyPr wrap="square">
            <a:spAutoFit/>
          </a:bodyPr>
          <a:lstStyle/>
          <a:p>
            <a:r>
              <a:rPr lang="es-ES" sz="2400" b="1" dirty="0" smtClean="0">
                <a:solidFill>
                  <a:srgbClr val="FF0000"/>
                </a:solidFill>
              </a:rPr>
              <a:t>Vivimos la era del miedo  a la muerte. El miedo separa, fragmenta. Nos aleja del otro; lo pone en forma permanente en un lugar de sospecha. Despierta lo peor de cada uno, y del conjunto. El miedo es padre del odio. Lleva al fracaso, a la frustración. Porque paraliza. El miedo impide hacer, no construye. Y mata: probablemente al temido; seguro al que teme. </a:t>
            </a:r>
            <a:br>
              <a:rPr lang="es-ES" sz="2400" b="1" dirty="0" smtClean="0">
                <a:solidFill>
                  <a:srgbClr val="FF0000"/>
                </a:solidFill>
              </a:rPr>
            </a:br>
            <a:r>
              <a:rPr lang="es-ES" sz="2400" b="1" dirty="0" smtClean="0">
                <a:solidFill>
                  <a:srgbClr val="FF0000"/>
                </a:solidFill>
              </a:rPr>
              <a:t/>
            </a:r>
            <a:br>
              <a:rPr lang="es-ES" sz="2400" b="1" dirty="0" smtClean="0">
                <a:solidFill>
                  <a:srgbClr val="FF0000"/>
                </a:solidFill>
              </a:rPr>
            </a:br>
            <a:r>
              <a:rPr lang="es-ES" sz="2400" b="1" dirty="0" smtClean="0">
                <a:solidFill>
                  <a:srgbClr val="FF0000"/>
                </a:solidFill>
              </a:rPr>
              <a:t>A la vez, el miedo a la muerte es inherente al ser humano. Es parte de su propia naturaleza. Y está bien, porque además de todo lo malo que trae, es protectivo. La fórmula sería: ni temerosos ni temerarios. </a:t>
            </a:r>
            <a:r>
              <a:rPr lang="es-ES" b="1" dirty="0" smtClean="0">
                <a:solidFill>
                  <a:srgbClr val="FF0000"/>
                </a:solidFill>
              </a:rPr>
              <a:t/>
            </a:r>
            <a:br>
              <a:rPr lang="es-ES" b="1" dirty="0" smtClean="0">
                <a:solidFill>
                  <a:srgbClr val="FF0000"/>
                </a:solidFill>
              </a:rPr>
            </a:br>
            <a:r>
              <a:rPr lang="es-ES" b="1" dirty="0" smtClean="0">
                <a:solidFill>
                  <a:srgbClr val="FF0000"/>
                </a:solidFill>
              </a:rPr>
              <a:t/>
            </a:r>
            <a:br>
              <a:rPr lang="es-ES" b="1" dirty="0" smtClean="0">
                <a:solidFill>
                  <a:srgbClr val="FF0000"/>
                </a:solidFill>
              </a:rPr>
            </a:br>
            <a:endParaRPr lang="es-ES" dirty="0"/>
          </a:p>
        </p:txBody>
      </p:sp>
      <p:pic>
        <p:nvPicPr>
          <p:cNvPr id="3" name="Picture 3" descr="illusion-010"/>
          <p:cNvPicPr>
            <a:picLocks noChangeAspect="1" noChangeArrowheads="1"/>
          </p:cNvPicPr>
          <p:nvPr/>
        </p:nvPicPr>
        <p:blipFill>
          <a:blip r:embed="rId2" cstate="print">
            <a:duotone>
              <a:prstClr val="black"/>
              <a:schemeClr val="tx2">
                <a:tint val="45000"/>
                <a:satMod val="400000"/>
              </a:schemeClr>
            </a:duotone>
          </a:blip>
          <a:srcRect/>
          <a:stretch>
            <a:fillRect/>
          </a:stretch>
        </p:blipFill>
        <p:spPr bwMode="auto">
          <a:xfrm>
            <a:off x="0" y="0"/>
            <a:ext cx="9144000" cy="6948488"/>
          </a:xfrm>
          <a:prstGeom prst="rect">
            <a:avLst/>
          </a:prstGeom>
          <a:solidFill>
            <a:srgbClr val="FF0000">
              <a:alpha val="24000"/>
            </a:srgbClr>
          </a:solidFill>
        </p:spPr>
      </p:pic>
    </p:spTree>
  </p:cSld>
  <p:clrMapOvr>
    <a:masterClrMapping/>
  </p:clrMapOvr>
  <p:transition spd="slow" advTm="4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3" fill="hold" nodeType="afterEffect">
                                  <p:stCondLst>
                                    <p:cond delay="0"/>
                                  </p:stCondLst>
                                  <p:childTnLst>
                                    <p:animEffect transition="out" filter="strips(upRigh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Imagen2.jpg"/>
          <p:cNvPicPr>
            <a:picLocks noChangeAspect="1" noChangeArrowheads="1"/>
          </p:cNvPicPr>
          <p:nvPr/>
        </p:nvPicPr>
        <p:blipFill>
          <a:blip r:embed="rId2" cstate="print"/>
          <a:srcRect/>
          <a:stretch>
            <a:fillRect/>
          </a:stretch>
        </p:blipFill>
        <p:spPr bwMode="auto">
          <a:xfrm>
            <a:off x="2843808" y="0"/>
            <a:ext cx="6937995" cy="4248472"/>
          </a:xfrm>
          <a:prstGeom prst="rect">
            <a:avLst/>
          </a:prstGeom>
          <a:noFill/>
        </p:spPr>
      </p:pic>
      <p:sp>
        <p:nvSpPr>
          <p:cNvPr id="3" name="2 Rectángulo"/>
          <p:cNvSpPr/>
          <p:nvPr/>
        </p:nvSpPr>
        <p:spPr>
          <a:xfrm>
            <a:off x="611560" y="1700808"/>
            <a:ext cx="4392488" cy="4524315"/>
          </a:xfrm>
          <a:prstGeom prst="rect">
            <a:avLst/>
          </a:prstGeom>
        </p:spPr>
        <p:txBody>
          <a:bodyPr wrap="square">
            <a:spAutoFit/>
          </a:bodyPr>
          <a:lstStyle/>
          <a:p>
            <a:r>
              <a:rPr lang="es-ES" sz="2400" b="1" i="1" dirty="0" smtClean="0">
                <a:solidFill>
                  <a:srgbClr val="FF0000"/>
                </a:solidFill>
              </a:rPr>
              <a:t>La muerte súbita o muerte instantánea, sobreviene de manera abrupta con la invalidación instantánea de uno o más órganos esenciales para el sustento de la vida, un fulminante derrame cerebral, un síncope cardíaco agudo, o por medio de un suceso violento abrupto (onda expansiva de una explosión) o accidente con mucha energía desarrollada.</a:t>
            </a:r>
            <a:endParaRPr lang="es-ES" sz="2400" b="1" i="1" dirty="0">
              <a:solidFill>
                <a:srgbClr val="FF0000"/>
              </a:solidFill>
            </a:endParaRPr>
          </a:p>
        </p:txBody>
      </p:sp>
      <p:pic>
        <p:nvPicPr>
          <p:cNvPr id="4" name="Picture 3" descr="illusion-015"/>
          <p:cNvPicPr>
            <a:picLocks noChangeAspect="1" noChangeArrowheads="1" noCrop="1"/>
          </p:cNvPicPr>
          <p:nvPr/>
        </p:nvPicPr>
        <p:blipFill>
          <a:blip r:embed="rId3" cstate="print">
            <a:duotone>
              <a:prstClr val="black"/>
              <a:schemeClr val="accent6">
                <a:tint val="45000"/>
                <a:satMod val="400000"/>
              </a:schemeClr>
            </a:duotone>
          </a:blip>
          <a:srcRect/>
          <a:stretch>
            <a:fillRect/>
          </a:stretch>
        </p:blipFill>
        <p:spPr bwMode="auto">
          <a:xfrm>
            <a:off x="0" y="-19050"/>
            <a:ext cx="9144000" cy="6877050"/>
          </a:xfrm>
          <a:prstGeom prst="rect">
            <a:avLst/>
          </a:prstGeom>
          <a:noFill/>
        </p:spPr>
      </p:pic>
    </p:spTree>
  </p:cSld>
  <p:clrMapOvr>
    <a:masterClrMapping/>
  </p:clrMapOvr>
  <p:transition spd="slow" advTm="4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xit" presetSubtype="0" accel="100000" fill="hold" nodeType="afterEffect">
                                  <p:stCondLst>
                                    <p:cond delay="0"/>
                                  </p:stCondLst>
                                  <p:childTnLst>
                                    <p:anim calcmode="lin" valueType="num">
                                      <p:cBhvr>
                                        <p:cTn id="6" dur="3000"/>
                                        <p:tgtEl>
                                          <p:spTgt spid="4"/>
                                        </p:tgtEl>
                                        <p:attrNameLst>
                                          <p:attrName>ppt_w</p:attrName>
                                        </p:attrNameLst>
                                      </p:cBhvr>
                                      <p:tavLst>
                                        <p:tav tm="0">
                                          <p:val>
                                            <p:strVal val="ppt_w"/>
                                          </p:val>
                                        </p:tav>
                                        <p:tav tm="100000">
                                          <p:val>
                                            <p:fltVal val="0"/>
                                          </p:val>
                                        </p:tav>
                                      </p:tavLst>
                                    </p:anim>
                                    <p:anim calcmode="lin" valueType="num">
                                      <p:cBhvr>
                                        <p:cTn id="7" dur="3000"/>
                                        <p:tgtEl>
                                          <p:spTgt spid="4"/>
                                        </p:tgtEl>
                                        <p:attrNameLst>
                                          <p:attrName>ppt_h</p:attrName>
                                        </p:attrNameLst>
                                      </p:cBhvr>
                                      <p:tavLst>
                                        <p:tav tm="0">
                                          <p:val>
                                            <p:strVal val="ppt_h"/>
                                          </p:val>
                                        </p:tav>
                                        <p:tav tm="100000">
                                          <p:val>
                                            <p:fltVal val="0"/>
                                          </p:val>
                                        </p:tav>
                                      </p:tavLst>
                                    </p:anim>
                                    <p:anim calcmode="lin" valueType="num">
                                      <p:cBhvr>
                                        <p:cTn id="8" dur="3000"/>
                                        <p:tgtEl>
                                          <p:spTgt spid="4"/>
                                        </p:tgtEl>
                                        <p:attrNameLst>
                                          <p:attrName>style.rotation</p:attrName>
                                        </p:attrNameLst>
                                      </p:cBhvr>
                                      <p:tavLst>
                                        <p:tav tm="0">
                                          <p:val>
                                            <p:fltVal val="0"/>
                                          </p:val>
                                        </p:tav>
                                        <p:tav tm="100000">
                                          <p:val>
                                            <p:fltVal val="360"/>
                                          </p:val>
                                        </p:tav>
                                      </p:tavLst>
                                    </p:anim>
                                    <p:animEffect transition="out" filter="fade">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srcRect/>
          <a:stretch>
            <a:fillRect/>
          </a:stretch>
        </p:blipFill>
        <p:spPr bwMode="auto">
          <a:xfrm>
            <a:off x="0" y="-19050"/>
            <a:ext cx="9144000" cy="6877050"/>
          </a:xfrm>
          <a:prstGeom prst="rect">
            <a:avLst/>
          </a:prstGeom>
          <a:noFill/>
        </p:spPr>
      </p:pic>
      <p:pic>
        <p:nvPicPr>
          <p:cNvPr id="10243" name="Picture 3" descr="C:\Documents and Settings\Dell\Escritorio\_27d5472b_81ad_f876_0e1c_2249387bbbbb.jpg"/>
          <p:cNvPicPr>
            <a:picLocks noChangeAspect="1" noChangeArrowheads="1"/>
          </p:cNvPicPr>
          <p:nvPr/>
        </p:nvPicPr>
        <p:blipFill>
          <a:blip r:embed="rId3" cstate="print"/>
          <a:srcRect/>
          <a:stretch>
            <a:fillRect/>
          </a:stretch>
        </p:blipFill>
        <p:spPr bwMode="auto">
          <a:xfrm>
            <a:off x="2195736" y="0"/>
            <a:ext cx="4572000" cy="6858000"/>
          </a:xfrm>
          <a:prstGeom prst="rect">
            <a:avLst/>
          </a:prstGeom>
          <a:noFill/>
        </p:spPr>
      </p:pic>
      <p:pic>
        <p:nvPicPr>
          <p:cNvPr id="3" name="Picture 3" descr="illusion-015"/>
          <p:cNvPicPr>
            <a:picLocks noChangeAspect="1" noChangeArrowheads="1" noCrop="1"/>
          </p:cNvPicPr>
          <p:nvPr/>
        </p:nvPicPr>
        <p:blipFill>
          <a:blip r:embed="rId4" cstate="print">
            <a:duotone>
              <a:prstClr val="black"/>
              <a:schemeClr val="accent2">
                <a:tint val="45000"/>
                <a:satMod val="400000"/>
              </a:schemeClr>
            </a:duotone>
            <a:lum bright="-45000"/>
          </a:blip>
          <a:srcRect/>
          <a:stretch>
            <a:fillRect/>
          </a:stretch>
        </p:blipFill>
        <p:spPr bwMode="auto">
          <a:xfrm>
            <a:off x="0" y="0"/>
            <a:ext cx="9144000" cy="6877050"/>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115616" y="948690"/>
            <a:ext cx="7776864" cy="5816977"/>
          </a:xfrm>
          <a:prstGeom prst="rect">
            <a:avLst/>
          </a:prstGeom>
        </p:spPr>
        <p:txBody>
          <a:bodyPr wrap="square">
            <a:spAutoFit/>
          </a:bodyPr>
          <a:lstStyle/>
          <a:p>
            <a:r>
              <a:rPr lang="es-ES" sz="2400" b="1" dirty="0" smtClean="0">
                <a:solidFill>
                  <a:srgbClr val="FF0000"/>
                </a:solidFill>
              </a:rPr>
              <a:t/>
            </a:r>
            <a:br>
              <a:rPr lang="es-ES" sz="2400" b="1" dirty="0" smtClean="0">
                <a:solidFill>
                  <a:srgbClr val="FF0000"/>
                </a:solidFill>
              </a:rPr>
            </a:br>
            <a:r>
              <a:rPr lang="es-ES" sz="2400" b="1" dirty="0" smtClean="0">
                <a:solidFill>
                  <a:srgbClr val="FF0000"/>
                </a:solidFill>
              </a:rPr>
              <a:t>¿Cómo hacer ahora, que el miedo a la muerte parece invadir todo en la ciudad y pone como nunca antes en cuestión la convivencia de sus habitantes? ¿Cómo rehumanizar la relación entre los diferentes individuos y grupos de individuos que componen esta sociedad en estado de colapso? </a:t>
            </a:r>
            <a:br>
              <a:rPr lang="es-ES" sz="2400" b="1" dirty="0" smtClean="0">
                <a:solidFill>
                  <a:srgbClr val="FF0000"/>
                </a:solidFill>
              </a:rPr>
            </a:br>
            <a:r>
              <a:rPr lang="es-ES" sz="2400" b="1" dirty="0" smtClean="0">
                <a:solidFill>
                  <a:srgbClr val="FF0000"/>
                </a:solidFill>
              </a:rPr>
              <a:t/>
            </a:r>
            <a:br>
              <a:rPr lang="es-ES" sz="2400" b="1" dirty="0" smtClean="0">
                <a:solidFill>
                  <a:srgbClr val="FF0000"/>
                </a:solidFill>
              </a:rPr>
            </a:br>
            <a:r>
              <a:rPr lang="es-ES" sz="2400" b="1" dirty="0" smtClean="0">
                <a:solidFill>
                  <a:srgbClr val="FF0000"/>
                </a:solidFill>
              </a:rPr>
              <a:t>Al miedo a la muerte se lo vence -o en realidad se lo domina- asumiéndolo y afrontándolo. El que lo sufrió de chico, por ejemplo con insomnio, lo sabe: nunca es un proceso simple ni rápido. Mucho más complejo si hablamos ya no de una persona sino de miles y miles a las que, además, la vida cotidiana les da nuevos motivos para temer. </a:t>
            </a:r>
            <a:r>
              <a:rPr lang="es-ES" sz="2400" b="1" dirty="0" smtClean="0"/>
              <a:t/>
            </a:r>
            <a:br>
              <a:rPr lang="es-ES" sz="2400" b="1" dirty="0" smtClean="0"/>
            </a:br>
            <a:r>
              <a:rPr lang="es-ES" b="1" dirty="0" smtClean="0"/>
              <a:t/>
            </a:r>
            <a:br>
              <a:rPr lang="es-ES" b="1" dirty="0" smtClean="0"/>
            </a:br>
            <a:endParaRPr lang="es-ES" dirty="0"/>
          </a:p>
        </p:txBody>
      </p:sp>
      <p:pic>
        <p:nvPicPr>
          <p:cNvPr id="3" name="Picture 3" descr="illusion-010"/>
          <p:cNvPicPr>
            <a:picLocks noChangeAspect="1" noChangeArrowheads="1"/>
          </p:cNvPicPr>
          <p:nvPr/>
        </p:nvPicPr>
        <p:blipFill>
          <a:blip r:embed="rId2" cstate="print">
            <a:duotone>
              <a:prstClr val="black"/>
              <a:schemeClr val="tx2">
                <a:tint val="45000"/>
                <a:satMod val="400000"/>
              </a:schemeClr>
            </a:duotone>
          </a:blip>
          <a:srcRect/>
          <a:stretch>
            <a:fillRect/>
          </a:stretch>
        </p:blipFill>
        <p:spPr bwMode="auto">
          <a:xfrm>
            <a:off x="0" y="0"/>
            <a:ext cx="9144000" cy="6948488"/>
          </a:xfrm>
          <a:prstGeom prst="rect">
            <a:avLst/>
          </a:prstGeom>
          <a:solidFill>
            <a:srgbClr val="FF0000">
              <a:alpha val="24000"/>
            </a:srgbClr>
          </a:solidFill>
        </p:spPr>
      </p:pic>
    </p:spTree>
  </p:cSld>
  <p:clrMapOvr>
    <a:masterClrMapping/>
  </p:clrMapOvr>
  <p:transition spd="slow" advTm="4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3" fill="hold" nodeType="afterEffect">
                                  <p:stCondLst>
                                    <p:cond delay="0"/>
                                  </p:stCondLst>
                                  <p:childTnLst>
                                    <p:animEffect transition="out" filter="strips(upRigh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_sedentarismo-12-248cf2e5-2d4c-11e3-9062-7637b2d61c06.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pic>
        <p:nvPicPr>
          <p:cNvPr id="3" name="Picture 3" descr="illusion-013"/>
          <p:cNvPicPr>
            <a:picLocks noChangeAspect="1" noChangeArrowheads="1"/>
          </p:cNvPicPr>
          <p:nvPr/>
        </p:nvPicPr>
        <p:blipFill>
          <a:blip r:embed="rId3" cstate="print">
            <a:duotone>
              <a:prstClr val="black"/>
              <a:schemeClr val="accent4">
                <a:tint val="45000"/>
                <a:satMod val="400000"/>
              </a:schemeClr>
            </a:duotone>
          </a:blip>
          <a:srcRect/>
          <a:stretch>
            <a:fillRect/>
          </a:stretch>
        </p:blipFill>
        <p:spPr bwMode="auto">
          <a:xfrm>
            <a:off x="0" y="0"/>
            <a:ext cx="9144000" cy="6877050"/>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1" fill="hold" nodeType="afterEffect">
                                  <p:stCondLst>
                                    <p:cond delay="0"/>
                                  </p:stCondLst>
                                  <p:childTnLst>
                                    <p:animEffect transition="out" filter="wheel(1)">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Imagen3.jpg"/>
          <p:cNvPicPr>
            <a:picLocks noChangeAspect="1" noChangeArrowheads="1"/>
          </p:cNvPicPr>
          <p:nvPr/>
        </p:nvPicPr>
        <p:blipFill>
          <a:blip r:embed="rId2" cstate="print"/>
          <a:srcRect/>
          <a:stretch>
            <a:fillRect/>
          </a:stretch>
        </p:blipFill>
        <p:spPr bwMode="auto">
          <a:xfrm>
            <a:off x="-1" y="0"/>
            <a:ext cx="9096935" cy="6858001"/>
          </a:xfrm>
          <a:prstGeom prst="rect">
            <a:avLst/>
          </a:prstGeom>
          <a:noFill/>
        </p:spPr>
      </p:pic>
      <p:pic>
        <p:nvPicPr>
          <p:cNvPr id="3" name="Picture 3" descr="illusion-017"/>
          <p:cNvPicPr>
            <a:picLocks noChangeAspect="1" noChangeArrowheads="1" noCrop="1"/>
          </p:cNvPicPr>
          <p:nvPr/>
        </p:nvPicPr>
        <p:blipFill>
          <a:blip r:embed="rId3" cstate="print">
            <a:duotone>
              <a:prstClr val="black"/>
              <a:schemeClr val="accent4">
                <a:tint val="45000"/>
                <a:satMod val="400000"/>
              </a:schemeClr>
            </a:duotone>
            <a:lum bright="-27000" contrast="49000"/>
          </a:blip>
          <a:srcRect/>
          <a:stretch>
            <a:fillRect/>
          </a:stretch>
        </p:blipFill>
        <p:spPr bwMode="auto">
          <a:xfrm>
            <a:off x="0" y="0"/>
            <a:ext cx="9144000" cy="6877050"/>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afterEffect">
                                  <p:stCondLst>
                                    <p:cond delay="0"/>
                                  </p:stCondLst>
                                  <p:childTnLst>
                                    <p:animEffect transition="out" filter="diamond(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Imagen1.jpg"/>
          <p:cNvPicPr>
            <a:picLocks noChangeAspect="1" noChangeArrowheads="1"/>
          </p:cNvPicPr>
          <p:nvPr/>
        </p:nvPicPr>
        <p:blipFill>
          <a:blip r:embed="rId2" cstate="print"/>
          <a:srcRect l="40066"/>
          <a:stretch>
            <a:fillRect/>
          </a:stretch>
        </p:blipFill>
        <p:spPr bwMode="auto">
          <a:xfrm>
            <a:off x="0" y="0"/>
            <a:ext cx="6031993" cy="6858000"/>
          </a:xfrm>
          <a:prstGeom prst="rect">
            <a:avLst/>
          </a:prstGeom>
          <a:noFill/>
        </p:spPr>
      </p:pic>
      <p:sp>
        <p:nvSpPr>
          <p:cNvPr id="3" name="2 Rectángulo"/>
          <p:cNvSpPr/>
          <p:nvPr/>
        </p:nvSpPr>
        <p:spPr>
          <a:xfrm>
            <a:off x="4211960" y="836712"/>
            <a:ext cx="4572000" cy="5078313"/>
          </a:xfrm>
          <a:prstGeom prst="rect">
            <a:avLst/>
          </a:prstGeom>
        </p:spPr>
        <p:txBody>
          <a:bodyPr>
            <a:spAutoFit/>
          </a:bodyPr>
          <a:lstStyle/>
          <a:p>
            <a:pPr algn="r"/>
            <a:r>
              <a:rPr lang="es-ES" b="1" i="1" dirty="0" smtClean="0">
                <a:solidFill>
                  <a:srgbClr val="FF0000"/>
                </a:solidFill>
              </a:rPr>
              <a:t>Históricamente los intentos por definir el momento preciso de la muerte han sido problemáticos. Antiguamente se definía la muerte como el momento en que cesan los latidos del corazón y la respiración, pero el desarrollo de la ciencia ha permitido establecer que realmente la muerte es un proceso, el cual en un determinado momento, se torna irreversible. Hoy en día, cuando es precisa una definición del momento de la muerte, se considera que este corresponde al momento en que se produce la irreversibilidad de este proceso. Existen en medicina protocolos clínicos que permiten establecer con certeza el momento de la muerte, es decir, que se ha cumplido una condición suficiente y necesaria para la irreversibilidad del proceso de muerte.</a:t>
            </a:r>
            <a:endParaRPr lang="es-ES" b="1" i="1" dirty="0">
              <a:solidFill>
                <a:srgbClr val="FF0000"/>
              </a:solidFill>
            </a:endParaRPr>
          </a:p>
        </p:txBody>
      </p:sp>
      <p:pic>
        <p:nvPicPr>
          <p:cNvPr id="4" name="Picture 3" descr="illusion-015"/>
          <p:cNvPicPr>
            <a:picLocks noChangeAspect="1" noChangeArrowheads="1" noCrop="1"/>
          </p:cNvPicPr>
          <p:nvPr/>
        </p:nvPicPr>
        <p:blipFill>
          <a:blip r:embed="rId3" cstate="print">
            <a:duotone>
              <a:prstClr val="black"/>
              <a:schemeClr val="accent4">
                <a:tint val="45000"/>
                <a:satMod val="400000"/>
              </a:schemeClr>
            </a:duotone>
          </a:blip>
          <a:srcRect/>
          <a:stretch>
            <a:fillRect/>
          </a:stretch>
        </p:blipFill>
        <p:spPr bwMode="auto">
          <a:xfrm>
            <a:off x="0" y="-19050"/>
            <a:ext cx="9144000" cy="6877050"/>
          </a:xfrm>
          <a:prstGeom prst="rect">
            <a:avLst/>
          </a:prstGeom>
          <a:noFill/>
        </p:spPr>
      </p:pic>
    </p:spTree>
  </p:cSld>
  <p:clrMapOvr>
    <a:masterClrMapping/>
  </p:clrMapOvr>
  <p:transition spd="slow" advTm="5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xit" presetSubtype="0" accel="100000" fill="hold" nodeType="afterEffect">
                                  <p:stCondLst>
                                    <p:cond delay="0"/>
                                  </p:stCondLst>
                                  <p:childTnLst>
                                    <p:anim calcmode="lin" valueType="num">
                                      <p:cBhvr>
                                        <p:cTn id="6" dur="3000"/>
                                        <p:tgtEl>
                                          <p:spTgt spid="4"/>
                                        </p:tgtEl>
                                        <p:attrNameLst>
                                          <p:attrName>ppt_w</p:attrName>
                                        </p:attrNameLst>
                                      </p:cBhvr>
                                      <p:tavLst>
                                        <p:tav tm="0">
                                          <p:val>
                                            <p:strVal val="ppt_w"/>
                                          </p:val>
                                        </p:tav>
                                        <p:tav tm="100000">
                                          <p:val>
                                            <p:fltVal val="0"/>
                                          </p:val>
                                        </p:tav>
                                      </p:tavLst>
                                    </p:anim>
                                    <p:anim calcmode="lin" valueType="num">
                                      <p:cBhvr>
                                        <p:cTn id="7" dur="3000"/>
                                        <p:tgtEl>
                                          <p:spTgt spid="4"/>
                                        </p:tgtEl>
                                        <p:attrNameLst>
                                          <p:attrName>ppt_h</p:attrName>
                                        </p:attrNameLst>
                                      </p:cBhvr>
                                      <p:tavLst>
                                        <p:tav tm="0">
                                          <p:val>
                                            <p:strVal val="ppt_h"/>
                                          </p:val>
                                        </p:tav>
                                        <p:tav tm="100000">
                                          <p:val>
                                            <p:fltVal val="0"/>
                                          </p:val>
                                        </p:tav>
                                      </p:tavLst>
                                    </p:anim>
                                    <p:anim calcmode="lin" valueType="num">
                                      <p:cBhvr>
                                        <p:cTn id="8" dur="3000"/>
                                        <p:tgtEl>
                                          <p:spTgt spid="4"/>
                                        </p:tgtEl>
                                        <p:attrNameLst>
                                          <p:attrName>style.rotation</p:attrName>
                                        </p:attrNameLst>
                                      </p:cBhvr>
                                      <p:tavLst>
                                        <p:tav tm="0">
                                          <p:val>
                                            <p:fltVal val="0"/>
                                          </p:val>
                                        </p:tav>
                                        <p:tav tm="100000">
                                          <p:val>
                                            <p:fltVal val="360"/>
                                          </p:val>
                                        </p:tav>
                                      </p:tavLst>
                                    </p:anim>
                                    <p:animEffect transition="out" filter="fade">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mascara-de-terror_800.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2" name="1 Rectángulo"/>
          <p:cNvSpPr/>
          <p:nvPr/>
        </p:nvSpPr>
        <p:spPr>
          <a:xfrm>
            <a:off x="467544" y="1772816"/>
            <a:ext cx="4572000" cy="4524315"/>
          </a:xfrm>
          <a:prstGeom prst="rect">
            <a:avLst/>
          </a:prstGeom>
        </p:spPr>
        <p:txBody>
          <a:bodyPr>
            <a:spAutoFit/>
          </a:bodyPr>
          <a:lstStyle/>
          <a:p>
            <a:pPr lvl="1"/>
            <a:r>
              <a:rPr lang="es-ES" sz="3600" b="1" i="1" dirty="0" smtClean="0">
                <a:solidFill>
                  <a:srgbClr val="FF0000"/>
                </a:solidFill>
              </a:rPr>
              <a:t>¿Tú tienes miedo a la muerte? </a:t>
            </a:r>
          </a:p>
          <a:p>
            <a:pPr lvl="1"/>
            <a:endParaRPr lang="es-ES" sz="3600" b="1" i="1" dirty="0" smtClean="0">
              <a:solidFill>
                <a:srgbClr val="FF0000"/>
              </a:solidFill>
            </a:endParaRPr>
          </a:p>
          <a:p>
            <a:pPr lvl="1"/>
            <a:r>
              <a:rPr lang="es-ES" sz="3600" b="1" i="1" dirty="0" smtClean="0">
                <a:solidFill>
                  <a:srgbClr val="FF0000"/>
                </a:solidFill>
              </a:rPr>
              <a:t>¿Cómo te gustaría terminar  tus días en la tierra o cómo te gustaría ser recordado?</a:t>
            </a:r>
            <a:endParaRPr lang="es-ES" sz="3600" i="1" dirty="0">
              <a:solidFill>
                <a:srgbClr val="FF0000"/>
              </a:solidFill>
            </a:endParaRPr>
          </a:p>
        </p:txBody>
      </p:sp>
      <p:pic>
        <p:nvPicPr>
          <p:cNvPr id="4" name="Picture 3" descr="illusion-010"/>
          <p:cNvPicPr>
            <a:picLocks noChangeAspect="1" noChangeArrowheads="1"/>
          </p:cNvPicPr>
          <p:nvPr/>
        </p:nvPicPr>
        <p:blipFill>
          <a:blip r:embed="rId3" cstate="print">
            <a:duotone>
              <a:prstClr val="black"/>
              <a:schemeClr val="accent3">
                <a:tint val="45000"/>
                <a:satMod val="400000"/>
              </a:schemeClr>
            </a:duotone>
          </a:blip>
          <a:srcRect/>
          <a:stretch>
            <a:fillRect/>
          </a:stretch>
        </p:blipFill>
        <p:spPr bwMode="auto">
          <a:xfrm>
            <a:off x="0" y="0"/>
            <a:ext cx="9144000" cy="6948488"/>
          </a:xfrm>
          <a:prstGeom prst="rect">
            <a:avLst/>
          </a:prstGeom>
          <a:noFill/>
        </p:spPr>
      </p:pic>
    </p:spTree>
  </p:cSld>
  <p:clrMapOvr>
    <a:masterClrMapping/>
  </p:clrMapOvr>
  <p:transition spd="slow" advTm="1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3" fill="hold" nodeType="afterEffect">
                                  <p:stCondLst>
                                    <p:cond delay="0"/>
                                  </p:stCondLst>
                                  <p:childTnLst>
                                    <p:animEffect transition="out" filter="strips(upRigh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Documents and Settings\Dell\Escritorio\COS_09.jpg"/>
          <p:cNvPicPr>
            <a:picLocks noChangeAspect="1" noChangeArrowheads="1"/>
          </p:cNvPicPr>
          <p:nvPr/>
        </p:nvPicPr>
        <p:blipFill>
          <a:blip r:embed="rId2" cstate="print"/>
          <a:srcRect l="1963" r="1963"/>
          <a:stretch>
            <a:fillRect/>
          </a:stretch>
        </p:blipFill>
        <p:spPr bwMode="auto">
          <a:xfrm>
            <a:off x="0" y="0"/>
            <a:ext cx="9144000" cy="6858000"/>
          </a:xfrm>
          <a:prstGeom prst="rect">
            <a:avLst/>
          </a:prstGeom>
          <a:noFill/>
        </p:spPr>
      </p:pic>
      <p:sp>
        <p:nvSpPr>
          <p:cNvPr id="6" name="5 Rectángulo"/>
          <p:cNvSpPr/>
          <p:nvPr/>
        </p:nvSpPr>
        <p:spPr>
          <a:xfrm>
            <a:off x="0" y="332656"/>
            <a:ext cx="8892480" cy="1754308"/>
          </a:xfrm>
          <a:prstGeom prst="rect">
            <a:avLst/>
          </a:prstGeom>
        </p:spPr>
        <p:txBody>
          <a:bodyPr wrap="square" lIns="91422" tIns="45711" rIns="91422" bIns="45711">
            <a:spAutoFit/>
          </a:bodyPr>
          <a:lstStyle/>
          <a:p>
            <a:pPr lvl="1" algn="ctr">
              <a:defRPr/>
            </a:pPr>
            <a:r>
              <a:rPr lang="es-ES" sz="3600" b="1" i="1" kern="10" dirty="0">
                <a:ln w="25400">
                  <a:solidFill>
                    <a:srgbClr val="E31C07"/>
                  </a:solidFill>
                  <a:round/>
                  <a:headEnd/>
                  <a:tailEnd/>
                </a:ln>
                <a:solidFill>
                  <a:srgbClr val="7030A0"/>
                </a:solidFill>
                <a:latin typeface="Arial Black" pitchFamily="34" charset="0"/>
                <a:cs typeface="Times New Roman"/>
              </a:rPr>
              <a:t>UN FUERTE </a:t>
            </a:r>
            <a:r>
              <a:rPr lang="es-ES" sz="3600" b="1" i="1" kern="10" dirty="0" smtClean="0">
                <a:ln w="25400">
                  <a:solidFill>
                    <a:srgbClr val="E31C07"/>
                  </a:solidFill>
                  <a:round/>
                  <a:headEnd/>
                  <a:tailEnd/>
                </a:ln>
                <a:solidFill>
                  <a:srgbClr val="7030A0"/>
                </a:solidFill>
                <a:latin typeface="Arial Black" pitchFamily="34" charset="0"/>
                <a:cs typeface="Times New Roman"/>
              </a:rPr>
              <a:t>ABRAZO,</a:t>
            </a:r>
          </a:p>
          <a:p>
            <a:pPr lvl="1" algn="ctr">
              <a:defRPr/>
            </a:pPr>
            <a:r>
              <a:rPr lang="es-ES" sz="3600" b="1" i="1" kern="10" dirty="0" smtClean="0">
                <a:ln w="25400">
                  <a:solidFill>
                    <a:srgbClr val="E31C07"/>
                  </a:solidFill>
                  <a:round/>
                  <a:headEnd/>
                  <a:tailEnd/>
                </a:ln>
                <a:solidFill>
                  <a:srgbClr val="7030A0"/>
                </a:solidFill>
                <a:latin typeface="Arial Black" pitchFamily="34" charset="0"/>
                <a:cs typeface="Times New Roman"/>
              </a:rPr>
              <a:t> </a:t>
            </a:r>
            <a:r>
              <a:rPr lang="es-ES" sz="3600" b="1" i="1" kern="10" dirty="0">
                <a:ln w="25400">
                  <a:solidFill>
                    <a:srgbClr val="E31C07"/>
                  </a:solidFill>
                  <a:round/>
                  <a:headEnd/>
                  <a:tailEnd/>
                </a:ln>
                <a:solidFill>
                  <a:srgbClr val="7030A0"/>
                </a:solidFill>
                <a:latin typeface="Arial Black" pitchFamily="34" charset="0"/>
                <a:cs typeface="Times New Roman"/>
              </a:rPr>
              <a:t>QUE TENGAS UN</a:t>
            </a:r>
          </a:p>
          <a:p>
            <a:pPr lvl="1" algn="ctr">
              <a:defRPr/>
            </a:pPr>
            <a:r>
              <a:rPr lang="es-ES" sz="3600" b="1" i="1" kern="10" dirty="0">
                <a:ln w="25400">
                  <a:solidFill>
                    <a:srgbClr val="E31C07"/>
                  </a:solidFill>
                  <a:round/>
                  <a:headEnd/>
                  <a:tailEnd/>
                </a:ln>
                <a:solidFill>
                  <a:srgbClr val="7030A0"/>
                </a:solidFill>
                <a:latin typeface="Arial Black" pitchFamily="34" charset="0"/>
                <a:cs typeface="Times New Roman"/>
              </a:rPr>
              <a:t> BUEN 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LUIS</a:t>
            </a:r>
          </a:p>
        </p:txBody>
      </p:sp>
    </p:spTree>
  </p:cSld>
  <p:clrMapOvr>
    <a:masterClrMapping/>
  </p:clrMapOvr>
  <p:transition spd="slow" advTm="9000">
    <p:dissolv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cstate="print"/>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4"/>
          </p:cNvPr>
          <p:cNvPicPr>
            <a:picLocks noChangeAspect="1" noChangeArrowheads="1"/>
          </p:cNvPicPr>
          <p:nvPr/>
        </p:nvPicPr>
        <p:blipFill>
          <a:blip r:embed="rId5" cstate="print"/>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pic>
        <p:nvPicPr>
          <p:cNvPr id="11677" name="Picture 413" descr="logo">
            <a:hlinkClick r:id="rId6"/>
          </p:cNvPr>
          <p:cNvPicPr>
            <a:picLocks noChangeAspect="1" noChangeArrowheads="1"/>
          </p:cNvPicPr>
          <p:nvPr/>
        </p:nvPicPr>
        <p:blipFill>
          <a:blip r:embed="rId7" cstate="print"/>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fontAlgn="base">
              <a:spcBef>
                <a:spcPct val="0"/>
              </a:spcBef>
              <a:spcAft>
                <a:spcPct val="0"/>
              </a:spcAft>
            </a:pPr>
            <a:r>
              <a:rPr lang="es-ES_tradnl" b="1" u="sng" smtClean="0">
                <a:solidFill>
                  <a:srgbClr val="04265C"/>
                </a:solidFill>
                <a:latin typeface="Berlin Sans FB Demi" pitchFamily="34" charset="0"/>
              </a:rPr>
              <a:t>PPS Exclusivos</a:t>
            </a:r>
            <a:endParaRPr lang="es-ES" b="1" u="sng" smtClean="0">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cstate="print"/>
          <a:srcRect/>
          <a:stretch>
            <a:fillRect/>
          </a:stretch>
        </p:blipFill>
        <p:spPr bwMode="auto">
          <a:xfrm rot="-1069669">
            <a:off x="5334000" y="1524000"/>
            <a:ext cx="3581400" cy="1565275"/>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TIENES TU MIEDO A LA MUER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TIENES TU MIEDO A LA MUERTE</Template>
  <TotalTime>2</TotalTime>
  <Words>834</Words>
  <Application>Microsoft Office PowerPoint</Application>
  <PresentationFormat>Presentación en pantalla (4:3)</PresentationFormat>
  <Paragraphs>55</Paragraphs>
  <Slides>31</Slides>
  <Notes>1</Notes>
  <HiddenSlides>0</HiddenSlides>
  <MMClips>1</MMClips>
  <ScaleCrop>false</ScaleCrop>
  <HeadingPairs>
    <vt:vector size="4" baseType="variant">
      <vt:variant>
        <vt:lpstr>Tema</vt:lpstr>
      </vt:variant>
      <vt:variant>
        <vt:i4>2</vt:i4>
      </vt:variant>
      <vt:variant>
        <vt:lpstr>Títulos de diapositiva</vt:lpstr>
      </vt:variant>
      <vt:variant>
        <vt:i4>31</vt:i4>
      </vt:variant>
    </vt:vector>
  </HeadingPairs>
  <TitlesOfParts>
    <vt:vector size="33" baseType="lpstr">
      <vt:lpstr>TIENES TU MIEDO A LA MUERTE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2014-11-10T20:54:12Z</dcterms:created>
  <dcterms:modified xsi:type="dcterms:W3CDTF">2014-11-10T20:56:18Z</dcterms:modified>
</cp:coreProperties>
</file>