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377" r:id="rId3"/>
    <p:sldId id="548" r:id="rId4"/>
    <p:sldId id="483" r:id="rId5"/>
    <p:sldId id="510" r:id="rId6"/>
    <p:sldId id="485" r:id="rId7"/>
    <p:sldId id="481" r:id="rId8"/>
    <p:sldId id="553" r:id="rId9"/>
    <p:sldId id="520" r:id="rId10"/>
    <p:sldId id="521" r:id="rId11"/>
    <p:sldId id="522" r:id="rId12"/>
    <p:sldId id="523" r:id="rId13"/>
    <p:sldId id="516" r:id="rId14"/>
    <p:sldId id="517" r:id="rId15"/>
    <p:sldId id="555" r:id="rId16"/>
    <p:sldId id="518" r:id="rId17"/>
    <p:sldId id="519" r:id="rId18"/>
    <p:sldId id="492" r:id="rId19"/>
    <p:sldId id="558" r:id="rId20"/>
    <p:sldId id="497" r:id="rId21"/>
    <p:sldId id="479" r:id="rId22"/>
    <p:sldId id="482" r:id="rId23"/>
    <p:sldId id="501" r:id="rId24"/>
    <p:sldId id="495" r:id="rId25"/>
    <p:sldId id="486" r:id="rId26"/>
    <p:sldId id="484" r:id="rId27"/>
    <p:sldId id="564" r:id="rId28"/>
    <p:sldId id="480" r:id="rId29"/>
    <p:sldId id="487" r:id="rId30"/>
    <p:sldId id="546" r:id="rId31"/>
    <p:sldId id="490" r:id="rId32"/>
    <p:sldId id="509" r:id="rId33"/>
    <p:sldId id="503" r:id="rId34"/>
    <p:sldId id="502" r:id="rId35"/>
    <p:sldId id="565" r:id="rId36"/>
    <p:sldId id="494" r:id="rId37"/>
    <p:sldId id="488" r:id="rId38"/>
    <p:sldId id="496" r:id="rId39"/>
    <p:sldId id="489" r:id="rId40"/>
    <p:sldId id="493" r:id="rId41"/>
    <p:sldId id="498" r:id="rId42"/>
    <p:sldId id="491" r:id="rId43"/>
    <p:sldId id="566" r:id="rId44"/>
    <p:sldId id="499" r:id="rId45"/>
    <p:sldId id="500" r:id="rId46"/>
    <p:sldId id="504" r:id="rId47"/>
    <p:sldId id="505" r:id="rId48"/>
    <p:sldId id="507" r:id="rId49"/>
    <p:sldId id="506" r:id="rId50"/>
    <p:sldId id="508" r:id="rId51"/>
    <p:sldId id="511" r:id="rId52"/>
    <p:sldId id="512" r:id="rId53"/>
    <p:sldId id="513" r:id="rId54"/>
    <p:sldId id="562" r:id="rId55"/>
    <p:sldId id="515" r:id="rId56"/>
    <p:sldId id="524" r:id="rId57"/>
    <p:sldId id="514" r:id="rId58"/>
    <p:sldId id="525" r:id="rId59"/>
    <p:sldId id="526" r:id="rId60"/>
    <p:sldId id="527" r:id="rId61"/>
    <p:sldId id="528" r:id="rId62"/>
    <p:sldId id="529" r:id="rId63"/>
    <p:sldId id="530" r:id="rId64"/>
    <p:sldId id="531" r:id="rId65"/>
    <p:sldId id="532" r:id="rId66"/>
    <p:sldId id="534" r:id="rId67"/>
    <p:sldId id="535" r:id="rId68"/>
    <p:sldId id="536" r:id="rId69"/>
    <p:sldId id="539" r:id="rId70"/>
    <p:sldId id="563" r:id="rId71"/>
    <p:sldId id="540" r:id="rId72"/>
    <p:sldId id="477" r:id="rId73"/>
    <p:sldId id="554" r:id="rId74"/>
    <p:sldId id="557" r:id="rId75"/>
    <p:sldId id="537" r:id="rId76"/>
    <p:sldId id="538" r:id="rId77"/>
    <p:sldId id="567" r:id="rId78"/>
    <p:sldId id="378" r:id="rId79"/>
    <p:sldId id="568" r:id="rId80"/>
  </p:sldIdLst>
  <p:sldSz cx="10333038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lYsbiygkOmMxPa9ddv9Uw==" hashData="QEMMlC8ydOT+UGGfA/4hVPGZd/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380" y="-690"/>
      </p:cViewPr>
      <p:guideLst>
        <p:guide orient="horz" pos="1997"/>
        <p:guide pos="325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heme" Target="theme/theme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35000" y="685800"/>
            <a:ext cx="558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35000" y="685800"/>
            <a:ext cx="5588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9788" y="-11796713"/>
            <a:ext cx="20351751" cy="124825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35000" y="685800"/>
            <a:ext cx="5588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35000" y="685800"/>
            <a:ext cx="5588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9788" y="-11796713"/>
            <a:ext cx="20351751" cy="124825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35000" y="685800"/>
            <a:ext cx="5588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9788" y="-11796713"/>
            <a:ext cx="20350163" cy="12480926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3700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9788" y="-11796713"/>
            <a:ext cx="20350163" cy="12480926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3700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35000" y="685800"/>
            <a:ext cx="5588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9788" y="-11796713"/>
            <a:ext cx="20353338" cy="1248410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8200" y="-11796713"/>
            <a:ext cx="20343813" cy="124777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0525" cy="4098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79788" y="-11796713"/>
            <a:ext cx="20351751" cy="124825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1375" y="-11796713"/>
            <a:ext cx="20361275" cy="124888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082963" y="-11796713"/>
            <a:ext cx="20367626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4979" y="1968672"/>
            <a:ext cx="878308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9958" y="3591141"/>
            <a:ext cx="7233127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240" y="4072305"/>
            <a:ext cx="878308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6240" y="2686020"/>
            <a:ext cx="878308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6652" y="1478710"/>
            <a:ext cx="4563760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2628" y="1478710"/>
            <a:ext cx="4563760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6656" y="1418562"/>
            <a:ext cx="4565553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6656" y="2009746"/>
            <a:ext cx="4565553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49046" y="1418562"/>
            <a:ext cx="4567346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49046" y="2009746"/>
            <a:ext cx="4567346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7" y="252324"/>
            <a:ext cx="3399499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39936" y="252321"/>
            <a:ext cx="57764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6657" y="1326144"/>
            <a:ext cx="3399499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25349" y="4436111"/>
            <a:ext cx="6199823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25349" y="566250"/>
            <a:ext cx="6199823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25349" y="4959819"/>
            <a:ext cx="6199823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91459" y="253787"/>
            <a:ext cx="2324934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6652" y="253787"/>
            <a:ext cx="6802583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4978" y="1968672"/>
            <a:ext cx="8783082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9957" y="3591137"/>
            <a:ext cx="7233127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70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16654" y="253790"/>
            <a:ext cx="9299734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6654" y="1478710"/>
            <a:ext cx="9299734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16658" y="5873740"/>
            <a:ext cx="2411042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30461" y="5873740"/>
            <a:ext cx="3272129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05349" y="5873740"/>
            <a:ext cx="2411042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6652" y="5771051"/>
            <a:ext cx="2411042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microsoft.com/office/2007/relationships/hdphoto" Target="../media/hdphoto2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microsoft.com/office/2007/relationships/hdphoto" Target="../media/hdphoto2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microsoft.com/office/2007/relationships/hdphoto" Target="../media/hdphoto2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microsoft.com/office/2007/relationships/hdphoto" Target="../media/hdphoto1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microsoft.com/office/2007/relationships/hdphoto" Target="../media/hdphoto1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microsoft.com/office/2007/relationships/hdphoto" Target="../media/hdphoto1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microsoft.com/office/2007/relationships/hdphoto" Target="../media/hdphoto1.wdp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62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microsoft.com/office/2007/relationships/hdphoto" Target="../media/hdphoto1.wdp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microsoft.com/office/2007/relationships/hdphoto" Target="../media/hdphoto1.wdp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5.jpe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1.png"/><Relationship Id="rId18" Type="http://schemas.openxmlformats.org/officeDocument/2006/relationships/image" Target="../media/image94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7.png"/><Relationship Id="rId11" Type="http://schemas.openxmlformats.org/officeDocument/2006/relationships/image" Target="../media/image9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6.png"/><Relationship Id="rId9" Type="http://schemas.openxmlformats.org/officeDocument/2006/relationships/image" Target="../media/image8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10333038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9321" y="3129330"/>
            <a:ext cx="6337300" cy="7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25062" y="3129329"/>
            <a:ext cx="6337300" cy="78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0333038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8"/>
            <a:ext cx="10333038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5417" y="5185318"/>
            <a:ext cx="699054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37873" y="4224886"/>
            <a:ext cx="304230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52751" y="1440528"/>
            <a:ext cx="8054854" cy="347385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¿Tienes miedo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 </a:t>
            </a: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las alturas?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39970" y="5126006"/>
            <a:ext cx="2270056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344" y="706644"/>
            <a:ext cx="1158878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858" y="174322"/>
            <a:ext cx="882614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10 Romance de Amor.wav"/>
          </p:stSnd>
        </p:sndAc>
      </p:transition>
    </mc:Choice>
    <mc:Fallback xmlns="">
      <p:transition spd="slow" advTm="7000">
        <p:fade/>
        <p:sndAc>
          <p:stSnd>
            <p:snd r:embed="rId9" name="10 Romance de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3" y="0"/>
            <a:ext cx="10319252" cy="63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7588" y="969498"/>
            <a:ext cx="798773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Arial Narrow" pitchFamily="34" charset="0"/>
                <a:cs typeface="Microsoft Sans Serif" pitchFamily="34" charset="0"/>
              </a:rPr>
              <a:t>Se denomina acrofobia al miedo a las alturas. Puede experimentarse en una variedad de situaciones, como bajar escaleras, mirar por un balcón, cruzar puentes, asomarse a la ventana de un edificio, subir a un avión, o practicar deportes extremos, como lo serían la tirolesa, el paracaídas o el parapente. Al igual que otras fobias, la acrofobia genera fuertes niveles de ansiedad, miedo, desesperación, estrés y nerviosismo en los individuos que la padecen, lo que induce una conducta de evitación o alejamiento de este tipo de situaciones.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212" y="4903383"/>
            <a:ext cx="1628082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048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425"/>
            <a:ext cx="10333038" cy="641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612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441" y="-1065018"/>
            <a:ext cx="7003504" cy="8215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19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27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026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5 Fotos que confirmarán tu miedo a las altur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1" y="504354"/>
            <a:ext cx="9361040" cy="517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31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42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10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722929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22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0333038" cy="6387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161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29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120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oce la normativa trabajos en altura | Prolaboral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1" y="576362"/>
            <a:ext cx="9433048" cy="5306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32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66" y="0"/>
            <a:ext cx="5884091" cy="704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87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316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95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3" y="0"/>
            <a:ext cx="10319252" cy="63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0965" y="720378"/>
            <a:ext cx="798773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i="1" dirty="0">
              <a:solidFill>
                <a:srgbClr val="C00000"/>
              </a:solidFill>
              <a:latin typeface="Arial Narrow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Arial Narrow" pitchFamily="34" charset="0"/>
                <a:cs typeface="Microsoft Sans Serif" pitchFamily="34" charset="0"/>
              </a:rPr>
              <a:t>Muchas personas pueden sentirse ligeramente incómodas cuando están en lugares altos, y esta experiencia no se limita a los seres humanos, ya que otros mamíferos muestran molestia si llegan a cierta altura también. De hecho, se cree que el miedo a las alturas es innato, en tanto representa el temor a caernos y lastimarnos, no obstante, se vuelve una fobia cuando la ansiedad alcanza niveles intolerables e incontrolables, que perjudican la vida de la persona.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212" y="4903383"/>
            <a:ext cx="1628082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07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374" y="0"/>
            <a:ext cx="10514414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3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3" name="Romantic Love.wav"/>
          </p:stSnd>
        </p:sndAc>
      </p:transition>
    </mc:Choice>
    <mc:Fallback xmlns="">
      <p:transition spd="slow" advTm="7000">
        <p:fade/>
        <p:sndAc>
          <p:stSnd>
            <p:snd r:embed="rId5" name="Romantic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585" y="-21895"/>
            <a:ext cx="10373623" cy="645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139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0333038" cy="645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8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0583"/>
            <a:ext cx="10333038" cy="7094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820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741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368" y="-2294337"/>
            <a:ext cx="7313854" cy="9214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08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80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3" y="0"/>
            <a:ext cx="10319252" cy="63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7588" y="969498"/>
            <a:ext cx="798773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Arial Narrow" pitchFamily="34" charset="0"/>
                <a:cs typeface="Microsoft Sans Serif" pitchFamily="34" charset="0"/>
              </a:rPr>
              <a:t>"Cuando su vida se vea afectada por esta causa y se esté sufriendo mucho por este problema. Por ejemplo, evite a toda costa las alturas, exponerse a esas situaciones de miedo. Hay que consultar cuando interfiere mucho en la vida cotidiana de la persona. Por ejemplo, un trabajador que requiera subirse a lo alto de un edificio desarrolla este miedo y pierde su empleo debe acudir al especialista. Esas situaciones que le producen tanto malestar que no es capaz de continuar con su vida cotidiana.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212" y="4903383"/>
            <a:ext cx="1628082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08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Miedo a las alturas - Acrofobia | Psicología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489" y="16018"/>
            <a:ext cx="11006724" cy="632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50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87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e/e9/Glass_Floor_of_the_CN_Tower.JPG/800px-Glass_Floor_of_the_CN_Tow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333039" cy="644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54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" y="-224927"/>
            <a:ext cx="10328740" cy="7149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55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307647" cy="6429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10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31949"/>
            <a:ext cx="10333038" cy="979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49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174" y="-133493"/>
            <a:ext cx="6903043" cy="666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877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3" y="0"/>
            <a:ext cx="10319252" cy="63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0965" y="1361901"/>
            <a:ext cx="798773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i="1" dirty="0">
              <a:solidFill>
                <a:srgbClr val="C00000"/>
              </a:solidFill>
              <a:latin typeface="Arial Narrow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Arial Narrow" pitchFamily="34" charset="0"/>
                <a:cs typeface="Microsoft Sans Serif" pitchFamily="34" charset="0"/>
              </a:rPr>
              <a:t>Muchas personas sienten miedo, inestabilidad, les tiemblan las piernas o incluso se empiezan a poner muy nerviosos y a hiperventilar cuando se encuentran con una situación de altura, totalmente incómoda para ellos. ¿Tienen miedo a las alturas?¿Existe realmente?¿Se trata de una fobia a las alturas?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 smtClean="0">
                <a:solidFill>
                  <a:srgbClr val="C00000"/>
                </a:solidFill>
                <a:latin typeface="Arial Narrow" pitchFamily="34" charset="0"/>
                <a:cs typeface="Microsoft Sans Serif" pitchFamily="34" charset="0"/>
              </a:rPr>
              <a:t>.</a:t>
            </a:r>
            <a:endParaRPr lang="es-ES" altLang="es-ES" sz="2800" b="1" i="1" dirty="0">
              <a:solidFill>
                <a:srgbClr val="C00000"/>
              </a:solidFill>
              <a:latin typeface="Arial Narrow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212" y="4903383"/>
            <a:ext cx="1628082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190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79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259" y="11736"/>
            <a:ext cx="6788231" cy="704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92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504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75" y="-133493"/>
            <a:ext cx="8054747" cy="658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392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256" y="-431750"/>
            <a:ext cx="7061786" cy="704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0" y="-143718"/>
            <a:ext cx="10571966" cy="671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187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13767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9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16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3" y="0"/>
            <a:ext cx="10319252" cy="63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7588" y="969498"/>
            <a:ext cx="798773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i="1" dirty="0">
              <a:solidFill>
                <a:srgbClr val="C00000"/>
              </a:solidFill>
              <a:latin typeface="Arial Narrow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Arial Narrow" pitchFamily="34" charset="0"/>
                <a:cs typeface="Microsoft Sans Serif" pitchFamily="34" charset="0"/>
              </a:rPr>
              <a:t>"Hay una ansiedad muy elevada que puede manifestarse con un aumento del ritmo cardíaco, así como una sensación de mareo, y de hiperventilación, además de tensión muscular", precisa. Eso sí, advierte de que en el caso de los niños puede manifestarse de forma diferente y con rabietas o con llanto, o con quedarse paralizado, además de querer aferrarse a quien tiene al lado. "Los niños lo manifiestan de forma diferente al adulto“.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212" y="4903383"/>
            <a:ext cx="1628082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855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061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317" y="-199506"/>
            <a:ext cx="6183678" cy="6786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642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044" y="-66013"/>
            <a:ext cx="6183677" cy="665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1" y="-66013"/>
            <a:ext cx="10449561" cy="663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17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524" y="-269922"/>
            <a:ext cx="6888692" cy="6724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825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069" y="-66014"/>
            <a:ext cx="6752354" cy="652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1" y="-1"/>
            <a:ext cx="10333038" cy="645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5961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258" y="26144"/>
            <a:ext cx="6603213" cy="648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10" y="0"/>
            <a:ext cx="10343849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3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369" y="-1016608"/>
            <a:ext cx="7175721" cy="88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40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215" y="21579"/>
            <a:ext cx="5328592" cy="648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404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7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51" y="-215726"/>
            <a:ext cx="6540265" cy="8161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591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5 Fotos que confirmarán tu miedo a las altur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23" y="504354"/>
            <a:ext cx="928903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51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14"/>
            <a:ext cx="10333038" cy="627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669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7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3" name="Desire to stay.wav"/>
          </p:stSnd>
        </p:sndAc>
      </p:transition>
    </mc:Choice>
    <mc:Fallback xmlns="">
      <p:transition spd="slow" advTm="7000">
        <p:fade/>
        <p:sndAc>
          <p:stSnd>
            <p:snd r:embed="rId5" name="Desire to st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545" y="-732017"/>
            <a:ext cx="6612427" cy="7503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77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592" y="-520772"/>
            <a:ext cx="6458148" cy="7041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41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846"/>
            <a:ext cx="10333038" cy="64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74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505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329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333036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27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1" y="0"/>
            <a:ext cx="10333038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986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430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67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105" y="-1079822"/>
            <a:ext cx="6535578" cy="76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10" y="0"/>
            <a:ext cx="10343849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94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045" y="0"/>
            <a:ext cx="6427653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856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3" y="1"/>
            <a:ext cx="10537041" cy="6720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094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0333038" cy="645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682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eportes mas extremos: Paracaidism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99" y="516434"/>
            <a:ext cx="9424462" cy="538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52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483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9" t="21715" r="429" b="-3607"/>
          <a:stretch/>
        </p:blipFill>
        <p:spPr bwMode="auto">
          <a:xfrm>
            <a:off x="1707822" y="-287733"/>
            <a:ext cx="6888692" cy="7416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796" y="3194849"/>
            <a:ext cx="10333038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flipV="1">
            <a:off x="0" y="9750"/>
            <a:ext cx="10333038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16200000">
            <a:off x="4569009" y="611988"/>
            <a:ext cx="6337300" cy="516572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Gelijkbenige driehoek 13"/>
          <p:cNvSpPr/>
          <p:nvPr/>
        </p:nvSpPr>
        <p:spPr>
          <a:xfrm rot="5400000" flipH="1">
            <a:off x="-585788" y="585791"/>
            <a:ext cx="6337300" cy="516572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2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5 Fotos que confirmarán tu miedo a las altur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" y="0"/>
            <a:ext cx="10404571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58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5 Fotos que confirmarán tu miedo a las altur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56"/>
            <a:ext cx="10350958" cy="631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43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5498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89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631" y="-24422"/>
            <a:ext cx="10455668" cy="652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59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OPRO HERO 4 DEPORTES EXTREMOS on Make 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7" y="648369"/>
            <a:ext cx="9145016" cy="514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60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333039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9321" y="3129329"/>
            <a:ext cx="6337300" cy="78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25062" y="3129329"/>
            <a:ext cx="6337300" cy="78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333038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8"/>
            <a:ext cx="10333038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1070" y="5363261"/>
            <a:ext cx="68090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37873" y="4224886"/>
            <a:ext cx="304230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7981" y="463172"/>
            <a:ext cx="4078498" cy="429518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36535" y="855417"/>
            <a:ext cx="3953087" cy="52711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09 de mayo de 2021</a:t>
            </a:fld>
            <a:endParaRPr lang="es-ES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20:54</a:t>
            </a:fld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horas.</a:t>
            </a:r>
            <a:endParaRPr lang="fr-FR" sz="36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432976" y="5185320"/>
            <a:ext cx="2270056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303" y="3027821"/>
            <a:ext cx="344435" cy="28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0333038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0333038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25" y="0"/>
            <a:ext cx="5510954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0333038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91631" y="4365697"/>
            <a:ext cx="3013803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040" y="3872794"/>
            <a:ext cx="2669368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759" y="4506524"/>
            <a:ext cx="1377738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46163"/>
            <a:ext cx="602761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39065"/>
            <a:ext cx="602761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731967"/>
            <a:ext cx="602761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24868"/>
            <a:ext cx="602761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055643"/>
            <a:ext cx="10333038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649867" y="774560"/>
            <a:ext cx="5453548" cy="194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¿TIENES MIEDO A LAS ALTU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¿TIENES MIEDO A LAS ALTURAS</Template>
  <TotalTime>1</TotalTime>
  <Words>481</Words>
  <Application>Microsoft Office PowerPoint</Application>
  <PresentationFormat>Personalizado</PresentationFormat>
  <Paragraphs>26</Paragraphs>
  <Slides>78</Slides>
  <Notes>65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¿TIENES MIEDO A LAS ALTURAS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2021-05-09T18:54:16Z</dcterms:created>
  <dcterms:modified xsi:type="dcterms:W3CDTF">2021-05-09T18:55:59Z</dcterms:modified>
</cp:coreProperties>
</file>