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76" r:id="rId4"/>
    <p:sldId id="357" r:id="rId5"/>
    <p:sldId id="399" r:id="rId6"/>
    <p:sldId id="398" r:id="rId7"/>
    <p:sldId id="403" r:id="rId8"/>
    <p:sldId id="374" r:id="rId9"/>
    <p:sldId id="375" r:id="rId10"/>
    <p:sldId id="370" r:id="rId11"/>
    <p:sldId id="378" r:id="rId12"/>
    <p:sldId id="358" r:id="rId13"/>
    <p:sldId id="347" r:id="rId14"/>
    <p:sldId id="355" r:id="rId15"/>
    <p:sldId id="383" r:id="rId16"/>
    <p:sldId id="339" r:id="rId17"/>
    <p:sldId id="379" r:id="rId18"/>
    <p:sldId id="386" r:id="rId19"/>
    <p:sldId id="343" r:id="rId20"/>
    <p:sldId id="387" r:id="rId21"/>
    <p:sldId id="344" r:id="rId22"/>
    <p:sldId id="354" r:id="rId23"/>
    <p:sldId id="353" r:id="rId24"/>
    <p:sldId id="345" r:id="rId25"/>
    <p:sldId id="365" r:id="rId26"/>
    <p:sldId id="395" r:id="rId27"/>
    <p:sldId id="346" r:id="rId28"/>
    <p:sldId id="348" r:id="rId29"/>
    <p:sldId id="349" r:id="rId30"/>
    <p:sldId id="350" r:id="rId31"/>
    <p:sldId id="351" r:id="rId32"/>
    <p:sldId id="366" r:id="rId33"/>
    <p:sldId id="384" r:id="rId34"/>
    <p:sldId id="352" r:id="rId35"/>
    <p:sldId id="397" r:id="rId36"/>
    <p:sldId id="362" r:id="rId37"/>
    <p:sldId id="391" r:id="rId38"/>
    <p:sldId id="389" r:id="rId39"/>
    <p:sldId id="356" r:id="rId40"/>
    <p:sldId id="367" r:id="rId41"/>
    <p:sldId id="392" r:id="rId42"/>
    <p:sldId id="359" r:id="rId43"/>
    <p:sldId id="393" r:id="rId44"/>
    <p:sldId id="394" r:id="rId45"/>
    <p:sldId id="360" r:id="rId46"/>
    <p:sldId id="388" r:id="rId47"/>
    <p:sldId id="361" r:id="rId48"/>
    <p:sldId id="372" r:id="rId49"/>
    <p:sldId id="373" r:id="rId50"/>
    <p:sldId id="404" r:id="rId51"/>
    <p:sldId id="405" r:id="rId52"/>
    <p:sldId id="371" r:id="rId53"/>
    <p:sldId id="406" r:id="rId54"/>
    <p:sldId id="401" r:id="rId55"/>
    <p:sldId id="380" r:id="rId56"/>
    <p:sldId id="407" r:id="rId57"/>
    <p:sldId id="402" r:id="rId58"/>
    <p:sldId id="338" r:id="rId59"/>
    <p:sldId id="408" r:id="rId6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Yl68xbEh5rXgtY51heLQCQ" hashData="+gGNpClCB9YUj4cVbzghBgVpYs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00FF0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B672E0A-2A71-40D8-8A88-172DC891483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00FF"/>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E22D6C3-3250-4EE5-8DA6-5CA0E4D7492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3.png"/><Relationship Id="rId7" Type="http://schemas.openxmlformats.org/officeDocument/2006/relationships/image" Target="../media/image6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0" y="0"/>
            <a:ext cx="9144000" cy="6858000"/>
          </a:xfrm>
          <a:prstGeom prst="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69391">
            <a:off x="-474539" y="1556638"/>
            <a:ext cx="9771671" cy="1446532"/>
          </a:xfrm>
          <a:prstGeom prst="rect">
            <a:avLst/>
          </a:prstGeom>
        </p:spPr>
        <p:txBody>
          <a:bodyPr wrap="square" lIns="91422" tIns="45711" rIns="91422" bIns="45711">
            <a:spAutoFit/>
          </a:bodyPr>
          <a:lstStyle/>
          <a:p>
            <a:pPr algn="ctr"/>
            <a:r>
              <a:rPr lang="es-ES" sz="88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TERREMOTOS</a:t>
            </a:r>
            <a:endParaRPr lang="es-ES" sz="88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
        <p:nvSpPr>
          <p:cNvPr id="16" name="15 Rectángulo"/>
          <p:cNvSpPr/>
          <p:nvPr/>
        </p:nvSpPr>
        <p:spPr>
          <a:xfrm>
            <a:off x="6572264" y="285728"/>
            <a:ext cx="2313518" cy="369332"/>
          </a:xfrm>
          <a:prstGeom prst="rect">
            <a:avLst/>
          </a:prstGeom>
        </p:spPr>
        <p:txBody>
          <a:bodyPr wrap="none">
            <a:spAutoFit/>
          </a:bodyPr>
          <a:lstStyle/>
          <a:p>
            <a:fld id="{796BB46B-41B5-4C18-8E20-95EBBB3587B4}" type="datetime9">
              <a:rPr lang="ro-RO" b="1" smtClean="0">
                <a:solidFill>
                  <a:schemeClr val="bg1"/>
                </a:solidFill>
              </a:rPr>
              <a:pPr/>
              <a:t>22.01.2014 20:30:30</a:t>
            </a:fld>
            <a:endParaRPr lang="es-ES" dirty="0"/>
          </a:p>
        </p:txBody>
      </p:sp>
      <p:pic>
        <p:nvPicPr>
          <p:cNvPr id="18" name="Picture 8" descr="22"/>
          <p:cNvPicPr>
            <a:picLocks noChangeAspect="1" noChangeArrowheads="1" noCrop="1"/>
          </p:cNvPicPr>
          <p:nvPr/>
        </p:nvPicPr>
        <p:blipFill>
          <a:blip r:embed="rId6"/>
          <a:srcRect/>
          <a:stretch>
            <a:fillRect/>
          </a:stretch>
        </p:blipFill>
        <p:spPr bwMode="auto">
          <a:xfrm>
            <a:off x="785786" y="5214950"/>
            <a:ext cx="1016628" cy="900109"/>
          </a:xfrm>
          <a:prstGeom prst="rect">
            <a:avLst/>
          </a:prstGeom>
          <a:noFill/>
          <a:ln w="9525">
            <a:noFill/>
            <a:miter lim="800000"/>
            <a:headEnd/>
            <a:tailEnd/>
          </a:ln>
        </p:spPr>
      </p:pic>
      <p:sp>
        <p:nvSpPr>
          <p:cNvPr id="19" name="18 Rectángulo"/>
          <p:cNvSpPr/>
          <p:nvPr/>
        </p:nvSpPr>
        <p:spPr>
          <a:xfrm>
            <a:off x="214282" y="6215082"/>
            <a:ext cx="2857488" cy="400110"/>
          </a:xfrm>
          <a:prstGeom prst="rect">
            <a:avLst/>
          </a:prstGeom>
        </p:spPr>
        <p:txBody>
          <a:bodyPr wrap="square">
            <a:spAutoFit/>
          </a:bodyPr>
          <a:lstStyle/>
          <a:p>
            <a:pPr algn="ctr"/>
            <a:r>
              <a:rPr lang="en-US" sz="2000" b="1" i="1" kern="10" dirty="0" smtClean="0">
                <a:ln w="12700">
                  <a:solidFill>
                    <a:schemeClr val="bg1"/>
                  </a:solidFill>
                  <a:round/>
                  <a:headEnd/>
                  <a:tailEnd/>
                </a:ln>
                <a:solidFill>
                  <a:srgbClr val="FF0000"/>
                </a:solidFill>
                <a:effectLst>
                  <a:outerShdw dist="35921" dir="2700000" algn="ctr" rotWithShape="0">
                    <a:srgbClr val="808080">
                      <a:alpha val="79999"/>
                    </a:srgbClr>
                  </a:outerShdw>
                </a:effectLst>
                <a:latin typeface="Times New Roman"/>
                <a:cs typeface="Times New Roman"/>
              </a:rPr>
              <a:t>Herbert Von Karajan</a:t>
            </a:r>
            <a:endParaRPr lang="es-ES" sz="2000" b="1" i="1" kern="10" dirty="0">
              <a:ln w="12700">
                <a:solidFill>
                  <a:schemeClr val="bg1"/>
                </a:solidFill>
                <a:round/>
                <a:headEnd/>
                <a:tailEnd/>
              </a:ln>
              <a:solidFill>
                <a:srgbClr val="FF0000"/>
              </a:solidFill>
              <a:effectLst>
                <a:outerShdw dist="35921" dir="2700000" algn="ctr" rotWithShape="0">
                  <a:srgbClr val="808080">
                    <a:alpha val="79999"/>
                  </a:srgbClr>
                </a:outerShdw>
              </a:effectLst>
              <a:latin typeface="Times New Roman"/>
              <a:cs typeface="Times New Roman"/>
            </a:endParaRPr>
          </a:p>
        </p:txBody>
      </p:sp>
      <p:sp>
        <p:nvSpPr>
          <p:cNvPr id="21" name="20 Rectángulo"/>
          <p:cNvSpPr/>
          <p:nvPr/>
        </p:nvSpPr>
        <p:spPr>
          <a:xfrm rot="933699">
            <a:off x="488255" y="2596946"/>
            <a:ext cx="7310656" cy="1200329"/>
          </a:xfrm>
          <a:prstGeom prst="rect">
            <a:avLst/>
          </a:prstGeom>
        </p:spPr>
        <p:txBody>
          <a:bodyPr wrap="none">
            <a:spAutoFit/>
          </a:bodyPr>
          <a:lstStyle/>
          <a:p>
            <a:pPr algn="ctr"/>
            <a:r>
              <a:rPr lang="es-ES" sz="72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TERREMOTOS</a:t>
            </a:r>
            <a:endParaRPr lang="es-ES" sz="72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sp>
        <p:nvSpPr>
          <p:cNvPr id="22" name="21 Rectángulo"/>
          <p:cNvSpPr/>
          <p:nvPr/>
        </p:nvSpPr>
        <p:spPr>
          <a:xfrm rot="887884">
            <a:off x="678842" y="3525709"/>
            <a:ext cx="6124049" cy="1015663"/>
          </a:xfrm>
          <a:prstGeom prst="rect">
            <a:avLst/>
          </a:prstGeom>
        </p:spPr>
        <p:txBody>
          <a:bodyPr wrap="none">
            <a:spAutoFit/>
          </a:bodyPr>
          <a:lstStyle/>
          <a:p>
            <a:pPr algn="ctr"/>
            <a:r>
              <a:rPr lang="es-ES" sz="60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TERREMOTOS</a:t>
            </a:r>
            <a:endParaRPr lang="es-ES" sz="60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sp>
        <p:nvSpPr>
          <p:cNvPr id="23" name="22 Rectángulo"/>
          <p:cNvSpPr/>
          <p:nvPr/>
        </p:nvSpPr>
        <p:spPr>
          <a:xfrm rot="845016">
            <a:off x="1457712" y="4348607"/>
            <a:ext cx="4536563" cy="769441"/>
          </a:xfrm>
          <a:prstGeom prst="rect">
            <a:avLst/>
          </a:prstGeom>
        </p:spPr>
        <p:txBody>
          <a:bodyPr wrap="none">
            <a:spAutoFit/>
          </a:bodyPr>
          <a:lstStyle/>
          <a:p>
            <a:pPr algn="ctr"/>
            <a:r>
              <a:rPr lang="es-ES" sz="44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TERREMOTOS</a:t>
            </a:r>
            <a:endParaRPr lang="es-ES" sz="44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spd="slow" advTm="10000">
    <p:randomBar dir="vert"/>
    <p:sndAc>
      <p:stSnd loop="1">
        <p:snd r:embed="rId2" name="Herbert-Von-Karajan-Bolero-de-Rabe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1450">
                                          <p:stCondLst>
                                            <p:cond delay="0"/>
                                          </p:stCondLst>
                                        </p:cTn>
                                        <p:tgtEl>
                                          <p:spTgt spid="6">
                                            <p:txEl>
                                              <p:pRg st="0" end="0"/>
                                            </p:txEl>
                                          </p:spTgt>
                                        </p:tgtEl>
                                      </p:cBhvr>
                                    </p:animEffect>
                                    <p:anim calcmode="lin" valueType="num">
                                      <p:cBhvr>
                                        <p:cTn id="8" dur="4555"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9" dur="1660"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10" dur="1660" tmFilter="0, 0; 0.125,0.2665; 0.25,0.4; 0.375,0.465; 0.5,0.5;  0.625,0.535; 0.75,0.6; 0.875,0.7335; 1,1">
                                          <p:stCondLst>
                                            <p:cond delay="1660"/>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11" dur="830" tmFilter="0, 0; 0.125,0.2665; 0.25,0.4; 0.375,0.465; 0.5,0.5;  0.625,0.535; 0.75,0.6; 0.875,0.7335; 1,1">
                                          <p:stCondLst>
                                            <p:cond delay="3310"/>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12" dur="410" tmFilter="0, 0; 0.125,0.2665; 0.25,0.4; 0.375,0.465; 0.5,0.5;  0.625,0.535; 0.75,0.6; 0.875,0.7335; 1,1">
                                          <p:stCondLst>
                                            <p:cond delay="4140"/>
                                          </p:stCondLst>
                                        </p:cTn>
                                        <p:tgtEl>
                                          <p:spTgt spid="6">
                                            <p:txEl>
                                              <p:pRg st="0" end="0"/>
                                            </p:txEl>
                                          </p:spTgt>
                                        </p:tgtEl>
                                        <p:attrNameLst>
                                          <p:attrName>ppt_y</p:attrName>
                                        </p:attrNameLst>
                                      </p:cBhvr>
                                      <p:tavLst>
                                        <p:tav tm="0" fmla="#ppt_y-sin(pi*$)/81">
                                          <p:val>
                                            <p:fltVal val="0"/>
                                          </p:val>
                                        </p:tav>
                                        <p:tav tm="100000">
                                          <p:val>
                                            <p:fltVal val="1"/>
                                          </p:val>
                                        </p:tav>
                                      </p:tavLst>
                                    </p:anim>
                                    <p:animScale>
                                      <p:cBhvr>
                                        <p:cTn id="13" dur="65">
                                          <p:stCondLst>
                                            <p:cond delay="1625"/>
                                          </p:stCondLst>
                                        </p:cTn>
                                        <p:tgtEl>
                                          <p:spTgt spid="6">
                                            <p:txEl>
                                              <p:pRg st="0" end="0"/>
                                            </p:txEl>
                                          </p:spTgt>
                                        </p:tgtEl>
                                      </p:cBhvr>
                                      <p:to x="100000" y="60000"/>
                                    </p:animScale>
                                    <p:animScale>
                                      <p:cBhvr>
                                        <p:cTn id="14" dur="415" decel="50000">
                                          <p:stCondLst>
                                            <p:cond delay="1690"/>
                                          </p:stCondLst>
                                        </p:cTn>
                                        <p:tgtEl>
                                          <p:spTgt spid="6">
                                            <p:txEl>
                                              <p:pRg st="0" end="0"/>
                                            </p:txEl>
                                          </p:spTgt>
                                        </p:tgtEl>
                                      </p:cBhvr>
                                      <p:to x="100000" y="100000"/>
                                    </p:animScale>
                                    <p:animScale>
                                      <p:cBhvr>
                                        <p:cTn id="15" dur="65">
                                          <p:stCondLst>
                                            <p:cond delay="3280"/>
                                          </p:stCondLst>
                                        </p:cTn>
                                        <p:tgtEl>
                                          <p:spTgt spid="6">
                                            <p:txEl>
                                              <p:pRg st="0" end="0"/>
                                            </p:txEl>
                                          </p:spTgt>
                                        </p:tgtEl>
                                      </p:cBhvr>
                                      <p:to x="100000" y="80000"/>
                                    </p:animScale>
                                    <p:animScale>
                                      <p:cBhvr>
                                        <p:cTn id="16" dur="415" decel="50000">
                                          <p:stCondLst>
                                            <p:cond delay="3345"/>
                                          </p:stCondLst>
                                        </p:cTn>
                                        <p:tgtEl>
                                          <p:spTgt spid="6">
                                            <p:txEl>
                                              <p:pRg st="0" end="0"/>
                                            </p:txEl>
                                          </p:spTgt>
                                        </p:tgtEl>
                                      </p:cBhvr>
                                      <p:to x="100000" y="100000"/>
                                    </p:animScale>
                                    <p:animScale>
                                      <p:cBhvr>
                                        <p:cTn id="17" dur="65">
                                          <p:stCondLst>
                                            <p:cond delay="4105"/>
                                          </p:stCondLst>
                                        </p:cTn>
                                        <p:tgtEl>
                                          <p:spTgt spid="6">
                                            <p:txEl>
                                              <p:pRg st="0" end="0"/>
                                            </p:txEl>
                                          </p:spTgt>
                                        </p:tgtEl>
                                      </p:cBhvr>
                                      <p:to x="100000" y="90000"/>
                                    </p:animScale>
                                    <p:animScale>
                                      <p:cBhvr>
                                        <p:cTn id="18" dur="415" decel="50000">
                                          <p:stCondLst>
                                            <p:cond delay="4170"/>
                                          </p:stCondLst>
                                        </p:cTn>
                                        <p:tgtEl>
                                          <p:spTgt spid="6">
                                            <p:txEl>
                                              <p:pRg st="0" end="0"/>
                                            </p:txEl>
                                          </p:spTgt>
                                        </p:tgtEl>
                                      </p:cBhvr>
                                      <p:to x="100000" y="100000"/>
                                    </p:animScale>
                                    <p:animScale>
                                      <p:cBhvr>
                                        <p:cTn id="19" dur="65">
                                          <p:stCondLst>
                                            <p:cond delay="4520"/>
                                          </p:stCondLst>
                                        </p:cTn>
                                        <p:tgtEl>
                                          <p:spTgt spid="6">
                                            <p:txEl>
                                              <p:pRg st="0" end="0"/>
                                            </p:txEl>
                                          </p:spTgt>
                                        </p:tgtEl>
                                      </p:cBhvr>
                                      <p:to x="100000" y="95000"/>
                                    </p:animScale>
                                    <p:animScale>
                                      <p:cBhvr>
                                        <p:cTn id="20" dur="415" decel="50000">
                                          <p:stCondLst>
                                            <p:cond delay="4585"/>
                                          </p:stCondLst>
                                        </p:cTn>
                                        <p:tgtEl>
                                          <p:spTgt spid="6">
                                            <p:txEl>
                                              <p:pRg st="0" end="0"/>
                                            </p:txEl>
                                          </p:spTgt>
                                        </p:tgtEl>
                                      </p:cBhvr>
                                      <p:to x="100000" y="100000"/>
                                    </p:animScale>
                                  </p:childTnLst>
                                </p:cTn>
                              </p:par>
                            </p:childTnLst>
                          </p:cTn>
                        </p:par>
                        <p:par>
                          <p:cTn id="21" fill="hold">
                            <p:stCondLst>
                              <p:cond delay="5000"/>
                            </p:stCondLst>
                            <p:childTnLst>
                              <p:par>
                                <p:cTn id="22" presetID="26" presetClass="entr" presetSubtype="0" fill="hold" grpId="0" nodeType="after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Effect transition="in" filter="wipe(down)">
                                      <p:cBhvr>
                                        <p:cTn id="24" dur="580">
                                          <p:stCondLst>
                                            <p:cond delay="0"/>
                                          </p:stCondLst>
                                        </p:cTn>
                                        <p:tgtEl>
                                          <p:spTgt spid="6">
                                            <p:txEl>
                                              <p:pRg st="0" end="0"/>
                                            </p:txEl>
                                          </p:spTgt>
                                        </p:tgtEl>
                                      </p:cBhvr>
                                    </p:animEffect>
                                    <p:anim calcmode="lin" valueType="num">
                                      <p:cBhvr>
                                        <p:cTn id="25"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6">
                                            <p:txEl>
                                              <p:pRg st="0" end="0"/>
                                            </p:txEl>
                                          </p:spTgt>
                                        </p:tgtEl>
                                      </p:cBhvr>
                                      <p:to x="100000" y="60000"/>
                                    </p:animScale>
                                    <p:animScale>
                                      <p:cBhvr>
                                        <p:cTn id="31" dur="166" decel="50000">
                                          <p:stCondLst>
                                            <p:cond delay="676"/>
                                          </p:stCondLst>
                                        </p:cTn>
                                        <p:tgtEl>
                                          <p:spTgt spid="6">
                                            <p:txEl>
                                              <p:pRg st="0" end="0"/>
                                            </p:txEl>
                                          </p:spTgt>
                                        </p:tgtEl>
                                      </p:cBhvr>
                                      <p:to x="100000" y="100000"/>
                                    </p:animScale>
                                    <p:animScale>
                                      <p:cBhvr>
                                        <p:cTn id="32" dur="26">
                                          <p:stCondLst>
                                            <p:cond delay="1312"/>
                                          </p:stCondLst>
                                        </p:cTn>
                                        <p:tgtEl>
                                          <p:spTgt spid="6">
                                            <p:txEl>
                                              <p:pRg st="0" end="0"/>
                                            </p:txEl>
                                          </p:spTgt>
                                        </p:tgtEl>
                                      </p:cBhvr>
                                      <p:to x="100000" y="80000"/>
                                    </p:animScale>
                                    <p:animScale>
                                      <p:cBhvr>
                                        <p:cTn id="33" dur="166" decel="50000">
                                          <p:stCondLst>
                                            <p:cond delay="1338"/>
                                          </p:stCondLst>
                                        </p:cTn>
                                        <p:tgtEl>
                                          <p:spTgt spid="6">
                                            <p:txEl>
                                              <p:pRg st="0" end="0"/>
                                            </p:txEl>
                                          </p:spTgt>
                                        </p:tgtEl>
                                      </p:cBhvr>
                                      <p:to x="100000" y="100000"/>
                                    </p:animScale>
                                    <p:animScale>
                                      <p:cBhvr>
                                        <p:cTn id="34" dur="26">
                                          <p:stCondLst>
                                            <p:cond delay="1642"/>
                                          </p:stCondLst>
                                        </p:cTn>
                                        <p:tgtEl>
                                          <p:spTgt spid="6">
                                            <p:txEl>
                                              <p:pRg st="0" end="0"/>
                                            </p:txEl>
                                          </p:spTgt>
                                        </p:tgtEl>
                                      </p:cBhvr>
                                      <p:to x="100000" y="90000"/>
                                    </p:animScale>
                                    <p:animScale>
                                      <p:cBhvr>
                                        <p:cTn id="35" dur="166" decel="50000">
                                          <p:stCondLst>
                                            <p:cond delay="1668"/>
                                          </p:stCondLst>
                                        </p:cTn>
                                        <p:tgtEl>
                                          <p:spTgt spid="6">
                                            <p:txEl>
                                              <p:pRg st="0" end="0"/>
                                            </p:txEl>
                                          </p:spTgt>
                                        </p:tgtEl>
                                      </p:cBhvr>
                                      <p:to x="100000" y="100000"/>
                                    </p:animScale>
                                    <p:animScale>
                                      <p:cBhvr>
                                        <p:cTn id="36" dur="26">
                                          <p:stCondLst>
                                            <p:cond delay="1808"/>
                                          </p:stCondLst>
                                        </p:cTn>
                                        <p:tgtEl>
                                          <p:spTgt spid="6">
                                            <p:txEl>
                                              <p:pRg st="0" end="0"/>
                                            </p:txEl>
                                          </p:spTgt>
                                        </p:tgtEl>
                                      </p:cBhvr>
                                      <p:to x="100000" y="95000"/>
                                    </p:animScale>
                                    <p:animScale>
                                      <p:cBhvr>
                                        <p:cTn id="37" dur="166" decel="50000">
                                          <p:stCondLst>
                                            <p:cond delay="1834"/>
                                          </p:stCondLst>
                                        </p:cTn>
                                        <p:tgtEl>
                                          <p:spTgt spid="6">
                                            <p:txEl>
                                              <p:pRg st="0" end="0"/>
                                            </p:txEl>
                                          </p:spTgt>
                                        </p:tgtEl>
                                      </p:cBhvr>
                                      <p:to x="100000" y="100000"/>
                                    </p:animScale>
                                  </p:childTnLst>
                                </p:cTn>
                              </p:par>
                            </p:childTnLst>
                          </p:cTn>
                        </p:par>
                        <p:par>
                          <p:cTn id="38" fill="hold">
                            <p:stCondLst>
                              <p:cond delay="7000"/>
                            </p:stCondLst>
                            <p:childTnLst>
                              <p:par>
                                <p:cTn id="39" presetID="26" presetClass="entr" presetSubtype="0"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down)">
                                      <p:cBhvr>
                                        <p:cTn id="41" dur="580">
                                          <p:stCondLst>
                                            <p:cond delay="0"/>
                                          </p:stCondLst>
                                        </p:cTn>
                                        <p:tgtEl>
                                          <p:spTgt spid="21"/>
                                        </p:tgtEl>
                                      </p:cBhvr>
                                    </p:animEffect>
                                    <p:anim calcmode="lin" valueType="num">
                                      <p:cBhvr>
                                        <p:cTn id="42"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47" dur="26">
                                          <p:stCondLst>
                                            <p:cond delay="650"/>
                                          </p:stCondLst>
                                        </p:cTn>
                                        <p:tgtEl>
                                          <p:spTgt spid="21"/>
                                        </p:tgtEl>
                                      </p:cBhvr>
                                      <p:to x="100000" y="60000"/>
                                    </p:animScale>
                                    <p:animScale>
                                      <p:cBhvr>
                                        <p:cTn id="48" dur="166" decel="50000">
                                          <p:stCondLst>
                                            <p:cond delay="676"/>
                                          </p:stCondLst>
                                        </p:cTn>
                                        <p:tgtEl>
                                          <p:spTgt spid="21"/>
                                        </p:tgtEl>
                                      </p:cBhvr>
                                      <p:to x="100000" y="100000"/>
                                    </p:animScale>
                                    <p:animScale>
                                      <p:cBhvr>
                                        <p:cTn id="49" dur="26">
                                          <p:stCondLst>
                                            <p:cond delay="1312"/>
                                          </p:stCondLst>
                                        </p:cTn>
                                        <p:tgtEl>
                                          <p:spTgt spid="21"/>
                                        </p:tgtEl>
                                      </p:cBhvr>
                                      <p:to x="100000" y="80000"/>
                                    </p:animScale>
                                    <p:animScale>
                                      <p:cBhvr>
                                        <p:cTn id="50" dur="166" decel="50000">
                                          <p:stCondLst>
                                            <p:cond delay="1338"/>
                                          </p:stCondLst>
                                        </p:cTn>
                                        <p:tgtEl>
                                          <p:spTgt spid="21"/>
                                        </p:tgtEl>
                                      </p:cBhvr>
                                      <p:to x="100000" y="100000"/>
                                    </p:animScale>
                                    <p:animScale>
                                      <p:cBhvr>
                                        <p:cTn id="51" dur="26">
                                          <p:stCondLst>
                                            <p:cond delay="1642"/>
                                          </p:stCondLst>
                                        </p:cTn>
                                        <p:tgtEl>
                                          <p:spTgt spid="21"/>
                                        </p:tgtEl>
                                      </p:cBhvr>
                                      <p:to x="100000" y="90000"/>
                                    </p:animScale>
                                    <p:animScale>
                                      <p:cBhvr>
                                        <p:cTn id="52" dur="166" decel="50000">
                                          <p:stCondLst>
                                            <p:cond delay="1668"/>
                                          </p:stCondLst>
                                        </p:cTn>
                                        <p:tgtEl>
                                          <p:spTgt spid="21"/>
                                        </p:tgtEl>
                                      </p:cBhvr>
                                      <p:to x="100000" y="100000"/>
                                    </p:animScale>
                                    <p:animScale>
                                      <p:cBhvr>
                                        <p:cTn id="53" dur="26">
                                          <p:stCondLst>
                                            <p:cond delay="1808"/>
                                          </p:stCondLst>
                                        </p:cTn>
                                        <p:tgtEl>
                                          <p:spTgt spid="21"/>
                                        </p:tgtEl>
                                      </p:cBhvr>
                                      <p:to x="100000" y="95000"/>
                                    </p:animScale>
                                    <p:animScale>
                                      <p:cBhvr>
                                        <p:cTn id="54" dur="166" decel="50000">
                                          <p:stCondLst>
                                            <p:cond delay="1834"/>
                                          </p:stCondLst>
                                        </p:cTn>
                                        <p:tgtEl>
                                          <p:spTgt spid="21"/>
                                        </p:tgtEl>
                                      </p:cBhvr>
                                      <p:to x="100000" y="100000"/>
                                    </p:animScale>
                                  </p:childTnLst>
                                </p:cTn>
                              </p:par>
                            </p:childTnLst>
                          </p:cTn>
                        </p:par>
                        <p:par>
                          <p:cTn id="55" fill="hold">
                            <p:stCondLst>
                              <p:cond delay="9000"/>
                            </p:stCondLst>
                            <p:childTnLst>
                              <p:par>
                                <p:cTn id="56" presetID="26" presetClass="entr" presetSubtype="0" fill="hold" nodeType="afterEffect">
                                  <p:stCondLst>
                                    <p:cond delay="0"/>
                                  </p:stCondLst>
                                  <p:childTnLst>
                                    <p:set>
                                      <p:cBhvr>
                                        <p:cTn id="57" dur="1" fill="hold">
                                          <p:stCondLst>
                                            <p:cond delay="0"/>
                                          </p:stCondLst>
                                        </p:cTn>
                                        <p:tgtEl>
                                          <p:spTgt spid="22">
                                            <p:txEl>
                                              <p:pRg st="0" end="0"/>
                                            </p:txEl>
                                          </p:spTgt>
                                        </p:tgtEl>
                                        <p:attrNameLst>
                                          <p:attrName>style.visibility</p:attrName>
                                        </p:attrNameLst>
                                      </p:cBhvr>
                                      <p:to>
                                        <p:strVal val="visible"/>
                                      </p:to>
                                    </p:set>
                                    <p:animEffect transition="in" filter="wipe(down)">
                                      <p:cBhvr>
                                        <p:cTn id="58" dur="580">
                                          <p:stCondLst>
                                            <p:cond delay="0"/>
                                          </p:stCondLst>
                                        </p:cTn>
                                        <p:tgtEl>
                                          <p:spTgt spid="22">
                                            <p:txEl>
                                              <p:pRg st="0" end="0"/>
                                            </p:txEl>
                                          </p:spTgt>
                                        </p:tgtEl>
                                      </p:cBhvr>
                                    </p:animEffect>
                                    <p:anim calcmode="lin" valueType="num">
                                      <p:cBhvr>
                                        <p:cTn id="59" dur="1822" tmFilter="0,0; 0.14,0.36; 0.43,0.73; 0.71,0.91; 1.0,1.0">
                                          <p:stCondLst>
                                            <p:cond delay="0"/>
                                          </p:stCondLst>
                                        </p:cTn>
                                        <p:tgtEl>
                                          <p:spTgt spid="22">
                                            <p:txEl>
                                              <p:pRg st="0" end="0"/>
                                            </p:txEl>
                                          </p:spTgt>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22">
                                            <p:txEl>
                                              <p:pRg st="0" end="0"/>
                                            </p:txEl>
                                          </p:spTgt>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22">
                                            <p:txEl>
                                              <p:pRg st="0" end="0"/>
                                            </p:txEl>
                                          </p:spTgt>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22">
                                            <p:txEl>
                                              <p:pRg st="0" end="0"/>
                                            </p:txEl>
                                          </p:spTgt>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22">
                                            <p:txEl>
                                              <p:pRg st="0" end="0"/>
                                            </p:txEl>
                                          </p:spTgt>
                                        </p:tgtEl>
                                        <p:attrNameLst>
                                          <p:attrName>ppt_y</p:attrName>
                                        </p:attrNameLst>
                                      </p:cBhvr>
                                      <p:tavLst>
                                        <p:tav tm="0" fmla="#ppt_y-sin(pi*$)/81">
                                          <p:val>
                                            <p:fltVal val="0"/>
                                          </p:val>
                                        </p:tav>
                                        <p:tav tm="100000">
                                          <p:val>
                                            <p:fltVal val="1"/>
                                          </p:val>
                                        </p:tav>
                                      </p:tavLst>
                                    </p:anim>
                                    <p:animScale>
                                      <p:cBhvr>
                                        <p:cTn id="64" dur="26">
                                          <p:stCondLst>
                                            <p:cond delay="650"/>
                                          </p:stCondLst>
                                        </p:cTn>
                                        <p:tgtEl>
                                          <p:spTgt spid="22">
                                            <p:txEl>
                                              <p:pRg st="0" end="0"/>
                                            </p:txEl>
                                          </p:spTgt>
                                        </p:tgtEl>
                                      </p:cBhvr>
                                      <p:to x="100000" y="60000"/>
                                    </p:animScale>
                                    <p:animScale>
                                      <p:cBhvr>
                                        <p:cTn id="65" dur="166" decel="50000">
                                          <p:stCondLst>
                                            <p:cond delay="676"/>
                                          </p:stCondLst>
                                        </p:cTn>
                                        <p:tgtEl>
                                          <p:spTgt spid="22">
                                            <p:txEl>
                                              <p:pRg st="0" end="0"/>
                                            </p:txEl>
                                          </p:spTgt>
                                        </p:tgtEl>
                                      </p:cBhvr>
                                      <p:to x="100000" y="100000"/>
                                    </p:animScale>
                                    <p:animScale>
                                      <p:cBhvr>
                                        <p:cTn id="66" dur="26">
                                          <p:stCondLst>
                                            <p:cond delay="1312"/>
                                          </p:stCondLst>
                                        </p:cTn>
                                        <p:tgtEl>
                                          <p:spTgt spid="22">
                                            <p:txEl>
                                              <p:pRg st="0" end="0"/>
                                            </p:txEl>
                                          </p:spTgt>
                                        </p:tgtEl>
                                      </p:cBhvr>
                                      <p:to x="100000" y="80000"/>
                                    </p:animScale>
                                    <p:animScale>
                                      <p:cBhvr>
                                        <p:cTn id="67" dur="166" decel="50000">
                                          <p:stCondLst>
                                            <p:cond delay="1338"/>
                                          </p:stCondLst>
                                        </p:cTn>
                                        <p:tgtEl>
                                          <p:spTgt spid="22">
                                            <p:txEl>
                                              <p:pRg st="0" end="0"/>
                                            </p:txEl>
                                          </p:spTgt>
                                        </p:tgtEl>
                                      </p:cBhvr>
                                      <p:to x="100000" y="100000"/>
                                    </p:animScale>
                                    <p:animScale>
                                      <p:cBhvr>
                                        <p:cTn id="68" dur="26">
                                          <p:stCondLst>
                                            <p:cond delay="1642"/>
                                          </p:stCondLst>
                                        </p:cTn>
                                        <p:tgtEl>
                                          <p:spTgt spid="22">
                                            <p:txEl>
                                              <p:pRg st="0" end="0"/>
                                            </p:txEl>
                                          </p:spTgt>
                                        </p:tgtEl>
                                      </p:cBhvr>
                                      <p:to x="100000" y="90000"/>
                                    </p:animScale>
                                    <p:animScale>
                                      <p:cBhvr>
                                        <p:cTn id="69" dur="166" decel="50000">
                                          <p:stCondLst>
                                            <p:cond delay="1668"/>
                                          </p:stCondLst>
                                        </p:cTn>
                                        <p:tgtEl>
                                          <p:spTgt spid="22">
                                            <p:txEl>
                                              <p:pRg st="0" end="0"/>
                                            </p:txEl>
                                          </p:spTgt>
                                        </p:tgtEl>
                                      </p:cBhvr>
                                      <p:to x="100000" y="100000"/>
                                    </p:animScale>
                                    <p:animScale>
                                      <p:cBhvr>
                                        <p:cTn id="70" dur="26">
                                          <p:stCondLst>
                                            <p:cond delay="1808"/>
                                          </p:stCondLst>
                                        </p:cTn>
                                        <p:tgtEl>
                                          <p:spTgt spid="22">
                                            <p:txEl>
                                              <p:pRg st="0" end="0"/>
                                            </p:txEl>
                                          </p:spTgt>
                                        </p:tgtEl>
                                      </p:cBhvr>
                                      <p:to x="100000" y="95000"/>
                                    </p:animScale>
                                    <p:animScale>
                                      <p:cBhvr>
                                        <p:cTn id="71" dur="166" decel="50000">
                                          <p:stCondLst>
                                            <p:cond delay="1834"/>
                                          </p:stCondLst>
                                        </p:cTn>
                                        <p:tgtEl>
                                          <p:spTgt spid="22">
                                            <p:txEl>
                                              <p:pRg st="0" end="0"/>
                                            </p:txEl>
                                          </p:spTgt>
                                        </p:tgtEl>
                                      </p:cBhvr>
                                      <p:to x="100000" y="100000"/>
                                    </p:animScale>
                                  </p:childTnLst>
                                </p:cTn>
                              </p:par>
                            </p:childTnLst>
                          </p:cTn>
                        </p:par>
                        <p:par>
                          <p:cTn id="72" fill="hold">
                            <p:stCondLst>
                              <p:cond delay="11000"/>
                            </p:stCondLst>
                            <p:childTnLst>
                              <p:par>
                                <p:cTn id="73" presetID="26" presetClass="entr" presetSubtype="0"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wipe(down)">
                                      <p:cBhvr>
                                        <p:cTn id="75" dur="580">
                                          <p:stCondLst>
                                            <p:cond delay="0"/>
                                          </p:stCondLst>
                                        </p:cTn>
                                        <p:tgtEl>
                                          <p:spTgt spid="23"/>
                                        </p:tgtEl>
                                      </p:cBhvr>
                                    </p:animEffect>
                                    <p:anim calcmode="lin" valueType="num">
                                      <p:cBhvr>
                                        <p:cTn id="76"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81" dur="26">
                                          <p:stCondLst>
                                            <p:cond delay="650"/>
                                          </p:stCondLst>
                                        </p:cTn>
                                        <p:tgtEl>
                                          <p:spTgt spid="23"/>
                                        </p:tgtEl>
                                      </p:cBhvr>
                                      <p:to x="100000" y="60000"/>
                                    </p:animScale>
                                    <p:animScale>
                                      <p:cBhvr>
                                        <p:cTn id="82" dur="166" decel="50000">
                                          <p:stCondLst>
                                            <p:cond delay="676"/>
                                          </p:stCondLst>
                                        </p:cTn>
                                        <p:tgtEl>
                                          <p:spTgt spid="23"/>
                                        </p:tgtEl>
                                      </p:cBhvr>
                                      <p:to x="100000" y="100000"/>
                                    </p:animScale>
                                    <p:animScale>
                                      <p:cBhvr>
                                        <p:cTn id="83" dur="26">
                                          <p:stCondLst>
                                            <p:cond delay="1312"/>
                                          </p:stCondLst>
                                        </p:cTn>
                                        <p:tgtEl>
                                          <p:spTgt spid="23"/>
                                        </p:tgtEl>
                                      </p:cBhvr>
                                      <p:to x="100000" y="80000"/>
                                    </p:animScale>
                                    <p:animScale>
                                      <p:cBhvr>
                                        <p:cTn id="84" dur="166" decel="50000">
                                          <p:stCondLst>
                                            <p:cond delay="1338"/>
                                          </p:stCondLst>
                                        </p:cTn>
                                        <p:tgtEl>
                                          <p:spTgt spid="23"/>
                                        </p:tgtEl>
                                      </p:cBhvr>
                                      <p:to x="100000" y="100000"/>
                                    </p:animScale>
                                    <p:animScale>
                                      <p:cBhvr>
                                        <p:cTn id="85" dur="26">
                                          <p:stCondLst>
                                            <p:cond delay="1642"/>
                                          </p:stCondLst>
                                        </p:cTn>
                                        <p:tgtEl>
                                          <p:spTgt spid="23"/>
                                        </p:tgtEl>
                                      </p:cBhvr>
                                      <p:to x="100000" y="90000"/>
                                    </p:animScale>
                                    <p:animScale>
                                      <p:cBhvr>
                                        <p:cTn id="86" dur="166" decel="50000">
                                          <p:stCondLst>
                                            <p:cond delay="1668"/>
                                          </p:stCondLst>
                                        </p:cTn>
                                        <p:tgtEl>
                                          <p:spTgt spid="23"/>
                                        </p:tgtEl>
                                      </p:cBhvr>
                                      <p:to x="100000" y="100000"/>
                                    </p:animScale>
                                    <p:animScale>
                                      <p:cBhvr>
                                        <p:cTn id="87" dur="26">
                                          <p:stCondLst>
                                            <p:cond delay="1808"/>
                                          </p:stCondLst>
                                        </p:cTn>
                                        <p:tgtEl>
                                          <p:spTgt spid="23"/>
                                        </p:tgtEl>
                                      </p:cBhvr>
                                      <p:to x="100000" y="95000"/>
                                    </p:animScale>
                                    <p:animScale>
                                      <p:cBhvr>
                                        <p:cTn id="88"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21"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untitled9999.bmp"/>
          <p:cNvPicPr>
            <a:picLocks noChangeAspect="1" noChangeArrowheads="1"/>
          </p:cNvPicPr>
          <p:nvPr/>
        </p:nvPicPr>
        <p:blipFill>
          <a:blip r:embed="rId2"/>
          <a:srcRect/>
          <a:stretch>
            <a:fillRect/>
          </a:stretch>
        </p:blipFill>
        <p:spPr bwMode="auto">
          <a:xfrm>
            <a:off x="0" y="0"/>
            <a:ext cx="9192155" cy="6858000"/>
          </a:xfrm>
          <a:prstGeom prst="rect">
            <a:avLst/>
          </a:prstGeom>
          <a:noFill/>
        </p:spPr>
      </p:pic>
      <p:sp>
        <p:nvSpPr>
          <p:cNvPr id="3" name="2 Rectángulo"/>
          <p:cNvSpPr/>
          <p:nvPr/>
        </p:nvSpPr>
        <p:spPr>
          <a:xfrm>
            <a:off x="2643174" y="3929066"/>
            <a:ext cx="6124049" cy="1015663"/>
          </a:xfrm>
          <a:prstGeom prst="rect">
            <a:avLst/>
          </a:prstGeom>
        </p:spPr>
        <p:txBody>
          <a:bodyPr wrap="none">
            <a:spAutoFit/>
          </a:bodyPr>
          <a:lstStyle/>
          <a:p>
            <a:pPr algn="ctr"/>
            <a:r>
              <a:rPr lang="es-ES" sz="60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TERREMOTOS</a:t>
            </a:r>
            <a:endParaRPr lang="es-ES" sz="60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450">
                                          <p:stCondLst>
                                            <p:cond delay="0"/>
                                          </p:stCondLst>
                                        </p:cTn>
                                        <p:tgtEl>
                                          <p:spTgt spid="3"/>
                                        </p:tgtEl>
                                      </p:cBhvr>
                                    </p:animEffect>
                                    <p:anim calcmode="lin" valueType="num">
                                      <p:cBhvr>
                                        <p:cTn id="8" dur="4555"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660"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660" tmFilter="0, 0; 0.125,0.2665; 0.25,0.4; 0.375,0.465; 0.5,0.5;  0.625,0.535; 0.75,0.6; 0.875,0.7335; 1,1">
                                          <p:stCondLst>
                                            <p:cond delay="1660"/>
                                          </p:stCondLst>
                                        </p:cTn>
                                        <p:tgtEl>
                                          <p:spTgt spid="3"/>
                                        </p:tgtEl>
                                        <p:attrNameLst>
                                          <p:attrName>ppt_y</p:attrName>
                                        </p:attrNameLst>
                                      </p:cBhvr>
                                      <p:tavLst>
                                        <p:tav tm="0" fmla="#ppt_y-sin(pi*$)/9">
                                          <p:val>
                                            <p:fltVal val="0"/>
                                          </p:val>
                                        </p:tav>
                                        <p:tav tm="100000">
                                          <p:val>
                                            <p:fltVal val="1"/>
                                          </p:val>
                                        </p:tav>
                                      </p:tavLst>
                                    </p:anim>
                                    <p:anim calcmode="lin" valueType="num">
                                      <p:cBhvr>
                                        <p:cTn id="11" dur="830" tmFilter="0, 0; 0.125,0.2665; 0.25,0.4; 0.375,0.465; 0.5,0.5;  0.625,0.535; 0.75,0.6; 0.875,0.7335; 1,1">
                                          <p:stCondLst>
                                            <p:cond delay="3310"/>
                                          </p:stCondLst>
                                        </p:cTn>
                                        <p:tgtEl>
                                          <p:spTgt spid="3"/>
                                        </p:tgtEl>
                                        <p:attrNameLst>
                                          <p:attrName>ppt_y</p:attrName>
                                        </p:attrNameLst>
                                      </p:cBhvr>
                                      <p:tavLst>
                                        <p:tav tm="0" fmla="#ppt_y-sin(pi*$)/27">
                                          <p:val>
                                            <p:fltVal val="0"/>
                                          </p:val>
                                        </p:tav>
                                        <p:tav tm="100000">
                                          <p:val>
                                            <p:fltVal val="1"/>
                                          </p:val>
                                        </p:tav>
                                      </p:tavLst>
                                    </p:anim>
                                    <p:anim calcmode="lin" valueType="num">
                                      <p:cBhvr>
                                        <p:cTn id="12" dur="410" tmFilter="0, 0; 0.125,0.2665; 0.25,0.4; 0.375,0.465; 0.5,0.5;  0.625,0.535; 0.75,0.6; 0.875,0.7335; 1,1">
                                          <p:stCondLst>
                                            <p:cond delay="4140"/>
                                          </p:stCondLst>
                                        </p:cTn>
                                        <p:tgtEl>
                                          <p:spTgt spid="3"/>
                                        </p:tgtEl>
                                        <p:attrNameLst>
                                          <p:attrName>ppt_y</p:attrName>
                                        </p:attrNameLst>
                                      </p:cBhvr>
                                      <p:tavLst>
                                        <p:tav tm="0" fmla="#ppt_y-sin(pi*$)/81">
                                          <p:val>
                                            <p:fltVal val="0"/>
                                          </p:val>
                                        </p:tav>
                                        <p:tav tm="100000">
                                          <p:val>
                                            <p:fltVal val="1"/>
                                          </p:val>
                                        </p:tav>
                                      </p:tavLst>
                                    </p:anim>
                                    <p:animScale>
                                      <p:cBhvr>
                                        <p:cTn id="13" dur="65">
                                          <p:stCondLst>
                                            <p:cond delay="1625"/>
                                          </p:stCondLst>
                                        </p:cTn>
                                        <p:tgtEl>
                                          <p:spTgt spid="3"/>
                                        </p:tgtEl>
                                      </p:cBhvr>
                                      <p:to x="100000" y="60000"/>
                                    </p:animScale>
                                    <p:animScale>
                                      <p:cBhvr>
                                        <p:cTn id="14" dur="415" decel="50000">
                                          <p:stCondLst>
                                            <p:cond delay="1690"/>
                                          </p:stCondLst>
                                        </p:cTn>
                                        <p:tgtEl>
                                          <p:spTgt spid="3"/>
                                        </p:tgtEl>
                                      </p:cBhvr>
                                      <p:to x="100000" y="100000"/>
                                    </p:animScale>
                                    <p:animScale>
                                      <p:cBhvr>
                                        <p:cTn id="15" dur="65">
                                          <p:stCondLst>
                                            <p:cond delay="3280"/>
                                          </p:stCondLst>
                                        </p:cTn>
                                        <p:tgtEl>
                                          <p:spTgt spid="3"/>
                                        </p:tgtEl>
                                      </p:cBhvr>
                                      <p:to x="100000" y="80000"/>
                                    </p:animScale>
                                    <p:animScale>
                                      <p:cBhvr>
                                        <p:cTn id="16" dur="415" decel="50000">
                                          <p:stCondLst>
                                            <p:cond delay="3345"/>
                                          </p:stCondLst>
                                        </p:cTn>
                                        <p:tgtEl>
                                          <p:spTgt spid="3"/>
                                        </p:tgtEl>
                                      </p:cBhvr>
                                      <p:to x="100000" y="100000"/>
                                    </p:animScale>
                                    <p:animScale>
                                      <p:cBhvr>
                                        <p:cTn id="17" dur="65">
                                          <p:stCondLst>
                                            <p:cond delay="4105"/>
                                          </p:stCondLst>
                                        </p:cTn>
                                        <p:tgtEl>
                                          <p:spTgt spid="3"/>
                                        </p:tgtEl>
                                      </p:cBhvr>
                                      <p:to x="100000" y="90000"/>
                                    </p:animScale>
                                    <p:animScale>
                                      <p:cBhvr>
                                        <p:cTn id="18" dur="415" decel="50000">
                                          <p:stCondLst>
                                            <p:cond delay="4170"/>
                                          </p:stCondLst>
                                        </p:cTn>
                                        <p:tgtEl>
                                          <p:spTgt spid="3"/>
                                        </p:tgtEl>
                                      </p:cBhvr>
                                      <p:to x="100000" y="100000"/>
                                    </p:animScale>
                                    <p:animScale>
                                      <p:cBhvr>
                                        <p:cTn id="19" dur="65">
                                          <p:stCondLst>
                                            <p:cond delay="4520"/>
                                          </p:stCondLst>
                                        </p:cTn>
                                        <p:tgtEl>
                                          <p:spTgt spid="3"/>
                                        </p:tgtEl>
                                      </p:cBhvr>
                                      <p:to x="100000" y="95000"/>
                                    </p:animScale>
                                    <p:animScale>
                                      <p:cBhvr>
                                        <p:cTn id="20" dur="415" decel="50000">
                                          <p:stCondLst>
                                            <p:cond delay="4585"/>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5103674"/>
            <a:ext cx="8572528" cy="1569660"/>
          </a:xfrm>
          <a:prstGeom prst="rect">
            <a:avLst/>
          </a:prstGeom>
        </p:spPr>
        <p:txBody>
          <a:bodyPr wrap="square">
            <a:spAutoFit/>
          </a:bodyPr>
          <a:lstStyle/>
          <a:p>
            <a:pPr algn="ctr"/>
            <a:r>
              <a:rPr lang="es-ES" sz="1600" b="1" i="1" dirty="0" smtClean="0">
                <a:solidFill>
                  <a:schemeClr val="bg1"/>
                </a:solidFill>
              </a:rPr>
              <a:t>Un terremoto es la liberación de energía acumulada al moverse los materiales en el interior de la Tierra. Esta liberación de energía se hace de forma constante y en cierta manera aleatoria (aunque hay zonas donde hay mayor riesgo sísmico que otras).  Hay un punto profundo donde se origina el movimiento sísmico, el hipocentro, y luego hay otro superficial el epicentro donde el terremoto se siente por primera vez en la superficie.</a:t>
            </a:r>
            <a:endParaRPr lang="es-ES" sz="1600" b="1" i="1" dirty="0">
              <a:solidFill>
                <a:schemeClr val="bg1"/>
              </a:solidFill>
            </a:endParaRPr>
          </a:p>
        </p:txBody>
      </p:sp>
      <p:pic>
        <p:nvPicPr>
          <p:cNvPr id="3" name="Picture 2" descr="C:\Documents and Settings\Dell\Escritorio\122.jpg"/>
          <p:cNvPicPr>
            <a:picLocks noChangeAspect="1" noChangeArrowheads="1"/>
          </p:cNvPicPr>
          <p:nvPr/>
        </p:nvPicPr>
        <p:blipFill>
          <a:blip r:embed="rId2"/>
          <a:srcRect/>
          <a:stretch>
            <a:fillRect/>
          </a:stretch>
        </p:blipFill>
        <p:spPr bwMode="auto">
          <a:xfrm>
            <a:off x="928662" y="571480"/>
            <a:ext cx="6786610" cy="4229683"/>
          </a:xfrm>
          <a:prstGeom prst="rect">
            <a:avLst/>
          </a:prstGeom>
          <a:noFill/>
        </p:spPr>
      </p:pic>
    </p:spTree>
  </p:cSld>
  <p:clrMapOvr>
    <a:masterClrMapping/>
  </p:clrMapOvr>
  <p:transition spd="slow" advTm="30000">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eismo2.jpg"/>
          <p:cNvPicPr>
            <a:picLocks noChangeAspect="1" noChangeArrowheads="1"/>
          </p:cNvPicPr>
          <p:nvPr/>
        </p:nvPicPr>
        <p:blipFill>
          <a:blip r:embed="rId2"/>
          <a:srcRect/>
          <a:stretch>
            <a:fillRect/>
          </a:stretch>
        </p:blipFill>
        <p:spPr bwMode="auto">
          <a:xfrm>
            <a:off x="-102441" y="3071810"/>
            <a:ext cx="9246441" cy="3786190"/>
          </a:xfrm>
          <a:prstGeom prst="rect">
            <a:avLst/>
          </a:prstGeom>
          <a:noFill/>
        </p:spPr>
      </p:pic>
      <p:pic>
        <p:nvPicPr>
          <p:cNvPr id="3" name="Picture 2" descr="C:\Documents and Settings\Dell\Escritorio\1884.jpg"/>
          <p:cNvPicPr>
            <a:picLocks noChangeAspect="1" noChangeArrowheads="1"/>
          </p:cNvPicPr>
          <p:nvPr/>
        </p:nvPicPr>
        <p:blipFill>
          <a:blip r:embed="rId3"/>
          <a:srcRect/>
          <a:stretch>
            <a:fillRect/>
          </a:stretch>
        </p:blipFill>
        <p:spPr bwMode="auto">
          <a:xfrm>
            <a:off x="5214942" y="142852"/>
            <a:ext cx="3571900" cy="3512368"/>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eismo1.jpg"/>
          <p:cNvPicPr>
            <a:picLocks noChangeAspect="1" noChangeArrowheads="1"/>
          </p:cNvPicPr>
          <p:nvPr/>
        </p:nvPicPr>
        <p:blipFill>
          <a:blip r:embed="rId2"/>
          <a:srcRect/>
          <a:stretch>
            <a:fillRect/>
          </a:stretch>
        </p:blipFill>
        <p:spPr bwMode="auto">
          <a:xfrm>
            <a:off x="0" y="500042"/>
            <a:ext cx="9197337" cy="592933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apa_peligro_sismico.jpg"/>
          <p:cNvPicPr>
            <a:picLocks noChangeAspect="1" noChangeArrowheads="1"/>
          </p:cNvPicPr>
          <p:nvPr/>
        </p:nvPicPr>
        <p:blipFill>
          <a:blip r:embed="rId2"/>
          <a:srcRect/>
          <a:stretch>
            <a:fillRect/>
          </a:stretch>
        </p:blipFill>
        <p:spPr bwMode="auto">
          <a:xfrm>
            <a:off x="1214414" y="285728"/>
            <a:ext cx="7072330" cy="6310695"/>
          </a:xfrm>
          <a:prstGeom prst="rect">
            <a:avLst/>
          </a:prstGeom>
          <a:noFill/>
        </p:spPr>
      </p:pic>
    </p:spTree>
  </p:cSld>
  <p:clrMapOvr>
    <a:masterClrMapping/>
  </p:clrMapOvr>
  <p:transition spd="slow" advTm="19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terremoto-nueva-zelanda.jpg"/>
          <p:cNvPicPr>
            <a:picLocks noChangeAspect="1" noChangeArrowheads="1"/>
          </p:cNvPicPr>
          <p:nvPr/>
        </p:nvPicPr>
        <p:blipFill>
          <a:blip r:embed="rId2"/>
          <a:srcRect/>
          <a:stretch>
            <a:fillRect/>
          </a:stretch>
        </p:blipFill>
        <p:spPr bwMode="auto">
          <a:xfrm>
            <a:off x="-1" y="0"/>
            <a:ext cx="9125597" cy="7072338"/>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TTTT.jpg"/>
          <p:cNvPicPr>
            <a:picLocks noChangeAspect="1" noChangeArrowheads="1"/>
          </p:cNvPicPr>
          <p:nvPr/>
        </p:nvPicPr>
        <p:blipFill>
          <a:blip r:embed="rId2"/>
          <a:srcRect/>
          <a:stretch>
            <a:fillRect/>
          </a:stretch>
        </p:blipFill>
        <p:spPr bwMode="auto">
          <a:xfrm>
            <a:off x="571472" y="642918"/>
            <a:ext cx="7620000" cy="535785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Magnitud_terremoto.jpg"/>
          <p:cNvPicPr>
            <a:picLocks noChangeAspect="1" noChangeArrowheads="1"/>
          </p:cNvPicPr>
          <p:nvPr/>
        </p:nvPicPr>
        <p:blipFill>
          <a:blip r:embed="rId2"/>
          <a:srcRect/>
          <a:stretch>
            <a:fillRect/>
          </a:stretch>
        </p:blipFill>
        <p:spPr bwMode="auto">
          <a:xfrm>
            <a:off x="857224" y="714356"/>
            <a:ext cx="7572428" cy="5572164"/>
          </a:xfrm>
          <a:prstGeom prst="rect">
            <a:avLst/>
          </a:prstGeom>
          <a:noFill/>
        </p:spPr>
      </p:pic>
    </p:spTree>
  </p:cSld>
  <p:clrMapOvr>
    <a:masterClrMapping/>
  </p:clrMapOvr>
  <p:transition spd="slow" advTm="8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niigata-licuefaccion.jpg"/>
          <p:cNvPicPr>
            <a:picLocks noChangeAspect="1" noChangeArrowheads="1"/>
          </p:cNvPicPr>
          <p:nvPr/>
        </p:nvPicPr>
        <p:blipFill>
          <a:blip r:embed="rId2"/>
          <a:srcRect/>
          <a:stretch>
            <a:fillRect/>
          </a:stretch>
        </p:blipFill>
        <p:spPr bwMode="auto">
          <a:xfrm>
            <a:off x="0" y="0"/>
            <a:ext cx="920804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5072074"/>
            <a:ext cx="8572560" cy="1815882"/>
          </a:xfrm>
          <a:prstGeom prst="rect">
            <a:avLst/>
          </a:prstGeom>
        </p:spPr>
        <p:txBody>
          <a:bodyPr wrap="square">
            <a:spAutoFit/>
          </a:bodyPr>
          <a:lstStyle/>
          <a:p>
            <a:pPr algn="ctr"/>
            <a:r>
              <a:rPr lang="es-ES" sz="1600" b="1" i="1" dirty="0" smtClean="0">
                <a:solidFill>
                  <a:schemeClr val="bg1"/>
                </a:solidFill>
              </a:rPr>
              <a:t>Por tanto la escala de un terremoto no es tan sutil, mientras un edificio</a:t>
            </a:r>
          </a:p>
          <a:p>
            <a:pPr algn="ctr"/>
            <a:r>
              <a:rPr lang="es-ES" sz="1600" b="1" i="1" dirty="0" smtClean="0">
                <a:solidFill>
                  <a:schemeClr val="bg1"/>
                </a:solidFill>
              </a:rPr>
              <a:t> sismo-resistente queda incólume ante un terremoto de 5,8 grados, uno de 7 lo tira abajo… La cuestión es que la diferencia entre 5,8 y 7 es de 200 veces más energías (1 kilotón, frente a 200 kilotones).</a:t>
            </a:r>
          </a:p>
          <a:p>
            <a:pPr algn="ctr"/>
            <a:r>
              <a:rPr lang="es-ES" sz="1600" b="1" i="1" dirty="0" smtClean="0">
                <a:solidFill>
                  <a:schemeClr val="bg1"/>
                </a:solidFill>
              </a:rPr>
              <a:t>Un terremoto de grado 7,4 como el que sufrió Haití, más las subsecuentes y constantes réplicas, aproximadamente libera 500 kilotones, unas 25 veces la potencia de la bomba atómica de Iroshima.</a:t>
            </a:r>
            <a:endParaRPr lang="es-ES" sz="1600" b="1" i="1" dirty="0">
              <a:solidFill>
                <a:schemeClr val="bg1"/>
              </a:solidFill>
            </a:endParaRPr>
          </a:p>
        </p:txBody>
      </p:sp>
      <p:pic>
        <p:nvPicPr>
          <p:cNvPr id="3" name="Picture 2" descr="El misterio de los &quot;terremotos a cámara lenta&quot;"/>
          <p:cNvPicPr>
            <a:picLocks noChangeAspect="1" noChangeArrowheads="1"/>
          </p:cNvPicPr>
          <p:nvPr/>
        </p:nvPicPr>
        <p:blipFill>
          <a:blip r:embed="rId2"/>
          <a:srcRect/>
          <a:stretch>
            <a:fillRect/>
          </a:stretch>
        </p:blipFill>
        <p:spPr bwMode="auto">
          <a:xfrm>
            <a:off x="1500166" y="285728"/>
            <a:ext cx="6307536" cy="4714884"/>
          </a:xfrm>
          <a:prstGeom prst="rect">
            <a:avLst/>
          </a:prstGeom>
          <a:noFill/>
        </p:spPr>
      </p:pic>
    </p:spTree>
  </p:cSld>
  <p:clrMapOvr>
    <a:masterClrMapping/>
  </p:clrMapOvr>
  <p:transition spd="slow" advTm="29000">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286256"/>
            <a:ext cx="8429684" cy="2062103"/>
          </a:xfrm>
          <a:prstGeom prst="rect">
            <a:avLst/>
          </a:prstGeom>
        </p:spPr>
        <p:txBody>
          <a:bodyPr wrap="square">
            <a:spAutoFit/>
          </a:bodyPr>
          <a:lstStyle/>
          <a:p>
            <a:pPr algn="ctr"/>
            <a:r>
              <a:rPr lang="es-ES" sz="1600" b="1" i="1" dirty="0" smtClean="0">
                <a:solidFill>
                  <a:schemeClr val="bg1"/>
                </a:solidFill>
              </a:rPr>
              <a:t>El mayor terremoto profundo jamás registrado ocurrió en mayo de la costa de Rusia. Pero este enorme terremoto sigue siendo un misterio para los científicos.</a:t>
            </a:r>
          </a:p>
          <a:p>
            <a:pPr algn="ctr"/>
            <a:r>
              <a:rPr lang="es-ES" sz="1600" b="1" i="1" dirty="0" smtClean="0">
                <a:solidFill>
                  <a:schemeClr val="bg1"/>
                </a:solidFill>
              </a:rPr>
              <a:t>El terremoto de magnitud 8.3 se produjo el 24 de mayo de 2013, en el Mar de Ojotsk, en el interior del manto de la Tierra. El terremoto fue desconcertante porque los sismólogos no entienden cómo enormes terremotos puede ocurrir en esas profundidades.</a:t>
            </a:r>
          </a:p>
          <a:p>
            <a:pPr algn="ctr"/>
            <a:r>
              <a:rPr lang="es-ES" sz="1600" b="1" i="1" dirty="0" smtClean="0">
                <a:solidFill>
                  <a:schemeClr val="bg1"/>
                </a:solidFill>
              </a:rPr>
              <a:t>“Es el evento más grande que hemos visto,” dijo el coautor del estudio Thorne Lay, un sismólogo de la Universidad de California, Santa Cruz.</a:t>
            </a:r>
            <a:endParaRPr lang="es-ES" sz="1600" b="1" i="1" dirty="0">
              <a:solidFill>
                <a:schemeClr val="bg1"/>
              </a:solidFill>
            </a:endParaRPr>
          </a:p>
        </p:txBody>
      </p:sp>
      <p:pic>
        <p:nvPicPr>
          <p:cNvPr id="24578" name="Picture 2" descr="C:\Documents and Settings\Dell\Escritorio\terremoto-8-3-mar-okhotsk-rusia-indagadores-wp.jpg"/>
          <p:cNvPicPr>
            <a:picLocks noChangeAspect="1" noChangeArrowheads="1"/>
          </p:cNvPicPr>
          <p:nvPr/>
        </p:nvPicPr>
        <p:blipFill>
          <a:blip r:embed="rId2" cstate="print"/>
          <a:srcRect/>
          <a:stretch>
            <a:fillRect/>
          </a:stretch>
        </p:blipFill>
        <p:spPr bwMode="auto">
          <a:xfrm>
            <a:off x="714348" y="714356"/>
            <a:ext cx="7696201" cy="3357586"/>
          </a:xfrm>
          <a:prstGeom prst="rect">
            <a:avLst/>
          </a:prstGeom>
          <a:noFill/>
        </p:spPr>
      </p:pic>
    </p:spTree>
  </p:cSld>
  <p:clrMapOvr>
    <a:masterClrMapping/>
  </p:clrMapOvr>
  <p:transition spd="slow" advTm="24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29256" y="4241899"/>
            <a:ext cx="3500430" cy="2616101"/>
          </a:xfrm>
          <a:prstGeom prst="rect">
            <a:avLst/>
          </a:prstGeom>
        </p:spPr>
        <p:txBody>
          <a:bodyPr wrap="square">
            <a:spAutoFit/>
          </a:bodyPr>
          <a:lstStyle/>
          <a:p>
            <a:pPr algn="ctr"/>
            <a:r>
              <a:rPr lang="es-ES" sz="1600" b="1" i="1" dirty="0" smtClean="0">
                <a:solidFill>
                  <a:schemeClr val="bg1"/>
                </a:solidFill>
              </a:rPr>
              <a:t/>
            </a:r>
            <a:br>
              <a:rPr lang="es-ES" sz="1600" b="1" i="1" dirty="0" smtClean="0">
                <a:solidFill>
                  <a:schemeClr val="bg1"/>
                </a:solidFill>
              </a:rPr>
            </a:br>
            <a:r>
              <a:rPr lang="es-ES" sz="1600" b="1" i="1" dirty="0" smtClean="0">
                <a:solidFill>
                  <a:schemeClr val="bg1"/>
                </a:solidFill>
              </a:rPr>
              <a:t>   “Parece tan similar a acontecimientos poco profundas, aunque tiene 600 kilómetros de roca encima. Es difícil entender cómo tal un terremoto se produce en absoluto bajo una enorme presión”.</a:t>
            </a:r>
            <a:r>
              <a:rPr lang="es-ES" b="1" i="1" dirty="0" smtClean="0"/>
              <a:t/>
            </a:r>
            <a:br>
              <a:rPr lang="es-ES" b="1" i="1" dirty="0" smtClean="0"/>
            </a:br>
            <a:r>
              <a:rPr lang="es-ES" b="1" i="1" dirty="0" smtClean="0"/>
              <a:t/>
            </a:r>
            <a:br>
              <a:rPr lang="es-ES" b="1" i="1" dirty="0" smtClean="0"/>
            </a:br>
            <a:endParaRPr lang="es-ES" b="1" i="1" dirty="0"/>
          </a:p>
        </p:txBody>
      </p:sp>
      <p:pic>
        <p:nvPicPr>
          <p:cNvPr id="34818" name="Picture 2" descr="C:\Documents and Settings\Dell\Escritorio\terremoto-8-3.jpeg"/>
          <p:cNvPicPr>
            <a:picLocks noChangeAspect="1" noChangeArrowheads="1"/>
          </p:cNvPicPr>
          <p:nvPr/>
        </p:nvPicPr>
        <p:blipFill>
          <a:blip r:embed="rId2"/>
          <a:srcRect l="2703" t="1363" r="2706" b="4603"/>
          <a:stretch>
            <a:fillRect/>
          </a:stretch>
        </p:blipFill>
        <p:spPr bwMode="auto">
          <a:xfrm>
            <a:off x="357158" y="642918"/>
            <a:ext cx="5000660" cy="5572164"/>
          </a:xfrm>
          <a:prstGeom prst="rect">
            <a:avLst/>
          </a:prstGeom>
          <a:noFill/>
        </p:spPr>
      </p:pic>
      <p:sp>
        <p:nvSpPr>
          <p:cNvPr id="4" name="3 Rectángulo"/>
          <p:cNvSpPr/>
          <p:nvPr/>
        </p:nvSpPr>
        <p:spPr>
          <a:xfrm>
            <a:off x="5500694" y="3071810"/>
            <a:ext cx="3357570" cy="1323439"/>
          </a:xfrm>
          <a:prstGeom prst="rect">
            <a:avLst/>
          </a:prstGeom>
        </p:spPr>
        <p:txBody>
          <a:bodyPr wrap="square">
            <a:spAutoFit/>
          </a:bodyPr>
          <a:lstStyle/>
          <a:p>
            <a:pPr algn="ctr"/>
            <a:r>
              <a:rPr lang="es-ES" sz="1600" b="1" i="1" dirty="0" smtClean="0">
                <a:solidFill>
                  <a:schemeClr val="bg1"/>
                </a:solidFill>
              </a:rPr>
              <a:t>Es el evento más grande que hemos visto,” dijo el coautor del estudio Thorne Lay, un sismólogo de la Universidad de California, Santa Cruz.</a:t>
            </a:r>
            <a:endParaRPr lang="es-ES" sz="1600" dirty="0"/>
          </a:p>
        </p:txBody>
      </p:sp>
    </p:spTree>
  </p:cSld>
  <p:clrMapOvr>
    <a:masterClrMapping/>
  </p:clrMapOvr>
  <p:transition spd="slow" advTm="29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list_640px.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4929190" y="887135"/>
            <a:ext cx="3929058" cy="597086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600" b="1" i="1" u="none" strike="noStrike" cap="none" normalizeH="0" baseline="0" dirty="0" smtClean="0">
                <a:ln>
                  <a:noFill/>
                </a:ln>
                <a:solidFill>
                  <a:schemeClr val="bg1"/>
                </a:solidFill>
                <a:effectLst/>
                <a:latin typeface="Arial" pitchFamily="34" charset="0"/>
              </a:rPr>
              <a:t>Mediante el análisis de los datos sismológicos mundiales, los investigadores determinaron que el terremoto fue el  terremoto mas profundo jamás registrado. Un terremoto profundo previo, en </a:t>
            </a:r>
            <a:r>
              <a:rPr kumimoji="0" lang="es-ES" sz="1600" b="1" i="1" u="none" strike="noStrike" cap="none" normalizeH="0" baseline="0" dirty="0" smtClean="0">
                <a:ln>
                  <a:noFill/>
                </a:ln>
                <a:solidFill>
                  <a:schemeClr val="bg1"/>
                </a:solidFill>
                <a:effectLst/>
                <a:latin typeface="Georgia" pitchFamily="18" charset="0"/>
              </a:rPr>
              <a:t>Bolivia</a:t>
            </a:r>
            <a:r>
              <a:rPr kumimoji="0" lang="es-ES" sz="1600" b="1" i="1" u="none" strike="noStrike" cap="none" normalizeH="0" baseline="0" dirty="0" smtClean="0">
                <a:ln>
                  <a:noFill/>
                </a:ln>
                <a:solidFill>
                  <a:schemeClr val="bg1"/>
                </a:solidFill>
                <a:effectLst/>
                <a:latin typeface="Arial" pitchFamily="34" charset="0"/>
              </a:rPr>
              <a:t> en 1994, fue la misma magnitud, pero liberado menos energía.</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solidFill>
                <a:schemeClr val="bg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solidFill>
                  <a:schemeClr val="bg1"/>
                </a:solidFill>
                <a:effectLst/>
                <a:latin typeface="Arial" pitchFamily="34" charset="0"/>
              </a:rPr>
              <a:t>“En el caso de Bolivia, la losa caliente dio lugar a un proceso más dúctil con mayor deformación de la roca”</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solidFill>
                <a:schemeClr val="bg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solidFill>
                  <a:schemeClr val="bg1"/>
                </a:solidFill>
                <a:effectLst/>
                <a:latin typeface="Arial" pitchFamily="34" charset="0"/>
              </a:rPr>
              <a:t>La ruptura se produjo a  rápidas velocidades de aproximadamente 9.000 mph (14.400 km/h).</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solidFill>
                <a:schemeClr val="bg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solidFill>
                  <a:schemeClr val="bg1"/>
                </a:solidFill>
                <a:effectLst/>
                <a:latin typeface="Arial" pitchFamily="34" charset="0"/>
              </a:rPr>
              <a:t>“Se rompió como una ruptura de cristal,” dijo </a:t>
            </a:r>
            <a:r>
              <a:rPr kumimoji="0" lang="es-ES" sz="1600" b="1" i="1" u="none" strike="noStrike" cap="none" normalizeH="0" baseline="0" dirty="0" smtClean="0">
                <a:ln>
                  <a:noFill/>
                </a:ln>
                <a:solidFill>
                  <a:schemeClr val="bg1"/>
                </a:solidFill>
                <a:effectLst/>
                <a:latin typeface="Georgia" pitchFamily="18" charset="0"/>
              </a:rPr>
              <a:t>Lay</a:t>
            </a:r>
            <a:endParaRPr kumimoji="0" lang="es-ES" sz="1600" b="1" i="1" u="none" strike="noStrike" cap="none" normalizeH="0" baseline="0" dirty="0" smtClean="0">
              <a:ln>
                <a:noFill/>
              </a:ln>
              <a:solidFill>
                <a:schemeClr val="bg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solidFill>
                <a:schemeClr val="bg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solidFill>
                  <a:schemeClr val="bg1"/>
                </a:solidFill>
                <a:effectLst/>
                <a:latin typeface="Arial" pitchFamily="34" charset="0"/>
              </a:rPr>
              <a:t>“Y aún estando bajo una presión enorme, por lo que sigue siendo un misterio. ¿Cómo es posible?”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2000" b="0" i="0" u="none" strike="noStrike" cap="none" normalizeH="0" baseline="0" dirty="0" smtClean="0">
              <a:ln>
                <a:noFill/>
              </a:ln>
              <a:effectLst/>
              <a:latin typeface="Arial" pitchFamily="34" charset="0"/>
            </a:endParaRPr>
          </a:p>
        </p:txBody>
      </p:sp>
      <p:pic>
        <p:nvPicPr>
          <p:cNvPr id="3075" name="Picture 3" descr="terremoto 8.3  bolivia 09061994 indagadores wp"/>
          <p:cNvPicPr>
            <a:picLocks noChangeAspect="1" noChangeArrowheads="1"/>
          </p:cNvPicPr>
          <p:nvPr/>
        </p:nvPicPr>
        <p:blipFill>
          <a:blip r:embed="rId2"/>
          <a:srcRect/>
          <a:stretch>
            <a:fillRect/>
          </a:stretch>
        </p:blipFill>
        <p:spPr bwMode="auto">
          <a:xfrm>
            <a:off x="214282" y="857232"/>
            <a:ext cx="4477487" cy="4214842"/>
          </a:xfrm>
          <a:prstGeom prst="rect">
            <a:avLst/>
          </a:prstGeom>
          <a:noFill/>
        </p:spPr>
      </p:pic>
    </p:spTree>
  </p:cSld>
  <p:clrMapOvr>
    <a:masterClrMapping/>
  </p:clrMapOvr>
  <p:transition spd="slow" advTm="34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terremoto-en-chile_news.jpg"/>
          <p:cNvPicPr>
            <a:picLocks noChangeAspect="1" noChangeArrowheads="1"/>
          </p:cNvPicPr>
          <p:nvPr/>
        </p:nvPicPr>
        <p:blipFill>
          <a:blip r:embed="rId2"/>
          <a:srcRect/>
          <a:stretch>
            <a:fillRect/>
          </a:stretch>
        </p:blipFill>
        <p:spPr bwMode="auto">
          <a:xfrm>
            <a:off x="0" y="0"/>
            <a:ext cx="9212238"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4444.bmp"/>
          <p:cNvPicPr>
            <a:picLocks noChangeAspect="1" noChangeArrowheads="1"/>
          </p:cNvPicPr>
          <p:nvPr/>
        </p:nvPicPr>
        <p:blipFill>
          <a:blip r:embed="rId2"/>
          <a:srcRect/>
          <a:stretch>
            <a:fillRect/>
          </a:stretch>
        </p:blipFill>
        <p:spPr bwMode="auto">
          <a:xfrm>
            <a:off x="642910" y="500042"/>
            <a:ext cx="7929587" cy="5947190"/>
          </a:xfrm>
          <a:prstGeom prst="rect">
            <a:avLst/>
          </a:prstGeom>
          <a:noFill/>
        </p:spPr>
      </p:pic>
    </p:spTree>
  </p:cSld>
  <p:clrMapOvr>
    <a:masterClrMapping/>
  </p:clrMapOvr>
  <p:transition spd="slow" advTm="8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3929066"/>
            <a:ext cx="8501122" cy="3354765"/>
          </a:xfrm>
          <a:prstGeom prst="rect">
            <a:avLst/>
          </a:prstGeom>
        </p:spPr>
        <p:txBody>
          <a:bodyPr wrap="square">
            <a:spAutoFit/>
          </a:bodyPr>
          <a:lstStyle/>
          <a:p>
            <a:pPr algn="ctr"/>
            <a:r>
              <a:rPr lang="es-ES" sz="1600" i="1" dirty="0" smtClean="0">
                <a:solidFill>
                  <a:schemeClr val="bg1"/>
                </a:solidFill>
              </a:rPr>
              <a:t>Un nuevo misterio se ha agregado a la lista de enigmas sin resolver de un </a:t>
            </a:r>
            <a:r>
              <a:rPr lang="es-ES" sz="1600" b="1" i="1" dirty="0" smtClean="0">
                <a:solidFill>
                  <a:schemeClr val="bg1"/>
                </a:solidFill>
              </a:rPr>
              <a:t>fenómeno sísmico que pasa desapercibido para la gente de las zonas donde se produce y que dura semanas.</a:t>
            </a:r>
            <a:r>
              <a:rPr lang="es-ES" sz="1600" i="1" dirty="0" smtClean="0">
                <a:solidFill>
                  <a:schemeClr val="bg1"/>
                </a:solidFill>
              </a:rPr>
              <a:t> Este fenómeno consiste en temblores o deslizamientos lentos, que ejercen poco a poco su fuerza. El nuevo misterio es que el deslizamiento puede invertir súbitamente su dirección y desplazarse por zonas de la falla que ya experimentaron ruptura en los días previos, y hacerlo de 20 a 40 veces más rápido que en el proceso original de ruptura. </a:t>
            </a:r>
            <a:br>
              <a:rPr lang="es-ES" sz="1600" i="1" dirty="0" smtClean="0">
                <a:solidFill>
                  <a:schemeClr val="bg1"/>
                </a:solidFill>
              </a:rPr>
            </a:br>
            <a:r>
              <a:rPr lang="es-ES" sz="1600" b="1" i="1" dirty="0" smtClean="0">
                <a:solidFill>
                  <a:schemeClr val="bg1"/>
                </a:solidFill>
              </a:rPr>
              <a:t/>
            </a:r>
            <a:br>
              <a:rPr lang="es-ES" sz="1600" b="1" i="1" dirty="0" smtClean="0">
                <a:solidFill>
                  <a:schemeClr val="bg1"/>
                </a:solidFill>
              </a:rPr>
            </a:br>
            <a:r>
              <a:rPr lang="es-ES" sz="1600" b="1" i="1" dirty="0" smtClean="0">
                <a:solidFill>
                  <a:schemeClr val="bg1"/>
                </a:solidFill>
              </a:rPr>
              <a:t>En otras palabras, ese deslizamiento atraviesa un área con bastante lentitud, creando una ruptura. Luego, una vez que se ha creado la ruptura y queda debilitado un sector de la falla, se puede propagar de regreso a través de esa área con mucha mayor rapidez. </a:t>
            </a:r>
            <a:r>
              <a:rPr lang="es-ES" b="1" dirty="0" smtClean="0"/>
              <a:t/>
            </a:r>
            <a:br>
              <a:rPr lang="es-ES" b="1" dirty="0" smtClean="0"/>
            </a:br>
            <a:r>
              <a:rPr lang="es-ES" dirty="0" smtClean="0"/>
              <a:t/>
            </a:r>
            <a:br>
              <a:rPr lang="es-ES" dirty="0" smtClean="0"/>
            </a:br>
            <a:endParaRPr lang="es-ES" dirty="0"/>
          </a:p>
        </p:txBody>
      </p:sp>
      <p:pic>
        <p:nvPicPr>
          <p:cNvPr id="3" name="Picture 2" descr="C:\Documents and Settings\Dell\Escritorio\777.jpg"/>
          <p:cNvPicPr>
            <a:picLocks noChangeAspect="1" noChangeArrowheads="1"/>
          </p:cNvPicPr>
          <p:nvPr/>
        </p:nvPicPr>
        <p:blipFill>
          <a:blip r:embed="rId2"/>
          <a:srcRect/>
          <a:stretch>
            <a:fillRect/>
          </a:stretch>
        </p:blipFill>
        <p:spPr bwMode="auto">
          <a:xfrm>
            <a:off x="857224" y="285728"/>
            <a:ext cx="7286676" cy="3473576"/>
          </a:xfrm>
          <a:prstGeom prst="rect">
            <a:avLst/>
          </a:prstGeom>
          <a:noFill/>
        </p:spPr>
      </p:pic>
    </p:spTree>
  </p:cSld>
  <p:clrMapOvr>
    <a:masterClrMapping/>
  </p:clrMapOvr>
  <p:transition spd="slow" advTm="40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terremotos.jpg"/>
          <p:cNvPicPr>
            <a:picLocks noChangeAspect="1" noChangeArrowheads="1"/>
          </p:cNvPicPr>
          <p:nvPr/>
        </p:nvPicPr>
        <p:blipFill>
          <a:blip r:embed="rId2"/>
          <a:srcRect/>
          <a:stretch>
            <a:fillRect/>
          </a:stretch>
        </p:blipFill>
        <p:spPr bwMode="auto">
          <a:xfrm>
            <a:off x="0" y="0"/>
            <a:ext cx="96393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948690"/>
            <a:ext cx="8001040" cy="5909310"/>
          </a:xfrm>
          <a:prstGeom prst="rect">
            <a:avLst/>
          </a:prstGeom>
        </p:spPr>
        <p:txBody>
          <a:bodyPr wrap="square">
            <a:spAutoFit/>
          </a:bodyPr>
          <a:lstStyle/>
          <a:p>
            <a:pPr algn="ctr"/>
            <a:r>
              <a:rPr lang="es-ES" i="1" dirty="0" smtClean="0">
                <a:solidFill>
                  <a:schemeClr val="bg1"/>
                </a:solidFill>
              </a:rPr>
              <a:t>El equipo de Heidi Houston, profesora de Ciencias de la Tierra y del Espacio en la Universidad de Washington. </a:t>
            </a:r>
            <a:br>
              <a:rPr lang="es-ES" i="1" dirty="0" smtClean="0">
                <a:solidFill>
                  <a:schemeClr val="bg1"/>
                </a:solidFill>
              </a:rPr>
            </a:br>
            <a:r>
              <a:rPr lang="es-ES" i="1" dirty="0" smtClean="0">
                <a:solidFill>
                  <a:schemeClr val="bg1"/>
                </a:solidFill>
              </a:rPr>
              <a:t/>
            </a:r>
            <a:br>
              <a:rPr lang="es-ES" i="1" dirty="0" smtClean="0">
                <a:solidFill>
                  <a:schemeClr val="bg1"/>
                </a:solidFill>
              </a:rPr>
            </a:br>
            <a:r>
              <a:rPr lang="es-ES" i="1" dirty="0" smtClean="0">
                <a:solidFill>
                  <a:schemeClr val="bg1"/>
                </a:solidFill>
              </a:rPr>
              <a:t>Hace una década, fue documentado un deslizamiento lento (o "terremoto a cámara lenta" ) en una zona del noroeste de Norteamérica, limitada por el Océano Pacífico. </a:t>
            </a:r>
            <a:br>
              <a:rPr lang="es-ES" i="1" dirty="0" smtClean="0">
                <a:solidFill>
                  <a:schemeClr val="bg1"/>
                </a:solidFill>
              </a:rPr>
            </a:br>
            <a:r>
              <a:rPr lang="es-ES" i="1" dirty="0" smtClean="0">
                <a:solidFill>
                  <a:schemeClr val="bg1"/>
                </a:solidFill>
              </a:rPr>
              <a:t/>
            </a:r>
            <a:br>
              <a:rPr lang="es-ES" i="1" dirty="0" smtClean="0">
                <a:solidFill>
                  <a:schemeClr val="bg1"/>
                </a:solidFill>
              </a:rPr>
            </a:br>
            <a:r>
              <a:rPr lang="es-ES" i="1" dirty="0" smtClean="0">
                <a:solidFill>
                  <a:schemeClr val="bg1"/>
                </a:solidFill>
              </a:rPr>
              <a:t>También se han observado regularmente casos individuales de ese fenómeno en la zona de Washington y la Columbia Británica, a intervalos de entre 12 y 15 meses como promedio. </a:t>
            </a:r>
            <a:br>
              <a:rPr lang="es-ES" i="1" dirty="0" smtClean="0">
                <a:solidFill>
                  <a:schemeClr val="bg1"/>
                </a:solidFill>
              </a:rPr>
            </a:br>
            <a:r>
              <a:rPr lang="es-ES" i="1" dirty="0" smtClean="0">
                <a:solidFill>
                  <a:schemeClr val="bg1"/>
                </a:solidFill>
              </a:rPr>
              <a:t/>
            </a:r>
            <a:br>
              <a:rPr lang="es-ES" i="1" dirty="0" smtClean="0">
                <a:solidFill>
                  <a:schemeClr val="bg1"/>
                </a:solidFill>
              </a:rPr>
            </a:br>
            <a:r>
              <a:rPr lang="es-ES" i="1" dirty="0" smtClean="0">
                <a:solidFill>
                  <a:schemeClr val="bg1"/>
                </a:solidFill>
              </a:rPr>
              <a:t>Los episodios de deslizamiento lento tienden a comenzar en la región sur del estrecho de </a:t>
            </a:r>
            <a:r>
              <a:rPr lang="es-ES" i="1" dirty="0" err="1" smtClean="0">
                <a:solidFill>
                  <a:schemeClr val="bg1"/>
                </a:solidFill>
              </a:rPr>
              <a:t>Puget</a:t>
            </a:r>
            <a:r>
              <a:rPr lang="es-ES" i="1" dirty="0" smtClean="0">
                <a:solidFill>
                  <a:schemeClr val="bg1"/>
                </a:solidFill>
              </a:rPr>
              <a:t>, desde el área de Tacoma y llegando al norte hasta </a:t>
            </a:r>
            <a:r>
              <a:rPr lang="es-ES" i="1" dirty="0" err="1" smtClean="0">
                <a:solidFill>
                  <a:schemeClr val="bg1"/>
                </a:solidFill>
              </a:rPr>
              <a:t>Bremerton</a:t>
            </a:r>
            <a:r>
              <a:rPr lang="es-ES" i="1" dirty="0" smtClean="0">
                <a:solidFill>
                  <a:schemeClr val="bg1"/>
                </a:solidFill>
              </a:rPr>
              <a:t>, y se mueven gradualmente hacia el noroeste en la Península Olímpica, siguiendo la frontera entre la placa tectónica norteamericana y la de Juan de </a:t>
            </a:r>
            <a:r>
              <a:rPr lang="es-ES" i="1" dirty="0" err="1" smtClean="0">
                <a:solidFill>
                  <a:schemeClr val="bg1"/>
                </a:solidFill>
              </a:rPr>
              <a:t>Fuca</a:t>
            </a:r>
            <a:r>
              <a:rPr lang="es-ES" i="1" dirty="0" smtClean="0">
                <a:solidFill>
                  <a:schemeClr val="bg1"/>
                </a:solidFill>
              </a:rPr>
              <a:t>, hacia Vancouver en Canadá. Los eventos suelen durar normalmente de tres a cuatro semanas, y </a:t>
            </a:r>
            <a:r>
              <a:rPr lang="es-ES" b="1" i="1" dirty="0" smtClean="0">
                <a:solidFill>
                  <a:schemeClr val="bg1"/>
                </a:solidFill>
              </a:rPr>
              <a:t>liberan tanta energía como un terremoto de magnitud 6,8, aunque no se perciben si no es mediante instrumental sismológico sensible, y no causan daños.</a:t>
            </a:r>
            <a:r>
              <a:rPr lang="es-ES" i="1" dirty="0" smtClean="0">
                <a:solidFill>
                  <a:schemeClr val="bg1"/>
                </a:solidFill>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9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misteriosurbanos.com/wp-content/uploads/Mediciones-2.gif"/>
          <p:cNvPicPr>
            <a:picLocks noChangeAspect="1" noChangeArrowheads="1"/>
          </p:cNvPicPr>
          <p:nvPr/>
        </p:nvPicPr>
        <p:blipFill>
          <a:blip r:embed="rId2"/>
          <a:srcRect/>
          <a:stretch>
            <a:fillRect/>
          </a:stretch>
        </p:blipFill>
        <p:spPr bwMode="auto">
          <a:xfrm>
            <a:off x="928662" y="285728"/>
            <a:ext cx="6963653" cy="4929198"/>
          </a:xfrm>
          <a:prstGeom prst="rect">
            <a:avLst/>
          </a:prstGeom>
          <a:noFill/>
        </p:spPr>
      </p:pic>
      <p:sp>
        <p:nvSpPr>
          <p:cNvPr id="3" name="2 Rectángulo"/>
          <p:cNvSpPr/>
          <p:nvPr/>
        </p:nvSpPr>
        <p:spPr>
          <a:xfrm>
            <a:off x="285720" y="5643578"/>
            <a:ext cx="8572560" cy="1754326"/>
          </a:xfrm>
          <a:prstGeom prst="rect">
            <a:avLst/>
          </a:prstGeom>
        </p:spPr>
        <p:txBody>
          <a:bodyPr wrap="square">
            <a:spAutoFit/>
          </a:bodyPr>
          <a:lstStyle/>
          <a:p>
            <a:pPr algn="ctr"/>
            <a:r>
              <a:rPr lang="es-ES" b="1" i="1" dirty="0" smtClean="0">
                <a:solidFill>
                  <a:schemeClr val="bg1"/>
                </a:solidFill>
              </a:rPr>
              <a:t>Sorprendentemente un usuario de </a:t>
            </a:r>
            <a:r>
              <a:rPr lang="es-ES" b="1" i="1" dirty="0" err="1" smtClean="0">
                <a:solidFill>
                  <a:schemeClr val="bg1"/>
                </a:solidFill>
              </a:rPr>
              <a:t>You</a:t>
            </a:r>
            <a:r>
              <a:rPr lang="es-ES" b="1" i="1" dirty="0" smtClean="0">
                <a:solidFill>
                  <a:schemeClr val="bg1"/>
                </a:solidFill>
              </a:rPr>
              <a:t> </a:t>
            </a:r>
            <a:r>
              <a:rPr lang="es-ES" b="1" i="1" dirty="0" err="1" smtClean="0">
                <a:solidFill>
                  <a:schemeClr val="bg1"/>
                </a:solidFill>
              </a:rPr>
              <a:t>Tube</a:t>
            </a:r>
            <a:r>
              <a:rPr lang="es-ES" b="1" i="1" dirty="0" smtClean="0">
                <a:solidFill>
                  <a:schemeClr val="bg1"/>
                </a:solidFill>
              </a:rPr>
              <a:t> predijo que sucedería un gran terremoto en los días siguientes al 3 de marzo, analizando los datos de HAARP</a:t>
            </a:r>
            <a:r>
              <a:rPr lang="es-ES" dirty="0" smtClean="0"/>
              <a:t>.</a:t>
            </a:r>
          </a:p>
          <a:p>
            <a:pPr algn="ct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3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5380672"/>
            <a:ext cx="8143932" cy="1477328"/>
          </a:xfrm>
          <a:prstGeom prst="rect">
            <a:avLst/>
          </a:prstGeom>
        </p:spPr>
        <p:txBody>
          <a:bodyPr wrap="square">
            <a:spAutoFit/>
          </a:bodyPr>
          <a:lstStyle/>
          <a:p>
            <a:pPr algn="ctr"/>
            <a:r>
              <a:rPr lang="es-ES" b="1" i="1" dirty="0" smtClean="0">
                <a:solidFill>
                  <a:schemeClr val="bg1"/>
                </a:solidFill>
              </a:rPr>
              <a:t>Un terremoto en China hoy mató a más de 25 personas.</a:t>
            </a:r>
          </a:p>
          <a:p>
            <a:pPr algn="ctr"/>
            <a:r>
              <a:rPr lang="es-ES" b="1" i="1" dirty="0" smtClean="0">
                <a:solidFill>
                  <a:schemeClr val="bg1"/>
                </a:solidFill>
              </a:rPr>
              <a:t>Un sismo de 4.8 grados golpeó en Nicaragua.</a:t>
            </a:r>
          </a:p>
          <a:p>
            <a:pPr algn="ctr"/>
            <a:r>
              <a:rPr lang="es-ES" b="1" i="1" dirty="0" smtClean="0">
                <a:solidFill>
                  <a:schemeClr val="bg1"/>
                </a:solidFill>
              </a:rPr>
              <a:t>Aquí podemos ver la actividad de HAARP previo al terremoto:</a:t>
            </a:r>
          </a:p>
          <a:p>
            <a:pPr algn="ct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32770" name="Picture 2" descr="http://www.misteriosurbanos.com/wp-content/uploads/Mediciones-1.gif"/>
          <p:cNvPicPr>
            <a:picLocks noChangeAspect="1" noChangeArrowheads="1"/>
          </p:cNvPicPr>
          <p:nvPr/>
        </p:nvPicPr>
        <p:blipFill>
          <a:blip r:embed="rId2"/>
          <a:srcRect/>
          <a:stretch>
            <a:fillRect/>
          </a:stretch>
        </p:blipFill>
        <p:spPr bwMode="auto">
          <a:xfrm>
            <a:off x="1071538" y="285728"/>
            <a:ext cx="7064576" cy="5000636"/>
          </a:xfrm>
          <a:prstGeom prst="rect">
            <a:avLst/>
          </a:prstGeom>
          <a:noFill/>
        </p:spPr>
      </p:pic>
    </p:spTree>
  </p:cSld>
  <p:clrMapOvr>
    <a:masterClrMapping/>
  </p:clrMapOvr>
  <p:transition spd="slow" advTm="17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43570" y="2571744"/>
            <a:ext cx="3214678" cy="4585871"/>
          </a:xfrm>
          <a:prstGeom prst="rect">
            <a:avLst/>
          </a:prstGeom>
        </p:spPr>
        <p:txBody>
          <a:bodyPr wrap="square">
            <a:spAutoFit/>
          </a:bodyPr>
          <a:lstStyle/>
          <a:p>
            <a:pPr algn="ctr"/>
            <a:r>
              <a:rPr lang="es-ES" sz="1600" b="1" i="1" dirty="0" smtClean="0">
                <a:solidFill>
                  <a:schemeClr val="bg1"/>
                </a:solidFill>
              </a:rPr>
              <a:t>En un terremoto normal, la ruptura viaja a lo largo de la falla a gran velocidad, produciendo temblores de tierra potencialmente dañinos. En un deslizamiento lento, la ruptura se mueve mucho más despacio a lo largo de la falla, aunque mantiene un ritmo constante. </a:t>
            </a:r>
            <a:br>
              <a:rPr lang="es-ES" sz="1600" b="1" i="1" dirty="0" smtClean="0">
                <a:solidFill>
                  <a:schemeClr val="bg1"/>
                </a:solidFill>
              </a:rPr>
            </a:br>
            <a:r>
              <a:rPr lang="es-ES" sz="1600" b="1" i="1" dirty="0" smtClean="0">
                <a:solidFill>
                  <a:schemeClr val="bg1"/>
                </a:solidFill>
              </a:rPr>
              <a:t/>
            </a:r>
            <a:br>
              <a:rPr lang="es-ES" sz="1600" b="1" i="1" dirty="0" smtClean="0">
                <a:solidFill>
                  <a:schemeClr val="bg1"/>
                </a:solidFill>
              </a:rPr>
            </a:br>
            <a:r>
              <a:rPr lang="es-ES" sz="1600" b="1" i="1" dirty="0" smtClean="0">
                <a:solidFill>
                  <a:schemeClr val="bg1"/>
                </a:solidFill>
              </a:rPr>
              <a:t>No se sabe a ciencia cierta por qué es tan lento, ni qué es lo que le impide ganar velocidad y convertirse en un terremoto convencional. </a:t>
            </a: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Sapuver_terremotos_terremoto5__1.jpg"/>
          <p:cNvPicPr>
            <a:picLocks noChangeAspect="1" noChangeArrowheads="1"/>
          </p:cNvPicPr>
          <p:nvPr/>
        </p:nvPicPr>
        <p:blipFill>
          <a:blip r:embed="rId2"/>
          <a:srcRect/>
          <a:stretch>
            <a:fillRect/>
          </a:stretch>
        </p:blipFill>
        <p:spPr bwMode="auto">
          <a:xfrm rot="20567796">
            <a:off x="731577" y="514059"/>
            <a:ext cx="4323372" cy="5600991"/>
          </a:xfrm>
          <a:prstGeom prst="rect">
            <a:avLst/>
          </a:prstGeom>
          <a:noFill/>
        </p:spPr>
      </p:pic>
    </p:spTree>
  </p:cSld>
  <p:clrMapOvr>
    <a:masterClrMapping/>
  </p:clrMapOvr>
  <p:transition spd="slow" advTm="2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Clr clrSpc="rgb">
                                      <p:cBhvr override="childStyle">
                                        <p:cTn id="6" dur="500" fill="hold"/>
                                        <p:tgtEl>
                                          <p:spTgt spid="3"/>
                                        </p:tgtEl>
                                        <p:attrNameLst>
                                          <p:attrName>style.color</p:attrName>
                                        </p:attrNameLst>
                                      </p:cBhvr>
                                      <p:to>
                                        <a:schemeClr val="accent2"/>
                                      </p:to>
                                    </p:animClr>
                                    <p:animClr clrSpc="rgb">
                                      <p:cBhvr>
                                        <p:cTn id="7" dur="500" fill="hold"/>
                                        <p:tgtEl>
                                          <p:spTgt spid="3"/>
                                        </p:tgtEl>
                                        <p:attrNameLst>
                                          <p:attrName>fillcolor</p:attrName>
                                        </p:attrNameLst>
                                      </p:cBhvr>
                                      <p:to>
                                        <a:schemeClr val="accent2"/>
                                      </p:to>
                                    </p:animClr>
                                    <p:set>
                                      <p:cBhvr>
                                        <p:cTn id="8" dur="500" fill="hold"/>
                                        <p:tgtEl>
                                          <p:spTgt spid="3"/>
                                        </p:tgtEl>
                                        <p:attrNameLst>
                                          <p:attrName>fill.type</p:attrName>
                                        </p:attrNameLst>
                                      </p:cBhvr>
                                      <p:to>
                                        <p:strVal val="solid"/>
                                      </p:to>
                                    </p:set>
                                    <p:set>
                                      <p:cBhvr>
                                        <p:cTn id="9" dur="500" fill="hold"/>
                                        <p:tgtEl>
                                          <p:spTgt spid="3"/>
                                        </p:tgtEl>
                                        <p:attrNameLst>
                                          <p:attrName>fill.on</p:attrName>
                                        </p:attrNameLst>
                                      </p:cBhvr>
                                      <p:to>
                                        <p:strVal val="true"/>
                                      </p:to>
                                    </p:set>
                                    <p:animRot by="120000">
                                      <p:cBhvr>
                                        <p:cTn id="10" dur="500" fill="hold">
                                          <p:stCondLst>
                                            <p:cond delay="0"/>
                                          </p:stCondLst>
                                        </p:cTn>
                                        <p:tgtEl>
                                          <p:spTgt spid="3"/>
                                        </p:tgtEl>
                                        <p:attrNameLst>
                                          <p:attrName>r</p:attrName>
                                        </p:attrNameLst>
                                      </p:cBhvr>
                                    </p:animRot>
                                    <p:animRot by="-240000">
                                      <p:cBhvr>
                                        <p:cTn id="11" dur="1000" fill="hold">
                                          <p:stCondLst>
                                            <p:cond delay="1000"/>
                                          </p:stCondLst>
                                        </p:cTn>
                                        <p:tgtEl>
                                          <p:spTgt spid="3"/>
                                        </p:tgtEl>
                                        <p:attrNameLst>
                                          <p:attrName>r</p:attrName>
                                        </p:attrNameLst>
                                      </p:cBhvr>
                                    </p:animRot>
                                    <p:animRot by="240000">
                                      <p:cBhvr>
                                        <p:cTn id="12" dur="1000" fill="hold">
                                          <p:stCondLst>
                                            <p:cond delay="2000"/>
                                          </p:stCondLst>
                                        </p:cTn>
                                        <p:tgtEl>
                                          <p:spTgt spid="3"/>
                                        </p:tgtEl>
                                        <p:attrNameLst>
                                          <p:attrName>r</p:attrName>
                                        </p:attrNameLst>
                                      </p:cBhvr>
                                    </p:animRot>
                                    <p:animRot by="-240000">
                                      <p:cBhvr>
                                        <p:cTn id="13" dur="1000" fill="hold">
                                          <p:stCondLst>
                                            <p:cond delay="3000"/>
                                          </p:stCondLst>
                                        </p:cTn>
                                        <p:tgtEl>
                                          <p:spTgt spid="3"/>
                                        </p:tgtEl>
                                        <p:attrNameLst>
                                          <p:attrName>r</p:attrName>
                                        </p:attrNameLst>
                                      </p:cBhvr>
                                    </p:animRot>
                                    <p:animRot by="120000">
                                      <p:cBhvr>
                                        <p:cTn id="14" dur="1000" fill="hold">
                                          <p:stCondLst>
                                            <p:cond delay="4000"/>
                                          </p:stCondLst>
                                        </p:cTn>
                                        <p:tgtEl>
                                          <p:spTgt spid="3"/>
                                        </p:tgtEl>
                                        <p:attrNameLst>
                                          <p:attrName>r</p:attrName>
                                        </p:attrNameLst>
                                      </p:cBhvr>
                                    </p:animRot>
                                  </p:childTnLst>
                                </p:cTn>
                              </p:par>
                            </p:childTnLst>
                          </p:cTn>
                        </p:par>
                        <p:par>
                          <p:cTn id="15" fill="hold">
                            <p:stCondLst>
                              <p:cond delay="5000"/>
                            </p:stCondLst>
                            <p:childTnLst>
                              <p:par>
                                <p:cTn id="16" presetID="32" presetClass="emph" presetSubtype="0" fill="hold" nodeType="afterEffect">
                                  <p:stCondLst>
                                    <p:cond delay="0"/>
                                  </p:stCondLst>
                                  <p:childTnLst>
                                    <p:animClr clrSpc="rgb">
                                      <p:cBhvr override="childStyle">
                                        <p:cTn id="17" dur="300" fill="hold"/>
                                        <p:tgtEl>
                                          <p:spTgt spid="3"/>
                                        </p:tgtEl>
                                        <p:attrNameLst>
                                          <p:attrName>style.color</p:attrName>
                                        </p:attrNameLst>
                                      </p:cBhvr>
                                      <p:to>
                                        <a:schemeClr val="accent2"/>
                                      </p:to>
                                    </p:animClr>
                                    <p:animClr clrSpc="rgb">
                                      <p:cBhvr>
                                        <p:cTn id="18" dur="300" fill="hold"/>
                                        <p:tgtEl>
                                          <p:spTgt spid="3"/>
                                        </p:tgtEl>
                                        <p:attrNameLst>
                                          <p:attrName>fillcolor</p:attrName>
                                        </p:attrNameLst>
                                      </p:cBhvr>
                                      <p:to>
                                        <a:schemeClr val="accent2"/>
                                      </p:to>
                                    </p:animClr>
                                    <p:set>
                                      <p:cBhvr>
                                        <p:cTn id="19" dur="300" fill="hold"/>
                                        <p:tgtEl>
                                          <p:spTgt spid="3"/>
                                        </p:tgtEl>
                                        <p:attrNameLst>
                                          <p:attrName>fill.type</p:attrName>
                                        </p:attrNameLst>
                                      </p:cBhvr>
                                      <p:to>
                                        <p:strVal val="solid"/>
                                      </p:to>
                                    </p:set>
                                    <p:set>
                                      <p:cBhvr>
                                        <p:cTn id="20" dur="300" fill="hold"/>
                                        <p:tgtEl>
                                          <p:spTgt spid="3"/>
                                        </p:tgtEl>
                                        <p:attrNameLst>
                                          <p:attrName>fill.on</p:attrName>
                                        </p:attrNameLst>
                                      </p:cBhvr>
                                      <p:to>
                                        <p:strVal val="true"/>
                                      </p:to>
                                    </p:set>
                                    <p:animRot by="120000">
                                      <p:cBhvr>
                                        <p:cTn id="21" dur="300" fill="hold">
                                          <p:stCondLst>
                                            <p:cond delay="0"/>
                                          </p:stCondLst>
                                        </p:cTn>
                                        <p:tgtEl>
                                          <p:spTgt spid="3"/>
                                        </p:tgtEl>
                                        <p:attrNameLst>
                                          <p:attrName>r</p:attrName>
                                        </p:attrNameLst>
                                      </p:cBhvr>
                                    </p:animRot>
                                    <p:animRot by="-240000">
                                      <p:cBhvr>
                                        <p:cTn id="22" dur="600" fill="hold">
                                          <p:stCondLst>
                                            <p:cond delay="600"/>
                                          </p:stCondLst>
                                        </p:cTn>
                                        <p:tgtEl>
                                          <p:spTgt spid="3"/>
                                        </p:tgtEl>
                                        <p:attrNameLst>
                                          <p:attrName>r</p:attrName>
                                        </p:attrNameLst>
                                      </p:cBhvr>
                                    </p:animRot>
                                    <p:animRot by="240000">
                                      <p:cBhvr>
                                        <p:cTn id="23" dur="600" fill="hold">
                                          <p:stCondLst>
                                            <p:cond delay="1200"/>
                                          </p:stCondLst>
                                        </p:cTn>
                                        <p:tgtEl>
                                          <p:spTgt spid="3"/>
                                        </p:tgtEl>
                                        <p:attrNameLst>
                                          <p:attrName>r</p:attrName>
                                        </p:attrNameLst>
                                      </p:cBhvr>
                                    </p:animRot>
                                    <p:animRot by="-240000">
                                      <p:cBhvr>
                                        <p:cTn id="24" dur="600" fill="hold">
                                          <p:stCondLst>
                                            <p:cond delay="1800"/>
                                          </p:stCondLst>
                                        </p:cTn>
                                        <p:tgtEl>
                                          <p:spTgt spid="3"/>
                                        </p:tgtEl>
                                        <p:attrNameLst>
                                          <p:attrName>r</p:attrName>
                                        </p:attrNameLst>
                                      </p:cBhvr>
                                    </p:animRot>
                                    <p:animRot by="120000">
                                      <p:cBhvr>
                                        <p:cTn id="25" dur="600" fill="hold">
                                          <p:stCondLst>
                                            <p:cond delay="2400"/>
                                          </p:stCondLst>
                                        </p:cTn>
                                        <p:tgtEl>
                                          <p:spTgt spid="3"/>
                                        </p:tgtEl>
                                        <p:attrNameLst>
                                          <p:attrName>r</p:attrName>
                                        </p:attrNameLst>
                                      </p:cBhvr>
                                    </p:animRot>
                                  </p:childTnLst>
                                </p:cTn>
                              </p:par>
                            </p:childTnLst>
                          </p:cTn>
                        </p:par>
                        <p:par>
                          <p:cTn id="26" fill="hold">
                            <p:stCondLst>
                              <p:cond delay="8000"/>
                            </p:stCondLst>
                            <p:childTnLst>
                              <p:par>
                                <p:cTn id="27" presetID="32" presetClass="emph" presetSubtype="0" fill="hold" nodeType="afterEffect">
                                  <p:stCondLst>
                                    <p:cond delay="0"/>
                                  </p:stCondLst>
                                  <p:childTnLst>
                                    <p:animClr clrSpc="rgb">
                                      <p:cBhvr override="childStyle">
                                        <p:cTn id="28" dur="300" fill="hold"/>
                                        <p:tgtEl>
                                          <p:spTgt spid="3"/>
                                        </p:tgtEl>
                                        <p:attrNameLst>
                                          <p:attrName>style.color</p:attrName>
                                        </p:attrNameLst>
                                      </p:cBhvr>
                                      <p:to>
                                        <a:schemeClr val="accent2"/>
                                      </p:to>
                                    </p:animClr>
                                    <p:animClr clrSpc="rgb">
                                      <p:cBhvr>
                                        <p:cTn id="29" dur="300" fill="hold"/>
                                        <p:tgtEl>
                                          <p:spTgt spid="3"/>
                                        </p:tgtEl>
                                        <p:attrNameLst>
                                          <p:attrName>fillcolor</p:attrName>
                                        </p:attrNameLst>
                                      </p:cBhvr>
                                      <p:to>
                                        <a:schemeClr val="accent2"/>
                                      </p:to>
                                    </p:animClr>
                                    <p:set>
                                      <p:cBhvr>
                                        <p:cTn id="30" dur="300" fill="hold"/>
                                        <p:tgtEl>
                                          <p:spTgt spid="3"/>
                                        </p:tgtEl>
                                        <p:attrNameLst>
                                          <p:attrName>fill.type</p:attrName>
                                        </p:attrNameLst>
                                      </p:cBhvr>
                                      <p:to>
                                        <p:strVal val="solid"/>
                                      </p:to>
                                    </p:set>
                                    <p:set>
                                      <p:cBhvr>
                                        <p:cTn id="31" dur="300" fill="hold"/>
                                        <p:tgtEl>
                                          <p:spTgt spid="3"/>
                                        </p:tgtEl>
                                        <p:attrNameLst>
                                          <p:attrName>fill.on</p:attrName>
                                        </p:attrNameLst>
                                      </p:cBhvr>
                                      <p:to>
                                        <p:strVal val="true"/>
                                      </p:to>
                                    </p:set>
                                    <p:animRot by="120000">
                                      <p:cBhvr>
                                        <p:cTn id="32" dur="300" fill="hold">
                                          <p:stCondLst>
                                            <p:cond delay="0"/>
                                          </p:stCondLst>
                                        </p:cTn>
                                        <p:tgtEl>
                                          <p:spTgt spid="3"/>
                                        </p:tgtEl>
                                        <p:attrNameLst>
                                          <p:attrName>r</p:attrName>
                                        </p:attrNameLst>
                                      </p:cBhvr>
                                    </p:animRot>
                                    <p:animRot by="-240000">
                                      <p:cBhvr>
                                        <p:cTn id="33" dur="600" fill="hold">
                                          <p:stCondLst>
                                            <p:cond delay="600"/>
                                          </p:stCondLst>
                                        </p:cTn>
                                        <p:tgtEl>
                                          <p:spTgt spid="3"/>
                                        </p:tgtEl>
                                        <p:attrNameLst>
                                          <p:attrName>r</p:attrName>
                                        </p:attrNameLst>
                                      </p:cBhvr>
                                    </p:animRot>
                                    <p:animRot by="240000">
                                      <p:cBhvr>
                                        <p:cTn id="34" dur="600" fill="hold">
                                          <p:stCondLst>
                                            <p:cond delay="1200"/>
                                          </p:stCondLst>
                                        </p:cTn>
                                        <p:tgtEl>
                                          <p:spTgt spid="3"/>
                                        </p:tgtEl>
                                        <p:attrNameLst>
                                          <p:attrName>r</p:attrName>
                                        </p:attrNameLst>
                                      </p:cBhvr>
                                    </p:animRot>
                                    <p:animRot by="-240000">
                                      <p:cBhvr>
                                        <p:cTn id="35" dur="600" fill="hold">
                                          <p:stCondLst>
                                            <p:cond delay="1800"/>
                                          </p:stCondLst>
                                        </p:cTn>
                                        <p:tgtEl>
                                          <p:spTgt spid="3"/>
                                        </p:tgtEl>
                                        <p:attrNameLst>
                                          <p:attrName>r</p:attrName>
                                        </p:attrNameLst>
                                      </p:cBhvr>
                                    </p:animRot>
                                    <p:animRot by="120000">
                                      <p:cBhvr>
                                        <p:cTn id="36" dur="600" fill="hold">
                                          <p:stCondLst>
                                            <p:cond delay="24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Guatemala.png"/>
          <p:cNvPicPr>
            <a:picLocks noChangeAspect="1" noChangeArrowheads="1"/>
          </p:cNvPicPr>
          <p:nvPr/>
        </p:nvPicPr>
        <p:blipFill>
          <a:blip r:embed="rId2"/>
          <a:srcRect/>
          <a:stretch>
            <a:fillRect/>
          </a:stretch>
        </p:blipFill>
        <p:spPr bwMode="auto">
          <a:xfrm>
            <a:off x="0" y="0"/>
            <a:ext cx="9153705"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untitled.bmp"/>
          <p:cNvPicPr>
            <a:picLocks noChangeAspect="1" noChangeArrowheads="1"/>
          </p:cNvPicPr>
          <p:nvPr/>
        </p:nvPicPr>
        <p:blipFill>
          <a:blip r:embed="rId2"/>
          <a:srcRect/>
          <a:stretch>
            <a:fillRect/>
          </a:stretch>
        </p:blipFill>
        <p:spPr bwMode="auto">
          <a:xfrm>
            <a:off x="0" y="0"/>
            <a:ext cx="9489199"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43504" y="610136"/>
            <a:ext cx="3643322" cy="6247864"/>
          </a:xfrm>
          <a:prstGeom prst="rect">
            <a:avLst/>
          </a:prstGeom>
        </p:spPr>
        <p:txBody>
          <a:bodyPr wrap="square">
            <a:spAutoFit/>
          </a:bodyPr>
          <a:lstStyle/>
          <a:p>
            <a:pPr algn="ctr"/>
            <a:r>
              <a:rPr lang="es-ES" sz="1600" b="1" i="1" dirty="0" smtClean="0">
                <a:solidFill>
                  <a:schemeClr val="bg1"/>
                </a:solidFill>
              </a:rPr>
              <a:t>Los deslizamientos lentos en la zona estudiada se producen a una profundidad de entre 35 y 55 kilómetros, donde las altas temperaturas han hecho que las placas tectónicas sean más maleables y por tanto más propensas a deslizarse. A mucha menos profundidad, quizás unos 20 kilómetros, las placas no son propensas a deslizarse, de modo que están fuertemente enganchadas entre sí. </a:t>
            </a:r>
            <a:br>
              <a:rPr lang="es-ES" sz="1600" b="1" i="1" dirty="0" smtClean="0">
                <a:solidFill>
                  <a:schemeClr val="bg1"/>
                </a:solidFill>
              </a:rPr>
            </a:br>
            <a:r>
              <a:rPr lang="es-ES" sz="1600" b="1" i="1" dirty="0" smtClean="0">
                <a:solidFill>
                  <a:schemeClr val="bg1"/>
                </a:solidFill>
              </a:rPr>
              <a:t/>
            </a:r>
            <a:br>
              <a:rPr lang="es-ES" sz="1600" b="1" i="1" dirty="0" smtClean="0">
                <a:solidFill>
                  <a:schemeClr val="bg1"/>
                </a:solidFill>
              </a:rPr>
            </a:br>
            <a:r>
              <a:rPr lang="es-ES" sz="1600" b="1" i="1" dirty="0" smtClean="0">
                <a:solidFill>
                  <a:schemeClr val="bg1"/>
                </a:solidFill>
              </a:rPr>
              <a:t>En la zona en que están enganchadas, las placas tectónicas pueden acumular tensión estructural durante cientos de años, en vez de sólo 15 meses, pero una ruptura en la frontera puede desencadenar un terremoto tan grande como el que sacudió en Marzo a la costa de Japón. </a:t>
            </a:r>
            <a:r>
              <a:rPr lang="es-ES" sz="1600" dirty="0" smtClean="0"/>
              <a:t/>
            </a:r>
            <a:br>
              <a:rPr lang="es-ES" sz="1600" dirty="0" smtClean="0"/>
            </a:br>
            <a:r>
              <a:rPr lang="es-ES" sz="1600" dirty="0" smtClean="0"/>
              <a:t/>
            </a:r>
            <a:br>
              <a:rPr lang="es-ES" sz="1600" dirty="0" smtClean="0"/>
            </a:br>
            <a:endParaRPr lang="es-ES" sz="1600" dirty="0"/>
          </a:p>
        </p:txBody>
      </p:sp>
      <p:pic>
        <p:nvPicPr>
          <p:cNvPr id="3" name="Picture 2" descr="misterio"/>
          <p:cNvPicPr>
            <a:picLocks noChangeAspect="1" noChangeArrowheads="1"/>
          </p:cNvPicPr>
          <p:nvPr/>
        </p:nvPicPr>
        <p:blipFill>
          <a:blip r:embed="rId2"/>
          <a:srcRect/>
          <a:stretch>
            <a:fillRect/>
          </a:stretch>
        </p:blipFill>
        <p:spPr bwMode="auto">
          <a:xfrm rot="16200000">
            <a:off x="-581039" y="1414448"/>
            <a:ext cx="6162677" cy="4286281"/>
          </a:xfrm>
          <a:prstGeom prst="rect">
            <a:avLst/>
          </a:prstGeom>
          <a:noFill/>
        </p:spPr>
      </p:pic>
    </p:spTree>
  </p:cSld>
  <p:clrMapOvr>
    <a:masterClrMapping/>
  </p:clrMapOvr>
  <p:transition spd="slow" advTm="39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2888_600x450.jpg"/>
          <p:cNvPicPr>
            <a:picLocks noChangeAspect="1" noChangeArrowheads="1"/>
          </p:cNvPicPr>
          <p:nvPr/>
        </p:nvPicPr>
        <p:blipFill>
          <a:blip r:embed="rId2"/>
          <a:srcRect/>
          <a:stretch>
            <a:fillRect/>
          </a:stretch>
        </p:blipFill>
        <p:spPr bwMode="auto">
          <a:xfrm>
            <a:off x="-1" y="2643182"/>
            <a:ext cx="5619757" cy="4214818"/>
          </a:xfrm>
          <a:prstGeom prst="rect">
            <a:avLst/>
          </a:prstGeom>
          <a:noFill/>
        </p:spPr>
      </p:pic>
      <p:pic>
        <p:nvPicPr>
          <p:cNvPr id="25603" name="Picture 3" descr="C:\Documents and Settings\Dell\Escritorio\decenas-muertos-terremoto-centro-italia.jpg"/>
          <p:cNvPicPr>
            <a:picLocks noChangeAspect="1" noChangeArrowheads="1"/>
          </p:cNvPicPr>
          <p:nvPr/>
        </p:nvPicPr>
        <p:blipFill>
          <a:blip r:embed="rId3"/>
          <a:srcRect/>
          <a:stretch>
            <a:fillRect/>
          </a:stretch>
        </p:blipFill>
        <p:spPr bwMode="auto">
          <a:xfrm>
            <a:off x="-1" y="0"/>
            <a:ext cx="5818427" cy="2714620"/>
          </a:xfrm>
          <a:prstGeom prst="rect">
            <a:avLst/>
          </a:prstGeom>
          <a:noFill/>
        </p:spPr>
      </p:pic>
      <p:pic>
        <p:nvPicPr>
          <p:cNvPr id="25604" name="Picture 4" descr="C:\Documents and Settings\Dell\Escritorio\b8cd746b175b66f211a2184a9c306cf5_article.jpg"/>
          <p:cNvPicPr>
            <a:picLocks noChangeAspect="1" noChangeArrowheads="1"/>
          </p:cNvPicPr>
          <p:nvPr/>
        </p:nvPicPr>
        <p:blipFill>
          <a:blip r:embed="rId4"/>
          <a:srcRect/>
          <a:stretch>
            <a:fillRect/>
          </a:stretch>
        </p:blipFill>
        <p:spPr bwMode="auto">
          <a:xfrm>
            <a:off x="5584207" y="2714620"/>
            <a:ext cx="3559793" cy="2143140"/>
          </a:xfrm>
          <a:prstGeom prst="rect">
            <a:avLst/>
          </a:prstGeom>
          <a:noFill/>
        </p:spPr>
      </p:pic>
      <p:pic>
        <p:nvPicPr>
          <p:cNvPr id="25605" name="Picture 5" descr="C:\Documents and Settings\Dell\Escritorio\images.jpg"/>
          <p:cNvPicPr>
            <a:picLocks noChangeAspect="1" noChangeArrowheads="1"/>
          </p:cNvPicPr>
          <p:nvPr/>
        </p:nvPicPr>
        <p:blipFill>
          <a:blip r:embed="rId5"/>
          <a:srcRect/>
          <a:stretch>
            <a:fillRect/>
          </a:stretch>
        </p:blipFill>
        <p:spPr bwMode="auto">
          <a:xfrm>
            <a:off x="5816118" y="0"/>
            <a:ext cx="3327882" cy="2714620"/>
          </a:xfrm>
          <a:prstGeom prst="rect">
            <a:avLst/>
          </a:prstGeom>
          <a:noFill/>
        </p:spPr>
      </p:pic>
      <p:pic>
        <p:nvPicPr>
          <p:cNvPr id="6" name="Picture 2" descr="C:\Documents and Settings\Dell\Escritorio\terremotos11.jpg"/>
          <p:cNvPicPr>
            <a:picLocks noChangeAspect="1" noChangeArrowheads="1"/>
          </p:cNvPicPr>
          <p:nvPr/>
        </p:nvPicPr>
        <p:blipFill>
          <a:blip r:embed="rId6"/>
          <a:srcRect/>
          <a:stretch>
            <a:fillRect/>
          </a:stretch>
        </p:blipFill>
        <p:spPr bwMode="auto">
          <a:xfrm>
            <a:off x="5572132" y="4786322"/>
            <a:ext cx="3571868" cy="2071677"/>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118789"/>
            <a:ext cx="8786842" cy="2739211"/>
          </a:xfrm>
          <a:prstGeom prst="rect">
            <a:avLst/>
          </a:prstGeom>
        </p:spPr>
        <p:txBody>
          <a:bodyPr wrap="square">
            <a:spAutoFit/>
          </a:bodyPr>
          <a:lstStyle/>
          <a:p>
            <a:pPr algn="ctr"/>
            <a:r>
              <a:rPr lang="es-ES" sz="2800" b="1" i="1" dirty="0" smtClean="0">
                <a:solidFill>
                  <a:srgbClr val="FFFF00"/>
                </a:solidFill>
              </a:rPr>
              <a:t>Roca Olivino</a:t>
            </a:r>
          </a:p>
          <a:p>
            <a:pPr algn="ctr"/>
            <a:r>
              <a:rPr lang="es-ES" sz="1600" b="1" i="1" dirty="0" smtClean="0">
                <a:solidFill>
                  <a:schemeClr val="bg1"/>
                </a:solidFill>
              </a:rPr>
              <a:t>Otra posibilidad es que el principal tipo de roca que se encuentra a esta profundidad, llamada olivino , pasa a través de una transformación de minerales debido a las enormes presiones , lo cual dispara deslizamientos entre diferentes tipos de roca.</a:t>
            </a:r>
          </a:p>
          <a:p>
            <a:pPr algn="ctr"/>
            <a:r>
              <a:rPr lang="es-ES" sz="1600" b="1" i="1" dirty="0" smtClean="0">
                <a:solidFill>
                  <a:schemeClr val="bg1"/>
                </a:solidFill>
              </a:rPr>
              <a:t>En un estudio de </a:t>
            </a:r>
            <a:r>
              <a:rPr lang="es-ES" sz="1600" b="1" i="1" u="sng" dirty="0" err="1" smtClean="0">
                <a:solidFill>
                  <a:schemeClr val="bg1"/>
                </a:solidFill>
              </a:rPr>
              <a:t>Science</a:t>
            </a:r>
            <a:r>
              <a:rPr lang="es-ES" sz="1600" b="1" i="1" dirty="0" smtClean="0">
                <a:solidFill>
                  <a:schemeClr val="bg1"/>
                </a:solidFill>
              </a:rPr>
              <a:t>, los investigadores sometieron a un pequeño trozo de olivino, a sólo unas centésimas de pulgada de ancho,  presionando a niveles atmosféricos 50,000 veces – equivalente a la presión sentida en el interior del manto.</a:t>
            </a:r>
          </a:p>
          <a:p>
            <a:pPr algn="ctr"/>
            <a:r>
              <a:rPr lang="es-ES" sz="1600" b="1" i="1" dirty="0" smtClean="0">
                <a:solidFill>
                  <a:schemeClr val="bg1"/>
                </a:solidFill>
              </a:rPr>
              <a:t>El olivino se transformó en una estructura cristalina diferente llamado espinela, y las ondas de corte (uno de los dos tipos principales de las ondas generadas por terremotos) empezaron a propagarse increíblemente rápido.</a:t>
            </a:r>
            <a:endParaRPr lang="es-ES" sz="1600" b="1" i="1" dirty="0">
              <a:solidFill>
                <a:schemeClr val="bg1"/>
              </a:solidFill>
            </a:endParaRPr>
          </a:p>
        </p:txBody>
      </p:sp>
      <p:pic>
        <p:nvPicPr>
          <p:cNvPr id="28674" name="Picture 2" descr="http://indagadores.files.wordpress.com/2013/10/roca-olivino-mn2-ind.jpg"/>
          <p:cNvPicPr>
            <a:picLocks noChangeAspect="1" noChangeArrowheads="1"/>
          </p:cNvPicPr>
          <p:nvPr/>
        </p:nvPicPr>
        <p:blipFill>
          <a:blip r:embed="rId2" cstate="print"/>
          <a:srcRect/>
          <a:stretch>
            <a:fillRect/>
          </a:stretch>
        </p:blipFill>
        <p:spPr bwMode="auto">
          <a:xfrm>
            <a:off x="1428728" y="285728"/>
            <a:ext cx="6715172" cy="3922947"/>
          </a:xfrm>
          <a:prstGeom prst="rect">
            <a:avLst/>
          </a:prstGeom>
          <a:noFill/>
        </p:spPr>
      </p:pic>
    </p:spTree>
  </p:cSld>
  <p:clrMapOvr>
    <a:masterClrMapping/>
  </p:clrMapOvr>
  <p:transition spd="slow" advTm="34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noticiasdelaciencia.com/upload/img/periodico/img_5354.jpg"/>
          <p:cNvPicPr>
            <a:picLocks noChangeAspect="1" noChangeArrowheads="1"/>
          </p:cNvPicPr>
          <p:nvPr/>
        </p:nvPicPr>
        <p:blipFill>
          <a:blip r:embed="rId2"/>
          <a:srcRect/>
          <a:stretch>
            <a:fillRect/>
          </a:stretch>
        </p:blipFill>
        <p:spPr bwMode="auto">
          <a:xfrm>
            <a:off x="857224" y="357166"/>
            <a:ext cx="7358114" cy="4909070"/>
          </a:xfrm>
          <a:prstGeom prst="rect">
            <a:avLst/>
          </a:prstGeom>
          <a:noFill/>
        </p:spPr>
      </p:pic>
      <p:sp>
        <p:nvSpPr>
          <p:cNvPr id="3" name="2 Rectángulo"/>
          <p:cNvSpPr/>
          <p:nvPr/>
        </p:nvSpPr>
        <p:spPr>
          <a:xfrm>
            <a:off x="428596" y="5572140"/>
            <a:ext cx="8429684" cy="1477328"/>
          </a:xfrm>
          <a:prstGeom prst="rect">
            <a:avLst/>
          </a:prstGeom>
        </p:spPr>
        <p:txBody>
          <a:bodyPr wrap="square">
            <a:spAutoFit/>
          </a:bodyPr>
          <a:lstStyle/>
          <a:p>
            <a:pPr algn="ctr"/>
            <a:r>
              <a:rPr lang="es-ES" i="1" dirty="0" smtClean="0">
                <a:solidFill>
                  <a:schemeClr val="bg1"/>
                </a:solidFill>
              </a:rPr>
              <a:t>En algunos puntos del Desierto de Atacama, en Chile, el paisaje ha sido moldeado por un fenómeno erosivo inusual, y un geólogo ha tenido la peligrosa oportunidad de comprobar in situ la acción de ese fenómeno.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5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g #8035]"/>
          <p:cNvPicPr>
            <a:picLocks noChangeAspect="1" noChangeArrowheads="1"/>
          </p:cNvPicPr>
          <p:nvPr/>
        </p:nvPicPr>
        <p:blipFill>
          <a:blip r:embed="rId2"/>
          <a:srcRect/>
          <a:stretch>
            <a:fillRect/>
          </a:stretch>
        </p:blipFill>
        <p:spPr bwMode="auto">
          <a:xfrm>
            <a:off x="928662" y="214290"/>
            <a:ext cx="7429552" cy="4257676"/>
          </a:xfrm>
          <a:prstGeom prst="rect">
            <a:avLst/>
          </a:prstGeom>
          <a:noFill/>
        </p:spPr>
      </p:pic>
      <p:sp>
        <p:nvSpPr>
          <p:cNvPr id="3" name="2 Rectángulo"/>
          <p:cNvSpPr/>
          <p:nvPr/>
        </p:nvSpPr>
        <p:spPr>
          <a:xfrm>
            <a:off x="428596" y="4549676"/>
            <a:ext cx="8501122" cy="2308324"/>
          </a:xfrm>
          <a:prstGeom prst="rect">
            <a:avLst/>
          </a:prstGeom>
        </p:spPr>
        <p:txBody>
          <a:bodyPr wrap="square">
            <a:spAutoFit/>
          </a:bodyPr>
          <a:lstStyle/>
          <a:p>
            <a:pPr algn="ctr"/>
            <a:r>
              <a:rPr lang="es-ES" sz="1600" i="1" dirty="0" smtClean="0">
                <a:solidFill>
                  <a:schemeClr val="bg1"/>
                </a:solidFill>
              </a:rPr>
              <a:t>Las rocas en cuestión parece ser que provienen de colinas, de las cuales se desprendieron, probablemente a consecuencia de terremotos, y que rodaron cuesta abajo hasta la superficie arenosa plana, acumulándose unas junto a otras en un espacio limitado. Su desplazamiento posterior por el terreno también es obra de la actividad sísmica.</a:t>
            </a:r>
            <a:br>
              <a:rPr lang="es-ES" sz="1600" i="1" dirty="0" smtClean="0">
                <a:solidFill>
                  <a:schemeClr val="bg1"/>
                </a:solidFill>
              </a:rPr>
            </a:br>
            <a:r>
              <a:rPr lang="es-ES" sz="1600" i="1" dirty="0" smtClean="0">
                <a:solidFill>
                  <a:schemeClr val="bg1"/>
                </a:solidFill>
              </a:rPr>
              <a:t>Los análisis de la superficie superior de las rocas sugieren que han estado allí desde hace entre uno y dos millones años. Ese tiempo de permanencia, combinado con el hecho de que la actividad sísmica en la zona provoca, en promedio, cada cuatro meses un terremoto como el que presenció </a:t>
            </a:r>
            <a:r>
              <a:rPr lang="es-ES" sz="1600" i="1" dirty="0" err="1" smtClean="0">
                <a:solidFill>
                  <a:schemeClr val="bg1"/>
                </a:solidFill>
              </a:rPr>
              <a:t>Quade</a:t>
            </a:r>
            <a:r>
              <a:rPr lang="es-ES" sz="1600" i="1" dirty="0" smtClean="0">
                <a:solidFill>
                  <a:schemeClr val="bg1"/>
                </a:solidFill>
              </a:rPr>
              <a:t>, sugiere que la roca promedio ha experimentado de 50.000 a 100.000 horas de zarandeos, golpes y restregones.</a:t>
            </a:r>
            <a:endParaRPr lang="es-ES" sz="1600" i="1" dirty="0">
              <a:solidFill>
                <a:schemeClr val="bg1"/>
              </a:solidFill>
            </a:endParaRPr>
          </a:p>
        </p:txBody>
      </p:sp>
    </p:spTree>
  </p:cSld>
  <p:clrMapOvr>
    <a:masterClrMapping/>
  </p:clrMapOvr>
  <p:transition spd="slow" advTm="39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terremotos-2010-haiti-1040LG140410.jpg"/>
          <p:cNvPicPr>
            <a:picLocks noChangeAspect="1" noChangeArrowheads="1"/>
          </p:cNvPicPr>
          <p:nvPr/>
        </p:nvPicPr>
        <p:blipFill>
          <a:blip r:embed="rId2"/>
          <a:srcRect/>
          <a:stretch>
            <a:fillRect/>
          </a:stretch>
        </p:blipFill>
        <p:spPr bwMode="auto">
          <a:xfrm>
            <a:off x="0" y="0"/>
            <a:ext cx="9906001"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267211_NpAdvMainFea.jpg"/>
          <p:cNvPicPr>
            <a:picLocks noChangeAspect="1" noChangeArrowheads="1"/>
          </p:cNvPicPr>
          <p:nvPr/>
        </p:nvPicPr>
        <p:blipFill>
          <a:blip r:embed="rId2"/>
          <a:srcRect/>
          <a:stretch>
            <a:fillRect/>
          </a:stretch>
        </p:blipFill>
        <p:spPr bwMode="auto">
          <a:xfrm>
            <a:off x="0" y="0"/>
            <a:ext cx="9452518"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3929066"/>
            <a:ext cx="8643966" cy="3354765"/>
          </a:xfrm>
          <a:prstGeom prst="rect">
            <a:avLst/>
          </a:prstGeom>
        </p:spPr>
        <p:txBody>
          <a:bodyPr wrap="square">
            <a:spAutoFit/>
          </a:bodyPr>
          <a:lstStyle/>
          <a:p>
            <a:pPr algn="ctr"/>
            <a:endParaRPr lang="es-ES" sz="1600" b="1" i="1" dirty="0" smtClean="0">
              <a:solidFill>
                <a:schemeClr val="bg1"/>
              </a:solidFill>
            </a:endParaRPr>
          </a:p>
          <a:p>
            <a:pPr algn="ctr"/>
            <a:r>
              <a:rPr lang="es-ES" sz="1600" b="1" i="1" dirty="0" smtClean="0">
                <a:solidFill>
                  <a:schemeClr val="bg1"/>
                </a:solidFill>
              </a:rPr>
              <a:t>Es un tema delicado hablar en estos momentos de la posibilidad de que el vehemente terremoto en Japón que generó un devastador tsunami fue generado por el hombre como parte de una guerra secreta o de una agenda oculta, pero es inevitable en el mundo en el que vivimos, controlado por una oscura elite que no parece tener escrúpulos en lo que se refiere a matar a miles de personas si esto hace avanzar sus planes. El otro gran tema, es la posibilidad de que estemos viendo un fenómeno natural pero no aleatorio, fruto de un cambio organizado en la Tierra, en su relación con el cosmos y las erupciones solares, que manifiesta una inminente transformación del planeta, de su geografía y de las personas que lo habitan, algo que podría estar relacionado con el milenarismo, la fiebre apocalíptica y el cambio climático</a:t>
            </a: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Japon-Tsunami.jpg"/>
          <p:cNvPicPr>
            <a:picLocks noChangeAspect="1" noChangeArrowheads="1"/>
          </p:cNvPicPr>
          <p:nvPr/>
        </p:nvPicPr>
        <p:blipFill>
          <a:blip r:embed="rId2"/>
          <a:srcRect/>
          <a:stretch>
            <a:fillRect/>
          </a:stretch>
        </p:blipFill>
        <p:spPr bwMode="auto">
          <a:xfrm>
            <a:off x="1857356" y="214290"/>
            <a:ext cx="5214974" cy="3911231"/>
          </a:xfrm>
          <a:prstGeom prst="rect">
            <a:avLst/>
          </a:prstGeom>
          <a:noFill/>
        </p:spPr>
      </p:pic>
    </p:spTree>
  </p:cSld>
  <p:clrMapOvr>
    <a:masterClrMapping/>
  </p:clrMapOvr>
  <p:transition spd="slow" advTm="46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Japon-Tsunami.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ómo-se-previenen-los-terremotos-2.jpg"/>
          <p:cNvPicPr>
            <a:picLocks noChangeAspect="1" noChangeArrowheads="1"/>
          </p:cNvPicPr>
          <p:nvPr/>
        </p:nvPicPr>
        <p:blipFill>
          <a:blip r:embed="rId2"/>
          <a:srcRect/>
          <a:stretch>
            <a:fillRect/>
          </a:stretch>
        </p:blipFill>
        <p:spPr bwMode="auto">
          <a:xfrm>
            <a:off x="-1" y="0"/>
            <a:ext cx="9259559"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terremoto.jpg"/>
          <p:cNvPicPr>
            <a:picLocks noChangeAspect="1" noChangeArrowheads="1"/>
          </p:cNvPicPr>
          <p:nvPr/>
        </p:nvPicPr>
        <p:blipFill>
          <a:blip r:embed="rId2"/>
          <a:srcRect/>
          <a:stretch>
            <a:fillRect/>
          </a:stretch>
        </p:blipFill>
        <p:spPr bwMode="auto">
          <a:xfrm>
            <a:off x="0" y="0"/>
            <a:ext cx="9222162"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terremotos11.jpg"/>
          <p:cNvPicPr>
            <a:picLocks noChangeAspect="1" noChangeArrowheads="1"/>
          </p:cNvPicPr>
          <p:nvPr/>
        </p:nvPicPr>
        <p:blipFill>
          <a:blip r:embed="rId2"/>
          <a:srcRect/>
          <a:stretch>
            <a:fillRect/>
          </a:stretch>
        </p:blipFill>
        <p:spPr bwMode="auto">
          <a:xfrm>
            <a:off x="-46462" y="0"/>
            <a:ext cx="9190462"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descr="https://encrypted-tbn2.gstatic.com/images?q=tbn:ANd9GcSkCj0G0xGWT-K-MB4I7Ab3KUPgKRi9_Zm8ocRLHC753lZqj6cj"/>
          <p:cNvSpPr>
            <a:spLocks noChangeAspect="1" noChangeArrowheads="1"/>
          </p:cNvSpPr>
          <p:nvPr/>
        </p:nvSpPr>
        <p:spPr bwMode="auto">
          <a:xfrm>
            <a:off x="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5844" name="AutoShape 4" descr="https://encrypted-tbn2.gstatic.com/images?q=tbn:ANd9GcSkCj0G0xGWT-K-MB4I7Ab3KUPgKRi9_Zm8ocRLHC753lZqj6cj"/>
          <p:cNvSpPr>
            <a:spLocks noChangeAspect="1" noChangeArrowheads="1"/>
          </p:cNvSpPr>
          <p:nvPr/>
        </p:nvSpPr>
        <p:spPr bwMode="auto">
          <a:xfrm>
            <a:off x="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5846" name="AutoShape 6" descr="https://encrypted-tbn2.gstatic.com/images?q=tbn:ANd9GcSkCj0G0xGWT-K-MB4I7Ab3KUPgKRi9_Zm8ocRLHC753lZqj6cj"/>
          <p:cNvSpPr>
            <a:spLocks noChangeAspect="1" noChangeArrowheads="1"/>
          </p:cNvSpPr>
          <p:nvPr/>
        </p:nvSpPr>
        <p:spPr bwMode="auto">
          <a:xfrm>
            <a:off x="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5847" name="Picture 7" descr="C:\Documents and Settings\Dell\Escritorio\images.jpg"/>
          <p:cNvPicPr>
            <a:picLocks noChangeAspect="1" noChangeArrowheads="1"/>
          </p:cNvPicPr>
          <p:nvPr/>
        </p:nvPicPr>
        <p:blipFill>
          <a:blip r:embed="rId2"/>
          <a:srcRect/>
          <a:stretch>
            <a:fillRect/>
          </a:stretch>
        </p:blipFill>
        <p:spPr bwMode="auto">
          <a:xfrm>
            <a:off x="1928794" y="285728"/>
            <a:ext cx="5715008" cy="3803078"/>
          </a:xfrm>
          <a:prstGeom prst="rect">
            <a:avLst/>
          </a:prstGeom>
          <a:noFill/>
        </p:spPr>
      </p:pic>
      <p:sp>
        <p:nvSpPr>
          <p:cNvPr id="6" name="5 Rectángulo"/>
          <p:cNvSpPr/>
          <p:nvPr/>
        </p:nvSpPr>
        <p:spPr>
          <a:xfrm>
            <a:off x="285720" y="4303455"/>
            <a:ext cx="8643998" cy="2308324"/>
          </a:xfrm>
          <a:prstGeom prst="rect">
            <a:avLst/>
          </a:prstGeom>
        </p:spPr>
        <p:txBody>
          <a:bodyPr wrap="square">
            <a:spAutoFit/>
          </a:bodyPr>
          <a:lstStyle/>
          <a:p>
            <a:pPr algn="ctr"/>
            <a:r>
              <a:rPr lang="es-ES" sz="1600" i="1" dirty="0" smtClean="0">
                <a:solidFill>
                  <a:schemeClr val="bg1"/>
                </a:solidFill>
              </a:rPr>
              <a:t>Los </a:t>
            </a:r>
            <a:r>
              <a:rPr lang="es-ES" sz="1600" b="1" i="1" dirty="0" smtClean="0">
                <a:solidFill>
                  <a:schemeClr val="bg1"/>
                </a:solidFill>
              </a:rPr>
              <a:t>terremotos</a:t>
            </a:r>
            <a:r>
              <a:rPr lang="es-ES" sz="1600" i="1" dirty="0" smtClean="0">
                <a:solidFill>
                  <a:schemeClr val="bg1"/>
                </a:solidFill>
              </a:rPr>
              <a:t> pueden provocar grandes daños de todo tipo, lo hemos visto ya en varias oportunidades. Pero el gran problema es que aún hoy, no existe un método 100% eficaz para prevenirlos. Una de las características típicas de los terremotos es que justa y lamentablemente, pueden producirse de forma espontánea, sin ningún aviso previo.</a:t>
            </a:r>
          </a:p>
          <a:p>
            <a:pPr algn="ctr"/>
            <a:r>
              <a:rPr lang="es-ES" sz="1600" i="1" dirty="0" smtClean="0">
                <a:solidFill>
                  <a:schemeClr val="bg1"/>
                </a:solidFill>
              </a:rPr>
              <a:t>De todas maneras, gracias al estudio de los </a:t>
            </a:r>
            <a:r>
              <a:rPr lang="es-ES" sz="1600" b="1" i="1" dirty="0" smtClean="0">
                <a:solidFill>
                  <a:schemeClr val="bg1"/>
                </a:solidFill>
              </a:rPr>
              <a:t>movimientos tectónicos</a:t>
            </a:r>
            <a:r>
              <a:rPr lang="es-ES" sz="1600" i="1" dirty="0" smtClean="0">
                <a:solidFill>
                  <a:schemeClr val="bg1"/>
                </a:solidFill>
              </a:rPr>
              <a:t> y al desarrollo de la geofísica moderna, se conocen cuáles son las zonas en las que la superficie de la Tierra es más propensa a sufrir este tipo de desastre natural. En esas latitudes del planeta, saben muy bien cómo se previenen los terremotos. De hecho algunos de los países que se encuentran en esas zonas, cuentan con un avanzado </a:t>
            </a:r>
            <a:r>
              <a:rPr lang="es-ES" sz="1600" b="1" i="1" dirty="0" smtClean="0">
                <a:solidFill>
                  <a:schemeClr val="bg1"/>
                </a:solidFill>
              </a:rPr>
              <a:t>sistema de prevención de terremotos</a:t>
            </a:r>
            <a:r>
              <a:rPr lang="es-ES" sz="1600" i="1" dirty="0" smtClean="0">
                <a:solidFill>
                  <a:schemeClr val="bg1"/>
                </a:solidFill>
              </a:rPr>
              <a:t>.</a:t>
            </a:r>
            <a:endParaRPr lang="es-ES" sz="1600" i="1" dirty="0">
              <a:solidFill>
                <a:schemeClr val="bg1"/>
              </a:solidFill>
            </a:endParaRPr>
          </a:p>
        </p:txBody>
      </p:sp>
    </p:spTree>
  </p:cSld>
  <p:clrMapOvr>
    <a:masterClrMapping/>
  </p:clrMapOvr>
  <p:transition spd="slow" advTm="42000">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imagesCA8FL0U5.jpg"/>
          <p:cNvPicPr>
            <a:picLocks noChangeAspect="1" noChangeArrowheads="1"/>
          </p:cNvPicPr>
          <p:nvPr/>
        </p:nvPicPr>
        <p:blipFill>
          <a:blip r:embed="rId2"/>
          <a:srcRect/>
          <a:stretch>
            <a:fillRect/>
          </a:stretch>
        </p:blipFill>
        <p:spPr bwMode="auto">
          <a:xfrm rot="385020">
            <a:off x="496193" y="503122"/>
            <a:ext cx="4042423" cy="2714620"/>
          </a:xfrm>
          <a:prstGeom prst="rect">
            <a:avLst/>
          </a:prstGeom>
          <a:noFill/>
        </p:spPr>
      </p:pic>
      <p:pic>
        <p:nvPicPr>
          <p:cNvPr id="3" name="Picture 2" descr="C:\Documents and Settings\Dell\Escritorio\earthquake01.jpg"/>
          <p:cNvPicPr>
            <a:picLocks noChangeAspect="1" noChangeArrowheads="1"/>
          </p:cNvPicPr>
          <p:nvPr/>
        </p:nvPicPr>
        <p:blipFill>
          <a:blip r:embed="rId3"/>
          <a:srcRect/>
          <a:stretch>
            <a:fillRect/>
          </a:stretch>
        </p:blipFill>
        <p:spPr bwMode="auto">
          <a:xfrm rot="21111346">
            <a:off x="394717" y="3508875"/>
            <a:ext cx="4356720" cy="2857496"/>
          </a:xfrm>
          <a:prstGeom prst="rect">
            <a:avLst/>
          </a:prstGeom>
          <a:noFill/>
        </p:spPr>
      </p:pic>
      <p:pic>
        <p:nvPicPr>
          <p:cNvPr id="4" name="Picture 2" descr="C:\Documents and Settings\Dell\Escritorio\imagesCAN4WF88.jpg"/>
          <p:cNvPicPr>
            <a:picLocks noChangeAspect="1" noChangeArrowheads="1"/>
          </p:cNvPicPr>
          <p:nvPr/>
        </p:nvPicPr>
        <p:blipFill>
          <a:blip r:embed="rId4"/>
          <a:srcRect/>
          <a:stretch>
            <a:fillRect/>
          </a:stretch>
        </p:blipFill>
        <p:spPr bwMode="auto">
          <a:xfrm rot="368014">
            <a:off x="4733888" y="706468"/>
            <a:ext cx="4143372" cy="5214950"/>
          </a:xfrm>
          <a:prstGeom prst="rect">
            <a:avLst/>
          </a:prstGeom>
          <a:noFill/>
        </p:spPr>
      </p:pic>
    </p:spTree>
  </p:cSld>
  <p:clrMapOvr>
    <a:masterClrMapping/>
  </p:clrMapOvr>
  <p:transition spd="slow" advTm="8000">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mmmterremoto.pn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57818" y="500042"/>
            <a:ext cx="3214710" cy="6001643"/>
          </a:xfrm>
          <a:prstGeom prst="rect">
            <a:avLst/>
          </a:prstGeom>
        </p:spPr>
        <p:txBody>
          <a:bodyPr wrap="square">
            <a:spAutoFit/>
          </a:bodyPr>
          <a:lstStyle/>
          <a:p>
            <a:pPr algn="ctr"/>
            <a:r>
              <a:rPr lang="es-ES" sz="1600" b="1" i="1" dirty="0" smtClean="0">
                <a:solidFill>
                  <a:schemeClr val="bg1"/>
                </a:solidFill>
              </a:rPr>
              <a:t>Lo triste de todo esto es que a diferencia de otras catástrofes como los tsunamis (generados por los terremotos), el vulcanismo, o las catástrofes meteorológicas, no hay manera de predecir terremotos de forma aceptable. Se sabe que hay zonas que tienen mayor probabilidad de sufrir terremotos (por ejemplo Japón es un lugar geológicamente muy activo, las cordilleras suelen tener bastantes movimientos, mientras que el centro de Europa suele ser un lugar sísmicamente tranquilo), y que después de una erupción volcánica o un seísmo es muy posible que hayan réplicas, pero no se puede predecir con cierto margen un terremoto catastrófico.</a:t>
            </a:r>
            <a:endParaRPr lang="es-ES" sz="1600" b="1" i="1" dirty="0">
              <a:solidFill>
                <a:schemeClr val="bg1"/>
              </a:solidFill>
            </a:endParaRPr>
          </a:p>
        </p:txBody>
      </p:sp>
      <p:pic>
        <p:nvPicPr>
          <p:cNvPr id="3" name="Picture 2" descr="C:\Documents and Settings\Dell\Escritorio\Terremoto55555.jpg"/>
          <p:cNvPicPr>
            <a:picLocks noChangeAspect="1" noChangeArrowheads="1"/>
          </p:cNvPicPr>
          <p:nvPr/>
        </p:nvPicPr>
        <p:blipFill>
          <a:blip r:embed="rId2"/>
          <a:srcRect/>
          <a:stretch>
            <a:fillRect/>
          </a:stretch>
        </p:blipFill>
        <p:spPr bwMode="auto">
          <a:xfrm>
            <a:off x="0" y="0"/>
            <a:ext cx="4857752" cy="6858000"/>
          </a:xfrm>
          <a:prstGeom prst="rect">
            <a:avLst/>
          </a:prstGeom>
          <a:noFill/>
        </p:spPr>
      </p:pic>
    </p:spTree>
  </p:cSld>
  <p:clrMapOvr>
    <a:masterClrMapping/>
  </p:clrMapOvr>
  <p:transition spd="slow" advTm="40000">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terremoto-03.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terremoto655555.jpg"/>
          <p:cNvPicPr>
            <a:picLocks noChangeAspect="1" noChangeArrowheads="1"/>
          </p:cNvPicPr>
          <p:nvPr/>
        </p:nvPicPr>
        <p:blipFill>
          <a:blip r:embed="rId2"/>
          <a:srcRect/>
          <a:stretch>
            <a:fillRect/>
          </a:stretch>
        </p:blipFill>
        <p:spPr bwMode="auto">
          <a:xfrm>
            <a:off x="0" y="0"/>
            <a:ext cx="915826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4057233"/>
            <a:ext cx="8215338" cy="2800767"/>
          </a:xfrm>
          <a:prstGeom prst="rect">
            <a:avLst/>
          </a:prstGeom>
        </p:spPr>
        <p:txBody>
          <a:bodyPr wrap="square">
            <a:spAutoFit/>
          </a:bodyPr>
          <a:lstStyle/>
          <a:p>
            <a:pPr algn="ctr"/>
            <a:r>
              <a:rPr lang="es-ES" sz="1600" i="1" dirty="0" smtClean="0">
                <a:solidFill>
                  <a:schemeClr val="bg1"/>
                </a:solidFill>
              </a:rPr>
              <a:t>Los daños de un terremoto dependerán de varios factores:</a:t>
            </a:r>
          </a:p>
          <a:p>
            <a:pPr algn="ctr"/>
            <a:r>
              <a:rPr lang="es-ES" sz="1600" b="1" i="1" dirty="0" smtClean="0">
                <a:solidFill>
                  <a:schemeClr val="bg1"/>
                </a:solidFill>
              </a:rPr>
              <a:t>La magnitud absoluta del terremoto </a:t>
            </a:r>
            <a:r>
              <a:rPr lang="es-ES" sz="1600" i="1" dirty="0" smtClean="0">
                <a:solidFill>
                  <a:schemeClr val="bg1"/>
                </a:solidFill>
              </a:rPr>
              <a:t>(o sea la energía que libera).</a:t>
            </a:r>
          </a:p>
          <a:p>
            <a:pPr algn="ctr"/>
            <a:r>
              <a:rPr lang="es-ES" sz="1600" b="1" i="1" dirty="0" smtClean="0">
                <a:solidFill>
                  <a:schemeClr val="bg1"/>
                </a:solidFill>
              </a:rPr>
              <a:t>La profundidad a la que se encuentra el punto inicial</a:t>
            </a:r>
            <a:r>
              <a:rPr lang="es-ES" sz="1600" i="1" dirty="0" smtClean="0">
                <a:solidFill>
                  <a:schemeClr val="bg1"/>
                </a:solidFill>
              </a:rPr>
              <a:t> (hipocentro) del terremoto.</a:t>
            </a:r>
          </a:p>
          <a:p>
            <a:pPr algn="ctr"/>
            <a:r>
              <a:rPr lang="es-ES" sz="1600" b="1" i="1" dirty="0" smtClean="0">
                <a:solidFill>
                  <a:schemeClr val="bg1"/>
                </a:solidFill>
              </a:rPr>
              <a:t>La distancia del epicentro</a:t>
            </a:r>
            <a:r>
              <a:rPr lang="es-ES" sz="1600" i="1" dirty="0" smtClean="0">
                <a:solidFill>
                  <a:schemeClr val="bg1"/>
                </a:solidFill>
              </a:rPr>
              <a:t> (punto superficial donde se inicia el terremoto) </a:t>
            </a:r>
            <a:r>
              <a:rPr lang="es-ES" sz="1600" b="1" i="1" dirty="0" smtClean="0">
                <a:solidFill>
                  <a:schemeClr val="bg1"/>
                </a:solidFill>
              </a:rPr>
              <a:t>a las zonas habitadas</a:t>
            </a:r>
            <a:r>
              <a:rPr lang="es-ES" sz="1600" i="1" dirty="0" smtClean="0">
                <a:solidFill>
                  <a:schemeClr val="bg1"/>
                </a:solidFill>
              </a:rPr>
              <a:t> y la cantidad de personas que vivan en ellas.</a:t>
            </a:r>
          </a:p>
          <a:p>
            <a:pPr algn="ctr"/>
            <a:r>
              <a:rPr lang="es-ES" sz="1600" b="1" i="1" dirty="0" smtClean="0">
                <a:solidFill>
                  <a:schemeClr val="bg1"/>
                </a:solidFill>
              </a:rPr>
              <a:t>Variables dependientes de la plasticidad del terreno</a:t>
            </a:r>
            <a:r>
              <a:rPr lang="es-ES" sz="1600" i="1" dirty="0" smtClean="0">
                <a:solidFill>
                  <a:schemeClr val="bg1"/>
                </a:solidFill>
              </a:rPr>
              <a:t> y la capacidad de disipar y transmitir energía sísmica con la distancia.</a:t>
            </a:r>
          </a:p>
          <a:p>
            <a:pPr algn="ctr"/>
            <a:r>
              <a:rPr lang="es-ES" sz="1600" b="1" i="1" dirty="0" smtClean="0">
                <a:solidFill>
                  <a:schemeClr val="bg1"/>
                </a:solidFill>
              </a:rPr>
              <a:t>La calidad de las edificaciones y las medidas prudenciales que se tomen </a:t>
            </a:r>
            <a:r>
              <a:rPr lang="es-ES" sz="1600" i="1" dirty="0" smtClean="0">
                <a:solidFill>
                  <a:schemeClr val="bg1"/>
                </a:solidFill>
              </a:rPr>
              <a:t>(por ejemplo, si en el primer terremoto los supervivientes deciden quedarse en edificios ya dañados en lugar de buscar espacios abiertos, o en el caso de un tsunami que todo Cristo se quede observando la playa).</a:t>
            </a:r>
            <a:endParaRPr lang="es-ES" sz="1600" i="1" dirty="0">
              <a:solidFill>
                <a:schemeClr val="bg1"/>
              </a:solidFill>
            </a:endParaRPr>
          </a:p>
        </p:txBody>
      </p:sp>
      <p:pic>
        <p:nvPicPr>
          <p:cNvPr id="3" name="Picture 2" descr="C:\Documents and Settings\Dell\Escritorio\earthquake01.jpg"/>
          <p:cNvPicPr>
            <a:picLocks noChangeAspect="1" noChangeArrowheads="1"/>
          </p:cNvPicPr>
          <p:nvPr/>
        </p:nvPicPr>
        <p:blipFill>
          <a:blip r:embed="rId2"/>
          <a:srcRect/>
          <a:stretch>
            <a:fillRect/>
          </a:stretch>
        </p:blipFill>
        <p:spPr bwMode="auto">
          <a:xfrm>
            <a:off x="1785918" y="285727"/>
            <a:ext cx="5643602" cy="3701539"/>
          </a:xfrm>
          <a:prstGeom prst="rect">
            <a:avLst/>
          </a:prstGeom>
          <a:noFill/>
        </p:spPr>
      </p:pic>
    </p:spTree>
  </p:cSld>
  <p:clrMapOvr>
    <a:masterClrMapping/>
  </p:clrMapOvr>
  <p:transition spd="slow" advTm="52000">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PUENTE.jpg"/>
          <p:cNvPicPr>
            <a:picLocks noChangeAspect="1" noChangeArrowheads="1"/>
          </p:cNvPicPr>
          <p:nvPr/>
        </p:nvPicPr>
        <p:blipFill>
          <a:blip r:embed="rId2"/>
          <a:srcRect/>
          <a:stretch>
            <a:fillRect/>
          </a:stretch>
        </p:blipFill>
        <p:spPr bwMode="auto">
          <a:xfrm>
            <a:off x="0" y="0"/>
            <a:ext cx="9169618"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ómo-se-previenen-los-terremotos-1.jpg"/>
          <p:cNvPicPr>
            <a:picLocks noChangeAspect="1" noChangeArrowheads="1"/>
          </p:cNvPicPr>
          <p:nvPr/>
        </p:nvPicPr>
        <p:blipFill>
          <a:blip r:embed="rId2"/>
          <a:srcRect/>
          <a:stretch>
            <a:fillRect/>
          </a:stretch>
        </p:blipFill>
        <p:spPr bwMode="auto">
          <a:xfrm>
            <a:off x="1571604" y="285728"/>
            <a:ext cx="5643602" cy="4416343"/>
          </a:xfrm>
          <a:prstGeom prst="rect">
            <a:avLst/>
          </a:prstGeom>
          <a:noFill/>
        </p:spPr>
      </p:pic>
      <p:sp>
        <p:nvSpPr>
          <p:cNvPr id="3" name="2 Rectángulo"/>
          <p:cNvSpPr/>
          <p:nvPr/>
        </p:nvSpPr>
        <p:spPr>
          <a:xfrm>
            <a:off x="357158" y="4795897"/>
            <a:ext cx="8786842" cy="2062103"/>
          </a:xfrm>
          <a:prstGeom prst="rect">
            <a:avLst/>
          </a:prstGeom>
        </p:spPr>
        <p:txBody>
          <a:bodyPr wrap="square">
            <a:spAutoFit/>
          </a:bodyPr>
          <a:lstStyle/>
          <a:p>
            <a:pPr algn="ctr"/>
            <a:r>
              <a:rPr lang="es-ES" sz="1600" i="1" dirty="0" smtClean="0">
                <a:solidFill>
                  <a:schemeClr val="bg1"/>
                </a:solidFill>
              </a:rPr>
              <a:t>Existe un método para </a:t>
            </a:r>
            <a:r>
              <a:rPr lang="es-ES" sz="1600" b="1" i="1" dirty="0" smtClean="0">
                <a:solidFill>
                  <a:schemeClr val="bg1"/>
                </a:solidFill>
              </a:rPr>
              <a:t>prevenir terremotos</a:t>
            </a:r>
            <a:r>
              <a:rPr lang="es-ES" sz="1600" i="1" dirty="0" smtClean="0">
                <a:solidFill>
                  <a:schemeClr val="bg1"/>
                </a:solidFill>
              </a:rPr>
              <a:t> que contribuye a minimizar los riesgos y que sobre todo, ayuda a preparar a la población para un terremoto. Se trata del </a:t>
            </a:r>
            <a:r>
              <a:rPr lang="es-ES" sz="1600" b="1" i="1" dirty="0" smtClean="0">
                <a:solidFill>
                  <a:schemeClr val="bg1"/>
                </a:solidFill>
              </a:rPr>
              <a:t>sistema SCIGN</a:t>
            </a:r>
            <a:r>
              <a:rPr lang="es-ES" sz="1600" i="1" dirty="0" smtClean="0">
                <a:solidFill>
                  <a:schemeClr val="bg1"/>
                </a:solidFill>
              </a:rPr>
              <a:t> que monitorea el </a:t>
            </a:r>
            <a:r>
              <a:rPr lang="es-ES" sz="1600" b="1" i="1" dirty="0" smtClean="0">
                <a:solidFill>
                  <a:schemeClr val="bg1"/>
                </a:solidFill>
              </a:rPr>
              <a:t>movimiento de las placas tectónicas</a:t>
            </a:r>
            <a:r>
              <a:rPr lang="es-ES" sz="1600" i="1" dirty="0" smtClean="0">
                <a:solidFill>
                  <a:schemeClr val="bg1"/>
                </a:solidFill>
              </a:rPr>
              <a:t> utilizando el sistema de posicionamiento global (GPS).</a:t>
            </a:r>
          </a:p>
          <a:p>
            <a:pPr algn="ctr"/>
            <a:r>
              <a:rPr lang="es-ES" sz="1600" i="1" dirty="0" smtClean="0">
                <a:solidFill>
                  <a:schemeClr val="bg1"/>
                </a:solidFill>
              </a:rPr>
              <a:t>Las relaciones entre los movimientos tectónicos y los terremotos son analizadas en tiempo real por un conjunto de estaciones de GPS, a partir de estas, los expertos estudian los resultados. Además es un sistema totalmente abierto al público, cualquiera que posea un GPS puede acceder al sistema </a:t>
            </a:r>
            <a:r>
              <a:rPr lang="es-ES" sz="1600" b="1" i="1" dirty="0" smtClean="0">
                <a:solidFill>
                  <a:schemeClr val="bg1"/>
                </a:solidFill>
              </a:rPr>
              <a:t>SCIGN</a:t>
            </a:r>
            <a:r>
              <a:rPr lang="es-ES" sz="1600" i="1" dirty="0" smtClean="0">
                <a:solidFill>
                  <a:schemeClr val="bg1"/>
                </a:solidFill>
              </a:rPr>
              <a:t>.</a:t>
            </a:r>
            <a:endParaRPr lang="es-ES" sz="1600" i="1" dirty="0">
              <a:solidFill>
                <a:schemeClr val="bg1"/>
              </a:solidFill>
            </a:endParaRPr>
          </a:p>
        </p:txBody>
      </p:sp>
    </p:spTree>
  </p:cSld>
  <p:clrMapOvr>
    <a:masterClrMapping/>
  </p:clrMapOvr>
  <p:transition spd="slow" advTm="40000">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terremoto_en_haiti_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44444444444444.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39549.jpg"/>
          <p:cNvPicPr>
            <a:picLocks noChangeAspect="1" noChangeArrowheads="1"/>
          </p:cNvPicPr>
          <p:nvPr/>
        </p:nvPicPr>
        <p:blipFill>
          <a:blip r:embed="rId2"/>
          <a:srcRect/>
          <a:stretch>
            <a:fillRect/>
          </a:stretch>
        </p:blipFill>
        <p:spPr bwMode="auto">
          <a:xfrm>
            <a:off x="-54537" y="1571612"/>
            <a:ext cx="9198537" cy="5286388"/>
          </a:xfrm>
          <a:prstGeom prst="rect">
            <a:avLst/>
          </a:prstGeom>
          <a:noFill/>
        </p:spPr>
      </p:pic>
      <p:sp>
        <p:nvSpPr>
          <p:cNvPr id="3" name="2 Rectángulo"/>
          <p:cNvSpPr/>
          <p:nvPr/>
        </p:nvSpPr>
        <p:spPr>
          <a:xfrm>
            <a:off x="1500166" y="285728"/>
            <a:ext cx="6072230" cy="1446550"/>
          </a:xfrm>
          <a:prstGeom prst="rect">
            <a:avLst/>
          </a:prstGeom>
        </p:spPr>
        <p:txBody>
          <a:bodyPr wrap="square">
            <a:spAutoFit/>
          </a:bodyPr>
          <a:lstStyle/>
          <a:p>
            <a:pPr lvl="1" algn="ctr"/>
            <a:r>
              <a:rPr lang="es-ES" sz="88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LORCA</a:t>
            </a:r>
            <a:endParaRPr lang="es-ES" sz="88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spd="slow" advTm="5000">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339548.jpg"/>
          <p:cNvPicPr>
            <a:picLocks noChangeAspect="1" noChangeArrowheads="1"/>
          </p:cNvPicPr>
          <p:nvPr/>
        </p:nvPicPr>
        <p:blipFill>
          <a:blip r:embed="rId2"/>
          <a:srcRect/>
          <a:stretch>
            <a:fillRect/>
          </a:stretch>
        </p:blipFill>
        <p:spPr bwMode="auto">
          <a:xfrm>
            <a:off x="-1" y="0"/>
            <a:ext cx="917929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Lorca-desanimo-esperanza-despues-terremotos_TINIMA20130511_0229_18.jpg"/>
          <p:cNvPicPr>
            <a:picLocks noChangeAspect="1" noChangeArrowheads="1"/>
          </p:cNvPicPr>
          <p:nvPr/>
        </p:nvPicPr>
        <p:blipFill>
          <a:blip r:embed="rId2"/>
          <a:srcRect/>
          <a:stretch>
            <a:fillRect/>
          </a:stretch>
        </p:blipFill>
        <p:spPr bwMode="auto">
          <a:xfrm>
            <a:off x="0" y="0"/>
            <a:ext cx="916093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Documents and Settings\Dell\Escritorio\339544.jpg"/>
          <p:cNvPicPr>
            <a:picLocks noChangeAspect="1" noChangeArrowheads="1"/>
          </p:cNvPicPr>
          <p:nvPr/>
        </p:nvPicPr>
        <p:blipFill>
          <a:blip r:embed="rId2"/>
          <a:srcRect/>
          <a:stretch>
            <a:fillRect/>
          </a:stretch>
        </p:blipFill>
        <p:spPr bwMode="auto">
          <a:xfrm>
            <a:off x="-1" y="0"/>
            <a:ext cx="919853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92edff_terremoto%20espana.jpg"/>
          <p:cNvPicPr>
            <a:picLocks noChangeAspect="1" noChangeArrowheads="1"/>
          </p:cNvPicPr>
          <p:nvPr/>
        </p:nvPicPr>
        <p:blipFill>
          <a:blip r:embed="rId2"/>
          <a:srcRect/>
          <a:stretch>
            <a:fillRect/>
          </a:stretch>
        </p:blipFill>
        <p:spPr bwMode="auto">
          <a:xfrm>
            <a:off x="0" y="0"/>
            <a:ext cx="9179915"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LA_RAZON_369977_terremoto.jpg"/>
          <p:cNvPicPr>
            <a:picLocks noChangeAspect="1" noChangeArrowheads="1"/>
          </p:cNvPicPr>
          <p:nvPr/>
        </p:nvPicPr>
        <p:blipFill>
          <a:blip r:embed="rId2"/>
          <a:srcRect/>
          <a:stretch>
            <a:fillRect/>
          </a:stretch>
        </p:blipFill>
        <p:spPr bwMode="auto">
          <a:xfrm>
            <a:off x="-1" y="0"/>
            <a:ext cx="922958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339512.jpg"/>
          <p:cNvPicPr>
            <a:picLocks noChangeAspect="1" noChangeArrowheads="1"/>
          </p:cNvPicPr>
          <p:nvPr/>
        </p:nvPicPr>
        <p:blipFill>
          <a:blip r:embed="rId2"/>
          <a:srcRect/>
          <a:stretch>
            <a:fillRect/>
          </a:stretch>
        </p:blipFill>
        <p:spPr bwMode="auto">
          <a:xfrm>
            <a:off x="-1" y="0"/>
            <a:ext cx="919853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55291_~1.JPG"/>
          <p:cNvPicPr>
            <a:picLocks noChangeAspect="1" noChangeArrowheads="1"/>
          </p:cNvPicPr>
          <p:nvPr/>
        </p:nvPicPr>
        <p:blipFill>
          <a:blip r:embed="rId2"/>
          <a:srcRect/>
          <a:stretch>
            <a:fillRect/>
          </a:stretch>
        </p:blipFill>
        <p:spPr bwMode="auto">
          <a:xfrm>
            <a:off x="-1" y="0"/>
            <a:ext cx="913200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1571604" y="1285860"/>
            <a:ext cx="6186494" cy="407196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16" name="Picture 4" descr="12"/>
          <p:cNvPicPr>
            <a:picLocks noChangeAspect="1" noChangeArrowheads="1"/>
          </p:cNvPicPr>
          <p:nvPr/>
        </p:nvPicPr>
        <p:blipFill>
          <a:blip r:embed="rId2"/>
          <a:srcRect/>
          <a:stretch>
            <a:fillRect/>
          </a:stretch>
        </p:blipFill>
        <p:spPr bwMode="auto">
          <a:xfrm>
            <a:off x="1428728" y="1142984"/>
            <a:ext cx="6500818" cy="4357688"/>
          </a:xfrm>
          <a:prstGeom prst="rect">
            <a:avLst/>
          </a:prstGeom>
          <a:noFill/>
          <a:ln w="9525">
            <a:noFill/>
            <a:miter lim="800000"/>
            <a:headEnd/>
            <a:tailEnd/>
          </a:ln>
        </p:spPr>
      </p:pic>
      <p:sp>
        <p:nvSpPr>
          <p:cNvPr id="6" name="5 Rectángulo"/>
          <p:cNvSpPr/>
          <p:nvPr/>
        </p:nvSpPr>
        <p:spPr>
          <a:xfrm>
            <a:off x="1285852" y="1643050"/>
            <a:ext cx="6251744" cy="3416302"/>
          </a:xfrm>
          <a:prstGeom prst="rect">
            <a:avLst/>
          </a:prstGeom>
        </p:spPr>
        <p:txBody>
          <a:bodyPr wrap="square" lIns="91422" tIns="45711" rIns="91422" bIns="45711">
            <a:spAutoFit/>
          </a:bodyPr>
          <a:lstStyle/>
          <a:p>
            <a:pPr lvl="1" algn="ctr"/>
            <a:r>
              <a:rPr lang="es-ES" sz="54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5400" b="1" i="1" kern="10" dirty="0" smtClean="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rPr>
              <a:t> BUEN DIA</a:t>
            </a:r>
            <a:endParaRPr lang="es-ES" sz="54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72140"/>
            <a:ext cx="932249" cy="981075"/>
          </a:xfrm>
          <a:prstGeom prst="rect">
            <a:avLst/>
          </a:prstGeom>
          <a:noFill/>
          <a:ln w="38100">
            <a:solidFill>
              <a:srgbClr val="1CDEF8"/>
            </a:solidFill>
            <a:miter lim="800000"/>
            <a:headEnd/>
            <a:tailEnd/>
          </a:ln>
        </p:spPr>
      </p:pic>
      <p:sp>
        <p:nvSpPr>
          <p:cNvPr id="15" name="14 Rectángulo"/>
          <p:cNvSpPr/>
          <p:nvPr/>
        </p:nvSpPr>
        <p:spPr>
          <a:xfrm>
            <a:off x="4929190" y="6000768"/>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
        <p:nvSpPr>
          <p:cNvPr id="17" name="16 Rectángulo"/>
          <p:cNvSpPr/>
          <p:nvPr/>
        </p:nvSpPr>
        <p:spPr>
          <a:xfrm>
            <a:off x="357158" y="6215082"/>
            <a:ext cx="2326278" cy="369332"/>
          </a:xfrm>
          <a:prstGeom prst="rect">
            <a:avLst/>
          </a:prstGeom>
        </p:spPr>
        <p:txBody>
          <a:bodyPr wrap="none">
            <a:spAutoFit/>
          </a:bodyPr>
          <a:lstStyle/>
          <a:p>
            <a:fld id="{796BB46B-41B5-4C18-8E20-95EBBB3587B4}" type="datetime9">
              <a:rPr lang="ro-RO" b="1" smtClean="0">
                <a:solidFill>
                  <a:schemeClr val="bg1"/>
                </a:solidFill>
              </a:rPr>
              <a:pPr/>
              <a:t>22.01.2014 20:30:31</a:t>
            </a:fld>
            <a:endParaRPr lang="es-ES" dirty="0"/>
          </a:p>
        </p:txBody>
      </p:sp>
    </p:spTree>
  </p:cSld>
  <p:clrMapOvr>
    <a:masterClrMapping/>
  </p:clrMapOvr>
  <p:transition spd="slow" advTm="1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4000" decel="100000"/>
                                        <p:tgtEl>
                                          <p:spTgt spid="14"/>
                                        </p:tgtEl>
                                      </p:cBhvr>
                                    </p:animEffect>
                                    <p:anim calcmode="lin" valueType="num">
                                      <p:cBhvr>
                                        <p:cTn id="8" dur="4000" decel="100000" fill="hold"/>
                                        <p:tgtEl>
                                          <p:spTgt spid="14"/>
                                        </p:tgtEl>
                                        <p:attrNameLst>
                                          <p:attrName>style.rotation</p:attrName>
                                        </p:attrNameLst>
                                      </p:cBhvr>
                                      <p:tavLst>
                                        <p:tav tm="0">
                                          <p:val>
                                            <p:fltVal val="-90"/>
                                          </p:val>
                                        </p:tav>
                                        <p:tav tm="100000">
                                          <p:val>
                                            <p:fltVal val="0"/>
                                          </p:val>
                                        </p:tav>
                                      </p:tavLst>
                                    </p:anim>
                                    <p:anim calcmode="lin" valueType="num">
                                      <p:cBhvr>
                                        <p:cTn id="9" dur="4000" decel="100000" fill="hold"/>
                                        <p:tgtEl>
                                          <p:spTgt spid="14"/>
                                        </p:tgtEl>
                                        <p:attrNameLst>
                                          <p:attrName>ppt_x</p:attrName>
                                        </p:attrNameLst>
                                      </p:cBhvr>
                                      <p:tavLst>
                                        <p:tav tm="0">
                                          <p:val>
                                            <p:strVal val="#ppt_x+0.4"/>
                                          </p:val>
                                        </p:tav>
                                        <p:tav tm="100000">
                                          <p:val>
                                            <p:strVal val="#ppt_x-0.05"/>
                                          </p:val>
                                        </p:tav>
                                      </p:tavLst>
                                    </p:anim>
                                    <p:anim calcmode="lin" valueType="num">
                                      <p:cBhvr>
                                        <p:cTn id="10" dur="4000" decel="100000" fill="hold"/>
                                        <p:tgtEl>
                                          <p:spTgt spid="1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1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14"/>
                                        </p:tgtEl>
                                        <p:attrNameLst>
                                          <p:attrName>ppt_y</p:attrName>
                                        </p:attrNameLst>
                                      </p:cBhvr>
                                      <p:tavLst>
                                        <p:tav tm="0">
                                          <p:val>
                                            <p:strVal val="#ppt_y+0.1"/>
                                          </p:val>
                                        </p:tav>
                                        <p:tav tm="100000">
                                          <p:val>
                                            <p:strVal val="#ppt_y"/>
                                          </p:val>
                                        </p:tav>
                                      </p:tavLst>
                                    </p:anim>
                                  </p:childTnLst>
                                </p:cTn>
                              </p:par>
                              <p:par>
                                <p:cTn id="13" presetID="31" presetClass="entr" presetSubtype="0" fill="hold" nodeType="withEffect">
                                  <p:stCondLst>
                                    <p:cond delay="0"/>
                                  </p:stCondLst>
                                  <p:iterate type="lt">
                                    <p:tmPct val="5000"/>
                                  </p:iterate>
                                  <p:childTnLst>
                                    <p:set>
                                      <p:cBhvr>
                                        <p:cTn id="14" dur="1" fill="hold">
                                          <p:stCondLst>
                                            <p:cond delay="0"/>
                                          </p:stCondLst>
                                        </p:cTn>
                                        <p:tgtEl>
                                          <p:spTgt spid="16"/>
                                        </p:tgtEl>
                                        <p:attrNameLst>
                                          <p:attrName>style.visibility</p:attrName>
                                        </p:attrNameLst>
                                      </p:cBhvr>
                                      <p:to>
                                        <p:strVal val="visible"/>
                                      </p:to>
                                    </p:set>
                                    <p:anim calcmode="lin" valueType="num">
                                      <p:cBhvr>
                                        <p:cTn id="15" dur="5000" fill="hold"/>
                                        <p:tgtEl>
                                          <p:spTgt spid="16"/>
                                        </p:tgtEl>
                                        <p:attrNameLst>
                                          <p:attrName>ppt_w</p:attrName>
                                        </p:attrNameLst>
                                      </p:cBhvr>
                                      <p:tavLst>
                                        <p:tav tm="0">
                                          <p:val>
                                            <p:fltVal val="0"/>
                                          </p:val>
                                        </p:tav>
                                        <p:tav tm="100000">
                                          <p:val>
                                            <p:strVal val="#ppt_w"/>
                                          </p:val>
                                        </p:tav>
                                      </p:tavLst>
                                    </p:anim>
                                    <p:anim calcmode="lin" valueType="num">
                                      <p:cBhvr>
                                        <p:cTn id="16" dur="5000" fill="hold"/>
                                        <p:tgtEl>
                                          <p:spTgt spid="16"/>
                                        </p:tgtEl>
                                        <p:attrNameLst>
                                          <p:attrName>ppt_h</p:attrName>
                                        </p:attrNameLst>
                                      </p:cBhvr>
                                      <p:tavLst>
                                        <p:tav tm="0">
                                          <p:val>
                                            <p:fltVal val="0"/>
                                          </p:val>
                                        </p:tav>
                                        <p:tav tm="100000">
                                          <p:val>
                                            <p:strVal val="#ppt_h"/>
                                          </p:val>
                                        </p:tav>
                                      </p:tavLst>
                                    </p:anim>
                                    <p:anim calcmode="lin" valueType="num">
                                      <p:cBhvr>
                                        <p:cTn id="17" dur="5000" fill="hold"/>
                                        <p:tgtEl>
                                          <p:spTgt spid="16"/>
                                        </p:tgtEl>
                                        <p:attrNameLst>
                                          <p:attrName>style.rotation</p:attrName>
                                        </p:attrNameLst>
                                      </p:cBhvr>
                                      <p:tavLst>
                                        <p:tav tm="0">
                                          <p:val>
                                            <p:fltVal val="90"/>
                                          </p:val>
                                        </p:tav>
                                        <p:tav tm="100000">
                                          <p:val>
                                            <p:fltVal val="0"/>
                                          </p:val>
                                        </p:tav>
                                      </p:tavLst>
                                    </p:anim>
                                    <p:animEffect transition="in" filter="fade">
                                      <p:cBhvr>
                                        <p:cTn id="18" dur="5000"/>
                                        <p:tgtEl>
                                          <p:spTgt spid="16"/>
                                        </p:tgtEl>
                                      </p:cBhvr>
                                    </p:animEffect>
                                  </p:childTnLst>
                                </p:cTn>
                              </p:par>
                            </p:childTnLst>
                          </p:cTn>
                        </p:par>
                        <p:par>
                          <p:cTn id="19" fill="hold">
                            <p:stCondLst>
                              <p:cond delay="5000"/>
                            </p:stCondLst>
                            <p:childTnLst>
                              <p:par>
                                <p:cTn id="20" presetID="38" presetClass="entr" presetSubtype="0" accel="50000" fill="hold" nodeType="afterEffect">
                                  <p:stCondLst>
                                    <p:cond delay="0"/>
                                  </p:stCondLst>
                                  <p:iterate type="lt">
                                    <p:tmPct val="50000"/>
                                  </p:iterate>
                                  <p:childTnLst>
                                    <p:set>
                                      <p:cBhvr>
                                        <p:cTn id="21" dur="1" fill="hold">
                                          <p:stCondLst>
                                            <p:cond delay="0"/>
                                          </p:stCondLst>
                                        </p:cTn>
                                        <p:tgtEl>
                                          <p:spTgt spid="6">
                                            <p:txEl>
                                              <p:pRg st="0" end="0"/>
                                            </p:txEl>
                                          </p:spTgt>
                                        </p:tgtEl>
                                        <p:attrNameLst>
                                          <p:attrName>style.visibility</p:attrName>
                                        </p:attrNameLst>
                                      </p:cBhvr>
                                      <p:to>
                                        <p:strVal val="visible"/>
                                      </p:to>
                                    </p:set>
                                    <p:set>
                                      <p:cBhvr>
                                        <p:cTn id="22" dur="455" fill="hold">
                                          <p:stCondLst>
                                            <p:cond delay="0"/>
                                          </p:stCondLst>
                                        </p:cTn>
                                        <p:tgtEl>
                                          <p:spTgt spid="6">
                                            <p:txEl>
                                              <p:pRg st="0" end="0"/>
                                            </p:txEl>
                                          </p:spTgt>
                                        </p:tgtEl>
                                        <p:attrNameLst>
                                          <p:attrName>style.rotation</p:attrName>
                                        </p:attrNameLst>
                                      </p:cBhvr>
                                      <p:to>
                                        <p:strVal val="-45.0"/>
                                      </p:to>
                                    </p:set>
                                    <p:anim calcmode="lin" valueType="num">
                                      <p:cBhvr>
                                        <p:cTn id="23"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4"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25"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6"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27" fill="hold">
                            <p:stCondLst>
                              <p:cond delay="18000"/>
                            </p:stCondLst>
                            <p:childTnLst>
                              <p:par>
                                <p:cTn id="28" presetID="38" presetClass="entr" presetSubtype="0" accel="50000" fill="hold" nodeType="afterEffect">
                                  <p:stCondLst>
                                    <p:cond delay="0"/>
                                  </p:stCondLst>
                                  <p:iterate type="lt">
                                    <p:tmPct val="50000"/>
                                  </p:iterate>
                                  <p:childTnLst>
                                    <p:set>
                                      <p:cBhvr>
                                        <p:cTn id="29" dur="1" fill="hold">
                                          <p:stCondLst>
                                            <p:cond delay="0"/>
                                          </p:stCondLst>
                                        </p:cTn>
                                        <p:tgtEl>
                                          <p:spTgt spid="6">
                                            <p:txEl>
                                              <p:pRg st="1" end="1"/>
                                            </p:txEl>
                                          </p:spTgt>
                                        </p:tgtEl>
                                        <p:attrNameLst>
                                          <p:attrName>style.visibility</p:attrName>
                                        </p:attrNameLst>
                                      </p:cBhvr>
                                      <p:to>
                                        <p:strVal val="visible"/>
                                      </p:to>
                                    </p:set>
                                    <p:set>
                                      <p:cBhvr>
                                        <p:cTn id="30" dur="455" fill="hold">
                                          <p:stCondLst>
                                            <p:cond delay="0"/>
                                          </p:stCondLst>
                                        </p:cTn>
                                        <p:tgtEl>
                                          <p:spTgt spid="6">
                                            <p:txEl>
                                              <p:pRg st="1" end="1"/>
                                            </p:txEl>
                                          </p:spTgt>
                                        </p:tgtEl>
                                        <p:attrNameLst>
                                          <p:attrName>style.rotation</p:attrName>
                                        </p:attrNameLst>
                                      </p:cBhvr>
                                      <p:to>
                                        <p:strVal val="-45.0"/>
                                      </p:to>
                                    </p:set>
                                    <p:anim calcmode="lin" valueType="num">
                                      <p:cBhvr>
                                        <p:cTn id="31"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RREMOT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TERREMOTOS</Template>
  <TotalTime>2</TotalTime>
  <Words>1321</Words>
  <Application>Microsoft Office PowerPoint</Application>
  <PresentationFormat>Presentación en pantalla (4:3)</PresentationFormat>
  <Paragraphs>75</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TERREMOTOS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2014-01-22T19:30:20Z</dcterms:created>
  <dcterms:modified xsi:type="dcterms:W3CDTF">2014-01-22T19:32:55Z</dcterms:modified>
</cp:coreProperties>
</file>