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39"/>
  </p:notesMasterIdLst>
  <p:sldIdLst>
    <p:sldId id="339" r:id="rId3"/>
    <p:sldId id="340" r:id="rId4"/>
    <p:sldId id="341" r:id="rId5"/>
    <p:sldId id="372" r:id="rId6"/>
    <p:sldId id="343" r:id="rId7"/>
    <p:sldId id="373" r:id="rId8"/>
    <p:sldId id="358" r:id="rId9"/>
    <p:sldId id="344" r:id="rId10"/>
    <p:sldId id="345" r:id="rId11"/>
    <p:sldId id="352" r:id="rId12"/>
    <p:sldId id="346" r:id="rId13"/>
    <p:sldId id="347" r:id="rId14"/>
    <p:sldId id="342" r:id="rId15"/>
    <p:sldId id="348" r:id="rId16"/>
    <p:sldId id="349" r:id="rId17"/>
    <p:sldId id="354" r:id="rId18"/>
    <p:sldId id="366" r:id="rId19"/>
    <p:sldId id="350" r:id="rId20"/>
    <p:sldId id="360" r:id="rId21"/>
    <p:sldId id="359" r:id="rId22"/>
    <p:sldId id="356" r:id="rId23"/>
    <p:sldId id="357" r:id="rId24"/>
    <p:sldId id="353" r:id="rId25"/>
    <p:sldId id="351" r:id="rId26"/>
    <p:sldId id="361" r:id="rId27"/>
    <p:sldId id="362" r:id="rId28"/>
    <p:sldId id="363" r:id="rId29"/>
    <p:sldId id="364" r:id="rId30"/>
    <p:sldId id="365" r:id="rId31"/>
    <p:sldId id="371" r:id="rId32"/>
    <p:sldId id="374" r:id="rId33"/>
    <p:sldId id="367" r:id="rId34"/>
    <p:sldId id="369" r:id="rId35"/>
    <p:sldId id="368" r:id="rId36"/>
    <p:sldId id="338" r:id="rId37"/>
    <p:sldId id="375" r:id="rId3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SgT36dPJwQmkGIm9yqQb/A" hashData="In4b28xjNSXnMx4A2xy73NHm0E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B373"/>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550"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3C2E5E-E10C-4313-84EF-A24010F2D358}" type="datetimeFigureOut">
              <a:rPr lang="es-ES" smtClean="0"/>
              <a:pPr/>
              <a:t>21/11/2013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25F0C2E-11F4-4A77-B6AA-2BC581CC474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6090879-F909-41B1-B820-D96FE807932F}" type="slidenum">
              <a:rPr lang="es-ES" smtClean="0"/>
              <a:pPr/>
              <a:t>12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advTm="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05B961A-B7E8-4E7A-9E59-A8A89DB8B73E}"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5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F8115CF-4BCF-425D-93D8-E025072148C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33.gif"/><Relationship Id="rId4" Type="http://schemas.openxmlformats.org/officeDocument/2006/relationships/image" Target="../media/image5.jpeg"/></Relationships>
</file>

<file path=ppt/slides/_rels/slide3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4.png"/><Relationship Id="rId7" Type="http://schemas.openxmlformats.org/officeDocument/2006/relationships/image" Target="../media/image3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Dell\Escritorio\Mona_Lisa_detail_eyes.jpg"/>
          <p:cNvPicPr>
            <a:picLocks noChangeAspect="1" noChangeArrowheads="1"/>
          </p:cNvPicPr>
          <p:nvPr/>
        </p:nvPicPr>
        <p:blipFill>
          <a:blip r:embed="rId3"/>
          <a:srcRect l="8975" r="8975"/>
          <a:stretch>
            <a:fillRect/>
          </a:stretch>
        </p:blipFill>
        <p:spPr bwMode="auto">
          <a:xfrm>
            <a:off x="0" y="0"/>
            <a:ext cx="9144000" cy="6858000"/>
          </a:xfrm>
          <a:prstGeom prst="rect">
            <a:avLst/>
          </a:prstGeom>
          <a:noFill/>
        </p:spPr>
      </p:pic>
      <p:sp>
        <p:nvSpPr>
          <p:cNvPr id="6" name="5 Rectángulo"/>
          <p:cNvSpPr/>
          <p:nvPr/>
        </p:nvSpPr>
        <p:spPr>
          <a:xfrm>
            <a:off x="214282" y="285728"/>
            <a:ext cx="8643998" cy="2195078"/>
          </a:xfrm>
          <a:prstGeom prst="rect">
            <a:avLst/>
          </a:prstGeom>
          <a:noFill/>
          <a:ln>
            <a:noFill/>
          </a:ln>
        </p:spPr>
        <p:txBody>
          <a:bodyPr wrap="square" lIns="91422" tIns="45711" rIns="91422" bIns="45711">
            <a:spAutoFit/>
          </a:bodyPr>
          <a:lstStyle/>
          <a:p>
            <a:pPr algn="ctr"/>
            <a:r>
              <a:rPr lang="es-ES" sz="66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rPr>
              <a:t>¿ QUÉ OCULTA MONA LISA ?</a:t>
            </a:r>
            <a:endParaRPr lang="es-ES" sz="6600" b="1" i="1" kern="10" dirty="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500034" y="5357826"/>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endParaRPr>
          </a:p>
        </p:txBody>
      </p:sp>
      <p:sp>
        <p:nvSpPr>
          <p:cNvPr id="14" name="13 Rectángulo"/>
          <p:cNvSpPr/>
          <p:nvPr/>
        </p:nvSpPr>
        <p:spPr>
          <a:xfrm>
            <a:off x="214282" y="5929330"/>
            <a:ext cx="1871025" cy="646331"/>
          </a:xfrm>
          <a:prstGeom prst="rect">
            <a:avLst/>
          </a:prstGeom>
          <a:solidFill>
            <a:srgbClr val="FFC000"/>
          </a:solidFill>
          <a:ln>
            <a:solidFill>
              <a:schemeClr val="tx2"/>
            </a:solidFill>
          </a:ln>
        </p:spPr>
        <p:txBody>
          <a:bodyPr wrap="none">
            <a:spAutoFit/>
          </a:bodyPr>
          <a:lstStyle/>
          <a:p>
            <a:r>
              <a:rPr lang="pt-BR" b="1" i="1" dirty="0" err="1" smtClean="0">
                <a:latin typeface="Arial Narrow" pitchFamily="34" charset="0"/>
              </a:rPr>
              <a:t>One</a:t>
            </a:r>
            <a:r>
              <a:rPr lang="pt-BR" b="1" i="1" dirty="0" smtClean="0">
                <a:latin typeface="Arial Narrow" pitchFamily="34" charset="0"/>
              </a:rPr>
              <a:t> </a:t>
            </a:r>
            <a:r>
              <a:rPr lang="pt-BR" b="1" i="1" dirty="0" err="1" smtClean="0">
                <a:latin typeface="Arial Narrow" pitchFamily="34" charset="0"/>
              </a:rPr>
              <a:t>of</a:t>
            </a:r>
            <a:r>
              <a:rPr lang="pt-BR" b="1" i="1" dirty="0" smtClean="0">
                <a:latin typeface="Arial Narrow" pitchFamily="34" charset="0"/>
              </a:rPr>
              <a:t> </a:t>
            </a:r>
            <a:r>
              <a:rPr lang="pt-BR" b="1" i="1" dirty="0" err="1" smtClean="0">
                <a:latin typeface="Arial Narrow" pitchFamily="34" charset="0"/>
              </a:rPr>
              <a:t>these</a:t>
            </a:r>
            <a:r>
              <a:rPr lang="pt-BR" b="1" i="1" dirty="0" smtClean="0">
                <a:latin typeface="Arial Narrow" pitchFamily="34" charset="0"/>
              </a:rPr>
              <a:t> </a:t>
            </a:r>
            <a:r>
              <a:rPr lang="pt-BR" b="1" i="1" dirty="0" err="1" smtClean="0">
                <a:latin typeface="Arial Narrow" pitchFamily="34" charset="0"/>
              </a:rPr>
              <a:t>days</a:t>
            </a:r>
            <a:r>
              <a:rPr lang="pt-BR" b="1" i="1" dirty="0" smtClean="0">
                <a:latin typeface="Arial Narrow" pitchFamily="34" charset="0"/>
              </a:rPr>
              <a:t> </a:t>
            </a:r>
          </a:p>
          <a:p>
            <a:pPr algn="ctr"/>
            <a:r>
              <a:rPr lang="pt-BR" b="1" i="1" dirty="0" smtClean="0">
                <a:latin typeface="Arial Narrow" pitchFamily="34" charset="0"/>
              </a:rPr>
              <a:t>( Pink </a:t>
            </a:r>
            <a:r>
              <a:rPr lang="pt-BR" b="1" i="1" dirty="0" err="1" smtClean="0">
                <a:latin typeface="Arial Narrow" pitchFamily="34" charset="0"/>
              </a:rPr>
              <a:t>Floyd</a:t>
            </a:r>
            <a:r>
              <a:rPr lang="pt-BR" b="1" i="1" dirty="0" smtClean="0">
                <a:latin typeface="Arial Narrow" pitchFamily="34" charset="0"/>
              </a:rPr>
              <a:t> </a:t>
            </a:r>
            <a:endParaRPr lang="es-ES" b="1" dirty="0">
              <a:latin typeface="Arial Narrow" pitchFamily="34" charset="0"/>
            </a:endParaRPr>
          </a:p>
        </p:txBody>
      </p:sp>
    </p:spTree>
  </p:cSld>
  <p:clrMapOvr>
    <a:masterClrMapping/>
  </p:clrMapOvr>
  <p:transition advTm="13000">
    <p:sndAc>
      <p:stSnd loop="1">
        <p:snd r:embed="rId2" name="10-One of These Days.wav-MIX.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1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6">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7" presetClass="entr" presetSubtype="10" fill="hold" nodeType="clickEffect">
                                  <p:stCondLst>
                                    <p:cond delay="0"/>
                                  </p:stCondLst>
                                  <p:iterate type="lt">
                                    <p:tmPct val="0"/>
                                  </p:iterate>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p:cTn id="14"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5" dur="5000" fill="hold"/>
                                        <p:tgtEl>
                                          <p:spTgt spid="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Mona_Lisa_detail_eyes.jpg"/>
          <p:cNvPicPr>
            <a:picLocks noChangeAspect="1" noChangeArrowheads="1"/>
          </p:cNvPicPr>
          <p:nvPr/>
        </p:nvPicPr>
        <p:blipFill>
          <a:blip r:embed="rId2"/>
          <a:srcRect l="8975" r="8975"/>
          <a:stretch>
            <a:fillRect/>
          </a:stretch>
        </p:blipFill>
        <p:spPr bwMode="auto">
          <a:xfrm>
            <a:off x="0" y="0"/>
            <a:ext cx="9144000" cy="6858000"/>
          </a:xfrm>
          <a:prstGeom prst="rect">
            <a:avLst/>
          </a:prstGeom>
          <a:noFill/>
        </p:spPr>
      </p:pic>
      <p:sp>
        <p:nvSpPr>
          <p:cNvPr id="2" name="1 Rectángulo"/>
          <p:cNvSpPr/>
          <p:nvPr/>
        </p:nvSpPr>
        <p:spPr>
          <a:xfrm>
            <a:off x="1142976" y="4549676"/>
            <a:ext cx="7572428" cy="2308324"/>
          </a:xfrm>
          <a:prstGeom prst="rect">
            <a:avLst/>
          </a:prstGeom>
          <a:ln>
            <a:noFill/>
          </a:ln>
        </p:spPr>
        <p:txBody>
          <a:bodyPr wrap="square">
            <a:spAutoFit/>
          </a:bodyPr>
          <a:lstStyle/>
          <a:p>
            <a:pPr algn="ctr"/>
            <a:r>
              <a:rPr lang="es-ES" sz="7200" b="1" dirty="0" smtClean="0">
                <a:solidFill>
                  <a:srgbClr val="7C3B06"/>
                </a:solidFill>
                <a:latin typeface="Impact" pitchFamily="34" charset="0"/>
              </a:rPr>
              <a:t>¿Qué oculta la Mona Lisa?</a:t>
            </a:r>
            <a:endParaRPr lang="es-ES" sz="7200" b="1" dirty="0">
              <a:solidFill>
                <a:srgbClr val="7C3B06"/>
              </a:solidFill>
              <a:latin typeface="Impact" pitchFamily="34" charset="0"/>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8" dur="3000" fill="hold"/>
                                        <p:tgtEl>
                                          <p:spTgt spid="2">
                                            <p:txEl>
                                              <p:pRg st="0" end="0"/>
                                            </p:txEl>
                                          </p:spTgt>
                                        </p:tgtEl>
                                        <p:attrNameLst>
                                          <p:attrName>ppt_y</p:attrName>
                                        </p:attrNameLst>
                                      </p:cBhvr>
                                      <p:tavLst>
                                        <p:tav tm="0">
                                          <p:val>
                                            <p:strVal val="#ppt_y+#ppt_h/2"/>
                                          </p:val>
                                        </p:tav>
                                        <p:tav tm="100000">
                                          <p:val>
                                            <p:strVal val="#ppt_y"/>
                                          </p:val>
                                        </p:tav>
                                      </p:tavLst>
                                    </p:anim>
                                    <p:anim calcmode="lin" valueType="num">
                                      <p:cBhvr>
                                        <p:cTn id="9" dur="3000" fill="hold"/>
                                        <p:tgtEl>
                                          <p:spTgt spid="2">
                                            <p:txEl>
                                              <p:pRg st="0" end="0"/>
                                            </p:txEl>
                                          </p:spTgt>
                                        </p:tgtEl>
                                        <p:attrNameLst>
                                          <p:attrName>ppt_w</p:attrName>
                                        </p:attrNameLst>
                                      </p:cBhvr>
                                      <p:tavLst>
                                        <p:tav tm="0">
                                          <p:val>
                                            <p:strVal val="#ppt_w"/>
                                          </p:val>
                                        </p:tav>
                                        <p:tav tm="100000">
                                          <p:val>
                                            <p:strVal val="#ppt_w"/>
                                          </p:val>
                                        </p:tav>
                                      </p:tavLst>
                                    </p:anim>
                                    <p:anim calcmode="lin" valueType="num">
                                      <p:cBhvr>
                                        <p:cTn id="10" dur="3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5786446" y="1000108"/>
            <a:ext cx="2786082" cy="5357850"/>
          </a:xfrm>
          <a:prstGeom prst="rect">
            <a:avLst/>
          </a:prstGeom>
          <a:solidFill>
            <a:srgbClr val="DFB373"/>
          </a:solidFill>
          <a:ln w="9525">
            <a:solidFill>
              <a:schemeClr val="tx1"/>
            </a:solidFill>
            <a:miter lim="800000"/>
            <a:headEnd/>
            <a:tailEnd/>
          </a:ln>
          <a:effectLst/>
        </p:spPr>
        <p:txBody>
          <a:bodyPr wrap="none" anchor="ctr"/>
          <a:lstStyle/>
          <a:p>
            <a:endParaRPr lang="es-ES"/>
          </a:p>
        </p:txBody>
      </p:sp>
      <p:sp>
        <p:nvSpPr>
          <p:cNvPr id="2" name="1 Rectángulo"/>
          <p:cNvSpPr/>
          <p:nvPr/>
        </p:nvSpPr>
        <p:spPr>
          <a:xfrm>
            <a:off x="6072198" y="1285860"/>
            <a:ext cx="2714628" cy="5016758"/>
          </a:xfrm>
          <a:prstGeom prst="rect">
            <a:avLst/>
          </a:prstGeom>
        </p:spPr>
        <p:txBody>
          <a:bodyPr wrap="square">
            <a:spAutoFit/>
          </a:bodyPr>
          <a:lstStyle/>
          <a:p>
            <a:r>
              <a:rPr lang="es-ES" sz="3200" i="1" dirty="0" smtClean="0">
                <a:latin typeface="Impact" pitchFamily="34" charset="0"/>
              </a:rPr>
              <a:t>La pintura de Leonardo da Vinci de una mujer de enigmática sonrisa ha sido una fuente de intriga desde hace años.</a:t>
            </a:r>
            <a:endParaRPr lang="es-ES" sz="3200" i="1" dirty="0">
              <a:latin typeface="Impact" pitchFamily="34" charset="0"/>
            </a:endParaRPr>
          </a:p>
        </p:txBody>
      </p:sp>
      <p:pic>
        <p:nvPicPr>
          <p:cNvPr id="3" name="Picture 2" descr="C:\Documents and Settings\Dell\Escritorio\481px-Mona_Lisa_headcrop.jpg"/>
          <p:cNvPicPr>
            <a:picLocks noChangeAspect="1" noChangeArrowheads="1"/>
          </p:cNvPicPr>
          <p:nvPr/>
        </p:nvPicPr>
        <p:blipFill>
          <a:blip r:embed="rId2"/>
          <a:srcRect/>
          <a:stretch>
            <a:fillRect/>
          </a:stretch>
        </p:blipFill>
        <p:spPr bwMode="auto">
          <a:xfrm>
            <a:off x="0" y="0"/>
            <a:ext cx="5572132" cy="6950684"/>
          </a:xfrm>
          <a:prstGeom prst="rect">
            <a:avLst/>
          </a:prstGeom>
          <a:noFill/>
        </p:spPr>
      </p:pic>
      <p:pic>
        <p:nvPicPr>
          <p:cNvPr id="5" name="Picture 4" descr="pc12"/>
          <p:cNvPicPr>
            <a:picLocks noChangeAspect="1" noChangeArrowheads="1" noCrop="1"/>
          </p:cNvPicPr>
          <p:nvPr/>
        </p:nvPicPr>
        <p:blipFill>
          <a:blip r:embed="rId3"/>
          <a:srcRect/>
          <a:stretch>
            <a:fillRect/>
          </a:stretch>
        </p:blipFill>
        <p:spPr bwMode="auto">
          <a:xfrm>
            <a:off x="214282" y="5992580"/>
            <a:ext cx="1071570" cy="86542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3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decel="100000"/>
                                        <p:tgtEl>
                                          <p:spTgt spid="4"/>
                                        </p:tgtEl>
                                      </p:cBhvr>
                                    </p:animEffect>
                                    <p:anim calcmode="lin" valueType="num">
                                      <p:cBhvr>
                                        <p:cTn id="14" dur="4000" decel="100000" fill="hold"/>
                                        <p:tgtEl>
                                          <p:spTgt spid="4"/>
                                        </p:tgtEl>
                                        <p:attrNameLst>
                                          <p:attrName>style.rotation</p:attrName>
                                        </p:attrNameLst>
                                      </p:cBhvr>
                                      <p:tavLst>
                                        <p:tav tm="0">
                                          <p:val>
                                            <p:fltVal val="-90"/>
                                          </p:val>
                                        </p:tav>
                                        <p:tav tm="100000">
                                          <p:val>
                                            <p:fltVal val="0"/>
                                          </p:val>
                                        </p:tav>
                                      </p:tavLst>
                                    </p:anim>
                                    <p:anim calcmode="lin" valueType="num">
                                      <p:cBhvr>
                                        <p:cTn id="15" dur="4000" decel="100000" fill="hold"/>
                                        <p:tgtEl>
                                          <p:spTgt spid="4"/>
                                        </p:tgtEl>
                                        <p:attrNameLst>
                                          <p:attrName>ppt_x</p:attrName>
                                        </p:attrNameLst>
                                      </p:cBhvr>
                                      <p:tavLst>
                                        <p:tav tm="0">
                                          <p:val>
                                            <p:strVal val="#ppt_x+0.4"/>
                                          </p:val>
                                        </p:tav>
                                        <p:tav tm="100000">
                                          <p:val>
                                            <p:strVal val="#ppt_x-0.05"/>
                                          </p:val>
                                        </p:tav>
                                      </p:tavLst>
                                    </p:anim>
                                    <p:anim calcmode="lin" valueType="num">
                                      <p:cBhvr>
                                        <p:cTn id="16" dur="4000" decel="100000" fill="hold"/>
                                        <p:tgtEl>
                                          <p:spTgt spid="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par>
                                <p:cTn id="19" presetID="10"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la-sonrisa-de-la-mona2.jpg"/>
          <p:cNvPicPr>
            <a:picLocks noChangeAspect="1" noChangeArrowheads="1"/>
          </p:cNvPicPr>
          <p:nvPr/>
        </p:nvPicPr>
        <p:blipFill>
          <a:blip r:embed="rId2"/>
          <a:srcRect/>
          <a:stretch>
            <a:fillRect/>
          </a:stretch>
        </p:blipFill>
        <p:spPr bwMode="auto">
          <a:xfrm>
            <a:off x="0" y="0"/>
            <a:ext cx="9136162" cy="6858000"/>
          </a:xfrm>
          <a:prstGeom prst="rect">
            <a:avLst/>
          </a:prstGeom>
          <a:noFill/>
        </p:spPr>
      </p:pic>
    </p:spTree>
  </p:cSld>
  <p:clrMapOvr>
    <a:masterClrMapping/>
  </p:clrMapOvr>
  <p:transition advTm="5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5786446" y="1857364"/>
            <a:ext cx="3071834" cy="4500594"/>
          </a:xfrm>
          <a:prstGeom prst="rect">
            <a:avLst/>
          </a:prstGeom>
          <a:solidFill>
            <a:srgbClr val="DFB373"/>
          </a:solidFill>
          <a:ln w="9525">
            <a:solidFill>
              <a:schemeClr val="tx1"/>
            </a:solidFill>
            <a:miter lim="800000"/>
            <a:headEnd/>
            <a:tailEnd/>
          </a:ln>
          <a:effectLst/>
        </p:spPr>
        <p:txBody>
          <a:bodyPr wrap="none" anchor="ctr"/>
          <a:lstStyle/>
          <a:p>
            <a:endParaRPr lang="es-ES"/>
          </a:p>
        </p:txBody>
      </p:sp>
      <p:sp>
        <p:nvSpPr>
          <p:cNvPr id="4" name="3 Rectángulo"/>
          <p:cNvSpPr/>
          <p:nvPr/>
        </p:nvSpPr>
        <p:spPr>
          <a:xfrm>
            <a:off x="5715008" y="2285992"/>
            <a:ext cx="3214678" cy="3785652"/>
          </a:xfrm>
          <a:prstGeom prst="rect">
            <a:avLst/>
          </a:prstGeom>
        </p:spPr>
        <p:txBody>
          <a:bodyPr wrap="square">
            <a:spAutoFit/>
          </a:bodyPr>
          <a:lstStyle/>
          <a:p>
            <a:pPr algn="ctr"/>
            <a:r>
              <a:rPr lang="es-ES" sz="4000" i="1" dirty="0">
                <a:latin typeface="Impact" pitchFamily="34" charset="0"/>
              </a:rPr>
              <a:t>Revelan increíbles misterios ocultos en “La Mona Lisa” de Da Vinci </a:t>
            </a:r>
          </a:p>
        </p:txBody>
      </p:sp>
      <p:pic>
        <p:nvPicPr>
          <p:cNvPr id="3" name="Picture 2" descr="C:\Documents and Settings\Dell\Escritorio\14_monalisa_gioconda_arte_estudio_belleza_quo_192_galeria_portrait.jpg"/>
          <p:cNvPicPr>
            <a:picLocks noChangeAspect="1" noChangeArrowheads="1"/>
          </p:cNvPicPr>
          <p:nvPr/>
        </p:nvPicPr>
        <p:blipFill>
          <a:blip r:embed="rId2"/>
          <a:srcRect t="5187"/>
          <a:stretch>
            <a:fillRect/>
          </a:stretch>
        </p:blipFill>
        <p:spPr bwMode="auto">
          <a:xfrm>
            <a:off x="0" y="0"/>
            <a:ext cx="5553105" cy="6858000"/>
          </a:xfrm>
          <a:prstGeom prst="rect">
            <a:avLst/>
          </a:prstGeom>
          <a:noFill/>
        </p:spPr>
      </p:pic>
      <p:pic>
        <p:nvPicPr>
          <p:cNvPr id="6" name="Picture 4" descr="pc12"/>
          <p:cNvPicPr>
            <a:picLocks noChangeAspect="1" noChangeArrowheads="1" noCrop="1"/>
          </p:cNvPicPr>
          <p:nvPr/>
        </p:nvPicPr>
        <p:blipFill>
          <a:blip r:embed="rId3"/>
          <a:srcRect/>
          <a:stretch>
            <a:fillRect/>
          </a:stretch>
        </p:blipFill>
        <p:spPr bwMode="auto">
          <a:xfrm>
            <a:off x="214282" y="5992580"/>
            <a:ext cx="1071570" cy="86542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3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8" dur="3000" fill="hold"/>
                                        <p:tgtEl>
                                          <p:spTgt spid="4">
                                            <p:txEl>
                                              <p:pRg st="0" end="0"/>
                                            </p:txEl>
                                          </p:spTgt>
                                        </p:tgtEl>
                                        <p:attrNameLst>
                                          <p:attrName>ppt_y</p:attrName>
                                        </p:attrNameLst>
                                      </p:cBhvr>
                                      <p:tavLst>
                                        <p:tav tm="0">
                                          <p:val>
                                            <p:strVal val="#ppt_y+#ppt_h/2"/>
                                          </p:val>
                                        </p:tav>
                                        <p:tav tm="100000">
                                          <p:val>
                                            <p:strVal val="#ppt_y"/>
                                          </p:val>
                                        </p:tav>
                                      </p:tavLst>
                                    </p:anim>
                                    <p:anim calcmode="lin" valueType="num">
                                      <p:cBhvr>
                                        <p:cTn id="9" dur="3000" fill="hold"/>
                                        <p:tgtEl>
                                          <p:spTgt spid="4">
                                            <p:txEl>
                                              <p:pRg st="0" end="0"/>
                                            </p:txEl>
                                          </p:spTgt>
                                        </p:tgtEl>
                                        <p:attrNameLst>
                                          <p:attrName>ppt_w</p:attrName>
                                        </p:attrNameLst>
                                      </p:cBhvr>
                                      <p:tavLst>
                                        <p:tav tm="0">
                                          <p:val>
                                            <p:strVal val="#ppt_w"/>
                                          </p:val>
                                        </p:tav>
                                        <p:tav tm="100000">
                                          <p:val>
                                            <p:strVal val="#ppt_w"/>
                                          </p:val>
                                        </p:tav>
                                      </p:tavLst>
                                    </p:anim>
                                    <p:anim calcmode="lin" valueType="num">
                                      <p:cBhvr>
                                        <p:cTn id="10" dur="3000" fill="hold"/>
                                        <p:tgtEl>
                                          <p:spTgt spid="4">
                                            <p:txEl>
                                              <p:pRg st="0" end="0"/>
                                            </p:txEl>
                                          </p:spTgt>
                                        </p:tgtEl>
                                        <p:attrNameLst>
                                          <p:attrName>ppt_h</p:attrName>
                                        </p:attrNameLst>
                                      </p:cBhvr>
                                      <p:tavLst>
                                        <p:tav tm="0">
                                          <p:val>
                                            <p:fltVal val="0"/>
                                          </p:val>
                                        </p:tav>
                                        <p:tav tm="100000">
                                          <p:val>
                                            <p:strVal val="#ppt_h"/>
                                          </p:val>
                                        </p:tav>
                                      </p:tavLst>
                                    </p:anim>
                                  </p:childTnLst>
                                </p:cTn>
                              </p:par>
                              <p:par>
                                <p:cTn id="11" presetID="3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4000" decel="100000"/>
                                        <p:tgtEl>
                                          <p:spTgt spid="5"/>
                                        </p:tgtEl>
                                      </p:cBhvr>
                                    </p:animEffect>
                                    <p:anim calcmode="lin" valueType="num">
                                      <p:cBhvr>
                                        <p:cTn id="14" dur="4000" decel="100000" fill="hold"/>
                                        <p:tgtEl>
                                          <p:spTgt spid="5"/>
                                        </p:tgtEl>
                                        <p:attrNameLst>
                                          <p:attrName>style.rotation</p:attrName>
                                        </p:attrNameLst>
                                      </p:cBhvr>
                                      <p:tavLst>
                                        <p:tav tm="0">
                                          <p:val>
                                            <p:fltVal val="-90"/>
                                          </p:val>
                                        </p:tav>
                                        <p:tav tm="100000">
                                          <p:val>
                                            <p:fltVal val="0"/>
                                          </p:val>
                                        </p:tav>
                                      </p:tavLst>
                                    </p:anim>
                                    <p:anim calcmode="lin" valueType="num">
                                      <p:cBhvr>
                                        <p:cTn id="15" dur="4000" decel="100000" fill="hold"/>
                                        <p:tgtEl>
                                          <p:spTgt spid="5"/>
                                        </p:tgtEl>
                                        <p:attrNameLst>
                                          <p:attrName>ppt_x</p:attrName>
                                        </p:attrNameLst>
                                      </p:cBhvr>
                                      <p:tavLst>
                                        <p:tav tm="0">
                                          <p:val>
                                            <p:strVal val="#ppt_x+0.4"/>
                                          </p:val>
                                        </p:tav>
                                        <p:tav tm="100000">
                                          <p:val>
                                            <p:strVal val="#ppt_x-0.05"/>
                                          </p:val>
                                        </p:tav>
                                      </p:tavLst>
                                    </p:anim>
                                    <p:anim calcmode="lin" valueType="num">
                                      <p:cBhvr>
                                        <p:cTn id="16" dur="4000" decel="100000" fill="hold"/>
                                        <p:tgtEl>
                                          <p:spTgt spid="5"/>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5"/>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5"/>
                                        </p:tgtEl>
                                        <p:attrNameLst>
                                          <p:attrName>ppt_y</p:attrName>
                                        </p:attrNameLst>
                                      </p:cBhvr>
                                      <p:tavLst>
                                        <p:tav tm="0">
                                          <p:val>
                                            <p:strVal val="#ppt_y+0.1"/>
                                          </p:val>
                                        </p:tav>
                                        <p:tav tm="100000">
                                          <p:val>
                                            <p:strVal val="#ppt_y"/>
                                          </p:val>
                                        </p:tav>
                                      </p:tavLst>
                                    </p:anim>
                                  </p:childTnLst>
                                </p:cTn>
                              </p:par>
                              <p:par>
                                <p:cTn id="19" presetID="10"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DaVinci_MonaLisa1b.jpg"/>
          <p:cNvPicPr>
            <a:picLocks noChangeAspect="1" noChangeArrowheads="1"/>
          </p:cNvPicPr>
          <p:nvPr/>
        </p:nvPicPr>
        <p:blipFill>
          <a:blip r:embed="rId2"/>
          <a:srcRect/>
          <a:stretch>
            <a:fillRect/>
          </a:stretch>
        </p:blipFill>
        <p:spPr bwMode="auto">
          <a:xfrm>
            <a:off x="2071670" y="-25307"/>
            <a:ext cx="5286380" cy="6883307"/>
          </a:xfrm>
          <a:prstGeom prst="rect">
            <a:avLst/>
          </a:prstGeom>
          <a:noFill/>
        </p:spPr>
      </p:pic>
    </p:spTree>
  </p:cSld>
  <p:clrMapOvr>
    <a:masterClrMapping/>
  </p:clrMapOvr>
  <p:transition advTm="5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51.jpg"/>
          <p:cNvPicPr>
            <a:picLocks noChangeAspect="1" noChangeArrowheads="1"/>
          </p:cNvPicPr>
          <p:nvPr/>
        </p:nvPicPr>
        <p:blipFill>
          <a:blip r:embed="rId2"/>
          <a:srcRect/>
          <a:stretch>
            <a:fillRect/>
          </a:stretch>
        </p:blipFill>
        <p:spPr bwMode="auto">
          <a:xfrm>
            <a:off x="-19050" y="0"/>
            <a:ext cx="9163050" cy="6858000"/>
          </a:xfrm>
          <a:prstGeom prst="rect">
            <a:avLst/>
          </a:prstGeom>
          <a:noFill/>
        </p:spPr>
      </p:pic>
    </p:spTree>
  </p:cSld>
  <p:clrMapOvr>
    <a:masterClrMapping/>
  </p:clrMapOvr>
  <p:transition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6161.jpg"/>
          <p:cNvPicPr>
            <a:picLocks noChangeAspect="1" noChangeArrowheads="1"/>
          </p:cNvPicPr>
          <p:nvPr/>
        </p:nvPicPr>
        <p:blipFill>
          <a:blip r:embed="rId2"/>
          <a:srcRect/>
          <a:stretch>
            <a:fillRect/>
          </a:stretch>
        </p:blipFill>
        <p:spPr bwMode="auto">
          <a:xfrm>
            <a:off x="1714480" y="0"/>
            <a:ext cx="5214974" cy="6988065"/>
          </a:xfrm>
          <a:prstGeom prst="rect">
            <a:avLst/>
          </a:prstGeom>
          <a:noFill/>
        </p:spPr>
      </p:pic>
    </p:spTree>
  </p:cSld>
  <p:clrMapOvr>
    <a:masterClrMapping/>
  </p:clrMapOvr>
  <p:transition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786314" y="500042"/>
            <a:ext cx="4000496" cy="6278642"/>
          </a:xfrm>
          <a:prstGeom prst="rect">
            <a:avLst/>
          </a:prstGeom>
        </p:spPr>
        <p:txBody>
          <a:bodyPr wrap="square">
            <a:spAutoFit/>
          </a:bodyPr>
          <a:lstStyle/>
          <a:p>
            <a:r>
              <a:rPr lang="es-ES" sz="1600" b="1" i="1" dirty="0" smtClean="0">
                <a:latin typeface="Comic Sans MS" pitchFamily="66" charset="0"/>
              </a:rPr>
              <a:t>Artistas contemporáneos y científicos continúan investigando los misterios de la Mona Lisa, el genial trabajo de Leonardo da Vinci, concebido hace 500 años.</a:t>
            </a:r>
          </a:p>
          <a:p>
            <a:r>
              <a:rPr lang="es-ES" sz="1600" b="1" i="1" dirty="0" smtClean="0">
                <a:latin typeface="Comic Sans MS" pitchFamily="66" charset="0"/>
              </a:rPr>
              <a:t>Uno de los descubrimientos de la "investigación artística" realizada por Ron Piccirillo señala que el cuadro de la Mona Lisa contiene dibujos escondidos de cabezas de animales.</a:t>
            </a:r>
          </a:p>
          <a:p>
            <a:r>
              <a:rPr lang="es-ES" sz="1600" b="1" i="1" dirty="0" smtClean="0">
                <a:latin typeface="Comic Sans MS" pitchFamily="66" charset="0"/>
              </a:rPr>
              <a:t>De acuerdo con el artista, cerca de la Mona Lisa aparecen la cabeza de un león, un mono y un búfalo.</a:t>
            </a:r>
          </a:p>
          <a:p>
            <a:r>
              <a:rPr lang="es-ES" sz="1600" b="1" i="1" dirty="0" smtClean="0">
                <a:latin typeface="Comic Sans MS" pitchFamily="66" charset="0"/>
              </a:rPr>
              <a:t>Además, Piccirillo observó una forma de serpiente que parece venir desde el lado izquierdo de la pintura. Estos elementos se hacen visibles cuando la imagen se convierte en horizontal.</a:t>
            </a:r>
          </a:p>
          <a:p>
            <a:r>
              <a:rPr lang="es-ES" sz="1600" b="1" i="1" dirty="0" smtClean="0">
                <a:latin typeface="Comic Sans MS" pitchFamily="66" charset="0"/>
              </a:rPr>
              <a:t>Piccirillo Ron sostiene que el descubrimiento fue posible gracias a que Leonardo da Vinci dejó escritas algunas de sus técnicas de pintura, incluyendo la de desarrollar algunas imágenes en 45º dentro de sus cuadros</a:t>
            </a:r>
            <a:r>
              <a:rPr lang="es-ES" b="1" i="1" dirty="0" smtClean="0"/>
              <a:t>.</a:t>
            </a:r>
            <a:endParaRPr lang="es-ES" b="1" i="1" dirty="0"/>
          </a:p>
        </p:txBody>
      </p:sp>
      <p:pic>
        <p:nvPicPr>
          <p:cNvPr id="3" name="Picture 2" descr="C:\Documents and Settings\Dell\Escritorio\402px-Mona_Lisa,_by_Leonardo_da_Vinci,_from_C2RMF_retouched.jpg"/>
          <p:cNvPicPr>
            <a:picLocks noChangeAspect="1" noChangeArrowheads="1"/>
          </p:cNvPicPr>
          <p:nvPr/>
        </p:nvPicPr>
        <p:blipFill>
          <a:blip r:embed="rId2"/>
          <a:srcRect/>
          <a:stretch>
            <a:fillRect/>
          </a:stretch>
        </p:blipFill>
        <p:spPr bwMode="auto">
          <a:xfrm>
            <a:off x="0" y="0"/>
            <a:ext cx="4602530" cy="6858000"/>
          </a:xfrm>
          <a:prstGeom prst="rect">
            <a:avLst/>
          </a:prstGeom>
          <a:noFill/>
        </p:spPr>
      </p:pic>
      <p:pic>
        <p:nvPicPr>
          <p:cNvPr id="4" name="Picture 4" descr="pc12"/>
          <p:cNvPicPr>
            <a:picLocks noChangeAspect="1" noChangeArrowheads="1" noCrop="1"/>
          </p:cNvPicPr>
          <p:nvPr/>
        </p:nvPicPr>
        <p:blipFill>
          <a:blip r:embed="rId3"/>
          <a:srcRect/>
          <a:stretch>
            <a:fillRect/>
          </a:stretch>
        </p:blipFill>
        <p:spPr bwMode="auto">
          <a:xfrm>
            <a:off x="214282" y="5992580"/>
            <a:ext cx="1071570" cy="86542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Mona_Lis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071546"/>
            <a:ext cx="7643866" cy="5355312"/>
          </a:xfrm>
          <a:prstGeom prst="rect">
            <a:avLst/>
          </a:prstGeom>
        </p:spPr>
        <p:txBody>
          <a:bodyPr wrap="square">
            <a:spAutoFit/>
          </a:bodyPr>
          <a:lstStyle/>
          <a:p>
            <a:r>
              <a:rPr lang="es-ES" b="1" i="1" dirty="0">
                <a:latin typeface="Comic Sans MS" pitchFamily="66" charset="0"/>
              </a:rPr>
              <a:t>Con ello, se abre un nuevo episodio dentro de la críptica historia de este retrato. Seguramente, cuando Leonardo Da Vinci pintó “La Gioconda”, cosa que le llevó desde el año 1503 hasta 1506, seguramente no se imaginaba que su pintura más famosa iba a despertar tantos enigmas, enredos y curiosidades.</a:t>
            </a:r>
          </a:p>
          <a:p>
            <a:r>
              <a:rPr lang="es-ES" b="1" i="1" dirty="0">
                <a:latin typeface="Comic Sans MS" pitchFamily="66" charset="0"/>
              </a:rPr>
              <a:t>No muchos lo saben, pero curiosamente, en el retrato siempre había llamado la atención que no contaba con cejas, ¿acaso para atraer nuestra atención hacia sus ojos?. Esa era unas de las grandes dudas, hasta que en 1980 se comenzara a estudiarla atentamente.</a:t>
            </a:r>
          </a:p>
          <a:p>
            <a:r>
              <a:rPr lang="es-ES" b="1" i="1" dirty="0">
                <a:latin typeface="Comic Sans MS" pitchFamily="66" charset="0"/>
              </a:rPr>
              <a:t>Una de las obras más misteriosas en la historia del arte sigue dando de que hablar. Este enigmático retrato del siglo XVI, pintado en óleo por el genial Leonardo da Vinci, parece una especie de caja de Pandora repleta de secretos codificados. También conocida como La Gioconda, por supuestamente representar a Lisa Gherardini, mujer de Francesco de </a:t>
            </a:r>
            <a:r>
              <a:rPr lang="es-ES" b="1" i="1" dirty="0" smtClean="0">
                <a:latin typeface="Comic Sans MS" pitchFamily="66" charset="0"/>
              </a:rPr>
              <a:t>Gioconda, </a:t>
            </a:r>
            <a:r>
              <a:rPr lang="es-ES" b="1" i="1" dirty="0">
                <a:latin typeface="Comic Sans MS" pitchFamily="66" charset="0"/>
              </a:rPr>
              <a:t>ha intrigado una vez más a los historiadores tras confirmarse la presencia de un código oculto, compuesto de letras y números, que se encuentra disimulado en los ojos de esta mujer.</a:t>
            </a:r>
          </a:p>
        </p:txBody>
      </p:sp>
      <p:pic>
        <p:nvPicPr>
          <p:cNvPr id="3" name="Picture 4" descr="pc12"/>
          <p:cNvPicPr>
            <a:picLocks noChangeAspect="1" noChangeArrowheads="1" noCrop="1"/>
          </p:cNvPicPr>
          <p:nvPr/>
        </p:nvPicPr>
        <p:blipFill>
          <a:blip r:embed="rId2"/>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o-MONA-LISA-facebook.jpg"/>
          <p:cNvPicPr>
            <a:picLocks noChangeAspect="1" noChangeArrowheads="1"/>
          </p:cNvPicPr>
          <p:nvPr/>
        </p:nvPicPr>
        <p:blipFill>
          <a:blip r:embed="rId3"/>
          <a:srcRect l="6711" r="6711"/>
          <a:stretch>
            <a:fillRect/>
          </a:stretch>
        </p:blipFill>
        <p:spPr bwMode="auto">
          <a:xfrm>
            <a:off x="0" y="0"/>
            <a:ext cx="9215502" cy="6858000"/>
          </a:xfrm>
          <a:prstGeom prst="rect">
            <a:avLst/>
          </a:prstGeom>
          <a:noFill/>
        </p:spPr>
      </p:pic>
    </p:spTree>
  </p:cSld>
  <p:clrMapOvr>
    <a:masterClrMapping/>
  </p:clrMapOvr>
  <p:transition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caras.jpg"/>
          <p:cNvPicPr>
            <a:picLocks noChangeAspect="1" noChangeArrowheads="1"/>
          </p:cNvPicPr>
          <p:nvPr/>
        </p:nvPicPr>
        <p:blipFill>
          <a:blip r:embed="rId2"/>
          <a:srcRect/>
          <a:stretch>
            <a:fillRect/>
          </a:stretch>
        </p:blipFill>
        <p:spPr bwMode="auto">
          <a:xfrm>
            <a:off x="0" y="0"/>
            <a:ext cx="9144027" cy="6858000"/>
          </a:xfrm>
          <a:prstGeom prst="rect">
            <a:avLst/>
          </a:prstGeom>
          <a:noFill/>
        </p:spPr>
      </p:pic>
    </p:spTree>
  </p:cSld>
  <p:clrMapOvr>
    <a:masterClrMapping/>
  </p:clrMapOvr>
  <p:transition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57224" y="714356"/>
            <a:ext cx="7715272" cy="5755422"/>
          </a:xfrm>
          <a:prstGeom prst="rect">
            <a:avLst/>
          </a:prstGeom>
        </p:spPr>
        <p:txBody>
          <a:bodyPr wrap="square">
            <a:spAutoFit/>
          </a:bodyPr>
          <a:lstStyle/>
          <a:p>
            <a:r>
              <a:rPr lang="es-ES" sz="1600" b="1" i="1" dirty="0">
                <a:latin typeface="Comic Sans MS" pitchFamily="66" charset="0"/>
              </a:rPr>
              <a:t>Miembros del Comité Nacional para el Patrimonio Cultural, en Italia, han revelado que tras analizar la obra aplicando una magnificación a reprografías digitales de alta resolución,  descubrieron una serie de números y letras que se encuentran ocultos justo en el iris de los ojos de la Mona Lisa. “A simple vista los símbolos son invisibles pero con una lupa pueden verse claramente” afirma Silvano Vincenti, miembro del comité. En el ojo derecho se encuentran las iniciales LV, presumiblemente aludiendo al nombre del autor, mientras que en el ojo izquierdo se perciben diversos símbolos que aún no han sido definidos por los historiadores. “Es muy difícil determinar con claridad lo que son, al parecer son unas letras CE o podría ser una B, hay que recordar que este retrato tiene casi 500 años y los trazos ya no están tan definidos como cuando fue pintada. También encontramos un 72 en el arco del puente que se encuentra en segundo plano, pero también podría ser una letra L y un número 2? agregó Vincenti.</a:t>
            </a:r>
          </a:p>
          <a:p>
            <a:r>
              <a:rPr lang="es-ES" sz="1600" b="1" i="1" dirty="0">
                <a:latin typeface="Comic Sans MS" pitchFamily="66" charset="0"/>
              </a:rPr>
              <a:t>A lo largo de la historia de esta obra, tal vez la pintura más famosa del mundo, han surgido múltiples rumores en torno a diversos enigmas impresos por su autor. Algunas versiones apuntan a que realmente se trata de un autorretrato encubierto de da Vinci. Mientras muchos otros han dedicado horas de reflexión a entender el cuasi mágico trazo de su sonrisa. Incluso se ha manejado la versión conspiratoria de que el original no se encuentra en el Museo Louvre sino que es guardado por alguna de las sociedades secretas que adquirieron enorme poder durante los siglos que separan a la época del renacimiento de la actualidad.</a:t>
            </a:r>
          </a:p>
        </p:txBody>
      </p:sp>
      <p:pic>
        <p:nvPicPr>
          <p:cNvPr id="3" name="Picture 4" descr="pc12"/>
          <p:cNvPicPr>
            <a:picLocks noChangeAspect="1" noChangeArrowheads="1" noCrop="1"/>
          </p:cNvPicPr>
          <p:nvPr/>
        </p:nvPicPr>
        <p:blipFill>
          <a:blip r:embed="rId2"/>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xin_c88256934980413183b60fc99147f6b0.jpg"/>
          <p:cNvPicPr>
            <a:picLocks noChangeAspect="1" noChangeArrowheads="1"/>
          </p:cNvPicPr>
          <p:nvPr/>
        </p:nvPicPr>
        <p:blipFill>
          <a:blip r:embed="rId2"/>
          <a:srcRect/>
          <a:stretch>
            <a:fillRect/>
          </a:stretch>
        </p:blipFill>
        <p:spPr bwMode="auto">
          <a:xfrm>
            <a:off x="0" y="-1"/>
            <a:ext cx="9144000" cy="7189489"/>
          </a:xfrm>
          <a:prstGeom prst="rect">
            <a:avLst/>
          </a:prstGeom>
          <a:noFill/>
        </p:spPr>
      </p:pic>
    </p:spTree>
  </p:cSld>
  <p:clrMapOvr>
    <a:masterClrMapping/>
  </p:clrMapOvr>
  <p:transition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1262504708_el-secreto-de-la-monalisaa-223x300.jpg"/>
          <p:cNvPicPr>
            <a:picLocks noChangeAspect="1" noChangeArrowheads="1"/>
          </p:cNvPicPr>
          <p:nvPr/>
        </p:nvPicPr>
        <p:blipFill>
          <a:blip r:embed="rId2"/>
          <a:srcRect/>
          <a:stretch>
            <a:fillRect/>
          </a:stretch>
        </p:blipFill>
        <p:spPr bwMode="auto">
          <a:xfrm>
            <a:off x="1928794" y="0"/>
            <a:ext cx="5099703" cy="6860587"/>
          </a:xfrm>
          <a:prstGeom prst="rect">
            <a:avLst/>
          </a:prstGeom>
          <a:noFill/>
        </p:spPr>
      </p:pic>
    </p:spTree>
  </p:cSld>
  <p:clrMapOvr>
    <a:masterClrMapping/>
  </p:clrMapOvr>
  <p:transition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Mona_Lisa_headcrop.jpg"/>
          <p:cNvPicPr>
            <a:picLocks noChangeAspect="1" noChangeArrowheads="1"/>
          </p:cNvPicPr>
          <p:nvPr/>
        </p:nvPicPr>
        <p:blipFill>
          <a:blip r:embed="rId2"/>
          <a:srcRect/>
          <a:stretch>
            <a:fillRect/>
          </a:stretch>
        </p:blipFill>
        <p:spPr bwMode="auto">
          <a:xfrm>
            <a:off x="0" y="-3714800"/>
            <a:ext cx="9144000" cy="11101306"/>
          </a:xfrm>
          <a:prstGeom prst="rect">
            <a:avLst/>
          </a:prstGeom>
          <a:noFill/>
        </p:spPr>
      </p:pic>
    </p:spTree>
  </p:cSld>
  <p:clrMapOvr>
    <a:masterClrMapping/>
  </p:clrMapOvr>
  <p:transition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363915"/>
            <a:ext cx="8143932" cy="6494085"/>
          </a:xfrm>
          <a:prstGeom prst="rect">
            <a:avLst/>
          </a:prstGeom>
        </p:spPr>
        <p:txBody>
          <a:bodyPr wrap="square">
            <a:spAutoFit/>
          </a:bodyPr>
          <a:lstStyle/>
          <a:p>
            <a:r>
              <a:rPr lang="es-ES" sz="1600" b="1" i="1" dirty="0">
                <a:latin typeface="Comic Sans MS" pitchFamily="66" charset="0"/>
              </a:rPr>
              <a:t>En 2007 la revista Live Science publicó un artículo enlistando una serie de revelaciones que se habían mantenido a la sombra hasta entonces. Apoyados en las nuevas tecnologías un grupo multidisciplinario de expertos dedicaron días al análisis de la obra.  La Mona Lista fue reprografiada con una cámara multiespectral de 240 megapíxeles. Entre algunos otros detalles detectaron que los dedos de la mano izquierda quedaron incompletos, lo cual tal vez fue resultado de un titubeo por parte del autor aunque no se descarta que sea parte de un discurso alegórico. Lo mismo ocurre con el manto que la cubre, que si bien se pensaba que solo llegaba hasta las rodillas se confirmó que también cubre su vientre, lo cual también podría manifestar un símbolo significativo. Y ya en un plano más técnico descubrieron que da Vinci primero pinto el paisaje del fondo y luego aplicó una capa de transparencia para colocar el retrato en primer plano.</a:t>
            </a:r>
          </a:p>
          <a:p>
            <a:r>
              <a:rPr lang="es-ES" sz="1600" b="1" i="1" dirty="0">
                <a:latin typeface="Comic Sans MS" pitchFamily="66" charset="0"/>
              </a:rPr>
              <a:t>Con esta nueva revelación de la presencia de un código alfanumérico en los ojos de La Gioconda se da vida a un nuevo episodio del ya largo misterio que esta majestuosa obra ha encarnado. Expertos e historiadores del arte se regocijan ya con este nuevo reto que implica el desciframiento de otro elemento codificado en la Mona Lisa. Pero también queda latentes interrogantes: ¿Algún día seremos capaces de hackear íntegramente la criptología de este retrato? ¿Cuál es el discurso alegórico incluido en esta obra y por qué ha maravillado de tal forma al ojo humano a lo largo de los siglos?</a:t>
            </a:r>
          </a:p>
          <a:p>
            <a:r>
              <a:rPr lang="es-ES" sz="1600" b="1" i="1" dirty="0">
                <a:latin typeface="Comic Sans MS" pitchFamily="66" charset="0"/>
              </a:rPr>
              <a:t>Todas estas dudas o algunas de ellas podrán ser reveladas, ya que en los estudios se han encontrado diversos códigos, que al juntarlos se convierten en llamativos “planos” de objetos que son indescifrables o al menos no conocidos por los </a:t>
            </a:r>
            <a:r>
              <a:rPr lang="es-ES" sz="1600" b="1" i="1" dirty="0" smtClean="0">
                <a:latin typeface="Comic Sans MS" pitchFamily="66" charset="0"/>
              </a:rPr>
              <a:t>expertos.</a:t>
            </a:r>
            <a:endParaRPr lang="es-ES" sz="1600" b="1" i="1" dirty="0">
              <a:latin typeface="Comic Sans MS" pitchFamily="66" charset="0"/>
            </a:endParaRPr>
          </a:p>
        </p:txBody>
      </p:sp>
      <p:pic>
        <p:nvPicPr>
          <p:cNvPr id="3" name="Picture 4" descr="pc12"/>
          <p:cNvPicPr>
            <a:picLocks noChangeAspect="1" noChangeArrowheads="1" noCrop="1"/>
          </p:cNvPicPr>
          <p:nvPr/>
        </p:nvPicPr>
        <p:blipFill>
          <a:blip r:embed="rId2"/>
          <a:srcRect/>
          <a:stretch>
            <a:fillRect/>
          </a:stretch>
        </p:blipFill>
        <p:spPr bwMode="auto">
          <a:xfrm>
            <a:off x="-142908" y="6143644"/>
            <a:ext cx="1071570" cy="86542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1571604" y="6072206"/>
            <a:ext cx="5572164" cy="571504"/>
          </a:xfrm>
          <a:prstGeom prst="rect">
            <a:avLst/>
          </a:prstGeom>
          <a:solidFill>
            <a:srgbClr val="DFB373"/>
          </a:solidFill>
          <a:ln w="9525">
            <a:solidFill>
              <a:schemeClr val="tx1"/>
            </a:solidFill>
            <a:miter lim="800000"/>
            <a:headEnd/>
            <a:tailEnd/>
          </a:ln>
          <a:effectLst/>
        </p:spPr>
        <p:txBody>
          <a:bodyPr wrap="none" anchor="ctr"/>
          <a:lstStyle/>
          <a:p>
            <a:endParaRPr lang="es-ES"/>
          </a:p>
        </p:txBody>
      </p:sp>
      <p:pic>
        <p:nvPicPr>
          <p:cNvPr id="51202" name="Picture 2" descr="C:\Documents and Settings\Dell\Escritorio\Mona_Lisa_detail_eyes.jpg"/>
          <p:cNvPicPr>
            <a:picLocks noChangeAspect="1" noChangeArrowheads="1"/>
          </p:cNvPicPr>
          <p:nvPr/>
        </p:nvPicPr>
        <p:blipFill>
          <a:blip r:embed="rId2"/>
          <a:srcRect/>
          <a:stretch>
            <a:fillRect/>
          </a:stretch>
        </p:blipFill>
        <p:spPr bwMode="auto">
          <a:xfrm>
            <a:off x="-500098" y="0"/>
            <a:ext cx="10287072" cy="5715016"/>
          </a:xfrm>
          <a:prstGeom prst="rect">
            <a:avLst/>
          </a:prstGeom>
          <a:noFill/>
        </p:spPr>
      </p:pic>
      <p:sp>
        <p:nvSpPr>
          <p:cNvPr id="4" name="3 Rectángulo"/>
          <p:cNvSpPr/>
          <p:nvPr/>
        </p:nvSpPr>
        <p:spPr>
          <a:xfrm>
            <a:off x="1785918" y="6143644"/>
            <a:ext cx="5352747" cy="523220"/>
          </a:xfrm>
          <a:prstGeom prst="rect">
            <a:avLst/>
          </a:prstGeom>
        </p:spPr>
        <p:txBody>
          <a:bodyPr wrap="none">
            <a:spAutoFit/>
          </a:bodyPr>
          <a:lstStyle/>
          <a:p>
            <a:r>
              <a:rPr lang="es-ES" sz="2800" i="1" dirty="0" smtClean="0">
                <a:latin typeface="Impact" pitchFamily="34" charset="0"/>
              </a:rPr>
              <a:t>Detalle de la mirada del  personaje.</a:t>
            </a:r>
            <a:endParaRPr lang="es-ES" sz="2800" i="1" dirty="0">
              <a:latin typeface="Impact" pitchFamily="34" charset="0"/>
            </a:endParaRPr>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3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8" dur="3000" fill="hold"/>
                                        <p:tgtEl>
                                          <p:spTgt spid="4">
                                            <p:txEl>
                                              <p:pRg st="0" end="0"/>
                                            </p:txEl>
                                          </p:spTgt>
                                        </p:tgtEl>
                                        <p:attrNameLst>
                                          <p:attrName>ppt_y</p:attrName>
                                        </p:attrNameLst>
                                      </p:cBhvr>
                                      <p:tavLst>
                                        <p:tav tm="0">
                                          <p:val>
                                            <p:strVal val="#ppt_y+#ppt_h/2"/>
                                          </p:val>
                                        </p:tav>
                                        <p:tav tm="100000">
                                          <p:val>
                                            <p:strVal val="#ppt_y"/>
                                          </p:val>
                                        </p:tav>
                                      </p:tavLst>
                                    </p:anim>
                                    <p:anim calcmode="lin" valueType="num">
                                      <p:cBhvr>
                                        <p:cTn id="9" dur="3000" fill="hold"/>
                                        <p:tgtEl>
                                          <p:spTgt spid="4">
                                            <p:txEl>
                                              <p:pRg st="0" end="0"/>
                                            </p:txEl>
                                          </p:spTgt>
                                        </p:tgtEl>
                                        <p:attrNameLst>
                                          <p:attrName>ppt_w</p:attrName>
                                        </p:attrNameLst>
                                      </p:cBhvr>
                                      <p:tavLst>
                                        <p:tav tm="0">
                                          <p:val>
                                            <p:strVal val="#ppt_w"/>
                                          </p:val>
                                        </p:tav>
                                        <p:tav tm="100000">
                                          <p:val>
                                            <p:strVal val="#ppt_w"/>
                                          </p:val>
                                        </p:tav>
                                      </p:tavLst>
                                    </p:anim>
                                    <p:anim calcmode="lin" valueType="num">
                                      <p:cBhvr>
                                        <p:cTn id="10" dur="3000" fill="hold"/>
                                        <p:tgtEl>
                                          <p:spTgt spid="4">
                                            <p:txEl>
                                              <p:pRg st="0" end="0"/>
                                            </p:txEl>
                                          </p:spTgt>
                                        </p:tgtEl>
                                        <p:attrNameLst>
                                          <p:attrName>ppt_h</p:attrName>
                                        </p:attrNameLst>
                                      </p:cBhvr>
                                      <p:tavLst>
                                        <p:tav tm="0">
                                          <p:val>
                                            <p:fltVal val="0"/>
                                          </p:val>
                                        </p:tav>
                                        <p:tav tm="100000">
                                          <p:val>
                                            <p:strVal val="#ppt_h"/>
                                          </p:val>
                                        </p:tav>
                                      </p:tavLst>
                                    </p:anim>
                                  </p:childTnLst>
                                </p:cTn>
                              </p:par>
                              <p:par>
                                <p:cTn id="11" presetID="3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4000" decel="100000"/>
                                        <p:tgtEl>
                                          <p:spTgt spid="5"/>
                                        </p:tgtEl>
                                      </p:cBhvr>
                                    </p:animEffect>
                                    <p:anim calcmode="lin" valueType="num">
                                      <p:cBhvr>
                                        <p:cTn id="14" dur="4000" decel="100000" fill="hold"/>
                                        <p:tgtEl>
                                          <p:spTgt spid="5"/>
                                        </p:tgtEl>
                                        <p:attrNameLst>
                                          <p:attrName>style.rotation</p:attrName>
                                        </p:attrNameLst>
                                      </p:cBhvr>
                                      <p:tavLst>
                                        <p:tav tm="0">
                                          <p:val>
                                            <p:fltVal val="-90"/>
                                          </p:val>
                                        </p:tav>
                                        <p:tav tm="100000">
                                          <p:val>
                                            <p:fltVal val="0"/>
                                          </p:val>
                                        </p:tav>
                                      </p:tavLst>
                                    </p:anim>
                                    <p:anim calcmode="lin" valueType="num">
                                      <p:cBhvr>
                                        <p:cTn id="15" dur="4000" decel="100000" fill="hold"/>
                                        <p:tgtEl>
                                          <p:spTgt spid="5"/>
                                        </p:tgtEl>
                                        <p:attrNameLst>
                                          <p:attrName>ppt_x</p:attrName>
                                        </p:attrNameLst>
                                      </p:cBhvr>
                                      <p:tavLst>
                                        <p:tav tm="0">
                                          <p:val>
                                            <p:strVal val="#ppt_x+0.4"/>
                                          </p:val>
                                        </p:tav>
                                        <p:tav tm="100000">
                                          <p:val>
                                            <p:strVal val="#ppt_x-0.05"/>
                                          </p:val>
                                        </p:tav>
                                      </p:tavLst>
                                    </p:anim>
                                    <p:anim calcmode="lin" valueType="num">
                                      <p:cBhvr>
                                        <p:cTn id="16" dur="4000" decel="100000" fill="hold"/>
                                        <p:tgtEl>
                                          <p:spTgt spid="5"/>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5"/>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Mona_Lisa_detail_mouth.jpg"/>
          <p:cNvPicPr>
            <a:picLocks noChangeAspect="1" noChangeArrowheads="1"/>
          </p:cNvPicPr>
          <p:nvPr/>
        </p:nvPicPr>
        <p:blipFill>
          <a:blip r:embed="rId2"/>
          <a:srcRect/>
          <a:stretch>
            <a:fillRect/>
          </a:stretch>
        </p:blipFill>
        <p:spPr bwMode="auto">
          <a:xfrm>
            <a:off x="-102422" y="0"/>
            <a:ext cx="9246422" cy="6858000"/>
          </a:xfrm>
          <a:prstGeom prst="rect">
            <a:avLst/>
          </a:prstGeom>
          <a:noFill/>
        </p:spPr>
      </p:pic>
      <p:sp>
        <p:nvSpPr>
          <p:cNvPr id="2" name="1 Rectángulo"/>
          <p:cNvSpPr/>
          <p:nvPr/>
        </p:nvSpPr>
        <p:spPr>
          <a:xfrm>
            <a:off x="214282" y="5500702"/>
            <a:ext cx="3214710" cy="830997"/>
          </a:xfrm>
          <a:prstGeom prst="rect">
            <a:avLst/>
          </a:prstGeom>
        </p:spPr>
        <p:txBody>
          <a:bodyPr wrap="square">
            <a:spAutoFit/>
          </a:bodyPr>
          <a:lstStyle/>
          <a:p>
            <a:r>
              <a:rPr lang="es-ES" sz="2400" i="1" dirty="0" smtClean="0">
                <a:solidFill>
                  <a:srgbClr val="FF0000"/>
                </a:solidFill>
                <a:latin typeface="Impact" pitchFamily="34" charset="0"/>
              </a:rPr>
              <a:t>Detalle de la </a:t>
            </a:r>
          </a:p>
          <a:p>
            <a:r>
              <a:rPr lang="es-ES" sz="2400" i="1" dirty="0" smtClean="0">
                <a:solidFill>
                  <a:srgbClr val="FF0000"/>
                </a:solidFill>
                <a:latin typeface="Impact" pitchFamily="34" charset="0"/>
              </a:rPr>
              <a:t>sonrisa de Mona Lisa.</a:t>
            </a:r>
            <a:endParaRPr lang="es-ES" sz="2400" i="1" dirty="0">
              <a:solidFill>
                <a:srgbClr val="FF0000"/>
              </a:solidFill>
              <a:latin typeface="Impact" pitchFamily="34" charset="0"/>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8" dur="3000" fill="hold"/>
                                        <p:tgtEl>
                                          <p:spTgt spid="2">
                                            <p:txEl>
                                              <p:pRg st="0" end="0"/>
                                            </p:txEl>
                                          </p:spTgt>
                                        </p:tgtEl>
                                        <p:attrNameLst>
                                          <p:attrName>ppt_y</p:attrName>
                                        </p:attrNameLst>
                                      </p:cBhvr>
                                      <p:tavLst>
                                        <p:tav tm="0">
                                          <p:val>
                                            <p:strVal val="#ppt_y+#ppt_h/2"/>
                                          </p:val>
                                        </p:tav>
                                        <p:tav tm="100000">
                                          <p:val>
                                            <p:strVal val="#ppt_y"/>
                                          </p:val>
                                        </p:tav>
                                      </p:tavLst>
                                    </p:anim>
                                    <p:anim calcmode="lin" valueType="num">
                                      <p:cBhvr>
                                        <p:cTn id="9" dur="3000" fill="hold"/>
                                        <p:tgtEl>
                                          <p:spTgt spid="2">
                                            <p:txEl>
                                              <p:pRg st="0" end="0"/>
                                            </p:txEl>
                                          </p:spTgt>
                                        </p:tgtEl>
                                        <p:attrNameLst>
                                          <p:attrName>ppt_w</p:attrName>
                                        </p:attrNameLst>
                                      </p:cBhvr>
                                      <p:tavLst>
                                        <p:tav tm="0">
                                          <p:val>
                                            <p:strVal val="#ppt_w"/>
                                          </p:val>
                                        </p:tav>
                                        <p:tav tm="100000">
                                          <p:val>
                                            <p:strVal val="#ppt_w"/>
                                          </p:val>
                                        </p:tav>
                                      </p:tavLst>
                                    </p:anim>
                                    <p:anim calcmode="lin" valueType="num">
                                      <p:cBhvr>
                                        <p:cTn id="10" dur="3000" fill="hold"/>
                                        <p:tgtEl>
                                          <p:spTgt spid="2">
                                            <p:txEl>
                                              <p:pRg st="0" end="0"/>
                                            </p:txEl>
                                          </p:spTgt>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3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3000" fill="hold"/>
                                        <p:tgtEl>
                                          <p:spTgt spid="2">
                                            <p:txEl>
                                              <p:pRg st="1" end="1"/>
                                            </p:txEl>
                                          </p:spTgt>
                                        </p:tgtEl>
                                        <p:attrNameLst>
                                          <p:attrName>ppt_y</p:attrName>
                                        </p:attrNameLst>
                                      </p:cBhvr>
                                      <p:tavLst>
                                        <p:tav tm="0">
                                          <p:val>
                                            <p:strVal val="#ppt_y+#ppt_h/2"/>
                                          </p:val>
                                        </p:tav>
                                        <p:tav tm="100000">
                                          <p:val>
                                            <p:strVal val="#ppt_y"/>
                                          </p:val>
                                        </p:tav>
                                      </p:tavLst>
                                    </p:anim>
                                    <p:anim calcmode="lin" valueType="num">
                                      <p:cBhvr>
                                        <p:cTn id="15" dur="3000" fill="hold"/>
                                        <p:tgtEl>
                                          <p:spTgt spid="2">
                                            <p:txEl>
                                              <p:pRg st="1" end="1"/>
                                            </p:txEl>
                                          </p:spTgt>
                                        </p:tgtEl>
                                        <p:attrNameLst>
                                          <p:attrName>ppt_w</p:attrName>
                                        </p:attrNameLst>
                                      </p:cBhvr>
                                      <p:tavLst>
                                        <p:tav tm="0">
                                          <p:val>
                                            <p:strVal val="#ppt_w"/>
                                          </p:val>
                                        </p:tav>
                                        <p:tav tm="100000">
                                          <p:val>
                                            <p:strVal val="#ppt_w"/>
                                          </p:val>
                                        </p:tav>
                                      </p:tavLst>
                                    </p:anim>
                                    <p:anim calcmode="lin" valueType="num">
                                      <p:cBhvr>
                                        <p:cTn id="16" dur="3000" fill="hold"/>
                                        <p:tgtEl>
                                          <p:spTgt spid="2">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117693"/>
            <a:ext cx="8072494" cy="6740307"/>
          </a:xfrm>
          <a:prstGeom prst="rect">
            <a:avLst/>
          </a:prstGeom>
        </p:spPr>
        <p:txBody>
          <a:bodyPr wrap="square">
            <a:spAutoFit/>
          </a:bodyPr>
          <a:lstStyle/>
          <a:p>
            <a:r>
              <a:rPr lang="es-ES" sz="1600" b="1" i="1" dirty="0" smtClean="0">
                <a:latin typeface="Comic Sans MS" pitchFamily="66" charset="0"/>
              </a:rPr>
              <a:t>La Gioconda (La Joconde en francés, también conocido como La Mona Lisa, es una obra pictórica de Leonardo Da Vinci- Adquirida por el rey Francisco I de Francia a principios del siglo XVI. desde entonces es propiedad del Estado Francés, y actualmente se exhibe en el Museo del Louvre de París.</a:t>
            </a:r>
          </a:p>
          <a:p>
            <a:r>
              <a:rPr lang="es-ES" sz="1600" b="1" i="1" dirty="0" smtClean="0">
                <a:latin typeface="Comic Sans MS" pitchFamily="66" charset="0"/>
              </a:rPr>
              <a:t>Su nombre, La Gioconda (la alegre, en castellano), deriva de la tesis más aceptada acerca de la identidad de la modelo: la esposa de Francesco Bartolomeo del Gioconda, que realmente se llamaba Lisa Gherardini, de donde viene su otro nombre: Mona (señora, del italiano antiguo) Lisa.</a:t>
            </a:r>
          </a:p>
          <a:p>
            <a:r>
              <a:rPr lang="es-ES" sz="1600" b="1" i="1" dirty="0" smtClean="0">
                <a:latin typeface="Comic Sans MS" pitchFamily="66" charset="0"/>
              </a:rPr>
              <a:t>Es un óleo sobre tabla de álamo de 77 x 53 cm, pintado entre 1503 y 1519,y retocado varias veces por el autor. Se considera el ejemplo más logrado de sfumato, técnica muy característica de Leonardo, si bien actualmente su colorido original es menos perceptible por el oscurecimiento de los barnices. El cuadro está protegido por múltiples sistemas de seguridad y ambientado a temperatura estable para su preservación óptima.</a:t>
            </a:r>
            <a:r>
              <a:rPr lang="es-ES" sz="1600" b="1" i="1" baseline="30000" dirty="0" smtClean="0">
                <a:latin typeface="Comic Sans MS" pitchFamily="66" charset="0"/>
              </a:rPr>
              <a:t> </a:t>
            </a:r>
            <a:r>
              <a:rPr lang="es-ES" sz="1600" b="1" i="1" dirty="0" smtClean="0">
                <a:latin typeface="Comic Sans MS" pitchFamily="66" charset="0"/>
              </a:rPr>
              <a:t>Es revisado constantemente para verificar y prevenir su deterioro.</a:t>
            </a:r>
          </a:p>
          <a:p>
            <a:r>
              <a:rPr lang="es-ES" sz="1600" b="1" i="1" dirty="0" smtClean="0">
                <a:latin typeface="Comic Sans MS" pitchFamily="66" charset="0"/>
              </a:rPr>
              <a:t>Por medio de estudios históricos se ha determinado que la modelo podría ser una vecina de Leonardo, que podrían conocerse sus descendientes y que la modelo podría haber estado embarazada.</a:t>
            </a:r>
            <a:r>
              <a:rPr lang="es-ES" sz="1600" b="1" i="1" baseline="30000" dirty="0" smtClean="0">
                <a:latin typeface="Comic Sans MS" pitchFamily="66" charset="0"/>
              </a:rPr>
              <a:t> </a:t>
            </a:r>
            <a:r>
              <a:rPr lang="es-ES" sz="1600" b="1" i="1" dirty="0" smtClean="0">
                <a:latin typeface="Comic Sans MS" pitchFamily="66" charset="0"/>
              </a:rPr>
              <a:t>Pese a todas las suposiciones, las respuestas en firme a los varios interrogantes en torno a la obra de arte resultan francamente insuficientes, lo cual genera más curiosidad entre los admiradores del cuadro.</a:t>
            </a:r>
          </a:p>
          <a:p>
            <a:r>
              <a:rPr lang="es-ES" sz="1600" b="1" i="1" dirty="0" smtClean="0">
                <a:latin typeface="Comic Sans MS" pitchFamily="66" charset="0"/>
              </a:rPr>
              <a:t>La fama de esta pintura no se basa únicamente en la técnica empleada o en su belleza, sino también en los misterios que la rodean. Además, el robo que sufrió en 1911, las reproducciones realizadas, las múltiples obras de arte que se han inspirado en el cuadro y las parodias existentes contribuyen a convertir a La Gioconda en el cuadro más famoso del mundo, visitado por millones de personas anualmente.</a:t>
            </a:r>
            <a:endParaRPr lang="es-ES" sz="1600" b="1" i="1" dirty="0">
              <a:latin typeface="Comic Sans MS" pitchFamily="66" charset="0"/>
            </a:endParaRPr>
          </a:p>
        </p:txBody>
      </p:sp>
      <p:pic>
        <p:nvPicPr>
          <p:cNvPr id="3" name="Picture 4" descr="pc12"/>
          <p:cNvPicPr>
            <a:picLocks noChangeAspect="1" noChangeArrowheads="1" noCrop="1"/>
          </p:cNvPicPr>
          <p:nvPr/>
        </p:nvPicPr>
        <p:blipFill>
          <a:blip r:embed="rId2"/>
          <a:srcRect/>
          <a:stretch>
            <a:fillRect/>
          </a:stretch>
        </p:blipFill>
        <p:spPr bwMode="auto">
          <a:xfrm>
            <a:off x="0" y="6139562"/>
            <a:ext cx="889576" cy="7184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5786446" y="1214422"/>
            <a:ext cx="2786082" cy="5357850"/>
          </a:xfrm>
          <a:prstGeom prst="rect">
            <a:avLst/>
          </a:prstGeom>
          <a:solidFill>
            <a:srgbClr val="DFB373"/>
          </a:solidFill>
          <a:ln w="9525">
            <a:solidFill>
              <a:schemeClr val="tx1"/>
            </a:solidFill>
            <a:miter lim="800000"/>
            <a:headEnd/>
            <a:tailEnd/>
          </a:ln>
          <a:effectLst/>
        </p:spPr>
        <p:txBody>
          <a:bodyPr wrap="none" anchor="ctr"/>
          <a:lstStyle/>
          <a:p>
            <a:endParaRPr lang="es-ES"/>
          </a:p>
        </p:txBody>
      </p:sp>
      <p:sp>
        <p:nvSpPr>
          <p:cNvPr id="2" name="1 Rectángulo"/>
          <p:cNvSpPr/>
          <p:nvPr/>
        </p:nvSpPr>
        <p:spPr>
          <a:xfrm flipH="1">
            <a:off x="6215074" y="1714488"/>
            <a:ext cx="2000232" cy="4524315"/>
          </a:xfrm>
          <a:prstGeom prst="rect">
            <a:avLst/>
          </a:prstGeom>
        </p:spPr>
        <p:txBody>
          <a:bodyPr wrap="square">
            <a:spAutoFit/>
          </a:bodyPr>
          <a:lstStyle/>
          <a:p>
            <a:pPr algn="ctr"/>
            <a:r>
              <a:rPr lang="es-ES" sz="3600" i="1" dirty="0" smtClean="0">
                <a:latin typeface="Impact" pitchFamily="34" charset="0"/>
              </a:rPr>
              <a:t>Pintura que se exhibe tras el cristal antibalas en el Louvre.</a:t>
            </a:r>
            <a:endParaRPr lang="es-ES" sz="3600" i="1" dirty="0">
              <a:latin typeface="Impact" pitchFamily="34" charset="0"/>
            </a:endParaRPr>
          </a:p>
        </p:txBody>
      </p:sp>
      <p:pic>
        <p:nvPicPr>
          <p:cNvPr id="3" name="Picture 2" descr="C:\Documents and Settings\Dell\Escritorio\459px-Mona-lisa-through-glass.jpg"/>
          <p:cNvPicPr>
            <a:picLocks noChangeAspect="1" noChangeArrowheads="1"/>
          </p:cNvPicPr>
          <p:nvPr/>
        </p:nvPicPr>
        <p:blipFill>
          <a:blip r:embed="rId2"/>
          <a:srcRect/>
          <a:stretch>
            <a:fillRect/>
          </a:stretch>
        </p:blipFill>
        <p:spPr bwMode="auto">
          <a:xfrm>
            <a:off x="-1" y="0"/>
            <a:ext cx="5244705" cy="68580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par>
                                <p:cTn id="13" presetID="17" presetClass="entr" presetSubtype="4" fill="hold" nodeType="with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6" dur="2000" fill="hold"/>
                                        <p:tgtEl>
                                          <p:spTgt spid="2">
                                            <p:txEl>
                                              <p:pRg st="0" end="0"/>
                                            </p:txEl>
                                          </p:spTgt>
                                        </p:tgtEl>
                                        <p:attrNameLst>
                                          <p:attrName>ppt_y</p:attrName>
                                        </p:attrNameLst>
                                      </p:cBhvr>
                                      <p:tavLst>
                                        <p:tav tm="0">
                                          <p:val>
                                            <p:strVal val="#ppt_y+#ppt_h/2"/>
                                          </p:val>
                                        </p:tav>
                                        <p:tav tm="100000">
                                          <p:val>
                                            <p:strVal val="#ppt_y"/>
                                          </p:val>
                                        </p:tav>
                                      </p:tavLst>
                                    </p:anim>
                                    <p:anim calcmode="lin" valueType="num">
                                      <p:cBhvr>
                                        <p:cTn id="17" dur="2000" fill="hold"/>
                                        <p:tgtEl>
                                          <p:spTgt spid="2">
                                            <p:txEl>
                                              <p:pRg st="0" end="0"/>
                                            </p:txEl>
                                          </p:spTgt>
                                        </p:tgtEl>
                                        <p:attrNameLst>
                                          <p:attrName>ppt_w</p:attrName>
                                        </p:attrNameLst>
                                      </p:cBhvr>
                                      <p:tavLst>
                                        <p:tav tm="0">
                                          <p:val>
                                            <p:strVal val="#ppt_w"/>
                                          </p:val>
                                        </p:tav>
                                        <p:tav tm="100000">
                                          <p:val>
                                            <p:strVal val="#ppt_w"/>
                                          </p:val>
                                        </p:tav>
                                      </p:tavLst>
                                    </p:anim>
                                    <p:anim calcmode="lin" valueType="num">
                                      <p:cBhvr>
                                        <p:cTn id="18" dur="2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mona-lisa-193x300.jpg"/>
          <p:cNvPicPr>
            <a:picLocks noChangeAspect="1" noChangeArrowheads="1"/>
          </p:cNvPicPr>
          <p:nvPr/>
        </p:nvPicPr>
        <p:blipFill>
          <a:blip r:embed="rId2"/>
          <a:srcRect/>
          <a:stretch>
            <a:fillRect/>
          </a:stretch>
        </p:blipFill>
        <p:spPr bwMode="auto">
          <a:xfrm>
            <a:off x="0" y="-2286040"/>
            <a:ext cx="9501222" cy="14213471"/>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0364 -0.71689 L -4.44444E-6 0.33279 " pathEditMode="relative" rAng="0" ptsTypes="AA">
                                      <p:cBhvr>
                                        <p:cTn id="6" dur="2000" fill="hold"/>
                                        <p:tgtEl>
                                          <p:spTgt spid="6146"/>
                                        </p:tgtEl>
                                        <p:attrNameLst>
                                          <p:attrName>ppt_x</p:attrName>
                                          <p:attrName>ppt_y</p:attrName>
                                        </p:attrNameLst>
                                      </p:cBhvr>
                                      <p:rCtr x="2" y="52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Mona_Lisa_detail_mouth.jpg"/>
          <p:cNvPicPr>
            <a:picLocks noChangeAspect="1" noChangeArrowheads="1"/>
          </p:cNvPicPr>
          <p:nvPr/>
        </p:nvPicPr>
        <p:blipFill>
          <a:blip r:embed="rId2" cstate="print"/>
          <a:srcRect/>
          <a:stretch>
            <a:fillRect/>
          </a:stretch>
        </p:blipFill>
        <p:spPr bwMode="auto">
          <a:xfrm>
            <a:off x="-1" y="0"/>
            <a:ext cx="9138911" cy="6858000"/>
          </a:xfrm>
          <a:prstGeom prst="rect">
            <a:avLst/>
          </a:prstGeom>
          <a:noFill/>
        </p:spPr>
      </p:pic>
    </p:spTree>
  </p:cSld>
  <p:clrMapOvr>
    <a:masterClrMapping/>
  </p:clrMapOvr>
  <p:transition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500034" y="4500570"/>
            <a:ext cx="2786082" cy="1785950"/>
          </a:xfrm>
          <a:prstGeom prst="rect">
            <a:avLst/>
          </a:prstGeom>
          <a:solidFill>
            <a:srgbClr val="DFB373"/>
          </a:solidFill>
          <a:ln w="9525">
            <a:solidFill>
              <a:schemeClr val="tx1"/>
            </a:solidFill>
            <a:miter lim="800000"/>
            <a:headEnd/>
            <a:tailEnd/>
          </a:ln>
          <a:effectLst/>
        </p:spPr>
        <p:txBody>
          <a:bodyPr wrap="none" anchor="ctr"/>
          <a:lstStyle/>
          <a:p>
            <a:endParaRPr lang="es-ES"/>
          </a:p>
        </p:txBody>
      </p:sp>
      <p:pic>
        <p:nvPicPr>
          <p:cNvPr id="52226" name="Picture 2" descr="C:\Documents and Settings\Dell\Escritorio\Mona_Lisa_detail_background_right.jpg"/>
          <p:cNvPicPr>
            <a:picLocks noChangeAspect="1" noChangeArrowheads="1"/>
          </p:cNvPicPr>
          <p:nvPr/>
        </p:nvPicPr>
        <p:blipFill>
          <a:blip r:embed="rId2"/>
          <a:srcRect/>
          <a:stretch>
            <a:fillRect/>
          </a:stretch>
        </p:blipFill>
        <p:spPr bwMode="auto">
          <a:xfrm>
            <a:off x="4572000" y="0"/>
            <a:ext cx="4572000" cy="6966857"/>
          </a:xfrm>
          <a:prstGeom prst="rect">
            <a:avLst/>
          </a:prstGeom>
          <a:noFill/>
        </p:spPr>
      </p:pic>
      <p:sp>
        <p:nvSpPr>
          <p:cNvPr id="3" name="2 Rectángulo"/>
          <p:cNvSpPr/>
          <p:nvPr/>
        </p:nvSpPr>
        <p:spPr>
          <a:xfrm>
            <a:off x="785786" y="4786322"/>
            <a:ext cx="2357454" cy="1384995"/>
          </a:xfrm>
          <a:prstGeom prst="rect">
            <a:avLst/>
          </a:prstGeom>
        </p:spPr>
        <p:txBody>
          <a:bodyPr wrap="square">
            <a:spAutoFit/>
          </a:bodyPr>
          <a:lstStyle/>
          <a:p>
            <a:r>
              <a:rPr lang="es-ES" sz="2800" i="1" dirty="0" smtClean="0">
                <a:latin typeface="Impact" pitchFamily="34" charset="0"/>
              </a:rPr>
              <a:t>Detalle del lado derecho del paisaje.</a:t>
            </a:r>
            <a:endParaRPr lang="es-ES" sz="2800" i="1" dirty="0">
              <a:latin typeface="Impact" pitchFamily="34" charset="0"/>
            </a:endParaRPr>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
                                          </p:val>
                                        </p:tav>
                                        <p:tav tm="100000">
                                          <p:val>
                                            <p:strVal val="#ppt_x"/>
                                          </p:val>
                                        </p:tav>
                                      </p:tavLst>
                                    </p:anim>
                                    <p:anim calcmode="lin" valueType="num">
                                      <p:cBhvr>
                                        <p:cTn id="8" dur="3000" fill="hold"/>
                                        <p:tgtEl>
                                          <p:spTgt spid="3"/>
                                        </p:tgtEl>
                                        <p:attrNameLst>
                                          <p:attrName>ppt_y</p:attrName>
                                        </p:attrNameLst>
                                      </p:cBhvr>
                                      <p:tavLst>
                                        <p:tav tm="0">
                                          <p:val>
                                            <p:strVal val="#ppt_y+#ppt_h/2"/>
                                          </p:val>
                                        </p:tav>
                                        <p:tav tm="100000">
                                          <p:val>
                                            <p:strVal val="#ppt_y"/>
                                          </p:val>
                                        </p:tav>
                                      </p:tavLst>
                                    </p:anim>
                                    <p:anim calcmode="lin" valueType="num">
                                      <p:cBhvr>
                                        <p:cTn id="9" dur="3000" fill="hold"/>
                                        <p:tgtEl>
                                          <p:spTgt spid="3"/>
                                        </p:tgtEl>
                                        <p:attrNameLst>
                                          <p:attrName>ppt_w</p:attrName>
                                        </p:attrNameLst>
                                      </p:cBhvr>
                                      <p:tavLst>
                                        <p:tav tm="0">
                                          <p:val>
                                            <p:strVal val="#ppt_w"/>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3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decel="100000"/>
                                        <p:tgtEl>
                                          <p:spTgt spid="4"/>
                                        </p:tgtEl>
                                      </p:cBhvr>
                                    </p:animEffect>
                                    <p:anim calcmode="lin" valueType="num">
                                      <p:cBhvr>
                                        <p:cTn id="14" dur="4000" decel="100000" fill="hold"/>
                                        <p:tgtEl>
                                          <p:spTgt spid="4"/>
                                        </p:tgtEl>
                                        <p:attrNameLst>
                                          <p:attrName>style.rotation</p:attrName>
                                        </p:attrNameLst>
                                      </p:cBhvr>
                                      <p:tavLst>
                                        <p:tav tm="0">
                                          <p:val>
                                            <p:fltVal val="-90"/>
                                          </p:val>
                                        </p:tav>
                                        <p:tav tm="100000">
                                          <p:val>
                                            <p:fltVal val="0"/>
                                          </p:val>
                                        </p:tav>
                                      </p:tavLst>
                                    </p:anim>
                                    <p:anim calcmode="lin" valueType="num">
                                      <p:cBhvr>
                                        <p:cTn id="15" dur="4000" decel="100000" fill="hold"/>
                                        <p:tgtEl>
                                          <p:spTgt spid="4"/>
                                        </p:tgtEl>
                                        <p:attrNameLst>
                                          <p:attrName>ppt_x</p:attrName>
                                        </p:attrNameLst>
                                      </p:cBhvr>
                                      <p:tavLst>
                                        <p:tav tm="0">
                                          <p:val>
                                            <p:strVal val="#ppt_x+0.4"/>
                                          </p:val>
                                        </p:tav>
                                        <p:tav tm="100000">
                                          <p:val>
                                            <p:strVal val="#ppt_x-0.05"/>
                                          </p:val>
                                        </p:tav>
                                      </p:tavLst>
                                    </p:anim>
                                    <p:anim calcmode="lin" valueType="num">
                                      <p:cBhvr>
                                        <p:cTn id="16" dur="4000" decel="100000" fill="hold"/>
                                        <p:tgtEl>
                                          <p:spTgt spid="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5357818" y="3571876"/>
            <a:ext cx="3214710" cy="2643206"/>
          </a:xfrm>
          <a:prstGeom prst="rect">
            <a:avLst/>
          </a:prstGeom>
          <a:solidFill>
            <a:srgbClr val="DFB373"/>
          </a:solidFill>
          <a:ln w="9525">
            <a:solidFill>
              <a:schemeClr val="tx1"/>
            </a:solidFill>
            <a:miter lim="800000"/>
            <a:headEnd/>
            <a:tailEnd/>
          </a:ln>
          <a:effectLst/>
        </p:spPr>
        <p:txBody>
          <a:bodyPr wrap="none" anchor="ctr"/>
          <a:lstStyle/>
          <a:p>
            <a:endParaRPr lang="es-ES"/>
          </a:p>
        </p:txBody>
      </p:sp>
      <p:sp>
        <p:nvSpPr>
          <p:cNvPr id="2" name="1 Rectángulo"/>
          <p:cNvSpPr/>
          <p:nvPr/>
        </p:nvSpPr>
        <p:spPr>
          <a:xfrm>
            <a:off x="5857884" y="3857628"/>
            <a:ext cx="2413739" cy="2062103"/>
          </a:xfrm>
          <a:prstGeom prst="rect">
            <a:avLst/>
          </a:prstGeom>
        </p:spPr>
        <p:txBody>
          <a:bodyPr wrap="square">
            <a:spAutoFit/>
          </a:bodyPr>
          <a:lstStyle/>
          <a:p>
            <a:r>
              <a:rPr lang="es-ES" sz="3200" i="1" dirty="0" smtClean="0">
                <a:latin typeface="Impact" pitchFamily="34" charset="0"/>
              </a:rPr>
              <a:t>Detalle del lado izquierdo del paisaje.</a:t>
            </a:r>
            <a:endParaRPr lang="es-ES" sz="3200" i="1" dirty="0">
              <a:latin typeface="Impact" pitchFamily="34" charset="0"/>
            </a:endParaRPr>
          </a:p>
        </p:txBody>
      </p:sp>
      <p:pic>
        <p:nvPicPr>
          <p:cNvPr id="3" name="Picture 2" descr="C:\Documents and Settings\Dell\Escritorio\Mona_Lisa_detail_background_left.jpg"/>
          <p:cNvPicPr>
            <a:picLocks noChangeAspect="1" noChangeArrowheads="1"/>
          </p:cNvPicPr>
          <p:nvPr/>
        </p:nvPicPr>
        <p:blipFill>
          <a:blip r:embed="rId2"/>
          <a:srcRect/>
          <a:stretch>
            <a:fillRect/>
          </a:stretch>
        </p:blipFill>
        <p:spPr bwMode="auto">
          <a:xfrm>
            <a:off x="0" y="0"/>
            <a:ext cx="4387451"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ppt_y+#ppt_h/2"/>
                                          </p:val>
                                        </p:tav>
                                        <p:tav tm="100000">
                                          <p:val>
                                            <p:strVal val="#ppt_y"/>
                                          </p:val>
                                        </p:tav>
                                      </p:tavLst>
                                    </p:anim>
                                    <p:anim calcmode="lin" valueType="num">
                                      <p:cBhvr>
                                        <p:cTn id="9" dur="500" fill="hold"/>
                                        <p:tgtEl>
                                          <p:spTgt spid="2">
                                            <p:txEl>
                                              <p:pRg st="0" end="0"/>
                                            </p:txEl>
                                          </p:spTgt>
                                        </p:tgtEl>
                                        <p:attrNameLst>
                                          <p:attrName>ppt_w</p:attrName>
                                        </p:attrNameLst>
                                      </p:cBhvr>
                                      <p:tavLst>
                                        <p:tav tm="0">
                                          <p:val>
                                            <p:strVal val="#ppt_w"/>
                                          </p:val>
                                        </p:tav>
                                        <p:tav tm="100000">
                                          <p:val>
                                            <p:strVal val="#ppt_w"/>
                                          </p:val>
                                        </p:tav>
                                      </p:tavLst>
                                    </p:anim>
                                    <p:anim calcmode="lin" valueType="num">
                                      <p:cBhvr>
                                        <p:cTn id="10" dur="500" fill="hold"/>
                                        <p:tgtEl>
                                          <p:spTgt spid="2">
                                            <p:txEl>
                                              <p:pRg st="0" end="0"/>
                                            </p:txEl>
                                          </p:spTgt>
                                        </p:tgtEl>
                                        <p:attrNameLst>
                                          <p:attrName>ppt_h</p:attrName>
                                        </p:attrNameLst>
                                      </p:cBhvr>
                                      <p:tavLst>
                                        <p:tav tm="0">
                                          <p:val>
                                            <p:fltVal val="0"/>
                                          </p:val>
                                        </p:tav>
                                        <p:tav tm="100000">
                                          <p:val>
                                            <p:strVal val="#ppt_h"/>
                                          </p:val>
                                        </p:tav>
                                      </p:tavLst>
                                    </p:anim>
                                  </p:childTnLst>
                                </p:cTn>
                              </p:par>
                              <p:par>
                                <p:cTn id="11" presetID="3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decel="100000"/>
                                        <p:tgtEl>
                                          <p:spTgt spid="4"/>
                                        </p:tgtEl>
                                      </p:cBhvr>
                                    </p:animEffect>
                                    <p:anim calcmode="lin" valueType="num">
                                      <p:cBhvr>
                                        <p:cTn id="14" dur="4000" decel="100000" fill="hold"/>
                                        <p:tgtEl>
                                          <p:spTgt spid="4"/>
                                        </p:tgtEl>
                                        <p:attrNameLst>
                                          <p:attrName>style.rotation</p:attrName>
                                        </p:attrNameLst>
                                      </p:cBhvr>
                                      <p:tavLst>
                                        <p:tav tm="0">
                                          <p:val>
                                            <p:fltVal val="-90"/>
                                          </p:val>
                                        </p:tav>
                                        <p:tav tm="100000">
                                          <p:val>
                                            <p:fltVal val="0"/>
                                          </p:val>
                                        </p:tav>
                                      </p:tavLst>
                                    </p:anim>
                                    <p:anim calcmode="lin" valueType="num">
                                      <p:cBhvr>
                                        <p:cTn id="15" dur="4000" decel="100000" fill="hold"/>
                                        <p:tgtEl>
                                          <p:spTgt spid="4"/>
                                        </p:tgtEl>
                                        <p:attrNameLst>
                                          <p:attrName>ppt_x</p:attrName>
                                        </p:attrNameLst>
                                      </p:cBhvr>
                                      <p:tavLst>
                                        <p:tav tm="0">
                                          <p:val>
                                            <p:strVal val="#ppt_x+0.4"/>
                                          </p:val>
                                        </p:tav>
                                        <p:tav tm="100000">
                                          <p:val>
                                            <p:strVal val="#ppt_x-0.05"/>
                                          </p:val>
                                        </p:tav>
                                      </p:tavLst>
                                    </p:anim>
                                    <p:anim calcmode="lin" valueType="num">
                                      <p:cBhvr>
                                        <p:cTn id="16" dur="4000" decel="100000" fill="hold"/>
                                        <p:tgtEl>
                                          <p:spTgt spid="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5786446" y="2714620"/>
            <a:ext cx="2786082" cy="3929090"/>
          </a:xfrm>
          <a:prstGeom prst="rect">
            <a:avLst/>
          </a:prstGeom>
          <a:solidFill>
            <a:srgbClr val="DFB373"/>
          </a:solidFill>
          <a:ln w="9525">
            <a:solidFill>
              <a:schemeClr val="tx1"/>
            </a:solidFill>
            <a:miter lim="800000"/>
            <a:headEnd/>
            <a:tailEnd/>
          </a:ln>
          <a:effectLst/>
        </p:spPr>
        <p:txBody>
          <a:bodyPr wrap="none" anchor="ctr"/>
          <a:lstStyle/>
          <a:p>
            <a:endParaRPr lang="es-ES"/>
          </a:p>
        </p:txBody>
      </p:sp>
      <p:sp>
        <p:nvSpPr>
          <p:cNvPr id="2" name="1 Rectángulo"/>
          <p:cNvSpPr/>
          <p:nvPr/>
        </p:nvSpPr>
        <p:spPr>
          <a:xfrm>
            <a:off x="6072198" y="3000372"/>
            <a:ext cx="2428876" cy="3416320"/>
          </a:xfrm>
          <a:prstGeom prst="rect">
            <a:avLst/>
          </a:prstGeom>
        </p:spPr>
        <p:txBody>
          <a:bodyPr wrap="square">
            <a:spAutoFit/>
          </a:bodyPr>
          <a:lstStyle/>
          <a:p>
            <a:r>
              <a:rPr lang="es-ES" sz="2400" i="1" dirty="0" smtClean="0">
                <a:latin typeface="Impact" pitchFamily="34" charset="0"/>
              </a:rPr>
              <a:t>La copia de La Gioconda que se encuentra en el Museo del Prado de Madrid puede ayudar a imaginar el aspecto original de la obra.</a:t>
            </a:r>
            <a:endParaRPr lang="es-ES" sz="2400" i="1" dirty="0">
              <a:latin typeface="Impact" pitchFamily="34" charset="0"/>
            </a:endParaRPr>
          </a:p>
        </p:txBody>
      </p:sp>
      <p:pic>
        <p:nvPicPr>
          <p:cNvPr id="3" name="Picture 2" descr="C:\Documents and Settings\Dell\Escritorio\460px-Gioconda_(copia_del_Museo_del_Prado_restaurada).jpg"/>
          <p:cNvPicPr>
            <a:picLocks noChangeAspect="1" noChangeArrowheads="1"/>
          </p:cNvPicPr>
          <p:nvPr/>
        </p:nvPicPr>
        <p:blipFill>
          <a:blip r:embed="rId2"/>
          <a:srcRect/>
          <a:stretch>
            <a:fillRect/>
          </a:stretch>
        </p:blipFill>
        <p:spPr bwMode="auto">
          <a:xfrm>
            <a:off x="0" y="0"/>
            <a:ext cx="5265749" cy="68580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8" dur="3000" fill="hold"/>
                                        <p:tgtEl>
                                          <p:spTgt spid="2">
                                            <p:txEl>
                                              <p:pRg st="0" end="0"/>
                                            </p:txEl>
                                          </p:spTgt>
                                        </p:tgtEl>
                                        <p:attrNameLst>
                                          <p:attrName>ppt_y</p:attrName>
                                        </p:attrNameLst>
                                      </p:cBhvr>
                                      <p:tavLst>
                                        <p:tav tm="0">
                                          <p:val>
                                            <p:strVal val="#ppt_y+#ppt_h/2"/>
                                          </p:val>
                                        </p:tav>
                                        <p:tav tm="100000">
                                          <p:val>
                                            <p:strVal val="#ppt_y"/>
                                          </p:val>
                                        </p:tav>
                                      </p:tavLst>
                                    </p:anim>
                                    <p:anim calcmode="lin" valueType="num">
                                      <p:cBhvr>
                                        <p:cTn id="9" dur="3000" fill="hold"/>
                                        <p:tgtEl>
                                          <p:spTgt spid="2">
                                            <p:txEl>
                                              <p:pRg st="0" end="0"/>
                                            </p:txEl>
                                          </p:spTgt>
                                        </p:tgtEl>
                                        <p:attrNameLst>
                                          <p:attrName>ppt_w</p:attrName>
                                        </p:attrNameLst>
                                      </p:cBhvr>
                                      <p:tavLst>
                                        <p:tav tm="0">
                                          <p:val>
                                            <p:strVal val="#ppt_w"/>
                                          </p:val>
                                        </p:tav>
                                        <p:tav tm="100000">
                                          <p:val>
                                            <p:strVal val="#ppt_w"/>
                                          </p:val>
                                        </p:tav>
                                      </p:tavLst>
                                    </p:anim>
                                    <p:anim calcmode="lin" valueType="num">
                                      <p:cBhvr>
                                        <p:cTn id="10" dur="3000" fill="hold"/>
                                        <p:tgtEl>
                                          <p:spTgt spid="2">
                                            <p:txEl>
                                              <p:pRg st="0" end="0"/>
                                            </p:txEl>
                                          </p:spTgt>
                                        </p:tgtEl>
                                        <p:attrNameLst>
                                          <p:attrName>ppt_h</p:attrName>
                                        </p:attrNameLst>
                                      </p:cBhvr>
                                      <p:tavLst>
                                        <p:tav tm="0">
                                          <p:val>
                                            <p:fltVal val="0"/>
                                          </p:val>
                                        </p:tav>
                                        <p:tav tm="100000">
                                          <p:val>
                                            <p:strVal val="#ppt_h"/>
                                          </p:val>
                                        </p:tav>
                                      </p:tavLst>
                                    </p:anim>
                                  </p:childTnLst>
                                </p:cTn>
                              </p:par>
                              <p:par>
                                <p:cTn id="11" presetID="3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decel="100000"/>
                                        <p:tgtEl>
                                          <p:spTgt spid="4"/>
                                        </p:tgtEl>
                                      </p:cBhvr>
                                    </p:animEffect>
                                    <p:anim calcmode="lin" valueType="num">
                                      <p:cBhvr>
                                        <p:cTn id="14" dur="4000" decel="100000" fill="hold"/>
                                        <p:tgtEl>
                                          <p:spTgt spid="4"/>
                                        </p:tgtEl>
                                        <p:attrNameLst>
                                          <p:attrName>style.rotation</p:attrName>
                                        </p:attrNameLst>
                                      </p:cBhvr>
                                      <p:tavLst>
                                        <p:tav tm="0">
                                          <p:val>
                                            <p:fltVal val="-90"/>
                                          </p:val>
                                        </p:tav>
                                        <p:tav tm="100000">
                                          <p:val>
                                            <p:fltVal val="0"/>
                                          </p:val>
                                        </p:tav>
                                      </p:tavLst>
                                    </p:anim>
                                    <p:anim calcmode="lin" valueType="num">
                                      <p:cBhvr>
                                        <p:cTn id="15" dur="4000" decel="100000" fill="hold"/>
                                        <p:tgtEl>
                                          <p:spTgt spid="4"/>
                                        </p:tgtEl>
                                        <p:attrNameLst>
                                          <p:attrName>ppt_x</p:attrName>
                                        </p:attrNameLst>
                                      </p:cBhvr>
                                      <p:tavLst>
                                        <p:tav tm="0">
                                          <p:val>
                                            <p:strVal val="#ppt_x+0.4"/>
                                          </p:val>
                                        </p:tav>
                                        <p:tav tm="100000">
                                          <p:val>
                                            <p:strVal val="#ppt_x-0.05"/>
                                          </p:val>
                                        </p:tav>
                                      </p:tavLst>
                                    </p:anim>
                                    <p:anim calcmode="lin" valueType="num">
                                      <p:cBhvr>
                                        <p:cTn id="16" dur="4000" decel="100000" fill="hold"/>
                                        <p:tgtEl>
                                          <p:spTgt spid="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5929322" y="3571876"/>
            <a:ext cx="2928958" cy="3143272"/>
          </a:xfrm>
          <a:prstGeom prst="rect">
            <a:avLst/>
          </a:prstGeom>
          <a:solidFill>
            <a:srgbClr val="DFB373"/>
          </a:solidFill>
          <a:ln w="9525">
            <a:solidFill>
              <a:schemeClr val="tx1"/>
            </a:solidFill>
            <a:miter lim="800000"/>
            <a:headEnd/>
            <a:tailEnd/>
          </a:ln>
          <a:effectLst/>
        </p:spPr>
        <p:txBody>
          <a:bodyPr wrap="none" anchor="ctr"/>
          <a:lstStyle/>
          <a:p>
            <a:endParaRPr lang="es-ES"/>
          </a:p>
        </p:txBody>
      </p:sp>
      <p:sp>
        <p:nvSpPr>
          <p:cNvPr id="2" name="1 Rectángulo"/>
          <p:cNvSpPr/>
          <p:nvPr/>
        </p:nvSpPr>
        <p:spPr>
          <a:xfrm>
            <a:off x="6143636" y="3857628"/>
            <a:ext cx="2786066" cy="2677656"/>
          </a:xfrm>
          <a:prstGeom prst="rect">
            <a:avLst/>
          </a:prstGeom>
        </p:spPr>
        <p:txBody>
          <a:bodyPr wrap="square">
            <a:spAutoFit/>
          </a:bodyPr>
          <a:lstStyle/>
          <a:p>
            <a:r>
              <a:rPr lang="es-ES" sz="2800" i="1" dirty="0" smtClean="0">
                <a:latin typeface="Impact" pitchFamily="34" charset="0"/>
              </a:rPr>
              <a:t>Las manos de la Gioconda sobre el vientre hacen suponer que estuvo embarazada.</a:t>
            </a:r>
            <a:endParaRPr lang="es-ES" sz="2800" i="1" dirty="0">
              <a:latin typeface="Impact" pitchFamily="34" charset="0"/>
            </a:endParaRPr>
          </a:p>
        </p:txBody>
      </p:sp>
      <p:pic>
        <p:nvPicPr>
          <p:cNvPr id="3" name="Picture 2" descr="C:\Documents and Settings\Dell\Escritorio\492px-Leonardo_da_Vinci_044.jpg"/>
          <p:cNvPicPr>
            <a:picLocks noChangeAspect="1" noChangeArrowheads="1"/>
          </p:cNvPicPr>
          <p:nvPr/>
        </p:nvPicPr>
        <p:blipFill>
          <a:blip r:embed="rId2"/>
          <a:srcRect/>
          <a:stretch>
            <a:fillRect/>
          </a:stretch>
        </p:blipFill>
        <p:spPr bwMode="auto">
          <a:xfrm>
            <a:off x="0" y="0"/>
            <a:ext cx="5632948" cy="68580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8" dur="3000" fill="hold"/>
                                        <p:tgtEl>
                                          <p:spTgt spid="2">
                                            <p:txEl>
                                              <p:pRg st="0" end="0"/>
                                            </p:txEl>
                                          </p:spTgt>
                                        </p:tgtEl>
                                        <p:attrNameLst>
                                          <p:attrName>ppt_y</p:attrName>
                                        </p:attrNameLst>
                                      </p:cBhvr>
                                      <p:tavLst>
                                        <p:tav tm="0">
                                          <p:val>
                                            <p:strVal val="#ppt_y+#ppt_h/2"/>
                                          </p:val>
                                        </p:tav>
                                        <p:tav tm="100000">
                                          <p:val>
                                            <p:strVal val="#ppt_y"/>
                                          </p:val>
                                        </p:tav>
                                      </p:tavLst>
                                    </p:anim>
                                    <p:anim calcmode="lin" valueType="num">
                                      <p:cBhvr>
                                        <p:cTn id="9" dur="3000" fill="hold"/>
                                        <p:tgtEl>
                                          <p:spTgt spid="2">
                                            <p:txEl>
                                              <p:pRg st="0" end="0"/>
                                            </p:txEl>
                                          </p:spTgt>
                                        </p:tgtEl>
                                        <p:attrNameLst>
                                          <p:attrName>ppt_w</p:attrName>
                                        </p:attrNameLst>
                                      </p:cBhvr>
                                      <p:tavLst>
                                        <p:tav tm="0">
                                          <p:val>
                                            <p:strVal val="#ppt_w"/>
                                          </p:val>
                                        </p:tav>
                                        <p:tav tm="100000">
                                          <p:val>
                                            <p:strVal val="#ppt_w"/>
                                          </p:val>
                                        </p:tav>
                                      </p:tavLst>
                                    </p:anim>
                                    <p:anim calcmode="lin" valueType="num">
                                      <p:cBhvr>
                                        <p:cTn id="10" dur="3000" fill="hold"/>
                                        <p:tgtEl>
                                          <p:spTgt spid="2">
                                            <p:txEl>
                                              <p:pRg st="0" end="0"/>
                                            </p:txEl>
                                          </p:spTgt>
                                        </p:tgtEl>
                                        <p:attrNameLst>
                                          <p:attrName>ppt_h</p:attrName>
                                        </p:attrNameLst>
                                      </p:cBhvr>
                                      <p:tavLst>
                                        <p:tav tm="0">
                                          <p:val>
                                            <p:fltVal val="0"/>
                                          </p:val>
                                        </p:tav>
                                        <p:tav tm="100000">
                                          <p:val>
                                            <p:strVal val="#ppt_h"/>
                                          </p:val>
                                        </p:tav>
                                      </p:tavLst>
                                    </p:anim>
                                  </p:childTnLst>
                                </p:cTn>
                              </p:par>
                              <p:par>
                                <p:cTn id="11" presetID="3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decel="100000"/>
                                        <p:tgtEl>
                                          <p:spTgt spid="4"/>
                                        </p:tgtEl>
                                      </p:cBhvr>
                                    </p:animEffect>
                                    <p:anim calcmode="lin" valueType="num">
                                      <p:cBhvr>
                                        <p:cTn id="14" dur="4000" decel="100000" fill="hold"/>
                                        <p:tgtEl>
                                          <p:spTgt spid="4"/>
                                        </p:tgtEl>
                                        <p:attrNameLst>
                                          <p:attrName>style.rotation</p:attrName>
                                        </p:attrNameLst>
                                      </p:cBhvr>
                                      <p:tavLst>
                                        <p:tav tm="0">
                                          <p:val>
                                            <p:fltVal val="-90"/>
                                          </p:val>
                                        </p:tav>
                                        <p:tav tm="100000">
                                          <p:val>
                                            <p:fltVal val="0"/>
                                          </p:val>
                                        </p:tav>
                                      </p:tavLst>
                                    </p:anim>
                                    <p:anim calcmode="lin" valueType="num">
                                      <p:cBhvr>
                                        <p:cTn id="15" dur="4000" decel="100000" fill="hold"/>
                                        <p:tgtEl>
                                          <p:spTgt spid="4"/>
                                        </p:tgtEl>
                                        <p:attrNameLst>
                                          <p:attrName>ppt_x</p:attrName>
                                        </p:attrNameLst>
                                      </p:cBhvr>
                                      <p:tavLst>
                                        <p:tav tm="0">
                                          <p:val>
                                            <p:strVal val="#ppt_x+0.4"/>
                                          </p:val>
                                        </p:tav>
                                        <p:tav tm="100000">
                                          <p:val>
                                            <p:strVal val="#ppt_x-0.05"/>
                                          </p:val>
                                        </p:tav>
                                      </p:tavLst>
                                    </p:anim>
                                    <p:anim calcmode="lin" valueType="num">
                                      <p:cBhvr>
                                        <p:cTn id="16" dur="4000" decel="100000" fill="hold"/>
                                        <p:tgtEl>
                                          <p:spTgt spid="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857752" y="285728"/>
            <a:ext cx="4286248" cy="6555641"/>
          </a:xfrm>
          <a:prstGeom prst="rect">
            <a:avLst/>
          </a:prstGeom>
        </p:spPr>
        <p:txBody>
          <a:bodyPr wrap="square">
            <a:spAutoFit/>
          </a:bodyPr>
          <a:lstStyle/>
          <a:p>
            <a:r>
              <a:rPr lang="es-ES" sz="1400" b="1" i="1" dirty="0" smtClean="0">
                <a:latin typeface="Comic Sans MS" pitchFamily="66" charset="0"/>
              </a:rPr>
              <a:t>Leonardo da Vinci nació en el caserío de Anchiano del municipio de Vinci, en Italia. Fue fruto de la relación ilegítima del notario ser Piero y de su sirvienta, Catarina Vacca. A los 14 años entró en el prestigioso taller del pintor florentino Andrea Verrocchio, donde se formó como artista junto a Sandro Botticelli y Perugino</a:t>
            </a:r>
            <a:r>
              <a:rPr lang="es-ES" sz="1400" b="1" i="1" baseline="30000" dirty="0" smtClean="0">
                <a:latin typeface="Comic Sans MS" pitchFamily="66" charset="0"/>
              </a:rPr>
              <a:t>,</a:t>
            </a:r>
            <a:r>
              <a:rPr lang="es-ES" sz="1400" b="1" i="1" dirty="0" smtClean="0">
                <a:latin typeface="Comic Sans MS" pitchFamily="66" charset="0"/>
              </a:rPr>
              <a:t> Desarrolló el estudio de las matemáticas, la geometría, la perspectiva y todas las ciencias de la observación del medio natural, las cuales se consideraban indispensables en la época. Como educación complementaria, también estudió arquitectura e ingeniería. Leonardo fue un humanista renacentista, destacado en múltiples disciplinas.</a:t>
            </a:r>
            <a:r>
              <a:rPr lang="es-ES" sz="1400" b="1" i="1" baseline="30000" dirty="0" smtClean="0">
                <a:latin typeface="Comic Sans MS" pitchFamily="66" charset="0"/>
              </a:rPr>
              <a:t> </a:t>
            </a:r>
            <a:r>
              <a:rPr lang="es-ES" sz="1400" b="1" i="1" dirty="0" smtClean="0">
                <a:latin typeface="Comic Sans MS" pitchFamily="66" charset="0"/>
              </a:rPr>
              <a:t>Sirvió a personas tan distintas e influyentes como a Lorenzo de Médici, al duque de Sforza, a los soberanos de Mantua y al rey Francisco I de Francia.</a:t>
            </a:r>
          </a:p>
          <a:p>
            <a:r>
              <a:rPr lang="es-ES" sz="1400" b="1" i="1" dirty="0" smtClean="0">
                <a:latin typeface="Comic Sans MS" pitchFamily="66" charset="0"/>
              </a:rPr>
              <a:t>Debido a la minuciosidad de su técnica y también a sus muchas otras ocupaciones como inventor y diseñador, la producción pictórica de Leonardo es extremadamente escasa: los expertos reducen las obras de autoría relativamente segura a apenas una veintena, y de ellas muy pocas cuentan con pruebas documentales concluyentes. Entre sus pinturas más destacadas están La Virgen de las Rocas, La dama del armiño, el mural de La última cena y, la más famosa de todas: La Gioconda.</a:t>
            </a:r>
            <a:endParaRPr lang="es-ES" sz="1400" b="1" i="1" dirty="0">
              <a:latin typeface="Comic Sans MS" pitchFamily="66" charset="0"/>
            </a:endParaRPr>
          </a:p>
        </p:txBody>
      </p:sp>
      <p:pic>
        <p:nvPicPr>
          <p:cNvPr id="3" name="Picture 2" descr="C:\Documents and Settings\Dell\Escritorio\Possible_Self-Portrait_of_Leonardo_da_Vinci.jpg"/>
          <p:cNvPicPr>
            <a:picLocks noChangeAspect="1" noChangeArrowheads="1"/>
          </p:cNvPicPr>
          <p:nvPr/>
        </p:nvPicPr>
        <p:blipFill>
          <a:blip r:embed="rId2"/>
          <a:srcRect/>
          <a:stretch>
            <a:fillRect/>
          </a:stretch>
        </p:blipFill>
        <p:spPr bwMode="auto">
          <a:xfrm>
            <a:off x="0" y="0"/>
            <a:ext cx="4572000" cy="6911578"/>
          </a:xfrm>
          <a:prstGeom prst="rect">
            <a:avLst/>
          </a:prstGeom>
          <a:noFill/>
        </p:spPr>
      </p:pic>
      <p:pic>
        <p:nvPicPr>
          <p:cNvPr id="4" name="Picture 4" descr="pc12"/>
          <p:cNvPicPr>
            <a:picLocks noChangeAspect="1" noChangeArrowheads="1" noCrop="1"/>
          </p:cNvPicPr>
          <p:nvPr/>
        </p:nvPicPr>
        <p:blipFill>
          <a:blip r:embed="rId3"/>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la-sonrisa-de-la-mona1.jpg"/>
          <p:cNvPicPr>
            <a:picLocks noChangeAspect="1" noChangeArrowheads="1"/>
          </p:cNvPicPr>
          <p:nvPr/>
        </p:nvPicPr>
        <p:blipFill>
          <a:blip r:embed="rId2"/>
          <a:srcRect/>
          <a:stretch>
            <a:fillRect/>
          </a:stretch>
        </p:blipFill>
        <p:spPr bwMode="auto">
          <a:xfrm>
            <a:off x="0" y="0"/>
            <a:ext cx="9144000" cy="6882394"/>
          </a:xfrm>
          <a:prstGeom prst="rect">
            <a:avLst/>
          </a:prstGeom>
          <a:noFill/>
        </p:spPr>
      </p:pic>
    </p:spTree>
  </p:cSld>
  <p:clrMapOvr>
    <a:masterClrMapping/>
  </p:clrMapOvr>
  <p:transition advTm="5000"/>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Mona-Lisa.jpg"/>
          <p:cNvPicPr>
            <a:picLocks noChangeAspect="1" noChangeArrowheads="1"/>
          </p:cNvPicPr>
          <p:nvPr/>
        </p:nvPicPr>
        <p:blipFill>
          <a:blip r:embed="rId2"/>
          <a:srcRect/>
          <a:stretch>
            <a:fillRect/>
          </a:stretch>
        </p:blipFill>
        <p:spPr bwMode="auto">
          <a:xfrm>
            <a:off x="2285984" y="0"/>
            <a:ext cx="5357818" cy="7001012"/>
          </a:xfrm>
          <a:prstGeom prst="rect">
            <a:avLst/>
          </a:prstGeom>
          <a:noFill/>
        </p:spPr>
      </p:pic>
    </p:spTree>
  </p:cSld>
  <p:clrMapOvr>
    <a:masterClrMapping/>
  </p:clrMapOvr>
  <p:transition advTm="5000"/>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928662" y="-500089"/>
            <a:ext cx="7500990" cy="7358090"/>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Comic Sans MS" pitchFamily="66" charset="0"/>
              </a:rPr>
              <a:t/>
            </a:r>
            <a:br>
              <a:rPr kumimoji="0" lang="es-ES" sz="2000" b="1" i="1" u="none" strike="noStrike" cap="none" normalizeH="0" baseline="0" dirty="0" smtClean="0">
                <a:ln>
                  <a:noFill/>
                </a:ln>
                <a:effectLst/>
                <a:latin typeface="Comic Sans MS" pitchFamily="66" charset="0"/>
              </a:rPr>
            </a:br>
            <a:endParaRPr kumimoji="0" lang="es-ES" sz="2000" b="1" i="1" u="none" strike="noStrike" cap="none" normalizeH="0" baseline="0" dirty="0" smtClean="0">
              <a:ln>
                <a:noFill/>
              </a:ln>
              <a:effectLst/>
              <a:latin typeface="Comic Sans MS"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Comic Sans MS" pitchFamily="66" charset="0"/>
              </a:rPr>
              <a:t>Una versión de una “Mona Lisa” más joven de Leonardo da Vinci será presentada este jueves en Ginebra, bajo la teoría de que es la versión original de la que ha sido denominada la pintura más famosa del mundo, informó la agencia de noticias Reuters.</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ES" sz="2000" b="1" i="1" u="none" strike="noStrike" cap="none" normalizeH="0" baseline="0" dirty="0" smtClean="0">
              <a:ln>
                <a:noFill/>
              </a:ln>
              <a:effectLst/>
              <a:latin typeface="Comic Sans MS"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Comic Sans MS" pitchFamily="66" charset="0"/>
              </a:rPr>
              <a:t>Luego de una investigación detallada de tres décadas, la Fundación Mona Lisa explicó que este es un retrato anterior de “la dama con la sonrisa misteriosa”, que fue realizado por el genio italiano.</a:t>
            </a:r>
          </a:p>
          <a:p>
            <a:pPr marL="0" marR="0" lvl="0" indent="0" algn="just" defTabSz="914400" rtl="0" eaLnBrk="0" fontAlgn="base" latinLnBrk="0" hangingPunct="0">
              <a:lnSpc>
                <a:spcPct val="100000"/>
              </a:lnSpc>
              <a:spcBef>
                <a:spcPct val="0"/>
              </a:spcBef>
              <a:spcAft>
                <a:spcPct val="0"/>
              </a:spcAft>
              <a:buClrTx/>
              <a:buSzTx/>
              <a:buFontTx/>
              <a:buNone/>
              <a:tabLst/>
            </a:pPr>
            <a:endParaRPr lang="es-ES" sz="2000" b="1" i="1" dirty="0" smtClean="0">
              <a:latin typeface="Comic Sans MS" pitchFamily="66"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Comic Sans MS" pitchFamily="66" charset="0"/>
              </a:rPr>
              <a:t>“Hemos investigado esta pintura desde todos los ángulos pertinentes y toda la información recogida apunta a que es una versión anterior de la Gioconda del Louvre”, dijo a Reuters Stanley </a:t>
            </a:r>
            <a:r>
              <a:rPr kumimoji="0" lang="es-ES" sz="2000" b="1" i="1" u="none" strike="noStrike" cap="none" normalizeH="0" baseline="0" dirty="0" err="1" smtClean="0">
                <a:ln>
                  <a:noFill/>
                </a:ln>
                <a:effectLst/>
                <a:latin typeface="Comic Sans MS" pitchFamily="66" charset="0"/>
              </a:rPr>
              <a:t>Feldman</a:t>
            </a:r>
            <a:r>
              <a:rPr kumimoji="0" lang="es-ES" sz="2000" b="1" i="1" u="none" strike="noStrike" cap="none" normalizeH="0" baseline="0" dirty="0" smtClean="0">
                <a:ln>
                  <a:noFill/>
                </a:ln>
                <a:effectLst/>
                <a:latin typeface="Comic Sans MS" pitchFamily="66" charset="0"/>
              </a:rPr>
              <a:t>, miembro de la fundación e historiador de arte.</a:t>
            </a:r>
          </a:p>
          <a:p>
            <a:pPr marL="0" marR="0" lvl="0" indent="0" algn="just" defTabSz="914400" rtl="0" eaLnBrk="0" fontAlgn="ctr"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Comic Sans MS" pitchFamily="66" charset="0"/>
              </a:rPr>
              <a:t>                                                                   </a:t>
            </a:r>
          </a:p>
          <a:p>
            <a:pPr marL="0" marR="0" lvl="0" indent="0" algn="just" defTabSz="914400" rtl="0" eaLnBrk="0" fontAlgn="ctr"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effectLst/>
                <a:latin typeface="Comic Sans MS" pitchFamily="66" charset="0"/>
              </a:rPr>
              <a:t>El retrato, que será presentado en Ginebra, muestra a una mujer que parece tener poco más de 20 años -en vez de los poco más de 30 de la pintura del Louvre- en la misma pose y básicamente con la misma mirada enigmática de la obra maestra que se exhibe en el museo francés.</a:t>
            </a:r>
          </a:p>
        </p:txBody>
      </p:sp>
      <p:pic>
        <p:nvPicPr>
          <p:cNvPr id="3" name="Picture 4" descr="pc12"/>
          <p:cNvPicPr>
            <a:picLocks noChangeAspect="1" noChangeArrowheads="1" noCrop="1"/>
          </p:cNvPicPr>
          <p:nvPr/>
        </p:nvPicPr>
        <p:blipFill>
          <a:blip r:embed="rId2"/>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20120927_4850050w-300x199.jpg"/>
          <p:cNvPicPr>
            <a:picLocks noChangeAspect="1" noChangeArrowheads="1"/>
          </p:cNvPicPr>
          <p:nvPr/>
        </p:nvPicPr>
        <p:blipFill>
          <a:blip r:embed="rId2"/>
          <a:srcRect/>
          <a:stretch>
            <a:fillRect/>
          </a:stretch>
        </p:blipFill>
        <p:spPr bwMode="auto">
          <a:xfrm>
            <a:off x="-1" y="0"/>
            <a:ext cx="9154079" cy="6858000"/>
          </a:xfrm>
          <a:prstGeom prst="rect">
            <a:avLst/>
          </a:prstGeom>
          <a:noFill/>
        </p:spPr>
      </p:pic>
    </p:spTree>
  </p:cSld>
  <p:clrMapOvr>
    <a:masterClrMapping/>
  </p:clrMapOvr>
  <p:transition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mona-lisa.jpg"/>
          <p:cNvPicPr>
            <a:picLocks noChangeAspect="1" noChangeArrowheads="1"/>
          </p:cNvPicPr>
          <p:nvPr/>
        </p:nvPicPr>
        <p:blipFill>
          <a:blip r:embed="rId2"/>
          <a:srcRect/>
          <a:stretch>
            <a:fillRect/>
          </a:stretch>
        </p:blipFill>
        <p:spPr bwMode="auto">
          <a:xfrm>
            <a:off x="-1" y="0"/>
            <a:ext cx="9151443" cy="6858000"/>
          </a:xfrm>
          <a:prstGeom prst="rect">
            <a:avLst/>
          </a:prstGeom>
          <a:noFill/>
        </p:spPr>
      </p:pic>
    </p:spTree>
  </p:cSld>
  <p:clrMapOvr>
    <a:masterClrMapping/>
  </p:clrMapOvr>
  <p:transition advTm="8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Mona_Lis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Rectángulo"/>
          <p:cNvSpPr/>
          <p:nvPr/>
        </p:nvSpPr>
        <p:spPr>
          <a:xfrm>
            <a:off x="4463892" y="785794"/>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 QUÉ OCULTA MONA LIS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QUÉ OCULTA MONA LISA</Template>
  <TotalTime>1</TotalTime>
  <Words>1194</Words>
  <Application>Microsoft Office PowerPoint</Application>
  <PresentationFormat>Presentación en pantalla (4:3)</PresentationFormat>
  <Paragraphs>62</Paragraphs>
  <Slides>36</Slides>
  <Notes>1</Notes>
  <HiddenSlides>0</HiddenSlides>
  <MMClips>1</MMClips>
  <ScaleCrop>false</ScaleCrop>
  <HeadingPairs>
    <vt:vector size="4" baseType="variant">
      <vt:variant>
        <vt:lpstr>Tema</vt:lpstr>
      </vt:variant>
      <vt:variant>
        <vt:i4>2</vt:i4>
      </vt:variant>
      <vt:variant>
        <vt:lpstr>Títulos de diapositiva</vt:lpstr>
      </vt:variant>
      <vt:variant>
        <vt:i4>36</vt:i4>
      </vt:variant>
    </vt:vector>
  </HeadingPairs>
  <TitlesOfParts>
    <vt:vector size="38" baseType="lpstr">
      <vt:lpstr>¿ QUÉ OCULTA MONA LISA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2013-11-21T21:02:17Z</dcterms:created>
  <dcterms:modified xsi:type="dcterms:W3CDTF">2013-11-21T21:03:47Z</dcterms:modified>
</cp:coreProperties>
</file>