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9"/>
  </p:notesMasterIdLst>
  <p:sldIdLst>
    <p:sldId id="284" r:id="rId3"/>
    <p:sldId id="304" r:id="rId4"/>
    <p:sldId id="324" r:id="rId5"/>
    <p:sldId id="313" r:id="rId6"/>
    <p:sldId id="293" r:id="rId7"/>
    <p:sldId id="325" r:id="rId8"/>
    <p:sldId id="311" r:id="rId9"/>
    <p:sldId id="328" r:id="rId10"/>
    <p:sldId id="294" r:id="rId11"/>
    <p:sldId id="312" r:id="rId12"/>
    <p:sldId id="320" r:id="rId13"/>
    <p:sldId id="295" r:id="rId14"/>
    <p:sldId id="315" r:id="rId15"/>
    <p:sldId id="327" r:id="rId16"/>
    <p:sldId id="319" r:id="rId17"/>
    <p:sldId id="296" r:id="rId18"/>
    <p:sldId id="310" r:id="rId19"/>
    <p:sldId id="321" r:id="rId20"/>
    <p:sldId id="297" r:id="rId21"/>
    <p:sldId id="316" r:id="rId22"/>
    <p:sldId id="305" r:id="rId23"/>
    <p:sldId id="298" r:id="rId24"/>
    <p:sldId id="307" r:id="rId25"/>
    <p:sldId id="318" r:id="rId26"/>
    <p:sldId id="299" r:id="rId27"/>
    <p:sldId id="306" r:id="rId28"/>
    <p:sldId id="323" r:id="rId29"/>
    <p:sldId id="300" r:id="rId30"/>
    <p:sldId id="314" r:id="rId31"/>
    <p:sldId id="308" r:id="rId32"/>
    <p:sldId id="326" r:id="rId33"/>
    <p:sldId id="302" r:id="rId34"/>
    <p:sldId id="317" r:id="rId35"/>
    <p:sldId id="309" r:id="rId36"/>
    <p:sldId id="292" r:id="rId37"/>
    <p:sldId id="329" r:id="rId38"/>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iMJ9F11MkMq0FgTOpTJ6LA" hashData="y8CHyWwPA4TL0gqfT0a3D94IUDc"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222E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snapVertSplitter="1" vertBarState="minimized" horzBarState="maximized">
    <p:restoredLeft sz="15620"/>
    <p:restoredTop sz="94660"/>
  </p:normalViewPr>
  <p:slideViewPr>
    <p:cSldViewPr>
      <p:cViewPr varScale="1">
        <p:scale>
          <a:sx n="109" d="100"/>
          <a:sy n="109" d="100"/>
        </p:scale>
        <p:origin x="-612" y="-78"/>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presProps" Target="pres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0E6B7AC-DA52-4750-BD0D-64053EEF0B87}" type="datetimeFigureOut">
              <a:rPr lang="es-ES" smtClean="0"/>
              <a:pPr/>
              <a:t>22/06/2015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F02C10E-8493-4431-8E18-55065AB3A7E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73425A88-957C-4A9C-9FC1-D0176185CF6F}" type="slidenum">
              <a:rPr lang="es-ES" smtClean="0"/>
              <a:pPr/>
              <a:t>‹Nº›</a:t>
            </a:fld>
            <a:endParaRPr lang="es-ES"/>
          </a:p>
        </p:txBody>
      </p:sp>
    </p:spTree>
  </p:cSld>
  <p:clrMapOvr>
    <a:masterClrMapping/>
  </p:clrMapOvr>
  <p:transition spd="slow" advTm="5000">
    <p:split orient="vert"/>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a:prstGeom prst="rect">
            <a:avLst/>
          </a:prstGeo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5FAA04D-9395-4D56-A71F-8C58ACA34194}" type="datetimeFigureOut">
              <a:rPr lang="es-ES" smtClean="0"/>
              <a:pPr/>
              <a:t>22/06/2015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3425A88-957C-4A9C-9FC1-D0176185CF6F}"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spd="slow" advTm="5000">
    <p:split orient="vert"/>
  </p:transition>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image" Target="../media/image11.gi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1.gi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gif"/><Relationship Id="rId2" Type="http://schemas.openxmlformats.org/officeDocument/2006/relationships/image" Target="../media/image34.gif"/><Relationship Id="rId1" Type="http://schemas.openxmlformats.org/officeDocument/2006/relationships/slideLayout" Target="../slideLayouts/slideLayout7.xml"/><Relationship Id="rId5" Type="http://schemas.openxmlformats.org/officeDocument/2006/relationships/image" Target="../media/image5.gif"/><Relationship Id="rId4" Type="http://schemas.openxmlformats.org/officeDocument/2006/relationships/image" Target="../media/image35.jpeg"/></Relationships>
</file>

<file path=ppt/slides/_rels/slide36.xml.rels><?xml version="1.0" encoding="UTF-8" standalone="yes"?>
<Relationships xmlns="http://schemas.openxmlformats.org/package/2006/relationships"><Relationship Id="rId8" Type="http://schemas.openxmlformats.org/officeDocument/2006/relationships/image" Target="../media/image38.png"/><Relationship Id="rId13" Type="http://schemas.openxmlformats.org/officeDocument/2006/relationships/image" Target="../media/image41.png"/><Relationship Id="rId18" Type="http://schemas.openxmlformats.org/officeDocument/2006/relationships/image" Target="../media/image4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4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37.png"/><Relationship Id="rId11" Type="http://schemas.openxmlformats.org/officeDocument/2006/relationships/image" Target="../media/image40.png"/><Relationship Id="rId5" Type="http://schemas.openxmlformats.org/officeDocument/2006/relationships/hyperlink" Target="http://www.mispps.com/" TargetMode="External"/><Relationship Id="rId15" Type="http://schemas.openxmlformats.org/officeDocument/2006/relationships/image" Target="../media/image42.png"/><Relationship Id="rId10" Type="http://schemas.openxmlformats.org/officeDocument/2006/relationships/hyperlink" Target="https://www.facebook.com/mispps" TargetMode="External"/><Relationship Id="rId4" Type="http://schemas.openxmlformats.org/officeDocument/2006/relationships/image" Target="../media/image36.png"/><Relationship Id="rId9" Type="http://schemas.openxmlformats.org/officeDocument/2006/relationships/image" Target="../media/image3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3" descr="illusion-015"/>
          <p:cNvPicPr>
            <a:picLocks noChangeAspect="1" noChangeArrowheads="1" noCrop="1"/>
          </p:cNvPicPr>
          <p:nvPr/>
        </p:nvPicPr>
        <p:blipFill>
          <a:blip r:embed="rId4" cstate="print">
            <a:duotone>
              <a:schemeClr val="accent6">
                <a:shade val="45000"/>
                <a:satMod val="135000"/>
              </a:schemeClr>
              <a:prstClr val="white"/>
            </a:duotone>
            <a:lum bright="24000"/>
          </a:blip>
          <a:srcRect/>
          <a:stretch>
            <a:fillRect/>
          </a:stretch>
        </p:blipFill>
        <p:spPr bwMode="auto">
          <a:xfrm>
            <a:off x="0" y="-19050"/>
            <a:ext cx="9144000" cy="687705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467544" y="764704"/>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251520" y="5661248"/>
            <a:ext cx="794853" cy="836488"/>
          </a:xfrm>
          <a:prstGeom prst="rect">
            <a:avLst/>
          </a:prstGeom>
          <a:noFill/>
          <a:ln w="38100">
            <a:solidFill>
              <a:srgbClr val="1CDEF8"/>
            </a:solidFill>
            <a:miter lim="800000"/>
            <a:headEnd/>
            <a:tailEnd/>
          </a:ln>
        </p:spPr>
      </p:pic>
      <p:sp>
        <p:nvSpPr>
          <p:cNvPr id="15" name="14 Rectángulo"/>
          <p:cNvSpPr/>
          <p:nvPr/>
        </p:nvSpPr>
        <p:spPr>
          <a:xfrm>
            <a:off x="683568"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a:off x="179512" y="188640"/>
            <a:ext cx="781050" cy="1066800"/>
          </a:xfrm>
          <a:prstGeom prst="rect">
            <a:avLst/>
          </a:prstGeom>
          <a:noFill/>
          <a:ln w="9525">
            <a:noFill/>
            <a:miter lim="800000"/>
            <a:headEnd/>
            <a:tailEnd/>
          </a:ln>
        </p:spPr>
      </p:pic>
      <p:sp>
        <p:nvSpPr>
          <p:cNvPr id="12" name="11 Rectángulo"/>
          <p:cNvSpPr/>
          <p:nvPr/>
        </p:nvSpPr>
        <p:spPr>
          <a:xfrm>
            <a:off x="1475656" y="1772816"/>
            <a:ext cx="6737972" cy="830997"/>
          </a:xfrm>
          <a:prstGeom prst="rect">
            <a:avLst/>
          </a:prstGeom>
        </p:spPr>
        <p:txBody>
          <a:bodyPr wrap="square">
            <a:spAutoFit/>
          </a:bodyPr>
          <a:lstStyle/>
          <a:p>
            <a:pPr algn="ctr"/>
            <a:endParaRPr lang="es-ES" sz="4800" b="1"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Ravie" pitchFamily="82" charset="0"/>
            </a:endParaRPr>
          </a:p>
        </p:txBody>
      </p:sp>
      <p:sp>
        <p:nvSpPr>
          <p:cNvPr id="16" name="15 Rectángulo"/>
          <p:cNvSpPr/>
          <p:nvPr/>
        </p:nvSpPr>
        <p:spPr>
          <a:xfrm>
            <a:off x="971600" y="1916832"/>
            <a:ext cx="6887688" cy="2554545"/>
          </a:xfrm>
          <a:prstGeom prst="rect">
            <a:avLst/>
          </a:prstGeom>
        </p:spPr>
        <p:txBody>
          <a:bodyPr wrap="square">
            <a:spAutoFit/>
          </a:bodyPr>
          <a:lstStyle/>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NIÑOS </a:t>
            </a:r>
          </a:p>
          <a:p>
            <a:pPr algn="ctr"/>
            <a:r>
              <a:rPr lang="es-ES" sz="8000" b="1" dirty="0" smtClean="0">
                <a:ln w="18000">
                  <a:solidFill>
                    <a:schemeClr val="accent2">
                      <a:satMod val="140000"/>
                    </a:schemeClr>
                  </a:solidFill>
                  <a:prstDash val="solid"/>
                  <a:miter lim="800000"/>
                </a:ln>
                <a:solidFill>
                  <a:srgbClr val="2222EE"/>
                </a:solidFill>
                <a:effectLst>
                  <a:outerShdw blurRad="25500" dist="23000" dir="7020000" algn="tl">
                    <a:srgbClr val="000000">
                      <a:alpha val="50000"/>
                    </a:srgbClr>
                  </a:outerShdw>
                </a:effectLst>
                <a:latin typeface="Rockwell Extra Bold" pitchFamily="18" charset="0"/>
              </a:rPr>
              <a:t>CRISTAL</a:t>
            </a:r>
          </a:p>
        </p:txBody>
      </p:sp>
      <p:sp>
        <p:nvSpPr>
          <p:cNvPr id="14" name="13 CuadroTexto"/>
          <p:cNvSpPr txBox="1"/>
          <p:nvPr/>
        </p:nvSpPr>
        <p:spPr>
          <a:xfrm>
            <a:off x="1043608" y="332656"/>
            <a:ext cx="184731" cy="369332"/>
          </a:xfrm>
          <a:prstGeom prst="rect">
            <a:avLst/>
          </a:prstGeom>
          <a:noFill/>
        </p:spPr>
        <p:txBody>
          <a:bodyPr wrap="none" rtlCol="0">
            <a:spAutoFit/>
          </a:bodyPr>
          <a:lstStyle/>
          <a:p>
            <a:endParaRPr lang="es-ES" b="1" dirty="0">
              <a:solidFill>
                <a:srgbClr val="0000FF"/>
              </a:solidFill>
              <a:latin typeface="Arial Black" pitchFamily="34" charset="0"/>
            </a:endParaRPr>
          </a:p>
        </p:txBody>
      </p:sp>
      <p:sp>
        <p:nvSpPr>
          <p:cNvPr id="18" name="17 CuadroTexto"/>
          <p:cNvSpPr txBox="1"/>
          <p:nvPr/>
        </p:nvSpPr>
        <p:spPr>
          <a:xfrm>
            <a:off x="1115616" y="476672"/>
            <a:ext cx="1825564" cy="461665"/>
          </a:xfrm>
          <a:prstGeom prst="rect">
            <a:avLst/>
          </a:prstGeom>
          <a:noFill/>
        </p:spPr>
        <p:txBody>
          <a:bodyPr wrap="none" rtlCol="0">
            <a:spAutoFit/>
          </a:bodyPr>
          <a:lstStyle/>
          <a:p>
            <a:r>
              <a:rPr lang="es-ES" sz="2400" b="1" dirty="0" smtClean="0">
                <a:solidFill>
                  <a:srgbClr val="FF0000"/>
                </a:solidFill>
              </a:rPr>
              <a:t>EVA CASSIDY</a:t>
            </a:r>
            <a:endParaRPr lang="es-ES" sz="2400" b="1" dirty="0">
              <a:solidFill>
                <a:srgbClr val="FF0000"/>
              </a:solidFill>
            </a:endParaRPr>
          </a:p>
        </p:txBody>
      </p:sp>
    </p:spTree>
  </p:cSld>
  <p:clrMapOvr>
    <a:masterClrMapping/>
  </p:clrMapOvr>
  <p:transition spd="slow" advTm="11000">
    <p:split orient="vert"/>
    <p:sndAc>
      <p:stSnd loop="1">
        <p:snd r:embed="rId3" name="Eva Cassidy - Imagine.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7"/>
                                        </p:tgtEl>
                                        <p:attrNameLst>
                                          <p:attrName>style.opacity</p:attrName>
                                        </p:attrNameLst>
                                      </p:cBhvr>
                                      <p:to>
                                        <p:strVal val="0.25"/>
                                      </p:to>
                                    </p:set>
                                    <p:animEffect filter="image" prLst="opacity: 0.25">
                                      <p:cBhvr rctx="IE">
                                        <p:cTn id="7" dur="indefinite"/>
                                        <p:tgtEl>
                                          <p:spTgt spid="17"/>
                                        </p:tgtEl>
                                      </p:cBhvr>
                                    </p:animEffect>
                                  </p:childTnLst>
                                </p:cTn>
                              </p:par>
                            </p:childTnLst>
                          </p:cTn>
                        </p:par>
                        <p:par>
                          <p:cTn id="8" fill="hold">
                            <p:stCondLst>
                              <p:cond delay="0"/>
                            </p:stCondLst>
                            <p:childTnLst>
                              <p:par>
                                <p:cTn id="9" presetID="17" presetClass="entr" presetSubtype="10" fill="hold" nodeType="afterEffect">
                                  <p:stCondLst>
                                    <p:cond delay="0"/>
                                  </p:stCondLst>
                                  <p:childTnLst>
                                    <p:set>
                                      <p:cBhvr>
                                        <p:cTn id="10" dur="1" fill="hold">
                                          <p:stCondLst>
                                            <p:cond delay="0"/>
                                          </p:stCondLst>
                                        </p:cTn>
                                        <p:tgtEl>
                                          <p:spTgt spid="16">
                                            <p:txEl>
                                              <p:pRg st="0" end="0"/>
                                            </p:txEl>
                                          </p:spTgt>
                                        </p:tgtEl>
                                        <p:attrNameLst>
                                          <p:attrName>style.visibility</p:attrName>
                                        </p:attrNameLst>
                                      </p:cBhvr>
                                      <p:to>
                                        <p:strVal val="visible"/>
                                      </p:to>
                                    </p:set>
                                    <p:anim calcmode="lin" valueType="num">
                                      <p:cBhvr>
                                        <p:cTn id="11" dur="3000" fill="hold"/>
                                        <p:tgtEl>
                                          <p:spTgt spid="16">
                                            <p:txEl>
                                              <p:pRg st="0" end="0"/>
                                            </p:txEl>
                                          </p:spTgt>
                                        </p:tgtEl>
                                        <p:attrNameLst>
                                          <p:attrName>ppt_w</p:attrName>
                                        </p:attrNameLst>
                                      </p:cBhvr>
                                      <p:tavLst>
                                        <p:tav tm="0">
                                          <p:val>
                                            <p:fltVal val="0"/>
                                          </p:val>
                                        </p:tav>
                                        <p:tav tm="100000">
                                          <p:val>
                                            <p:strVal val="#ppt_w"/>
                                          </p:val>
                                        </p:tav>
                                      </p:tavLst>
                                    </p:anim>
                                    <p:anim calcmode="lin" valueType="num">
                                      <p:cBhvr>
                                        <p:cTn id="12" dur="3000" fill="hold"/>
                                        <p:tgtEl>
                                          <p:spTgt spid="16">
                                            <p:txEl>
                                              <p:pRg st="0" end="0"/>
                                            </p:txEl>
                                          </p:spTgt>
                                        </p:tgtEl>
                                        <p:attrNameLst>
                                          <p:attrName>ppt_h</p:attrName>
                                        </p:attrNameLst>
                                      </p:cBhvr>
                                      <p:tavLst>
                                        <p:tav tm="0">
                                          <p:val>
                                            <p:strVal val="#ppt_h"/>
                                          </p:val>
                                        </p:tav>
                                        <p:tav tm="100000">
                                          <p:val>
                                            <p:strVal val="#ppt_h"/>
                                          </p:val>
                                        </p:tav>
                                      </p:tavLst>
                                    </p:anim>
                                  </p:childTnLst>
                                </p:cTn>
                              </p:par>
                            </p:childTnLst>
                          </p:cTn>
                        </p:par>
                        <p:par>
                          <p:cTn id="13" fill="hold">
                            <p:stCondLst>
                              <p:cond delay="3000"/>
                            </p:stCondLst>
                            <p:childTnLst>
                              <p:par>
                                <p:cTn id="14" presetID="17" presetClass="entr" presetSubtype="10" fill="hold" nodeType="afterEffect">
                                  <p:stCondLst>
                                    <p:cond delay="0"/>
                                  </p:stCondLst>
                                  <p:childTnLst>
                                    <p:set>
                                      <p:cBhvr>
                                        <p:cTn id="15" dur="1" fill="hold">
                                          <p:stCondLst>
                                            <p:cond delay="0"/>
                                          </p:stCondLst>
                                        </p:cTn>
                                        <p:tgtEl>
                                          <p:spTgt spid="16">
                                            <p:txEl>
                                              <p:pRg st="1" end="1"/>
                                            </p:txEl>
                                          </p:spTgt>
                                        </p:tgtEl>
                                        <p:attrNameLst>
                                          <p:attrName>style.visibility</p:attrName>
                                        </p:attrNameLst>
                                      </p:cBhvr>
                                      <p:to>
                                        <p:strVal val="visible"/>
                                      </p:to>
                                    </p:set>
                                    <p:anim calcmode="lin" valueType="num">
                                      <p:cBhvr>
                                        <p:cTn id="16" dur="3000" fill="hold"/>
                                        <p:tgtEl>
                                          <p:spTgt spid="16">
                                            <p:txEl>
                                              <p:pRg st="1" end="1"/>
                                            </p:txEl>
                                          </p:spTgt>
                                        </p:tgtEl>
                                        <p:attrNameLst>
                                          <p:attrName>ppt_w</p:attrName>
                                        </p:attrNameLst>
                                      </p:cBhvr>
                                      <p:tavLst>
                                        <p:tav tm="0">
                                          <p:val>
                                            <p:fltVal val="0"/>
                                          </p:val>
                                        </p:tav>
                                        <p:tav tm="100000">
                                          <p:val>
                                            <p:strVal val="#ppt_w"/>
                                          </p:val>
                                        </p:tav>
                                      </p:tavLst>
                                    </p:anim>
                                    <p:anim calcmode="lin" valueType="num">
                                      <p:cBhvr>
                                        <p:cTn id="17" dur="3000" fill="hold"/>
                                        <p:tgtEl>
                                          <p:spTgt spid="16">
                                            <p:txEl>
                                              <p:pRg st="1" end="1"/>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02" name="Picture 2" descr="C:\Documents and Settings\Dell\Escritorio\19555_250315108724_3727369_n.jpg"/>
          <p:cNvPicPr>
            <a:picLocks noChangeAspect="1" noChangeArrowheads="1"/>
          </p:cNvPicPr>
          <p:nvPr/>
        </p:nvPicPr>
        <p:blipFill>
          <a:blip r:embed="rId2" cstate="print"/>
          <a:srcRect/>
          <a:stretch>
            <a:fillRect/>
          </a:stretch>
        </p:blipFill>
        <p:spPr bwMode="auto">
          <a:xfrm>
            <a:off x="0" y="0"/>
            <a:ext cx="9187224" cy="1844824"/>
          </a:xfrm>
          <a:prstGeom prst="rect">
            <a:avLst/>
          </a:prstGeom>
          <a:noFill/>
        </p:spPr>
      </p:pic>
      <p:pic>
        <p:nvPicPr>
          <p:cNvPr id="3" name="Picture 2" descr="C:\Documents and Settings\Dell\Escritorio\semillas-estelares-ninos-indigo.jpg"/>
          <p:cNvPicPr>
            <a:picLocks noChangeAspect="1" noChangeArrowheads="1"/>
          </p:cNvPicPr>
          <p:nvPr/>
        </p:nvPicPr>
        <p:blipFill>
          <a:blip r:embed="rId3" cstate="print"/>
          <a:srcRect l="17112"/>
          <a:stretch>
            <a:fillRect/>
          </a:stretch>
        </p:blipFill>
        <p:spPr bwMode="auto">
          <a:xfrm>
            <a:off x="0" y="1844824"/>
            <a:ext cx="9245259" cy="5013176"/>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0.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thumb_php_.jpg"/>
          <p:cNvPicPr>
            <a:picLocks noChangeAspect="1" noChangeArrowheads="1"/>
          </p:cNvPicPr>
          <p:nvPr/>
        </p:nvPicPr>
        <p:blipFill>
          <a:blip r:embed="rId2" cstate="print"/>
          <a:srcRect/>
          <a:stretch>
            <a:fillRect/>
          </a:stretch>
        </p:blipFill>
        <p:spPr bwMode="auto">
          <a:xfrm>
            <a:off x="0" y="0"/>
            <a:ext cx="9139918"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19050"/>
            <a:ext cx="9144000" cy="6877050"/>
          </a:xfrm>
          <a:prstGeom prst="rect">
            <a:avLst/>
          </a:prstGeom>
          <a:noFill/>
          <a:ln w="9525">
            <a:noFill/>
            <a:miter lim="800000"/>
            <a:headEnd/>
            <a:tailEnd/>
          </a:ln>
        </p:spPr>
      </p:pic>
      <p:sp>
        <p:nvSpPr>
          <p:cNvPr id="2" name="1 Rectángulo"/>
          <p:cNvSpPr/>
          <p:nvPr/>
        </p:nvSpPr>
        <p:spPr>
          <a:xfrm>
            <a:off x="1907704" y="2276872"/>
            <a:ext cx="6858000" cy="4093428"/>
          </a:xfrm>
          <a:prstGeom prst="rect">
            <a:avLst/>
          </a:prstGeom>
        </p:spPr>
        <p:txBody>
          <a:bodyPr wrap="square">
            <a:spAutoFit/>
          </a:bodyPr>
          <a:lstStyle/>
          <a:p>
            <a:r>
              <a:rPr lang="es-ES" sz="2000" i="1" dirty="0" smtClean="0"/>
              <a:t>Como podemos comprobar el mundo se encuentra en unos momentos muy complicados. Para algunos esto es simplemente un proceso normal de una sociedad en decadencia, pero para otros todo lo que está ocurriendo son claras señales del fin de los tiempos. Aunque en medio de toda esta agitación planetaria nos encontramos con que muchas personas en todo el mundo hablan de la presencia de Niños Índigo, Niños Cristal o Niños Arco Iris. Según los expertos, estos</a:t>
            </a:r>
            <a:r>
              <a:rPr lang="es-ES" sz="2000" b="1" i="1" dirty="0" smtClean="0"/>
              <a:t> “seres estelares”</a:t>
            </a:r>
            <a:r>
              <a:rPr lang="es-ES" sz="2000" i="1" dirty="0" smtClean="0"/>
              <a:t> son niños excepcionales y talentosos que tienen unas habilidades sobrenaturales. ¿Pero realmente existen estos niños? ¿Hay alguna prueba de su existencia entre nosotros? ¿Es tu hijo un “ser especial” dotado con una capacidad que va más allá de todo lo conocido?</a:t>
            </a:r>
            <a:endParaRPr lang="es-ES" sz="2000" i="1"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4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par>
                                <p:cTn id="8" presetID="6" presetClass="exit" presetSubtype="32" fill="hold" nodeType="withEffect">
                                  <p:stCondLst>
                                    <p:cond delay="0"/>
                                  </p:stCondLst>
                                  <p:childTnLst>
                                    <p:animEffect transition="out" filter="circle(out)">
                                      <p:cBhvr>
                                        <p:cTn id="9" dur="5000"/>
                                        <p:tgtEl>
                                          <p:spTgt spid="4"/>
                                        </p:tgtEl>
                                      </p:cBhvr>
                                    </p:animEffect>
                                    <p:set>
                                      <p:cBhvr>
                                        <p:cTn id="10" dur="1" fill="hold">
                                          <p:stCondLst>
                                            <p:cond delay="4999"/>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104cb8c0d7b51339.jpg"/>
          <p:cNvPicPr>
            <a:picLocks noChangeAspect="1" noChangeArrowheads="1"/>
          </p:cNvPicPr>
          <p:nvPr/>
        </p:nvPicPr>
        <p:blipFill>
          <a:blip r:embed="rId2" cstate="print"/>
          <a:srcRect/>
          <a:stretch>
            <a:fillRect/>
          </a:stretch>
        </p:blipFill>
        <p:spPr bwMode="auto">
          <a:xfrm>
            <a:off x="0" y="0"/>
            <a:ext cx="9134490" cy="6858000"/>
          </a:xfrm>
          <a:prstGeom prst="rect">
            <a:avLst/>
          </a:prstGeom>
          <a:noFill/>
        </p:spPr>
      </p:pic>
      <p:pic>
        <p:nvPicPr>
          <p:cNvPr id="3" name="Picture 2" descr="C:\Documents and Settings\Dell\Escritorio\104cb8c0d7b51339.jpg"/>
          <p:cNvPicPr>
            <a:picLocks noChangeAspect="1" noChangeArrowheads="1"/>
          </p:cNvPicPr>
          <p:nvPr/>
        </p:nvPicPr>
        <p:blipFill>
          <a:blip r:embed="rId2" cstate="print">
            <a:duotone>
              <a:prstClr val="black"/>
              <a:schemeClr val="accent4">
                <a:tint val="45000"/>
                <a:satMod val="400000"/>
              </a:schemeClr>
            </a:duotone>
          </a:blip>
          <a:srcRect/>
          <a:stretch>
            <a:fillRect/>
          </a:stretch>
        </p:blipFill>
        <p:spPr bwMode="auto">
          <a:xfrm>
            <a:off x="0" y="0"/>
            <a:ext cx="9134490" cy="6858000"/>
          </a:xfrm>
          <a:prstGeom prst="rect">
            <a:avLst/>
          </a:prstGeom>
          <a:noFill/>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5" presetClass="exit" presetSubtype="0" fill="hold" nodeType="afterEffect">
                                  <p:stCondLst>
                                    <p:cond delay="0"/>
                                  </p:stCondLst>
                                  <p:childTnLst>
                                    <p:anim calcmode="lin" valueType="num">
                                      <p:cBhvr>
                                        <p:cTn id="6" dur="5000"/>
                                        <p:tgtEl>
                                          <p:spTgt spid="3"/>
                                        </p:tgtEl>
                                        <p:attrNameLst>
                                          <p:attrName>ppt_w</p:attrName>
                                        </p:attrNameLst>
                                      </p:cBhvr>
                                      <p:tavLst>
                                        <p:tav tm="0">
                                          <p:val>
                                            <p:strVal val="ppt_w"/>
                                          </p:val>
                                        </p:tav>
                                        <p:tav tm="100000">
                                          <p:val>
                                            <p:strVal val="ppt_w*0.70"/>
                                          </p:val>
                                        </p:tav>
                                      </p:tavLst>
                                    </p:anim>
                                    <p:anim calcmode="lin" valueType="num">
                                      <p:cBhvr>
                                        <p:cTn id="7" dur="5000"/>
                                        <p:tgtEl>
                                          <p:spTgt spid="3"/>
                                        </p:tgtEl>
                                        <p:attrNameLst>
                                          <p:attrName>ppt_h</p:attrName>
                                        </p:attrNameLst>
                                      </p:cBhvr>
                                      <p:tavLst>
                                        <p:tav tm="0">
                                          <p:val>
                                            <p:strVal val="ppt_h"/>
                                          </p:val>
                                        </p:tav>
                                        <p:tav tm="100000">
                                          <p:val>
                                            <p:strVal val="ppt_h"/>
                                          </p:val>
                                        </p:tav>
                                      </p:tavLst>
                                    </p:anim>
                                    <p:animEffect transition="out" filter="fade">
                                      <p:cBhvr>
                                        <p:cTn id="8" dur="5000"/>
                                        <p:tgtEl>
                                          <p:spTgt spid="3"/>
                                        </p:tgtEl>
                                      </p:cBhvr>
                                    </p:animEffect>
                                    <p:set>
                                      <p:cBhvr>
                                        <p:cTn id="9"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MIRADARADIANTEYVIDENTE.jpg"/>
          <p:cNvPicPr>
            <a:picLocks noChangeAspect="1" noChangeArrowheads="1"/>
          </p:cNvPicPr>
          <p:nvPr/>
        </p:nvPicPr>
        <p:blipFill>
          <a:blip r:embed="rId3" cstate="print"/>
          <a:srcRect/>
          <a:stretch>
            <a:fillRect/>
          </a:stretch>
        </p:blipFill>
        <p:spPr bwMode="auto">
          <a:xfrm>
            <a:off x="1187624" y="0"/>
            <a:ext cx="6660232" cy="6893896"/>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10242" name="Picture 2" descr="C:\Documents and Settings\Dell\Escritorio\3423.jpg"/>
          <p:cNvPicPr>
            <a:picLocks noChangeAspect="1" noChangeArrowheads="1"/>
          </p:cNvPicPr>
          <p:nvPr/>
        </p:nvPicPr>
        <p:blipFill>
          <a:blip r:embed="rId3" cstate="print"/>
          <a:srcRect l="11025" r="10226"/>
          <a:stretch>
            <a:fillRect/>
          </a:stretch>
        </p:blipFill>
        <p:spPr bwMode="auto">
          <a:xfrm>
            <a:off x="971600" y="0"/>
            <a:ext cx="7200800" cy="6858000"/>
          </a:xfrm>
          <a:prstGeom prst="rect">
            <a:avLst/>
          </a:prstGeom>
          <a:noFill/>
          <a:effectLst>
            <a:softEdge rad="317500"/>
          </a:effectLst>
          <a:scene3d>
            <a:camera prst="isometricOffAxis2Left"/>
            <a:lightRig rig="threePt" dir="t"/>
          </a:scene3d>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8193" name="Rectangle 1"/>
          <p:cNvSpPr>
            <a:spLocks noChangeArrowheads="1"/>
          </p:cNvSpPr>
          <p:nvPr/>
        </p:nvSpPr>
        <p:spPr bwMode="auto">
          <a:xfrm>
            <a:off x="1259632" y="980728"/>
            <a:ext cx="7524328" cy="5632311"/>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s-ES" sz="1800" b="1" i="1" u="none" strike="noStrike" cap="none" normalizeH="0" baseline="0" dirty="0" smtClean="0">
                <a:ln>
                  <a:noFill/>
                </a:ln>
                <a:solidFill>
                  <a:schemeClr val="tx1"/>
                </a:solidFill>
                <a:effectLst/>
                <a:latin typeface="Arial" charset="0"/>
              </a:rPr>
              <a:t>Evidencias de su existencia</a:t>
            </a:r>
            <a:endParaRPr kumimoji="0" lang="es-ES" sz="1800" b="0" i="1" u="none" strike="noStrike" cap="none" normalizeH="0" baseline="0" dirty="0" smtClean="0">
              <a:ln>
                <a:noFill/>
              </a:ln>
              <a:solidFill>
                <a:schemeClr val="tx1"/>
              </a:solidFill>
              <a:effectLst/>
              <a:latin typeface="Arial"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1" u="none" strike="noStrike" cap="none" normalizeH="0" baseline="0" dirty="0" smtClean="0">
                <a:ln>
                  <a:noFill/>
                </a:ln>
                <a:solidFill>
                  <a:schemeClr val="tx1"/>
                </a:solidFill>
                <a:effectLst/>
                <a:latin typeface="Arial" charset="0"/>
              </a:rPr>
              <a:t>Muchos de los niños que nacen hoy en día son únicos y diferentes de las generaciones anteriores. Y es que estos “niños especiales” al parecer tienen un especial conexión espiritual. Cada niño lo expresa y lo experimenta de una forma única, y como grupo, son seres telepáticos e increíblemente intuitivos.</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1" u="none" strike="noStrike" cap="none" normalizeH="0" baseline="0" dirty="0" smtClean="0">
                <a:ln>
                  <a:noFill/>
                </a:ln>
                <a:solidFill>
                  <a:schemeClr val="tx1"/>
                </a:solidFill>
                <a:effectLst/>
                <a:latin typeface="Arial" charset="0"/>
              </a:rPr>
              <a:t>Los expertos dicen que este tipo de niños se caracteriza por</a:t>
            </a:r>
            <a:r>
              <a:rPr kumimoji="0" lang="es-ES" sz="1800" b="1" i="1" u="none" strike="noStrike" cap="none" normalizeH="0" baseline="0" dirty="0" smtClean="0">
                <a:ln>
                  <a:noFill/>
                </a:ln>
                <a:solidFill>
                  <a:schemeClr val="tx1"/>
                </a:solidFill>
                <a:effectLst/>
                <a:latin typeface="Arial" charset="0"/>
              </a:rPr>
              <a:t> sufrir acoso escolar, no seguir el ritmo escolar establecido o teniendo problemas sociales</a:t>
            </a:r>
            <a:r>
              <a:rPr kumimoji="0" lang="es-ES" sz="1800" b="0" i="1" u="none" strike="noStrike" cap="none" normalizeH="0" baseline="0" dirty="0" smtClean="0">
                <a:ln>
                  <a:noFill/>
                </a:ln>
                <a:solidFill>
                  <a:schemeClr val="tx1"/>
                </a:solidFill>
                <a:effectLst/>
                <a:latin typeface="Arial" charset="0"/>
              </a:rPr>
              <a:t>. En resumen, el niño no se ajusta a la población en general. Es en este punto donde entra la teoría conspirativa, que dice que los gobiernos reconocen la existencia de estos seres psíquicos, pero lo ocultan por que seria contraproducente para el sistema de control de la raza humana.</a:t>
            </a:r>
          </a:p>
          <a:p>
            <a:pPr marL="0" marR="0" lvl="0" indent="0" algn="l" defTabSz="914400" rtl="0" eaLnBrk="0" fontAlgn="base" latinLnBrk="0" hangingPunct="0">
              <a:lnSpc>
                <a:spcPct val="100000"/>
              </a:lnSpc>
              <a:spcBef>
                <a:spcPct val="0"/>
              </a:spcBef>
              <a:spcAft>
                <a:spcPct val="0"/>
              </a:spcAft>
              <a:buClrTx/>
              <a:buSzTx/>
              <a:buFontTx/>
              <a:buNone/>
              <a:tabLst/>
            </a:pPr>
            <a:r>
              <a:rPr kumimoji="0" lang="es-ES" sz="1800" b="0" i="1" u="none" strike="noStrike" cap="none" normalizeH="0" baseline="0" dirty="0" smtClean="0">
                <a:ln>
                  <a:noFill/>
                </a:ln>
                <a:solidFill>
                  <a:schemeClr val="tx1"/>
                </a:solidFill>
                <a:effectLst/>
                <a:latin typeface="Arial" charset="0"/>
              </a:rPr>
              <a:t>La evidencia de su existencia lo encontramos en algo tan simple como el agua que bebemos, la cual está llena de flúor y cloro, sustancias químicas utilizadas para retardar el crecimiento del cerebro en los seres humanos y así evitar la evolución de este tipo de seres especiales. Los </a:t>
            </a:r>
            <a:r>
              <a:rPr kumimoji="0" lang="es-ES" sz="1800" b="0" i="1" u="none" strike="noStrike" cap="none" normalizeH="0" baseline="0" dirty="0" err="1" smtClean="0">
                <a:ln>
                  <a:noFill/>
                </a:ln>
                <a:solidFill>
                  <a:schemeClr val="tx1"/>
                </a:solidFill>
                <a:effectLst/>
                <a:latin typeface="Arial" charset="0"/>
              </a:rPr>
              <a:t>chemtrails</a:t>
            </a:r>
            <a:r>
              <a:rPr kumimoji="0" lang="es-ES" sz="1800" b="0" i="1" u="none" strike="noStrike" cap="none" normalizeH="0" baseline="0" dirty="0" smtClean="0">
                <a:ln>
                  <a:noFill/>
                </a:ln>
                <a:solidFill>
                  <a:schemeClr val="tx1"/>
                </a:solidFill>
                <a:effectLst/>
                <a:latin typeface="Arial" charset="0"/>
              </a:rPr>
              <a:t> y las vacunas también se cree que son un intento en el control de estos niños, evitando que sus capacidades pongan en peligro todo un sistema.</a:t>
            </a:r>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6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indigo-crystal-rainbow-children-2.jpg"/>
          <p:cNvPicPr>
            <a:picLocks noChangeAspect="1" noChangeArrowheads="1"/>
          </p:cNvPicPr>
          <p:nvPr/>
        </p:nvPicPr>
        <p:blipFill>
          <a:blip r:embed="rId2" cstate="print"/>
          <a:srcRect/>
          <a:stretch>
            <a:fillRect/>
          </a:stretch>
        </p:blipFill>
        <p:spPr bwMode="auto">
          <a:xfrm>
            <a:off x="0" y="0"/>
            <a:ext cx="9256448"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bebe_ojos_azules.jpg"/>
          <p:cNvPicPr>
            <a:picLocks noChangeAspect="1" noChangeArrowheads="1"/>
          </p:cNvPicPr>
          <p:nvPr/>
        </p:nvPicPr>
        <p:blipFill>
          <a:blip r:embed="rId3" cstate="print"/>
          <a:srcRect/>
          <a:stretch>
            <a:fillRect/>
          </a:stretch>
        </p:blipFill>
        <p:spPr bwMode="auto">
          <a:xfrm>
            <a:off x="899591" y="0"/>
            <a:ext cx="7272809" cy="6858000"/>
          </a:xfrm>
          <a:prstGeom prst="rect">
            <a:avLst/>
          </a:prstGeom>
          <a:noFill/>
          <a:effectLst>
            <a:softEdge rad="3175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051720" y="2420888"/>
            <a:ext cx="6624736" cy="4093428"/>
          </a:xfrm>
          <a:prstGeom prst="rect">
            <a:avLst/>
          </a:prstGeom>
        </p:spPr>
        <p:txBody>
          <a:bodyPr wrap="square">
            <a:spAutoFit/>
          </a:bodyPr>
          <a:lstStyle/>
          <a:p>
            <a:r>
              <a:rPr lang="es-ES" sz="2000" b="1" i="1" dirty="0" smtClean="0"/>
              <a:t>Los diversos “Niños de las Estrellas”</a:t>
            </a:r>
            <a:endParaRPr lang="es-ES" sz="2000" i="1" dirty="0" smtClean="0"/>
          </a:p>
          <a:p>
            <a:r>
              <a:rPr lang="es-ES" sz="2000" i="1" dirty="0" smtClean="0"/>
              <a:t>Estos “Niños de las Estrellas” se les conoce como “Niños Índigo, Cristal y Arco Iris” debido principalmente al color de sus auras y los patrones de energía. Se cree que comenzaron a aparecer desde las últimas tres décadas y que continúan llegando a nuestro planeta Tierra. Ellos vienen en este momento con la “misión especial” de ayudar a la Tierra y a la humanidad en nuestra transición y renacimiento de una conciencia superior. Se supone que están aquí para ayudar con la ascensión; una evolución acelerada del alma de la Tierra y sus habitantes en este momento tan delicado.</a:t>
            </a:r>
          </a:p>
          <a:p>
            <a:r>
              <a:rPr lang="es-ES" sz="2000" i="1" dirty="0" smtClean="0"/>
              <a:t>A continuación las </a:t>
            </a:r>
            <a:r>
              <a:rPr lang="es-ES" sz="2000" b="1" i="1" dirty="0" smtClean="0"/>
              <a:t>características a nivel general de los Niños Índigo, Cristal y Arco iris:</a:t>
            </a:r>
            <a:endParaRPr lang="es-ES" sz="2000"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44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ndigo-crystal-rainbow-children-3.jpg"/>
          <p:cNvPicPr>
            <a:picLocks noChangeAspect="1" noChangeArrowheads="1"/>
          </p:cNvPicPr>
          <p:nvPr/>
        </p:nvPicPr>
        <p:blipFill>
          <a:blip r:embed="rId2" cstate="print"/>
          <a:srcRect l="18497"/>
          <a:stretch>
            <a:fillRect/>
          </a:stretch>
        </p:blipFill>
        <p:spPr bwMode="auto">
          <a:xfrm>
            <a:off x="0" y="0"/>
            <a:ext cx="921122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9218" name="Picture 2" descr="C:\Documents and Settings\Dell\Escritorio\nino-indigo.jpg"/>
          <p:cNvPicPr>
            <a:picLocks noChangeAspect="1" noChangeArrowheads="1"/>
          </p:cNvPicPr>
          <p:nvPr/>
        </p:nvPicPr>
        <p:blipFill>
          <a:blip r:embed="rId3" cstate="print"/>
          <a:srcRect/>
          <a:stretch>
            <a:fillRect/>
          </a:stretch>
        </p:blipFill>
        <p:spPr bwMode="auto">
          <a:xfrm>
            <a:off x="1403648" y="404664"/>
            <a:ext cx="6120680" cy="6273697"/>
          </a:xfrm>
          <a:prstGeom prst="rect">
            <a:avLst/>
          </a:prstGeom>
          <a:noFill/>
          <a:effectLst>
            <a:softEdge rad="317500"/>
          </a:effectLst>
          <a:scene3d>
            <a:camera prst="perspectiveLeft"/>
            <a:lightRig rig="threePt" dir="t"/>
          </a:scene3d>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1026" name="Picture 2" descr="C:\Documents and Settings\Dell\Escritorio\color_ojos_1.jpg"/>
          <p:cNvPicPr>
            <a:picLocks noChangeAspect="1" noChangeArrowheads="1"/>
          </p:cNvPicPr>
          <p:nvPr/>
        </p:nvPicPr>
        <p:blipFill>
          <a:blip r:embed="rId3" cstate="print"/>
          <a:srcRect/>
          <a:stretch>
            <a:fillRect/>
          </a:stretch>
        </p:blipFill>
        <p:spPr bwMode="auto">
          <a:xfrm>
            <a:off x="1115615" y="0"/>
            <a:ext cx="6997959" cy="6858000"/>
          </a:xfrm>
          <a:prstGeom prst="rect">
            <a:avLst/>
          </a:prstGeom>
          <a:noFill/>
          <a:effectLst>
            <a:softEdge rad="3175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051720" y="2204864"/>
            <a:ext cx="6534472" cy="4154984"/>
          </a:xfrm>
          <a:prstGeom prst="rect">
            <a:avLst/>
          </a:prstGeom>
        </p:spPr>
        <p:txBody>
          <a:bodyPr wrap="square">
            <a:spAutoFit/>
          </a:bodyPr>
          <a:lstStyle/>
          <a:p>
            <a:r>
              <a:rPr lang="es-ES" sz="2400" b="1" i="1" dirty="0" smtClean="0"/>
              <a:t>Niños Índigo</a:t>
            </a:r>
            <a:endParaRPr lang="es-ES" sz="2400" i="1" dirty="0" smtClean="0"/>
          </a:p>
          <a:p>
            <a:r>
              <a:rPr lang="es-ES" sz="2400" i="1" dirty="0" smtClean="0"/>
              <a:t>La mayor llegada de Niños Índigo fue entre el año 1970 y 1995. Tienen un aura añil que se refiere a la frecuencia del tercer ojo; estos niños son creativos y algunos han aumentado las capacidades psíquicas de oír, sentir y conocer.  Estas habilidades les permiten </a:t>
            </a:r>
            <a:r>
              <a:rPr lang="es-ES" sz="2400" b="1" i="1" dirty="0" smtClean="0"/>
              <a:t>oír o ver a los espíritus o seres angelicales;</a:t>
            </a:r>
            <a:r>
              <a:rPr lang="es-ES" sz="2400" i="1" dirty="0" smtClean="0"/>
              <a:t> detectan con facilidad la deshonestidad; o tienen conocimiento interno preciso acerca de eventos importantes, situaciones o personas. Son sensibles e intuitivos.</a:t>
            </a:r>
            <a:endParaRPr lang="es-ES" sz="2400"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33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60110540.jpg"/>
          <p:cNvPicPr>
            <a:picLocks noChangeAspect="1" noChangeArrowheads="1"/>
          </p:cNvPicPr>
          <p:nvPr/>
        </p:nvPicPr>
        <p:blipFill>
          <a:blip r:embed="rId2" cstate="print"/>
          <a:srcRect l="11323"/>
          <a:stretch>
            <a:fillRect/>
          </a:stretch>
        </p:blipFill>
        <p:spPr bwMode="auto">
          <a:xfrm>
            <a:off x="0" y="0"/>
            <a:ext cx="91440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3074" name="Picture 2" descr="C:\Documents and Settings\Dell\Escritorio\Morena-secundaria.jpg"/>
          <p:cNvPicPr>
            <a:picLocks noChangeAspect="1" noChangeArrowheads="1"/>
          </p:cNvPicPr>
          <p:nvPr/>
        </p:nvPicPr>
        <p:blipFill>
          <a:blip r:embed="rId3" cstate="print"/>
          <a:srcRect/>
          <a:stretch>
            <a:fillRect/>
          </a:stretch>
        </p:blipFill>
        <p:spPr bwMode="auto">
          <a:xfrm>
            <a:off x="827584" y="0"/>
            <a:ext cx="7584142" cy="6858000"/>
          </a:xfrm>
          <a:prstGeom prst="rect">
            <a:avLst/>
          </a:prstGeom>
          <a:noFill/>
          <a:effectLst>
            <a:softEdge rad="6350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691680" y="2132856"/>
            <a:ext cx="6858000" cy="4093428"/>
          </a:xfrm>
          <a:prstGeom prst="rect">
            <a:avLst/>
          </a:prstGeom>
        </p:spPr>
        <p:txBody>
          <a:bodyPr wrap="square">
            <a:spAutoFit/>
          </a:bodyPr>
          <a:lstStyle/>
          <a:p>
            <a:r>
              <a:rPr lang="es-ES" sz="2000" i="1" dirty="0" smtClean="0"/>
              <a:t>Los Índigo aprenden rápido, ya que son muy inteligentes y tecnológicamente bien orientados con increíble facilidad a los recuerdos. Son directos, decididos y confiados, aunque se frustran fácilmente con las rutinas, normas y reglamentos, que con frecuencia </a:t>
            </a:r>
            <a:r>
              <a:rPr lang="es-ES" sz="2000" b="1" i="1" dirty="0" smtClean="0"/>
              <a:t>son mal interpretados como rebeldes e inconformistas</a:t>
            </a:r>
            <a:r>
              <a:rPr lang="es-ES" sz="2000" i="1" dirty="0" smtClean="0"/>
              <a:t>. También pueden parecer hiperactivos e impacientes, pero esto es debido a su alto nivel de energía creativa. Por lo tanto, es importante ayudar a los niños Índigo mediante actividades creativas como la música, la escritura, las artes y la artesanía o incluso el deporte para mantenerlos en plena forma. Los Índigos son líderes naturales, son almas sabias regresando para llevarnos a una nueva era de cooperación y de creatividad en una sociedad sin corrupción ni engaños.</a:t>
            </a:r>
            <a:endParaRPr lang="es-ES" sz="2000"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52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155228__happy-baby-big-beautiful-blue-eyes-children-kid_p.jpg"/>
          <p:cNvPicPr>
            <a:picLocks noChangeAspect="1" noChangeArrowheads="1"/>
          </p:cNvPicPr>
          <p:nvPr/>
        </p:nvPicPr>
        <p:blipFill>
          <a:blip r:embed="rId2" cstate="print"/>
          <a:srcRect/>
          <a:stretch>
            <a:fillRect/>
          </a:stretch>
        </p:blipFill>
        <p:spPr bwMode="auto">
          <a:xfrm>
            <a:off x="0" y="0"/>
            <a:ext cx="9202868"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52226" name="Picture 2" descr="C:\Documents and Settings\Dell\Escritorio\954749_10151539980303725_1180302224_n.jpg"/>
          <p:cNvPicPr>
            <a:picLocks noChangeAspect="1" noChangeArrowheads="1"/>
          </p:cNvPicPr>
          <p:nvPr/>
        </p:nvPicPr>
        <p:blipFill>
          <a:blip r:embed="rId3" cstate="print"/>
          <a:srcRect/>
          <a:stretch>
            <a:fillRect/>
          </a:stretch>
        </p:blipFill>
        <p:spPr bwMode="auto">
          <a:xfrm>
            <a:off x="2195736" y="0"/>
            <a:ext cx="4572000" cy="6858000"/>
          </a:xfrm>
          <a:prstGeom prst="rect">
            <a:avLst/>
          </a:prstGeom>
          <a:noFill/>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187624" y="1268760"/>
            <a:ext cx="7956376" cy="5324535"/>
          </a:xfrm>
          <a:prstGeom prst="rect">
            <a:avLst/>
          </a:prstGeom>
        </p:spPr>
        <p:txBody>
          <a:bodyPr wrap="square">
            <a:spAutoFit/>
          </a:bodyPr>
          <a:lstStyle/>
          <a:p>
            <a:r>
              <a:rPr lang="es-ES" sz="2000" b="1" i="1" dirty="0" smtClean="0"/>
              <a:t>Niños Cristal</a:t>
            </a:r>
            <a:endParaRPr lang="es-ES" sz="2000" i="1" dirty="0" smtClean="0"/>
          </a:p>
          <a:p>
            <a:r>
              <a:rPr lang="es-ES" sz="2000" i="1" dirty="0" smtClean="0"/>
              <a:t>Los Niños Cristal están aquí para mostrar el camino hacia la paz y la aceptación, por lo tanto, también son conocidos como </a:t>
            </a:r>
            <a:r>
              <a:rPr lang="es-ES" sz="2000" b="1" i="1" dirty="0" smtClean="0"/>
              <a:t>“los pacificadores”</a:t>
            </a:r>
            <a:r>
              <a:rPr lang="es-ES" sz="2000" i="1" dirty="0" smtClean="0"/>
              <a:t>. Esto seres aman el agua, los animales, las plantas, la naturaleza y las rocas. Son generosos, muy cariñosos e indulgentes. También son extremadamente sensibles al medio ambiente. Los Niños Cristal son muy telepáticos, pueden leer la mente y la energía de las personas. Ellos tienden a comunicarse con sus padres telepáticamente (a veces, incluso antes de nacer).</a:t>
            </a:r>
          </a:p>
          <a:p>
            <a:r>
              <a:rPr lang="es-ES" sz="2000" i="1" dirty="0" smtClean="0"/>
              <a:t>No es nada raro que los Niños Cristal tarden hasta los 3-4 años de edad para empezar a hablar, sobre todo si se comunican fácilmente con sus padres sin necesidad de utilizar palabras. Ellos muestran una comprensión intuitiva de la espiritualidad y la curación mediante la energía. Lo primero en lo que destacan los Niños Cristal es su naturaleza indulgente. Son muy sensibles, cálidos y cariñosos, pero muy poderosos. El Niño Cristal es </a:t>
            </a:r>
            <a:r>
              <a:rPr lang="es-ES" sz="2000" b="1" i="1" dirty="0" smtClean="0"/>
              <a:t>increíblemente sensible,</a:t>
            </a:r>
            <a:r>
              <a:rPr lang="es-ES" sz="2000" i="1" dirty="0" smtClean="0"/>
              <a:t> que se deriva de la capacidad de sentir la conciencia universal.</a:t>
            </a:r>
            <a:endParaRPr lang="es-ES" sz="2000"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6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4274" name="Picture 2" descr="C:\Documents and Settings\Dell\Escritorio\ninos-indigo.jpg"/>
          <p:cNvPicPr>
            <a:picLocks noChangeAspect="1" noChangeArrowheads="1"/>
          </p:cNvPicPr>
          <p:nvPr/>
        </p:nvPicPr>
        <p:blipFill>
          <a:blip r:embed="rId2" cstate="print"/>
          <a:srcRect/>
          <a:stretch>
            <a:fillRect/>
          </a:stretch>
        </p:blipFill>
        <p:spPr bwMode="auto">
          <a:xfrm>
            <a:off x="-1" y="0"/>
            <a:ext cx="9470199"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ojos-nino-africa--644x450.jpg"/>
          <p:cNvPicPr>
            <a:picLocks noChangeAspect="1" noChangeArrowheads="1"/>
          </p:cNvPicPr>
          <p:nvPr/>
        </p:nvPicPr>
        <p:blipFill>
          <a:blip r:embed="rId2" cstate="print"/>
          <a:srcRect/>
          <a:stretch>
            <a:fillRect/>
          </a:stretch>
        </p:blipFill>
        <p:spPr bwMode="auto">
          <a:xfrm>
            <a:off x="-1" y="0"/>
            <a:ext cx="9235441"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2051720" y="1268760"/>
            <a:ext cx="6858000" cy="5262979"/>
          </a:xfrm>
          <a:prstGeom prst="rect">
            <a:avLst/>
          </a:prstGeom>
        </p:spPr>
        <p:txBody>
          <a:bodyPr wrap="square">
            <a:spAutoFit/>
          </a:bodyPr>
          <a:lstStyle/>
          <a:p>
            <a:r>
              <a:rPr lang="es-ES" sz="2400" i="1" dirty="0" smtClean="0"/>
              <a:t>Lo más curioso de todo es que cualquier persona se verá imposibilitada para mentirles, ya que sabrán de inmediato la verdad. Es importante mencionar que los Niños Cristal saben en todo momento los pensamientos de los demás y lo más importante, lo que está en el interior del corazón. Esta es otra razón por la que son tan sensibles.</a:t>
            </a:r>
          </a:p>
          <a:p>
            <a:r>
              <a:rPr lang="es-ES" sz="2400" i="1" dirty="0" smtClean="0"/>
              <a:t>Aunque el verdadero problema surge cuando los Niños Cristales sean tratados por personal médico y educacional como si tuvieran patrones “anormales”. No es una coincidencia que a medida que nacen más Niños Cristal, el número de diagnósticos por autismo está en un su máximo histórico.</a:t>
            </a:r>
            <a:endParaRPr lang="es-ES" sz="2400" i="1" dirty="0"/>
          </a:p>
        </p:txBody>
      </p:sp>
      <p:pic>
        <p:nvPicPr>
          <p:cNvPr id="5"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4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Picture 2" descr="C:\Documents and Settings\Dell\Escritorio\ninos-cristal.jpg"/>
          <p:cNvPicPr>
            <a:picLocks noChangeAspect="1" noChangeArrowheads="1"/>
          </p:cNvPicPr>
          <p:nvPr/>
        </p:nvPicPr>
        <p:blipFill>
          <a:blip r:embed="rId2" cstate="print"/>
          <a:srcRect/>
          <a:stretch>
            <a:fillRect/>
          </a:stretch>
        </p:blipFill>
        <p:spPr bwMode="auto">
          <a:xfrm>
            <a:off x="0" y="0"/>
            <a:ext cx="9285096"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5122" name="Picture 2" descr="C:\Documents and Settings\Dell\Escritorio\RE.jpg"/>
          <p:cNvPicPr>
            <a:picLocks noChangeAspect="1" noChangeArrowheads="1"/>
          </p:cNvPicPr>
          <p:nvPr/>
        </p:nvPicPr>
        <p:blipFill>
          <a:blip r:embed="rId3" cstate="print"/>
          <a:srcRect t="2751" r="1963" b="2751"/>
          <a:stretch>
            <a:fillRect/>
          </a:stretch>
        </p:blipFill>
        <p:spPr bwMode="auto">
          <a:xfrm>
            <a:off x="0" y="0"/>
            <a:ext cx="9125820" cy="6597352"/>
          </a:xfrm>
          <a:prstGeom prst="rect">
            <a:avLst/>
          </a:prstGeom>
          <a:noFill/>
          <a:effectLst>
            <a:softEdge rad="6350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331640" y="764704"/>
            <a:ext cx="7434064" cy="5632311"/>
          </a:xfrm>
          <a:prstGeom prst="rect">
            <a:avLst/>
          </a:prstGeom>
        </p:spPr>
        <p:txBody>
          <a:bodyPr wrap="square">
            <a:spAutoFit/>
          </a:bodyPr>
          <a:lstStyle/>
          <a:p>
            <a:r>
              <a:rPr lang="es-ES" b="1" i="1" dirty="0" smtClean="0"/>
              <a:t>Niños Arco Iris</a:t>
            </a:r>
            <a:endParaRPr lang="es-ES" i="1" dirty="0" smtClean="0"/>
          </a:p>
          <a:p>
            <a:r>
              <a:rPr lang="es-ES" i="1" dirty="0" smtClean="0"/>
              <a:t>Los Niños Arco Iris son la tercera generación de niños especiales que han venido a ayudar a evolucionar a la humanidad. Los Niños Arco Iris generalmente </a:t>
            </a:r>
            <a:r>
              <a:rPr lang="es-ES" b="1" i="1" dirty="0" smtClean="0"/>
              <a:t>nacieron a partir del año 2000</a:t>
            </a:r>
            <a:r>
              <a:rPr lang="es-ES" i="1" dirty="0" smtClean="0"/>
              <a:t>. En algunos casos, también hubo unos pocos “exploradores” que llegaron a la Tierra antes del 2000. Como mucha gente habrá comprobado, los Niños Arco Iris traen consigo la </a:t>
            </a:r>
            <a:r>
              <a:rPr lang="es-ES" b="1" i="1" dirty="0" smtClean="0"/>
              <a:t>alegría y la armonía</a:t>
            </a:r>
            <a:r>
              <a:rPr lang="es-ES" i="1" dirty="0" smtClean="0"/>
              <a:t> para sus familias. A diferencia de los niños Índigo y Cristal, el Niño Arco Iris nace sonriendo, acompañado de un fuerte sentimiento de perdón. Los Niños Arco Iris se recuperan rápidamente del estado de emoción negativa.</a:t>
            </a:r>
          </a:p>
          <a:p>
            <a:r>
              <a:rPr lang="es-ES" i="1" dirty="0" smtClean="0"/>
              <a:t>Esto también es una clave importante de que tienen un sorprendente dominio emocional. Los Niños Arco Iris </a:t>
            </a:r>
            <a:r>
              <a:rPr lang="es-ES" b="1" i="1" dirty="0" smtClean="0"/>
              <a:t>son psíquicos</a:t>
            </a:r>
            <a:r>
              <a:rPr lang="es-ES" i="1" dirty="0" smtClean="0"/>
              <a:t> y tienen la capacidad de leer los sentimientos de las personas. Este regalo es revelado a medida que crecen. Tienen fuertes personalidades. Pero sus regalos no se acaban aquí. También son conocidos por ser sanadores naturales y canalizadores instantáneos. Se dice que todo lo que necesitan o desean pueden conseguirlo casi instantáneamente. También disfrutan con los colores que los rodean: dibujos con mucho colorido y ropas de colores brillantes. Su energía se expresa de otras maneras, como son los niños de alta energía. Su entusiasmo se demuestra en su creatividad. Los Niños Arco Iris se cree que son los </a:t>
            </a:r>
            <a:r>
              <a:rPr lang="es-ES" b="1" i="1" dirty="0" smtClean="0"/>
              <a:t>constructores del Nuevo Mundo</a:t>
            </a:r>
            <a:r>
              <a:rPr lang="es-ES" i="1" dirty="0" smtClean="0"/>
              <a:t>, con la voluntad divina.</a:t>
            </a:r>
            <a:endParaRPr lang="es-ES"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6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indigo-crystal-rainbow-children.jpg"/>
          <p:cNvPicPr>
            <a:picLocks noChangeAspect="1" noChangeArrowheads="1"/>
          </p:cNvPicPr>
          <p:nvPr/>
        </p:nvPicPr>
        <p:blipFill>
          <a:blip r:embed="rId2" cstate="print"/>
          <a:srcRect r="21896"/>
          <a:stretch>
            <a:fillRect/>
          </a:stretch>
        </p:blipFill>
        <p:spPr bwMode="auto">
          <a:xfrm>
            <a:off x="0" y="0"/>
            <a:ext cx="9144000"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5298" name="Picture 2" descr="C:\Documents and Settings\Dell\Escritorio\ninos-arco-iris.jpg"/>
          <p:cNvPicPr>
            <a:picLocks noChangeAspect="1" noChangeArrowheads="1"/>
          </p:cNvPicPr>
          <p:nvPr/>
        </p:nvPicPr>
        <p:blipFill>
          <a:blip r:embed="rId2" cstate="print"/>
          <a:srcRect/>
          <a:stretch>
            <a:fillRect/>
          </a:stretch>
        </p:blipFill>
        <p:spPr bwMode="auto">
          <a:xfrm>
            <a:off x="0" y="0"/>
            <a:ext cx="10175698" cy="6858000"/>
          </a:xfrm>
          <a:prstGeom prst="rect">
            <a:avLst/>
          </a:prstGeom>
          <a:noFill/>
        </p:spPr>
      </p:pic>
    </p:spTree>
  </p:cSld>
  <p:clrMapOvr>
    <a:masterClrMapping/>
  </p:clrMapOvr>
  <p:transition spd="slow" advTm="5000">
    <p:split orient="vert"/>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8194" name="Picture 2" descr="C:\Documents and Settings\Dell\Escritorio\`HADA_~1.JPG"/>
          <p:cNvPicPr>
            <a:picLocks noChangeAspect="1" noChangeArrowheads="1"/>
          </p:cNvPicPr>
          <p:nvPr/>
        </p:nvPicPr>
        <p:blipFill>
          <a:blip r:embed="rId3" cstate="print"/>
          <a:srcRect/>
          <a:stretch>
            <a:fillRect/>
          </a:stretch>
        </p:blipFill>
        <p:spPr bwMode="auto">
          <a:xfrm>
            <a:off x="1259632" y="-171401"/>
            <a:ext cx="5976664" cy="7288615"/>
          </a:xfrm>
          <a:prstGeom prst="rect">
            <a:avLst/>
          </a:prstGeom>
          <a:noFill/>
          <a:effectLst>
            <a:softEdge rad="6350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sp>
        <p:nvSpPr>
          <p:cNvPr id="2" name="1 Rectángulo"/>
          <p:cNvSpPr/>
          <p:nvPr/>
        </p:nvSpPr>
        <p:spPr>
          <a:xfrm>
            <a:off x="1835696" y="1268760"/>
            <a:ext cx="6858000" cy="5262979"/>
          </a:xfrm>
          <a:prstGeom prst="rect">
            <a:avLst/>
          </a:prstGeom>
        </p:spPr>
        <p:txBody>
          <a:bodyPr wrap="square">
            <a:spAutoFit/>
          </a:bodyPr>
          <a:lstStyle/>
          <a:p>
            <a:r>
              <a:rPr lang="es-ES" sz="2400" b="1" i="1" dirty="0" smtClean="0"/>
              <a:t>Toda una realidad en nuestra sociedad</a:t>
            </a:r>
            <a:endParaRPr lang="es-ES" sz="2400" i="1" dirty="0" smtClean="0"/>
          </a:p>
          <a:p>
            <a:r>
              <a:rPr lang="es-ES" sz="2400" i="1" dirty="0" smtClean="0"/>
              <a:t>Aunque los más escépticos señalan que el movimiento de los “Niños de las Estrellas” carece de pruebas verificables que apoyen todas las afirmaciones, está claro que en nuestra sociedad existen personas que transmiten una energía diferente a la de la mayoría. Los escépticos también han expresado su preocupación ante el auge de estas creencias en los niños ya que creen que puede dar lugar a conductas sociópatas, como un sentimiento de superioridad humana o incluso la pérdida de su propia identidad. Es un punto de visita a respetar, pero la realidad es bien otra: estos “Niños de las Estrellas” están en nuestra sociedad.</a:t>
            </a:r>
            <a:endParaRPr lang="es-ES" sz="2400" i="1" dirty="0"/>
          </a:p>
        </p:txBody>
      </p:sp>
      <p:pic>
        <p:nvPicPr>
          <p:cNvPr id="4" name="Picture 6" descr="C:\Documents and Settings\Mousset gérard\Mes documents\Gerard MOUSSET\DOCPERSO\QUARANTAINE\ordinateur_51.gif"/>
          <p:cNvPicPr>
            <a:picLocks noChangeAspect="1" noChangeArrowheads="1" noCrop="1"/>
          </p:cNvPicPr>
          <p:nvPr/>
        </p:nvPicPr>
        <p:blipFill>
          <a:blip r:embed="rId3" cstate="print"/>
          <a:srcRect/>
          <a:stretch>
            <a:fillRect/>
          </a:stretch>
        </p:blipFill>
        <p:spPr bwMode="auto">
          <a:xfrm rot="328932">
            <a:off x="223565" y="5788149"/>
            <a:ext cx="1567374" cy="997261"/>
          </a:xfrm>
          <a:prstGeom prst="rect">
            <a:avLst/>
          </a:prstGeom>
          <a:noFill/>
          <a:ln w="9525">
            <a:noFill/>
            <a:miter lim="800000"/>
            <a:headEnd/>
            <a:tailEnd/>
          </a:ln>
        </p:spPr>
      </p:pic>
    </p:spTree>
  </p:cSld>
  <p:clrMapOvr>
    <a:masterClrMapping/>
  </p:clrMapOvr>
  <p:transition spd="slow" advTm="4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6" presetClass="exit" presetSubtype="32" fill="hold" nodeType="withEffect">
                                  <p:stCondLst>
                                    <p:cond delay="0"/>
                                  </p:stCondLst>
                                  <p:childTnLst>
                                    <p:animEffect transition="out" filter="circle(out)">
                                      <p:cBhvr>
                                        <p:cTn id="9" dur="5000"/>
                                        <p:tgtEl>
                                          <p:spTgt spid="3"/>
                                        </p:tgtEl>
                                      </p:cBhvr>
                                    </p:animEffect>
                                    <p:set>
                                      <p:cBhvr>
                                        <p:cTn id="10"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179377__happy-baby-kid-big-beautiful-blue-eyes-children-happy-baby-baby-big-beautiful-blue-eyes_p.jpg"/>
          <p:cNvPicPr>
            <a:picLocks noChangeAspect="1" noChangeArrowheads="1"/>
          </p:cNvPicPr>
          <p:nvPr/>
        </p:nvPicPr>
        <p:blipFill>
          <a:blip r:embed="rId2" cstate="print"/>
          <a:srcRect/>
          <a:stretch>
            <a:fillRect/>
          </a:stretch>
        </p:blipFill>
        <p:spPr bwMode="auto">
          <a:xfrm>
            <a:off x="0" y="0"/>
            <a:ext cx="9898144" cy="6858000"/>
          </a:xfrm>
          <a:prstGeom prst="rect">
            <a:avLst/>
          </a:prstGeom>
          <a:noFill/>
        </p:spPr>
      </p:pic>
      <p:pic>
        <p:nvPicPr>
          <p:cNvPr id="3" name="Picture 2" descr="C:\Documents and Settings\Dell\Escritorio\179377__happy-baby-kid-big-beautiful-blue-eyes-children-happy-baby-baby-big-beautiful-blue-eyes_p.jpg"/>
          <p:cNvPicPr>
            <a:picLocks noChangeAspect="1" noChangeArrowheads="1"/>
          </p:cNvPicPr>
          <p:nvPr/>
        </p:nvPicPr>
        <p:blipFill>
          <a:blip r:embed="rId2" cstate="print">
            <a:duotone>
              <a:prstClr val="black"/>
              <a:schemeClr val="accent5">
                <a:tint val="45000"/>
                <a:satMod val="400000"/>
              </a:schemeClr>
            </a:duotone>
          </a:blip>
          <a:srcRect/>
          <a:stretch>
            <a:fillRect/>
          </a:stretch>
        </p:blipFill>
        <p:spPr bwMode="auto">
          <a:xfrm>
            <a:off x="0" y="0"/>
            <a:ext cx="9898144" cy="6858000"/>
          </a:xfrm>
          <a:prstGeom prst="rect">
            <a:avLst/>
          </a:prstGeom>
          <a:noFill/>
        </p:spPr>
      </p:pic>
    </p:spTree>
  </p:cSld>
  <p:clrMapOvr>
    <a:masterClrMapping/>
  </p:clrMapOvr>
  <p:transition spd="slow" advTm="8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xit" presetSubtype="37" fill="hold" nodeType="afterEffect">
                                  <p:stCondLst>
                                    <p:cond delay="0"/>
                                  </p:stCondLst>
                                  <p:childTnLst>
                                    <p:animEffect transition="out" filter="barn(outVertical)">
                                      <p:cBhvr>
                                        <p:cTn id="6" dur="5000"/>
                                        <p:tgtEl>
                                          <p:spTgt spid="3"/>
                                        </p:tgtEl>
                                      </p:cBhvr>
                                    </p:animEffect>
                                    <p:set>
                                      <p:cBhvr>
                                        <p:cTn id="7" dur="1" fill="hold">
                                          <p:stCondLst>
                                            <p:cond delay="4999"/>
                                          </p:stCondLst>
                                        </p:cTn>
                                        <p:tgtEl>
                                          <p:spTgt spid="3"/>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5"/>
          <p:cNvPicPr>
            <a:picLocks noChangeAspect="1" noChangeArrowheads="1" noCrop="1"/>
          </p:cNvPicPr>
          <p:nvPr/>
        </p:nvPicPr>
        <p:blipFill>
          <a:blip r:embed="rId2" cstate="print">
            <a:duotone>
              <a:schemeClr val="accent6">
                <a:shade val="45000"/>
                <a:satMod val="135000"/>
              </a:schemeClr>
              <a:prstClr val="white"/>
            </a:duotone>
            <a:lum bright="24000"/>
          </a:blip>
          <a:srcRect/>
          <a:stretch>
            <a:fillRect/>
          </a:stretch>
        </p:blipFill>
        <p:spPr bwMode="auto">
          <a:xfrm>
            <a:off x="0" y="0"/>
            <a:ext cx="9144000" cy="6877050"/>
          </a:xfrm>
          <a:prstGeom prst="rect">
            <a:avLst/>
          </a:prstGeom>
          <a:noFill/>
          <a:ln w="9525">
            <a:noFill/>
            <a:miter lim="800000"/>
            <a:headEnd/>
            <a:tailEnd/>
          </a:ln>
        </p:spPr>
      </p:pic>
      <p:pic>
        <p:nvPicPr>
          <p:cNvPr id="56322" name="Picture 2" descr="C:\Documents and Settings\Dell\Escritorio\semillas-estelares-ninos-indigo.jpg"/>
          <p:cNvPicPr>
            <a:picLocks noChangeAspect="1" noChangeArrowheads="1"/>
          </p:cNvPicPr>
          <p:nvPr/>
        </p:nvPicPr>
        <p:blipFill>
          <a:blip r:embed="rId3" cstate="print"/>
          <a:srcRect l="29704" r="11319" b="25850"/>
          <a:stretch>
            <a:fillRect/>
          </a:stretch>
        </p:blipFill>
        <p:spPr bwMode="auto">
          <a:xfrm>
            <a:off x="179512" y="476672"/>
            <a:ext cx="8605180" cy="6048672"/>
          </a:xfrm>
          <a:prstGeom prst="rect">
            <a:avLst/>
          </a:prstGeom>
          <a:noFill/>
          <a:effectLst>
            <a:softEdge rad="317500"/>
          </a:effectLst>
        </p:spPr>
      </p:pic>
    </p:spTree>
  </p:cSld>
  <p:clrMapOvr>
    <a:masterClrMapping/>
  </p:clrMapOvr>
  <p:transition spd="slow" advTm="5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Picture 3" descr="illusion-013"/>
          <p:cNvPicPr>
            <a:picLocks noChangeAspect="1" noChangeArrowheads="1"/>
          </p:cNvPicPr>
          <p:nvPr/>
        </p:nvPicPr>
        <p:blipFill>
          <a:blip r:embed="rId2" cstate="print">
            <a:duotone>
              <a:schemeClr val="accent6">
                <a:shade val="45000"/>
                <a:satMod val="135000"/>
              </a:schemeClr>
              <a:prstClr val="white"/>
            </a:duotone>
            <a:lum bright="28000"/>
          </a:blip>
          <a:srcRect/>
          <a:stretch>
            <a:fillRect/>
          </a:stretch>
        </p:blipFill>
        <p:spPr bwMode="auto">
          <a:xfrm>
            <a:off x="0" y="0"/>
            <a:ext cx="9144000" cy="6877050"/>
          </a:xfrm>
          <a:prstGeom prst="rect">
            <a:avLst/>
          </a:prstGeom>
          <a:noFill/>
          <a:ln w="9525">
            <a:noFill/>
            <a:miter lim="800000"/>
            <a:headEnd/>
            <a:tailEnd/>
          </a:ln>
        </p:spPr>
      </p:pic>
      <p:sp>
        <p:nvSpPr>
          <p:cNvPr id="6" name="5 Rectángulo"/>
          <p:cNvSpPr/>
          <p:nvPr/>
        </p:nvSpPr>
        <p:spPr>
          <a:xfrm>
            <a:off x="1428728" y="1700808"/>
            <a:ext cx="5663140" cy="3046970"/>
          </a:xfrm>
          <a:prstGeom prst="rect">
            <a:avLst/>
          </a:prstGeom>
        </p:spPr>
        <p:txBody>
          <a:bodyPr wrap="square" lIns="91422" tIns="45711" rIns="91422" bIns="45711">
            <a:spAutoFit/>
          </a:bodyPr>
          <a:lstStyle/>
          <a:p>
            <a:pPr lvl="1" algn="ctr">
              <a:defRPr/>
            </a:pP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FUERTE ABRAZO QUE TENGAS </a:t>
            </a:r>
            <a:r>
              <a:rPr lang="es-ES" sz="4800" b="1" i="1" kern="10" dirty="0" smtClean="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UN BUEN </a:t>
            </a:r>
            <a:r>
              <a:rPr lang="es-ES" sz="4800" b="1" i="1" kern="10" dirty="0">
                <a:ln w="12700">
                  <a:solidFill>
                    <a:schemeClr val="tx2">
                      <a:satMod val="155000"/>
                    </a:schemeClr>
                  </a:solidFill>
                  <a:prstDash val="solid"/>
                </a:ln>
                <a:solidFill>
                  <a:srgbClr val="FF0000"/>
                </a:solidFill>
                <a:effectLst>
                  <a:outerShdw blurRad="41275" dist="20320" dir="1800000" algn="tl" rotWithShape="0">
                    <a:srgbClr val="000000">
                      <a:alpha val="40000"/>
                    </a:srgbClr>
                  </a:outerShdw>
                </a:effectLst>
                <a:latin typeface="Snap ITC" pitchFamily="82" charset="0"/>
                <a:cs typeface="Times New Roman"/>
              </a:rPr>
              <a:t>DIA</a:t>
            </a:r>
          </a:p>
        </p:txBody>
      </p:sp>
      <p:pic>
        <p:nvPicPr>
          <p:cNvPr id="11268" name="Image 2" descr="swirlrainbw3.gif"/>
          <p:cNvPicPr>
            <a:picLocks noChangeAspect="1"/>
          </p:cNvPicPr>
          <p:nvPr/>
        </p:nvPicPr>
        <p:blipFill>
          <a:blip r:embed="rId3"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3"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3"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3"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4"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blipFill dpi="0" rotWithShape="1">
                  <a:blip r:embed="rId5"/>
                  <a:srcRect/>
                  <a:stretch>
                    <a:fillRect/>
                  </a:stretch>
                </a:blipFill>
                <a:effectLst>
                  <a:outerShdw dist="35921" dir="2700000" algn="ctr" rotWithShape="0">
                    <a:schemeClr val="folHlink">
                      <a:alpha val="80000"/>
                    </a:schemeClr>
                  </a:outerShdw>
                </a:effectLst>
                <a:latin typeface="Snap ITC"/>
              </a:rPr>
              <a:t>LUIS</a:t>
            </a:r>
          </a:p>
        </p:txBody>
      </p:sp>
    </p:spTree>
  </p:cSld>
  <p:clrMapOvr>
    <a:masterClrMapping/>
  </p:clrMapOvr>
  <p:transition spd="slow" advTm="11000">
    <p:split orient="vert"/>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3"/>
                                        </p:tgtEl>
                                        <p:attrNameLst>
                                          <p:attrName>style.opacity</p:attrName>
                                        </p:attrNameLst>
                                      </p:cBhvr>
                                      <p:to>
                                        <p:strVal val="0.25"/>
                                      </p:to>
                                    </p:set>
                                    <p:animEffect filter="image" prLst="opacity: 0.25">
                                      <p:cBhvr rctx="IE">
                                        <p:cTn id="7" dur="indefinite"/>
                                        <p:tgtEl>
                                          <p:spTgt spid="13"/>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cstate="print"/>
          <a:srcRect/>
          <a:stretch>
            <a:fillRect/>
          </a:stretch>
        </p:blipFill>
        <p:spPr bwMode="auto">
          <a:xfrm>
            <a:off x="4419600" y="3276600"/>
            <a:ext cx="304800" cy="304800"/>
          </a:xfrm>
          <a:prstGeom prst="rect">
            <a:avLst/>
          </a:prstGeom>
          <a:noFill/>
        </p:spPr>
      </p:pic>
      <p:sp>
        <p:nvSpPr>
          <p:cNvPr id="4100" name="Rectangle 4"/>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4101" name="Rectangle 5"/>
          <p:cNvSpPr>
            <a:spLocks noChangeArrowheads="1"/>
          </p:cNvSpPr>
          <p:nvPr/>
        </p:nvSpPr>
        <p:spPr bwMode="auto">
          <a:xfrm>
            <a:off x="0" y="1828800"/>
            <a:ext cx="9144000" cy="5029200"/>
          </a:xfrm>
          <a:prstGeom prst="rect">
            <a:avLst/>
          </a:prstGeom>
          <a:solidFill>
            <a:srgbClr val="B6E8FC"/>
          </a:solidFill>
          <a:ln w="9525">
            <a:noFill/>
            <a:miter lim="800000"/>
            <a:headEnd/>
            <a:tailEnd/>
          </a:ln>
          <a:effectLst/>
        </p:spPr>
        <p:txBody>
          <a:bodyPr wrap="none" anchor="ctr"/>
          <a:lstStyle/>
          <a:p>
            <a:pPr algn="ctr" fontAlgn="base">
              <a:spcBef>
                <a:spcPct val="0"/>
              </a:spcBef>
              <a:spcAft>
                <a:spcPct val="0"/>
              </a:spcAft>
            </a:pPr>
            <a:endParaRPr lang="es-ES" smtClean="0">
              <a:solidFill>
                <a:srgbClr val="000000"/>
              </a:solidFill>
            </a:endParaRPr>
          </a:p>
        </p:txBody>
      </p:sp>
      <p:pic>
        <p:nvPicPr>
          <p:cNvPr id="4103" name="Picture 7" descr="logo_grande">
            <a:hlinkClick r:id="rId5"/>
          </p:cNvPr>
          <p:cNvPicPr>
            <a:picLocks noChangeAspect="1" noChangeArrowheads="1"/>
          </p:cNvPicPr>
          <p:nvPr/>
        </p:nvPicPr>
        <p:blipFill>
          <a:blip r:embed="rId6" cstate="print"/>
          <a:srcRect/>
          <a:stretch>
            <a:fillRect/>
          </a:stretch>
        </p:blipFill>
        <p:spPr bwMode="auto">
          <a:xfrm>
            <a:off x="1981200" y="0"/>
            <a:ext cx="4876800" cy="1562100"/>
          </a:xfrm>
          <a:prstGeom prst="rect">
            <a:avLst/>
          </a:prstGeom>
          <a:noFill/>
        </p:spPr>
      </p:pic>
      <p:sp>
        <p:nvSpPr>
          <p:cNvPr id="4104" name="Text Box 8"/>
          <p:cNvSpPr txBox="1">
            <a:spLocks noChangeArrowheads="1"/>
          </p:cNvSpPr>
          <p:nvPr/>
        </p:nvSpPr>
        <p:spPr bwMode="auto">
          <a:xfrm>
            <a:off x="0" y="1905000"/>
            <a:ext cx="9144000" cy="2346325"/>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 sz="6000" b="1" smtClean="0">
                <a:solidFill>
                  <a:srgbClr val="000000"/>
                </a:solidFill>
                <a:latin typeface="Kristen ITC" pitchFamily="66" charset="0"/>
              </a:rPr>
              <a:t>¿Te ha gustado?</a:t>
            </a:r>
            <a:r>
              <a:rPr lang="es-ES" sz="4800" smtClean="0">
                <a:solidFill>
                  <a:srgbClr val="000000"/>
                </a:solidFill>
                <a:latin typeface="Kristen ITC" pitchFamily="66" charset="0"/>
              </a:rPr>
              <a:t> </a:t>
            </a:r>
            <a:br>
              <a:rPr lang="es-ES" sz="4800" smtClean="0">
                <a:solidFill>
                  <a:srgbClr val="000000"/>
                </a:solidFill>
                <a:latin typeface="Kristen ITC" pitchFamily="66" charset="0"/>
              </a:rPr>
            </a:br>
            <a:r>
              <a:rPr lang="es-ES" sz="4400" smtClean="0">
                <a:solidFill>
                  <a:srgbClr val="000000"/>
                </a:solidFill>
                <a:latin typeface="Kristen ITC" pitchFamily="66" charset="0"/>
              </a:rPr>
              <a:t>Puedes ver más entrando </a:t>
            </a:r>
            <a:br>
              <a:rPr lang="es-ES" sz="4400" smtClean="0">
                <a:solidFill>
                  <a:srgbClr val="000000"/>
                </a:solidFill>
                <a:latin typeface="Kristen ITC" pitchFamily="66" charset="0"/>
              </a:rPr>
            </a:br>
            <a:r>
              <a:rPr lang="es-ES" sz="4400" b="1" smtClean="0">
                <a:solidFill>
                  <a:srgbClr val="40F903"/>
                </a:solidFill>
                <a:latin typeface="Kristen ITC" pitchFamily="66" charset="0"/>
                <a:hlinkClick r:id="rId5"/>
              </a:rPr>
              <a:t>Aquí</a:t>
            </a:r>
            <a:endParaRPr lang="es-ES" sz="4400" b="1" smtClean="0">
              <a:solidFill>
                <a:srgbClr val="40F903"/>
              </a:solidFill>
              <a:latin typeface="Kristen ITC" pitchFamily="66" charset="0"/>
            </a:endParaRPr>
          </a:p>
        </p:txBody>
      </p:sp>
      <p:sp>
        <p:nvSpPr>
          <p:cNvPr id="4107" name="Text Box 11"/>
          <p:cNvSpPr txBox="1">
            <a:spLocks noChangeArrowheads="1"/>
          </p:cNvSpPr>
          <p:nvPr/>
        </p:nvSpPr>
        <p:spPr bwMode="auto">
          <a:xfrm>
            <a:off x="1143000" y="4724400"/>
            <a:ext cx="2667000" cy="1878013"/>
          </a:xfrm>
          <a:prstGeom prst="rect">
            <a:avLst/>
          </a:prstGeom>
          <a:noFill/>
          <a:ln w="19050">
            <a:noFill/>
            <a:prstDash val="sysDot"/>
            <a:miter lim="800000"/>
            <a:headEnd/>
            <a:tailEnd/>
          </a:ln>
          <a:effectLst/>
        </p:spPr>
        <p:txBody>
          <a:bodyPr>
            <a:spAutoFit/>
          </a:bodyPr>
          <a:lstStyle/>
          <a:p>
            <a:pPr algn="ctr" fontAlgn="base">
              <a:spcBef>
                <a:spcPct val="50000"/>
              </a:spcBef>
              <a:spcAft>
                <a:spcPct val="0"/>
              </a:spcAft>
            </a:pPr>
            <a:r>
              <a:rPr lang="es-ES_tradnl" b="1" smtClean="0">
                <a:solidFill>
                  <a:srgbClr val="000000"/>
                </a:solidFill>
                <a:latin typeface="Kristen ITC" pitchFamily="66" charset="0"/>
              </a:rPr>
              <a:t>Además puedes recibir powerpoints en tu correo electrónico suscribiéndote aquí:</a:t>
            </a:r>
            <a:r>
              <a:rPr lang="es-ES_tradnl" b="1" smtClean="0">
                <a:solidFill>
                  <a:srgbClr val="0066FF"/>
                </a:solidFill>
              </a:rPr>
              <a:t> </a:t>
            </a:r>
          </a:p>
          <a:p>
            <a:pPr fontAlgn="base">
              <a:spcBef>
                <a:spcPct val="50000"/>
              </a:spcBef>
              <a:spcAft>
                <a:spcPct val="0"/>
              </a:spcAft>
            </a:pPr>
            <a:endParaRPr lang="es-ES" b="1" smtClean="0">
              <a:solidFill>
                <a:srgbClr val="0066FF"/>
              </a:solidFill>
            </a:endParaRPr>
          </a:p>
        </p:txBody>
      </p:sp>
      <p:pic>
        <p:nvPicPr>
          <p:cNvPr id="4106" name="Picture 10" descr="email">
            <a:hlinkClick r:id="rId7"/>
          </p:cNvPr>
          <p:cNvPicPr>
            <a:picLocks noChangeAspect="1" noChangeArrowheads="1"/>
          </p:cNvPicPr>
          <p:nvPr/>
        </p:nvPicPr>
        <p:blipFill>
          <a:blip r:embed="rId8" cstate="print"/>
          <a:srcRect/>
          <a:stretch>
            <a:fillRect/>
          </a:stretch>
        </p:blipFill>
        <p:spPr bwMode="auto">
          <a:xfrm>
            <a:off x="5638800" y="4191000"/>
            <a:ext cx="2362200" cy="2362200"/>
          </a:xfrm>
          <a:prstGeom prst="rect">
            <a:avLst/>
          </a:prstGeom>
          <a:noFill/>
        </p:spPr>
      </p:pic>
      <p:pic>
        <p:nvPicPr>
          <p:cNvPr id="4113" name="Picture 17" descr="flechas-8"/>
          <p:cNvPicPr>
            <a:picLocks noChangeAspect="1" noChangeArrowheads="1"/>
          </p:cNvPicPr>
          <p:nvPr/>
        </p:nvPicPr>
        <p:blipFill>
          <a:blip r:embed="rId9" cstate="print"/>
          <a:srcRect/>
          <a:stretch>
            <a:fillRect/>
          </a:stretch>
        </p:blipFill>
        <p:spPr bwMode="auto">
          <a:xfrm>
            <a:off x="4038600" y="4876800"/>
            <a:ext cx="1219200" cy="99060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971800"/>
            <a:ext cx="533400" cy="53340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3505200"/>
            <a:ext cx="533400" cy="53340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4038600"/>
            <a:ext cx="533400" cy="53340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4572000"/>
            <a:ext cx="533400" cy="533400"/>
          </a:xfrm>
          <a:prstGeom prst="rect">
            <a:avLst/>
          </a:prstGeom>
          <a:noFill/>
        </p:spPr>
      </p:pic>
      <p:sp>
        <p:nvSpPr>
          <p:cNvPr id="4122" name="Text Box 26"/>
          <p:cNvSpPr txBox="1">
            <a:spLocks noChangeArrowheads="1"/>
          </p:cNvSpPr>
          <p:nvPr/>
        </p:nvSpPr>
        <p:spPr bwMode="auto">
          <a:xfrm>
            <a:off x="0" y="6553200"/>
            <a:ext cx="9144000" cy="304800"/>
          </a:xfrm>
          <a:prstGeom prst="rect">
            <a:avLst/>
          </a:prstGeom>
          <a:solidFill>
            <a:srgbClr val="34495E"/>
          </a:solidFill>
          <a:ln w="9525">
            <a:noFill/>
            <a:miter lim="800000"/>
            <a:headEnd/>
            <a:tailEnd/>
          </a:ln>
          <a:effectLst/>
        </p:spPr>
        <p:txBody>
          <a:bodyPr>
            <a:spAutoFit/>
          </a:bodyPr>
          <a:lstStyle/>
          <a:p>
            <a:pPr algn="ctr" fontAlgn="base">
              <a:spcBef>
                <a:spcPct val="50000"/>
              </a:spcBef>
              <a:spcAft>
                <a:spcPct val="0"/>
              </a:spcAft>
            </a:pPr>
            <a:r>
              <a:rPr lang="es-ES" sz="1400" smtClean="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cstate="print"/>
          <a:srcRect/>
          <a:stretch>
            <a:fillRect/>
          </a:stretch>
        </p:blipFill>
        <p:spPr bwMode="auto">
          <a:xfrm rot="-1506012">
            <a:off x="4114800" y="838200"/>
            <a:ext cx="4826000" cy="210820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NIÑOS CRISTAL">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NIÑOS CRISTAL</Template>
  <TotalTime>2</TotalTime>
  <Words>476</Words>
  <Application>Microsoft Office PowerPoint</Application>
  <PresentationFormat>Presentación en pantalla (4:3)</PresentationFormat>
  <Paragraphs>31</Paragraphs>
  <Slides>36</Slides>
  <Notes>1</Notes>
  <HiddenSlides>0</HiddenSlides>
  <MMClips>1</MMClips>
  <ScaleCrop>false</ScaleCrop>
  <HeadingPairs>
    <vt:vector size="4" baseType="variant">
      <vt:variant>
        <vt:lpstr>Tema</vt:lpstr>
      </vt:variant>
      <vt:variant>
        <vt:i4>2</vt:i4>
      </vt:variant>
      <vt:variant>
        <vt:lpstr>Títulos de diapositiva</vt:lpstr>
      </vt:variant>
      <vt:variant>
        <vt:i4>36</vt:i4>
      </vt:variant>
    </vt:vector>
  </HeadingPairs>
  <TitlesOfParts>
    <vt:vector size="38" baseType="lpstr">
      <vt:lpstr>NIÑOS CRISTAL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FUNDACIO</dc:creator>
  <cp:lastModifiedBy>FUNDACIO</cp:lastModifiedBy>
  <cp:revision>1</cp:revision>
  <dcterms:created xsi:type="dcterms:W3CDTF">2015-06-22T09:24:27Z</dcterms:created>
  <dcterms:modified xsi:type="dcterms:W3CDTF">2015-06-22T09:26:53Z</dcterms:modified>
</cp:coreProperties>
</file>