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2"/>
  </p:notesMasterIdLst>
  <p:sldIdLst>
    <p:sldId id="552" r:id="rId3"/>
    <p:sldId id="628" r:id="rId4"/>
    <p:sldId id="662" r:id="rId5"/>
    <p:sldId id="631" r:id="rId6"/>
    <p:sldId id="639" r:id="rId7"/>
    <p:sldId id="553" r:id="rId8"/>
    <p:sldId id="627" r:id="rId9"/>
    <p:sldId id="640" r:id="rId10"/>
    <p:sldId id="660" r:id="rId11"/>
    <p:sldId id="564" r:id="rId12"/>
    <p:sldId id="635" r:id="rId13"/>
    <p:sldId id="562" r:id="rId14"/>
    <p:sldId id="657" r:id="rId15"/>
    <p:sldId id="661" r:id="rId16"/>
    <p:sldId id="629" r:id="rId17"/>
    <p:sldId id="569" r:id="rId18"/>
    <p:sldId id="645" r:id="rId19"/>
    <p:sldId id="641" r:id="rId20"/>
    <p:sldId id="638" r:id="rId21"/>
    <p:sldId id="625" r:id="rId22"/>
    <p:sldId id="650" r:id="rId23"/>
    <p:sldId id="643" r:id="rId24"/>
    <p:sldId id="682" r:id="rId25"/>
    <p:sldId id="581" r:id="rId26"/>
    <p:sldId id="632" r:id="rId27"/>
    <p:sldId id="633" r:id="rId28"/>
    <p:sldId id="651" r:id="rId29"/>
    <p:sldId id="658" r:id="rId30"/>
    <p:sldId id="642" r:id="rId31"/>
    <p:sldId id="656" r:id="rId32"/>
    <p:sldId id="652" r:id="rId33"/>
    <p:sldId id="655" r:id="rId34"/>
    <p:sldId id="568" r:id="rId35"/>
    <p:sldId id="659" r:id="rId36"/>
    <p:sldId id="649" r:id="rId37"/>
    <p:sldId id="648" r:id="rId38"/>
    <p:sldId id="647" r:id="rId39"/>
    <p:sldId id="653" r:id="rId40"/>
    <p:sldId id="637" r:id="rId41"/>
    <p:sldId id="678" r:id="rId42"/>
    <p:sldId id="630" r:id="rId43"/>
    <p:sldId id="636" r:id="rId44"/>
    <p:sldId id="667" r:id="rId45"/>
    <p:sldId id="674" r:id="rId46"/>
    <p:sldId id="672" r:id="rId47"/>
    <p:sldId id="670" r:id="rId48"/>
    <p:sldId id="680" r:id="rId49"/>
    <p:sldId id="671" r:id="rId50"/>
    <p:sldId id="626" r:id="rId51"/>
    <p:sldId id="676" r:id="rId52"/>
    <p:sldId id="663" r:id="rId53"/>
    <p:sldId id="675" r:id="rId54"/>
    <p:sldId id="644" r:id="rId55"/>
    <p:sldId id="683" r:id="rId56"/>
    <p:sldId id="646" r:id="rId57"/>
    <p:sldId id="668" r:id="rId58"/>
    <p:sldId id="681" r:id="rId59"/>
    <p:sldId id="624" r:id="rId60"/>
    <p:sldId id="684" r:id="rId61"/>
  </p:sldIdLst>
  <p:sldSz cx="10801350" cy="651668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xfmbAdHuOyC8p7f4xJ7Txg==" hashData="ochfEIBRQSBXdaNi6T7r59Guhqs="/>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42804"/>
    <a:srgbClr val="00FFFF"/>
    <a:srgbClr val="00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60" d="100"/>
          <a:sy n="60" d="100"/>
        </p:scale>
        <p:origin x="-954" y="-402"/>
      </p:cViewPr>
      <p:guideLst>
        <p:guide orient="horz" pos="2053"/>
        <p:guide pos="3402"/>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16/07/2020</a:t>
            </a:fld>
            <a:endParaRPr lang="es-ES"/>
          </a:p>
        </p:txBody>
      </p:sp>
      <p:sp>
        <p:nvSpPr>
          <p:cNvPr id="4" name="3 Marcador de imagen de diapositiva"/>
          <p:cNvSpPr>
            <a:spLocks noGrp="1" noRot="1" noChangeAspect="1"/>
          </p:cNvSpPr>
          <p:nvPr>
            <p:ph type="sldImg" idx="2"/>
          </p:nvPr>
        </p:nvSpPr>
        <p:spPr>
          <a:xfrm>
            <a:off x="587375" y="685800"/>
            <a:ext cx="56832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extLst>
      <p:ext uri="{BB962C8B-B14F-4D97-AF65-F5344CB8AC3E}">
        <p14:creationId xmlns:p14="http://schemas.microsoft.com/office/powerpoint/2010/main" val="4865165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2" y="2024400"/>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16/07/2020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16/07/2020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8"/>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52"/>
            <a:ext cx="9181148" cy="142552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16/07/2020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9" y="1520563"/>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7" y="1520563"/>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16/07/2020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8" y="2066636"/>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39"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39" y="2066636"/>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16/07/2020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16/07/2020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16/07/2020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70" y="259461"/>
            <a:ext cx="3553569"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28" y="259463"/>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70" y="1363680"/>
            <a:ext cx="3553569"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16/07/2020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16/07/2020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16/07/2020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7" y="260972"/>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9" y="260972"/>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16/07/2020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399"/>
            <a:ext cx="9181148" cy="1396864"/>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4918035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0069" y="260970"/>
            <a:ext cx="9721215" cy="108611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9" y="1520563"/>
            <a:ext cx="9721215" cy="430071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0069" y="6040007"/>
            <a:ext cx="2520315" cy="346953"/>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16/07/2020</a:t>
            </a:fld>
            <a:endParaRPr lang="es-ES"/>
          </a:p>
        </p:txBody>
      </p:sp>
      <p:sp>
        <p:nvSpPr>
          <p:cNvPr id="5" name="4 Marcador de pie de página"/>
          <p:cNvSpPr>
            <a:spLocks noGrp="1"/>
          </p:cNvSpPr>
          <p:nvPr>
            <p:ph type="ftr" sz="quarter" idx="3"/>
          </p:nvPr>
        </p:nvSpPr>
        <p:spPr>
          <a:xfrm>
            <a:off x="3690462" y="6040007"/>
            <a:ext cx="3420428" cy="34695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740969" y="6040007"/>
            <a:ext cx="2520315" cy="346953"/>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0068"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10" Type="http://schemas.openxmlformats.org/officeDocument/2006/relationships/audio" Target="../media/audio1.wav"/><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jpeg"/><Relationship Id="rId1" Type="http://schemas.openxmlformats.org/officeDocument/2006/relationships/slideLayout" Target="../slideLayouts/slideLayout7.xml"/><Relationship Id="rId5" Type="http://schemas.openxmlformats.org/officeDocument/2006/relationships/image" Target="../media/image13.gif"/><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2.wav"/><Relationship Id="rId1" Type="http://schemas.openxmlformats.org/officeDocument/2006/relationships/slideLayout" Target="../slideLayouts/slideLayout7.xml"/><Relationship Id="rId5" Type="http://schemas.openxmlformats.org/officeDocument/2006/relationships/audio" Target="../media/audio2.wav"/><Relationship Id="rId4" Type="http://schemas.openxmlformats.org/officeDocument/2006/relationships/image" Target="../media/image13.gif"/></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audio" Target="../media/audio3.wav"/></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hyperlink" Target="https://www.laregion.es/articulo/tendencias/cuanto-tiempo-podrias-sobrevivir-dentro-ataud-ser-enterrado-vivo/20181031170404833056.html" TargetMode="Externa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1.gif"/><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audio" Target="../media/audio4.wav"/></Relationships>
</file>

<file path=ppt/slides/_rels/slide48.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audio" Target="../media/audio5.wav"/><Relationship Id="rId1" Type="http://schemas.openxmlformats.org/officeDocument/2006/relationships/slideLayout" Target="../slideLayouts/slideLayout7.xml"/><Relationship Id="rId4" Type="http://schemas.openxmlformats.org/officeDocument/2006/relationships/audio" Target="../media/audio5.wav"/></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7.gif"/><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gif"/><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1.gif"/><Relationship Id="rId2" Type="http://schemas.openxmlformats.org/officeDocument/2006/relationships/image" Target="../media/image60.gif"/><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62.jpeg"/><Relationship Id="rId4" Type="http://schemas.openxmlformats.org/officeDocument/2006/relationships/image" Target="../media/image3.gif"/></Relationships>
</file>

<file path=ppt/slides/_rels/slide59.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image" Target="../media/image68.png"/><Relationship Id="rId18" Type="http://schemas.openxmlformats.org/officeDocument/2006/relationships/image" Target="../media/image71.png"/><Relationship Id="rId3" Type="http://schemas.openxmlformats.org/officeDocument/2006/relationships/audio" Target="../media/audio6.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4.png"/><Relationship Id="rId11" Type="http://schemas.openxmlformats.org/officeDocument/2006/relationships/image" Target="../media/image67.png"/><Relationship Id="rId5" Type="http://schemas.openxmlformats.org/officeDocument/2006/relationships/hyperlink" Target="http://www.mispps.com/" TargetMode="External"/><Relationship Id="rId15" Type="http://schemas.openxmlformats.org/officeDocument/2006/relationships/image" Target="../media/image69.png"/><Relationship Id="rId10" Type="http://schemas.openxmlformats.org/officeDocument/2006/relationships/hyperlink" Target="https://www.facebook.com/mispps" TargetMode="External"/><Relationship Id="rId4" Type="http://schemas.openxmlformats.org/officeDocument/2006/relationships/image" Target="../media/image63.png"/><Relationship Id="rId9" Type="http://schemas.openxmlformats.org/officeDocument/2006/relationships/image" Target="../media/image6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Miedo A Ser Enterrado Vivo: Causas, Síntomas, Tratamiento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51" y="-10982"/>
            <a:ext cx="10903646" cy="652214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Imagen relacionada"/>
          <p:cNvPicPr>
            <a:picLocks noChangeAspect="1" noChangeArrowheads="1" noCrop="1"/>
          </p:cNvPicPr>
          <p:nvPr/>
        </p:nvPicPr>
        <p:blipFill>
          <a:blip r:embed="rId4">
            <a:grayscl/>
            <a:extLst>
              <a:ext uri="{28A0092B-C50C-407E-A947-70E740481C1C}">
                <a14:useLocalDpi xmlns:a14="http://schemas.microsoft.com/office/drawing/2010/main" val="0"/>
              </a:ext>
            </a:extLst>
          </a:blip>
          <a:srcRect/>
          <a:stretch>
            <a:fillRect/>
          </a:stretch>
        </p:blipFill>
        <p:spPr bwMode="auto">
          <a:xfrm>
            <a:off x="-42525" y="-10982"/>
            <a:ext cx="10843883" cy="6516689"/>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3217235" y="3217237"/>
            <a:ext cx="6516688" cy="82222"/>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7501897" y="3217237"/>
            <a:ext cx="6516688" cy="82222"/>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8"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8" y="6445717"/>
            <a:ext cx="10801350" cy="70971"/>
          </a:xfrm>
          <a:prstGeom prst="rect">
            <a:avLst/>
          </a:prstGeom>
          <a:noFill/>
          <a:ln w="9525">
            <a:noFill/>
            <a:miter lim="800000"/>
            <a:headEnd/>
            <a:tailEnd/>
          </a:ln>
        </p:spPr>
      </p:pic>
      <p:sp>
        <p:nvSpPr>
          <p:cNvPr id="155665" name="Rectangle 17"/>
          <p:cNvSpPr>
            <a:spLocks noChangeArrowheads="1"/>
          </p:cNvSpPr>
          <p:nvPr/>
        </p:nvSpPr>
        <p:spPr bwMode="auto">
          <a:xfrm>
            <a:off x="421901" y="5566369"/>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21898" y="5430592"/>
            <a:ext cx="825805" cy="728814"/>
          </a:xfrm>
          <a:prstGeom prst="rect">
            <a:avLst/>
          </a:prstGeom>
          <a:noFill/>
          <a:ln w="38100">
            <a:solidFill>
              <a:srgbClr val="1CDEF8"/>
            </a:solidFill>
            <a:miter lim="800000"/>
            <a:headEnd/>
            <a:tailEnd/>
          </a:ln>
        </p:spPr>
      </p:pic>
      <p:sp>
        <p:nvSpPr>
          <p:cNvPr id="19" name="18 Rectángulo"/>
          <p:cNvSpPr/>
          <p:nvPr/>
        </p:nvSpPr>
        <p:spPr>
          <a:xfrm>
            <a:off x="2339298" y="4344483"/>
            <a:ext cx="31801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98446" y="1000343"/>
            <a:ext cx="8042085" cy="3344139"/>
          </a:xfrm>
          <a:prstGeom prst="rect">
            <a:avLst/>
          </a:prstGeom>
        </p:spPr>
        <p:txBody>
          <a:bodyPr wrap="none" lIns="81272" tIns="40636" rIns="81272" bIns="40636" fromWordArt="1">
            <a:prstTxWarp prst="textPlain">
              <a:avLst>
                <a:gd name="adj" fmla="val 50000"/>
              </a:avLst>
            </a:prstTxWarp>
          </a:bodyPr>
          <a:lstStyle/>
          <a:p>
            <a:pPr algn="ctr"/>
            <a:r>
              <a:rPr lang="es-ES" sz="3200" kern="10" dirty="0">
                <a:ln w="19050">
                  <a:solidFill>
                    <a:srgbClr val="0000FF"/>
                  </a:solidFill>
                  <a:round/>
                  <a:headEnd/>
                  <a:tailEnd/>
                </a:ln>
                <a:solidFill>
                  <a:srgbClr val="542804"/>
                </a:solidFill>
                <a:effectLst>
                  <a:outerShdw dist="35921" dir="2700000" algn="ctr" rotWithShape="0">
                    <a:srgbClr val="990000"/>
                  </a:outerShdw>
                </a:effectLst>
                <a:latin typeface="Ravie" pitchFamily="82" charset="0"/>
              </a:rPr>
              <a:t>M</a:t>
            </a:r>
            <a:r>
              <a:rPr lang="es-ES" sz="3200" kern="10" dirty="0" smtClean="0">
                <a:ln w="19050">
                  <a:solidFill>
                    <a:srgbClr val="0000FF"/>
                  </a:solidFill>
                  <a:round/>
                  <a:headEnd/>
                  <a:tailEnd/>
                </a:ln>
                <a:solidFill>
                  <a:srgbClr val="542804"/>
                </a:solidFill>
                <a:effectLst>
                  <a:outerShdw dist="35921" dir="2700000" algn="ctr" rotWithShape="0">
                    <a:srgbClr val="990000"/>
                  </a:outerShdw>
                </a:effectLst>
                <a:latin typeface="Ravie" pitchFamily="82" charset="0"/>
              </a:rPr>
              <a:t>iedo </a:t>
            </a:r>
          </a:p>
          <a:p>
            <a:pPr algn="ctr"/>
            <a:r>
              <a:rPr lang="es-ES" sz="3200" kern="10" dirty="0">
                <a:ln w="19050">
                  <a:solidFill>
                    <a:srgbClr val="0000FF"/>
                  </a:solidFill>
                  <a:round/>
                  <a:headEnd/>
                  <a:tailEnd/>
                </a:ln>
                <a:solidFill>
                  <a:srgbClr val="542804"/>
                </a:solidFill>
                <a:effectLst>
                  <a:outerShdw dist="35921" dir="2700000" algn="ctr" rotWithShape="0">
                    <a:srgbClr val="990000"/>
                  </a:outerShdw>
                </a:effectLst>
                <a:latin typeface="Ravie" pitchFamily="82" charset="0"/>
              </a:rPr>
              <a:t>I</a:t>
            </a:r>
            <a:r>
              <a:rPr lang="es-ES" sz="3200" kern="10" dirty="0" smtClean="0">
                <a:ln w="19050">
                  <a:solidFill>
                    <a:srgbClr val="0000FF"/>
                  </a:solidFill>
                  <a:round/>
                  <a:headEnd/>
                  <a:tailEnd/>
                </a:ln>
                <a:solidFill>
                  <a:srgbClr val="542804"/>
                </a:solidFill>
                <a:effectLst>
                  <a:outerShdw dist="35921" dir="2700000" algn="ctr" rotWithShape="0">
                    <a:srgbClr val="990000"/>
                  </a:outerShdw>
                </a:effectLst>
                <a:latin typeface="Ravie" pitchFamily="82" charset="0"/>
              </a:rPr>
              <a:t>rracional</a:t>
            </a:r>
            <a:endParaRPr lang="es-ES" sz="3200" kern="10" dirty="0">
              <a:ln w="19050">
                <a:solidFill>
                  <a:srgbClr val="0000FF"/>
                </a:solidFill>
                <a:round/>
                <a:headEnd/>
                <a:tailEnd/>
              </a:ln>
              <a:solidFill>
                <a:srgbClr val="542804"/>
              </a:solidFill>
              <a:effectLst>
                <a:outerShdw dist="35921" dir="2700000" algn="ctr" rotWithShape="0">
                  <a:srgbClr val="990000"/>
                </a:outerShdw>
              </a:effectLst>
              <a:latin typeface="Ravie" pitchFamily="82" charset="0"/>
            </a:endParaRPr>
          </a:p>
        </p:txBody>
      </p:sp>
      <p:pic>
        <p:nvPicPr>
          <p:cNvPr id="16" name="Picture 6" descr="http://www.nombres-animados.net/Letra-J/Jose-Luis/Nombre-animado-Jose-Luis-04.gif"/>
          <p:cNvPicPr>
            <a:picLocks noChangeAspect="1" noChangeArrowheads="1" noCrop="1"/>
          </p:cNvPicPr>
          <p:nvPr/>
        </p:nvPicPr>
        <p:blipFill>
          <a:blip r:embed="rId7" cstate="email">
            <a:extLst>
              <a:ext uri="{28A0092B-C50C-407E-A947-70E740481C1C}">
                <a14:useLocalDpi xmlns:a14="http://schemas.microsoft.com/office/drawing/2010/main"/>
              </a:ext>
            </a:extLst>
          </a:blip>
          <a:srcRect/>
          <a:stretch>
            <a:fillRect/>
          </a:stretch>
        </p:blipFill>
        <p:spPr bwMode="auto">
          <a:xfrm>
            <a:off x="1497925" y="5332097"/>
            <a:ext cx="2372936" cy="887577"/>
          </a:xfrm>
          <a:prstGeom prst="rect">
            <a:avLst/>
          </a:prstGeom>
          <a:noFill/>
        </p:spPr>
      </p:pic>
      <p:sp>
        <p:nvSpPr>
          <p:cNvPr id="13" name="12 Rectángulo"/>
          <p:cNvSpPr/>
          <p:nvPr/>
        </p:nvSpPr>
        <p:spPr>
          <a:xfrm>
            <a:off x="-5400674" y="-610966"/>
            <a:ext cx="5400676" cy="1015663"/>
          </a:xfrm>
          <a:prstGeom prst="rect">
            <a:avLst/>
          </a:prstGeom>
        </p:spPr>
        <p:txBody>
          <a:bodyPr>
            <a:spAutoFit/>
          </a:bodyPr>
          <a:lstStyle/>
          <a:p>
            <a:endParaRPr lang="es-ES" sz="6000" b="1" dirty="0"/>
          </a:p>
        </p:txBody>
      </p:sp>
      <p:pic>
        <p:nvPicPr>
          <p:cNvPr id="18" name="Picture 8"/>
          <p:cNvPicPr>
            <a:picLocks noChangeAspect="1" noChangeArrowheads="1"/>
          </p:cNvPicPr>
          <p:nvPr/>
        </p:nvPicPr>
        <p:blipFill>
          <a:blip r:embed="rId8" cstate="print"/>
          <a:srcRect/>
          <a:stretch>
            <a:fillRect/>
          </a:stretch>
        </p:blipFill>
        <p:spPr bwMode="auto">
          <a:xfrm>
            <a:off x="552290" y="726647"/>
            <a:ext cx="1211401" cy="687873"/>
          </a:xfrm>
          <a:prstGeom prst="rect">
            <a:avLst/>
          </a:prstGeom>
          <a:noFill/>
          <a:ln w="9525">
            <a:noFill/>
            <a:round/>
            <a:headEnd/>
            <a:tailEnd/>
          </a:ln>
        </p:spPr>
      </p:pic>
      <p:pic>
        <p:nvPicPr>
          <p:cNvPr id="15" name="Picture 12" descr="Image1"/>
          <p:cNvPicPr>
            <a:picLocks noChangeAspect="1" noChangeArrowheads="1" noCrop="1"/>
          </p:cNvPicPr>
          <p:nvPr/>
        </p:nvPicPr>
        <p:blipFill>
          <a:blip r:embed="rId9" cstate="print"/>
          <a:srcRect/>
          <a:stretch>
            <a:fillRect/>
          </a:stretch>
        </p:blipFill>
        <p:spPr bwMode="auto">
          <a:xfrm>
            <a:off x="212050" y="179254"/>
            <a:ext cx="922615" cy="1013707"/>
          </a:xfrm>
          <a:prstGeom prst="rect">
            <a:avLst/>
          </a:prstGeom>
          <a:noFill/>
          <a:ln w="9525">
            <a:noFill/>
            <a:miter lim="800000"/>
            <a:headEnd/>
            <a:tailEnd/>
          </a:ln>
        </p:spPr>
      </p:pic>
    </p:spTree>
    <p:extLst>
      <p:ext uri="{BB962C8B-B14F-4D97-AF65-F5344CB8AC3E}">
        <p14:creationId xmlns:p14="http://schemas.microsoft.com/office/powerpoint/2010/main" val="486013798"/>
      </p:ext>
    </p:extLst>
  </p:cSld>
  <p:clrMapOvr>
    <a:masterClrMapping/>
  </p:clrMapOvr>
  <mc:AlternateContent xmlns:mc="http://schemas.openxmlformats.org/markup-compatibility/2006" xmlns:p14="http://schemas.microsoft.com/office/powerpoint/2010/main">
    <mc:Choice Requires="p14">
      <p:transition spd="slow" p14:dur="2500" advTm="10000">
        <p14:vortex dir="r"/>
        <p:sndAc>
          <p:stSnd>
            <p:snd r:embed="rId2" name="Autumn leaves - Billy Vaughn.wav"/>
          </p:stSnd>
        </p:sndAc>
      </p:transition>
    </mc:Choice>
    <mc:Fallback xmlns="">
      <p:transition spd="slow" advTm="10000">
        <p:fade/>
        <p:sndAc>
          <p:stSnd>
            <p:snd r:embed="rId10" name="Autumn leaves - Billy Vaugh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2"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a tapefobia es el miedo a ser enterrado vivo"/>
          <p:cNvPicPr>
            <a:picLocks noChangeAspect="1" noChangeArrowheads="1"/>
          </p:cNvPicPr>
          <p:nvPr/>
        </p:nvPicPr>
        <p:blipFill rotWithShape="1">
          <a:blip r:embed="rId2">
            <a:extLst>
              <a:ext uri="{28A0092B-C50C-407E-A947-70E740481C1C}">
                <a14:useLocalDpi xmlns:a14="http://schemas.microsoft.com/office/drawing/2010/main" val="0"/>
              </a:ext>
            </a:extLst>
          </a:blip>
          <a:srcRect t="14115"/>
          <a:stretch/>
        </p:blipFill>
        <p:spPr bwMode="auto">
          <a:xfrm>
            <a:off x="4463" y="-73298"/>
            <a:ext cx="10873477" cy="65899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3738103"/>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16. Tafofobia: miedo a ser enterrado viv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140939"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2474450"/>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TAPEFOBIA ¡EL MIEDO A SER ENTERRADO VIVO! | Terror Amin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02" y="0"/>
            <a:ext cx="10771947" cy="65617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748579"/>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Enterrado viv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92" y="-56353"/>
            <a:ext cx="10801351" cy="6573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2524274"/>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E:\01 Mis docu. Backup\Mis imágenes\00 Para el Mensaje haciendo\Diapositiva17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41" y="0"/>
            <a:ext cx="10980633"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2232323" y="1602160"/>
            <a:ext cx="7021222" cy="3785652"/>
          </a:xfrm>
          <a:prstGeom prst="rect">
            <a:avLst/>
          </a:prstGeom>
          <a:no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sz="2400" b="1" i="1" dirty="0">
                <a:solidFill>
                  <a:srgbClr val="542804"/>
                </a:solidFill>
              </a:rPr>
              <a:t>La </a:t>
            </a:r>
            <a:r>
              <a:rPr lang="es-ES" sz="2400" b="1" i="1" dirty="0" smtClean="0">
                <a:solidFill>
                  <a:srgbClr val="542804"/>
                </a:solidFill>
              </a:rPr>
              <a:t>tapefobia</a:t>
            </a:r>
            <a:r>
              <a:rPr lang="es-ES" sz="2400" b="1" i="1" dirty="0">
                <a:solidFill>
                  <a:srgbClr val="542804"/>
                </a:solidFill>
              </a:rPr>
              <a:t> es el miedo irracional y persistente a ser enterrado </a:t>
            </a:r>
            <a:r>
              <a:rPr lang="es-ES" sz="2400" b="1" i="1" dirty="0" smtClean="0">
                <a:solidFill>
                  <a:srgbClr val="542804"/>
                </a:solidFill>
              </a:rPr>
              <a:t>vivo, </a:t>
            </a:r>
            <a:r>
              <a:rPr lang="es-ES" sz="2400" b="1" i="1" dirty="0">
                <a:solidFill>
                  <a:srgbClr val="542804"/>
                </a:solidFill>
              </a:rPr>
              <a:t>como consecuencia de haber sido diagnosticado </a:t>
            </a:r>
            <a:r>
              <a:rPr lang="es-ES" sz="2400" b="1" i="1" dirty="0" smtClean="0">
                <a:solidFill>
                  <a:srgbClr val="542804"/>
                </a:solidFill>
              </a:rPr>
              <a:t>muerto</a:t>
            </a:r>
            <a:r>
              <a:rPr lang="es-ES" sz="2400" b="1" i="1" dirty="0">
                <a:solidFill>
                  <a:srgbClr val="542804"/>
                </a:solidFill>
              </a:rPr>
              <a:t> </a:t>
            </a:r>
            <a:r>
              <a:rPr lang="es-ES" sz="2400" b="1" i="1" dirty="0" smtClean="0">
                <a:solidFill>
                  <a:srgbClr val="542804"/>
                </a:solidFill>
              </a:rPr>
              <a:t>erróneamente</a:t>
            </a:r>
            <a:r>
              <a:rPr lang="es-ES" sz="2400" b="1" i="1" dirty="0">
                <a:solidFill>
                  <a:srgbClr val="542804"/>
                </a:solidFill>
              </a:rPr>
              <a:t>. El término </a:t>
            </a:r>
            <a:r>
              <a:rPr lang="es-ES" sz="2400" b="1" i="1" dirty="0" smtClean="0">
                <a:solidFill>
                  <a:srgbClr val="542804"/>
                </a:solidFill>
              </a:rPr>
              <a:t>tapefobia</a:t>
            </a:r>
            <a:r>
              <a:rPr lang="es-ES" sz="2400" b="1" i="1" dirty="0">
                <a:solidFill>
                  <a:srgbClr val="542804"/>
                </a:solidFill>
              </a:rPr>
              <a:t> proviene del </a:t>
            </a:r>
            <a:r>
              <a:rPr lang="es-ES" sz="2400" b="1" i="1" dirty="0" smtClean="0">
                <a:solidFill>
                  <a:srgbClr val="542804"/>
                </a:solidFill>
              </a:rPr>
              <a:t>griego </a:t>
            </a:r>
            <a:r>
              <a:rPr lang="es-ES" sz="2400" b="1" i="1" dirty="0">
                <a:solidFill>
                  <a:srgbClr val="542804"/>
                </a:solidFill>
              </a:rPr>
              <a:t> </a:t>
            </a:r>
            <a:r>
              <a:rPr lang="es-ES" sz="2400" b="1" i="1" dirty="0" smtClean="0">
                <a:solidFill>
                  <a:srgbClr val="542804"/>
                </a:solidFill>
              </a:rPr>
              <a:t>(táfos</a:t>
            </a:r>
            <a:r>
              <a:rPr lang="es-ES" sz="2400" b="1" i="1" dirty="0">
                <a:solidFill>
                  <a:srgbClr val="542804"/>
                </a:solidFill>
              </a:rPr>
              <a:t> ‘tumba’), y se podría traducir como "temor a las tumbas</a:t>
            </a:r>
            <a:r>
              <a:rPr lang="es-ES" sz="2400" b="1" i="1" dirty="0" smtClean="0">
                <a:solidFill>
                  <a:srgbClr val="542804"/>
                </a:solidFill>
              </a:rPr>
              <a:t>". </a:t>
            </a:r>
            <a:r>
              <a:rPr lang="es-ES" sz="2400" b="1" i="1" dirty="0">
                <a:solidFill>
                  <a:srgbClr val="542804"/>
                </a:solidFill>
              </a:rPr>
              <a:t>Esta fobia también se conoce con el nombre de </a:t>
            </a:r>
            <a:r>
              <a:rPr lang="es-ES" sz="2400" b="1" i="1" dirty="0" smtClean="0">
                <a:solidFill>
                  <a:srgbClr val="542804"/>
                </a:solidFill>
              </a:rPr>
              <a:t>tapefobia</a:t>
            </a:r>
            <a:r>
              <a:rPr lang="es-ES" sz="2400" b="1" i="1" dirty="0">
                <a:solidFill>
                  <a:srgbClr val="542804"/>
                </a:solidFill>
              </a:rPr>
              <a:t> (</a:t>
            </a:r>
            <a:r>
              <a:rPr lang="es-ES" sz="2400" b="1" i="1" dirty="0" smtClean="0">
                <a:solidFill>
                  <a:srgbClr val="542804"/>
                </a:solidFill>
              </a:rPr>
              <a:t>de con </a:t>
            </a:r>
            <a:r>
              <a:rPr lang="es-ES" sz="2400" b="1" i="1" dirty="0">
                <a:solidFill>
                  <a:srgbClr val="542804"/>
                </a:solidFill>
              </a:rPr>
              <a:t>el mismo significado) y </a:t>
            </a:r>
            <a:r>
              <a:rPr lang="es-ES" sz="2400" b="1" i="1" dirty="0" smtClean="0">
                <a:solidFill>
                  <a:srgbClr val="542804"/>
                </a:solidFill>
              </a:rPr>
              <a:t>tafiofobia.</a:t>
            </a:r>
            <a:endParaRPr lang="es-ES" altLang="es-ES" sz="2400" b="1" i="1" dirty="0">
              <a:solidFill>
                <a:srgbClr val="542804"/>
              </a:solidFill>
              <a:latin typeface="Franklin Gothic Medium"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6427" y="5042181"/>
            <a:ext cx="1701869" cy="1298731"/>
          </a:xfrm>
          <a:prstGeom prst="rect">
            <a:avLst/>
          </a:prstGeom>
          <a:noFill/>
        </p:spPr>
      </p:pic>
    </p:spTree>
    <p:extLst>
      <p:ext uri="{BB962C8B-B14F-4D97-AF65-F5344CB8AC3E}">
        <p14:creationId xmlns:p14="http://schemas.microsoft.com/office/powerpoint/2010/main" val="2752652272"/>
      </p:ext>
    </p:extLst>
  </p:cSld>
  <p:clrMapOvr>
    <a:masterClrMapping/>
  </p:clrMapOvr>
  <mc:AlternateContent xmlns:mc="http://schemas.openxmlformats.org/markup-compatibility/2006" xmlns:p14="http://schemas.microsoft.com/office/powerpoint/2010/main">
    <mc:Choice Requires="p14">
      <p:transition spd="slow" p14:dur="2500" advTm="15000">
        <p14:vortex dir="r"/>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dgar Allan Poe | Ya está el listo que todo lo sab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77" y="7716"/>
            <a:ext cx="10906923" cy="6508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5228000"/>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Terror en el cementerio | Terror Amin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76199"/>
            <a:ext cx="10801351" cy="64273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1132208"/>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The Premature Burial (1962) Review |BasementRejec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4751"/>
            <a:ext cx="10825800" cy="64219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5550506"/>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E:\01 Mis docu. Backup\Mis imágenes\00 Para el Mensaje haciendo\Diapositiva14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206152"/>
            <a:ext cx="10981730" cy="8496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motion glow GIF by xponentialdesign"/>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363025"/>
            <a:ext cx="10955928" cy="7252973"/>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Curiosidades de la 'no muerte':... - El Universo Del Saber | Faceboo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95897" y="234008"/>
            <a:ext cx="5964133" cy="6106904"/>
          </a:xfrm>
          <a:prstGeom prst="rect">
            <a:avLst/>
          </a:prstGeom>
          <a:noFill/>
          <a:effectLst>
            <a:glow rad="139700">
              <a:schemeClr val="accent5">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6" name="Picture 2" descr="E:\formas montar\2cxx0f8.gif"/>
          <p:cNvPicPr>
            <a:picLocks noChangeAspect="1" noChangeArrowheads="1" noCrop="1"/>
          </p:cNvPicPr>
          <p:nvPr/>
        </p:nvPicPr>
        <p:blipFill>
          <a:blip r:embed="rId5" cstate="email">
            <a:extLst>
              <a:ext uri="{28A0092B-C50C-407E-A947-70E740481C1C}">
                <a14:useLocalDpi xmlns:a14="http://schemas.microsoft.com/office/drawing/2010/main"/>
              </a:ext>
            </a:extLst>
          </a:blip>
          <a:srcRect/>
          <a:stretch>
            <a:fillRect/>
          </a:stretch>
        </p:blipFill>
        <p:spPr bwMode="auto">
          <a:xfrm>
            <a:off x="166427" y="5042181"/>
            <a:ext cx="1701869" cy="1298731"/>
          </a:xfrm>
          <a:prstGeom prst="rect">
            <a:avLst/>
          </a:prstGeom>
          <a:noFill/>
        </p:spPr>
      </p:pic>
    </p:spTree>
    <p:extLst>
      <p:ext uri="{BB962C8B-B14F-4D97-AF65-F5344CB8AC3E}">
        <p14:creationId xmlns:p14="http://schemas.microsoft.com/office/powerpoint/2010/main" val="4243518015"/>
      </p:ext>
    </p:extLst>
  </p:cSld>
  <p:clrMapOvr>
    <a:masterClrMapping/>
  </p:clrMapOvr>
  <mc:AlternateContent xmlns:mc="http://schemas.openxmlformats.org/markup-compatibility/2006" xmlns:p14="http://schemas.microsoft.com/office/powerpoint/2010/main">
    <mc:Choice Requires="p14">
      <p:transition spd="slow" p14:dur="2500" advTm="18000">
        <p14:vortex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2500"/>
                                  </p:stCondLst>
                                  <p:childTnLst>
                                    <p:animEffect transition="out" filter="wedge">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motion glow GIF by xponentialdesign"/>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363025"/>
            <a:ext cx="10955928" cy="7252973"/>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De dónde viene la expresión &quot;Salvado ... - Intrinseco y expectoran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6219" y="378024"/>
            <a:ext cx="8064896" cy="57523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829966"/>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E:\01 Mis docu. Backup\Mis imágenes\00 Para el Mensaje haciendo\Diapositiva17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41" y="0"/>
            <a:ext cx="10980633"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1834120" y="1550184"/>
            <a:ext cx="7204787" cy="3416320"/>
          </a:xfrm>
          <a:prstGeom prst="rect">
            <a:avLst/>
          </a:prstGeom>
          <a:no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542804"/>
                </a:solidFill>
                <a:latin typeface="Franklin Gothic Medium" pitchFamily="34" charset="0"/>
              </a:rPr>
              <a:t>Hay muchas leyendas urbanas acerca de personas que han sido accidentalmente enterradas vivas. Usualmente las leyendas hablan sobre alguien que permanece durante años en un estado de coma y cuando despierta se encuentra enterrado vivo. Otras leyendas afirman que se han abierto ataúdes en los que han encontrado cadáveres con una larga barba o con las manos alzadas y las palmas hacia arriba (intentando escapar).</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6427" y="5042181"/>
            <a:ext cx="1701869" cy="1298731"/>
          </a:xfrm>
          <a:prstGeom prst="rect">
            <a:avLst/>
          </a:prstGeom>
          <a:noFill/>
        </p:spPr>
      </p:pic>
    </p:spTree>
    <p:extLst>
      <p:ext uri="{BB962C8B-B14F-4D97-AF65-F5344CB8AC3E}">
        <p14:creationId xmlns:p14="http://schemas.microsoft.com/office/powerpoint/2010/main" val="2866374682"/>
      </p:ext>
    </p:extLst>
  </p:cSld>
  <p:clrMapOvr>
    <a:masterClrMapping/>
  </p:clrMapOvr>
  <mc:AlternateContent xmlns:mc="http://schemas.openxmlformats.org/markup-compatibility/2006" xmlns:p14="http://schemas.microsoft.com/office/powerpoint/2010/main">
    <mc:Choice Requires="p14">
      <p:transition spd="slow" p14:dur="2500" advTm="16000">
        <p14:vortex dir="r"/>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Life Is Strange Arcadia Bay Cemetery GIF - LifeIsStrange ..."/>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48147" y="594048"/>
            <a:ext cx="9361040" cy="5265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5754797"/>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The Premature Burial (1962) – Midnight Onl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197" y="594048"/>
            <a:ext cx="10765153" cy="5058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4274351"/>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Qué es la tapefob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01" y="0"/>
            <a:ext cx="10891408" cy="6490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3722721"/>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E:\01 Mis docu. Backup\Mis imágenes\00 Para el Mensaje haciendo\Diapositiva14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801350"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1868296" y="996186"/>
            <a:ext cx="7632848" cy="4524315"/>
          </a:xfrm>
          <a:prstGeom prst="rect">
            <a:avLst/>
          </a:prstGeom>
          <a:no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542804"/>
                </a:solidFill>
                <a:latin typeface="Franklin Gothic Medium" pitchFamily="34" charset="0"/>
              </a:rPr>
              <a:t>Antes de la llegada de la medicina moderna este miedo no era completamente irracional. A lo largo de la historia ha habido numerosos casos de personas que han sido accidentalmente enterradas vivas. En el siglo XVIII hubo un desarrollo de las técnicas de desfibrilación y respiración artificial que permitían “revivir” a personas aparentemente muertas, la Royal Humane Society formó parte de la Society </a:t>
            </a:r>
            <a:r>
              <a:rPr lang="es-ES" altLang="es-ES" sz="2400" b="1" i="1" dirty="0" err="1">
                <a:solidFill>
                  <a:srgbClr val="542804"/>
                </a:solidFill>
                <a:latin typeface="Franklin Gothic Medium" pitchFamily="34" charset="0"/>
              </a:rPr>
              <a:t>for</a:t>
            </a:r>
            <a:r>
              <a:rPr lang="es-ES" altLang="es-ES" sz="2400" b="1" i="1" dirty="0">
                <a:solidFill>
                  <a:srgbClr val="542804"/>
                </a:solidFill>
                <a:latin typeface="Franklin Gothic Medium" pitchFamily="34" charset="0"/>
              </a:rPr>
              <a:t> </a:t>
            </a:r>
            <a:r>
              <a:rPr lang="es-ES" altLang="es-ES" sz="2400" b="1" i="1" dirty="0" err="1">
                <a:solidFill>
                  <a:srgbClr val="542804"/>
                </a:solidFill>
                <a:latin typeface="Franklin Gothic Medium" pitchFamily="34" charset="0"/>
              </a:rPr>
              <a:t>the</a:t>
            </a:r>
            <a:r>
              <a:rPr lang="es-ES" altLang="es-ES" sz="2400" b="1" i="1" dirty="0">
                <a:solidFill>
                  <a:srgbClr val="542804"/>
                </a:solidFill>
                <a:latin typeface="Franklin Gothic Medium" pitchFamily="34" charset="0"/>
              </a:rPr>
              <a:t> Recovery of Persons Apparently </a:t>
            </a:r>
            <a:r>
              <a:rPr lang="es-ES" altLang="es-ES" sz="2400" b="1" i="1" dirty="0" smtClean="0">
                <a:solidFill>
                  <a:srgbClr val="542804"/>
                </a:solidFill>
                <a:latin typeface="Franklin Gothic Medium" pitchFamily="34" charset="0"/>
              </a:rPr>
              <a:t>Dead. En </a:t>
            </a:r>
            <a:r>
              <a:rPr lang="es-ES" altLang="es-ES" sz="2400" b="1" i="1" dirty="0">
                <a:solidFill>
                  <a:srgbClr val="542804"/>
                </a:solidFill>
                <a:latin typeface="Franklin Gothic Medium" pitchFamily="34" charset="0"/>
              </a:rPr>
              <a:t>1896 un director de una funeraria americana, T.M. Montgomery, demostró que «aproximadamente el 2% de los cadáveres exhumados sin duda eran víctimas de una animación suspendida</a:t>
            </a:r>
            <a:r>
              <a:rPr lang="es-ES" altLang="es-ES" sz="2400" b="1" i="1" dirty="0" smtClean="0">
                <a:solidFill>
                  <a:srgbClr val="542804"/>
                </a:solidFill>
                <a:latin typeface="Franklin Gothic Medium" pitchFamily="34" charset="0"/>
              </a:rPr>
              <a:t>».</a:t>
            </a:r>
          </a:p>
        </p:txBody>
      </p:sp>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66427" y="5042181"/>
            <a:ext cx="1701869" cy="1298731"/>
          </a:xfrm>
          <a:prstGeom prst="rect">
            <a:avLst/>
          </a:prstGeom>
          <a:noFill/>
        </p:spPr>
      </p:pic>
    </p:spTree>
    <p:extLst>
      <p:ext uri="{BB962C8B-B14F-4D97-AF65-F5344CB8AC3E}">
        <p14:creationId xmlns:p14="http://schemas.microsoft.com/office/powerpoint/2010/main" val="3975288756"/>
      </p:ext>
    </p:extLst>
  </p:cSld>
  <p:clrMapOvr>
    <a:masterClrMapping/>
  </p:clrMapOvr>
  <mc:AlternateContent xmlns:mc="http://schemas.openxmlformats.org/markup-compatibility/2006" xmlns:p14="http://schemas.microsoft.com/office/powerpoint/2010/main">
    <mc:Choice Requires="p14">
      <p:transition spd="slow" p14:dur="2500" advTm="21000">
        <p14:vortex dir="r"/>
        <p:sndAc>
          <p:stSnd>
            <p:snd r:embed="rId2" name="Astonishing+Beauty_001.wav"/>
          </p:stSnd>
        </p:sndAc>
      </p:transition>
    </mc:Choice>
    <mc:Fallback xmlns="">
      <p:transition spd="slow" advTm="21000">
        <p:fade/>
        <p:sndAc>
          <p:stSnd>
            <p:snd r:embed="rId5" name="Astonishing+Beauty_001.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user upload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891862"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1531950"/>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s://elsol-compress-release.s3-accelerate.amazonaws.com/images/large/1577185604474fantasmas-cementeri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82" y="-702096"/>
            <a:ext cx="10794168" cy="731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21339"/>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DiCaprio, enterrado vivo en el nuevo tráiler de El renacido (The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06" y="0"/>
            <a:ext cx="11430000"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91369"/>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6" descr="E:\01 Mis docu. Backup\Mis imágenes\00 Para el Mensaje haciendo\Diapositiva14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51" y="0"/>
            <a:ext cx="10801350"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1440235" y="903852"/>
            <a:ext cx="8572938" cy="4708981"/>
          </a:xfrm>
          <a:prstGeom prst="rect">
            <a:avLst/>
          </a:prstGeom>
          <a:no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sz="2000" b="1" i="1" dirty="0">
              <a:solidFill>
                <a:srgbClr val="542804"/>
              </a:solidFill>
              <a:latin typeface="Arial Black" pitchFamily="34" charset="0"/>
            </a:endParaRPr>
          </a:p>
          <a:p>
            <a:pPr algn="ctr" fontAlgn="base">
              <a:spcBef>
                <a:spcPct val="0"/>
              </a:spcBef>
              <a:spcAft>
                <a:spcPct val="0"/>
              </a:spcAft>
            </a:pPr>
            <a:r>
              <a:rPr lang="es-ES" sz="2000" b="1" i="1" dirty="0">
                <a:solidFill>
                  <a:srgbClr val="542804"/>
                </a:solidFill>
                <a:latin typeface="Arial Black" pitchFamily="34" charset="0"/>
              </a:rPr>
              <a:t>El miedo a ser enterrado vivo ha llevado a algunas personas a tener la necesidad de ser enterrado en un “ataúd de seguridad</a:t>
            </a:r>
            <a:r>
              <a:rPr lang="es-ES" sz="2000" b="1" i="1" dirty="0" smtClean="0">
                <a:solidFill>
                  <a:srgbClr val="542804"/>
                </a:solidFill>
                <a:latin typeface="Arial Black" pitchFamily="34" charset="0"/>
              </a:rPr>
              <a:t>". </a:t>
            </a:r>
            <a:r>
              <a:rPr lang="es-ES" sz="2000" b="1" i="1" dirty="0">
                <a:solidFill>
                  <a:srgbClr val="542804"/>
                </a:solidFill>
                <a:latin typeface="Arial Black" pitchFamily="34" charset="0"/>
              </a:rPr>
              <a:t>Estos ataúdes se caracterizan por presentar tapas de vidrio que permiten la observación del difunto, una cuerda que conecta con una campana para alertar a los presentes de su movimiento y tubos de respiración para sobrevivir hasta su </a:t>
            </a:r>
            <a:r>
              <a:rPr lang="es-ES" sz="2000" b="1" i="1" dirty="0" smtClean="0">
                <a:solidFill>
                  <a:srgbClr val="542804"/>
                </a:solidFill>
                <a:latin typeface="Arial Black" pitchFamily="34" charset="0"/>
              </a:rPr>
              <a:t>rescate, </a:t>
            </a:r>
            <a:r>
              <a:rPr lang="es-ES" sz="2000" b="1" i="1" dirty="0">
                <a:solidFill>
                  <a:srgbClr val="542804"/>
                </a:solidFill>
                <a:latin typeface="Arial Black" pitchFamily="34" charset="0"/>
              </a:rPr>
              <a:t>incluso sistemas de </a:t>
            </a:r>
            <a:r>
              <a:rPr lang="es-ES" sz="2000" b="1" i="1" dirty="0" smtClean="0">
                <a:solidFill>
                  <a:srgbClr val="542804"/>
                </a:solidFill>
                <a:latin typeface="Arial Black" pitchFamily="34" charset="0"/>
              </a:rPr>
              <a:t>alarma.8La</a:t>
            </a:r>
            <a:r>
              <a:rPr lang="es-ES" sz="2000" b="1" i="1" dirty="0">
                <a:solidFill>
                  <a:srgbClr val="542804"/>
                </a:solidFill>
                <a:latin typeface="Arial Black" pitchFamily="34" charset="0"/>
              </a:rPr>
              <a:t> </a:t>
            </a:r>
            <a:r>
              <a:rPr lang="es-ES" sz="2000" b="1" i="1" dirty="0" err="1">
                <a:solidFill>
                  <a:srgbClr val="542804"/>
                </a:solidFill>
                <a:latin typeface="Arial Black" pitchFamily="34" charset="0"/>
              </a:rPr>
              <a:t>tafofobia</a:t>
            </a:r>
            <a:r>
              <a:rPr lang="es-ES" sz="2000" b="1" i="1" dirty="0">
                <a:solidFill>
                  <a:srgbClr val="542804"/>
                </a:solidFill>
                <a:latin typeface="Arial Black" pitchFamily="34" charset="0"/>
              </a:rPr>
              <a:t> es el miedo irracional y persistente a ser enterrado </a:t>
            </a:r>
            <a:r>
              <a:rPr lang="es-ES" sz="2000" b="1" i="1" dirty="0" smtClean="0">
                <a:solidFill>
                  <a:srgbClr val="542804"/>
                </a:solidFill>
                <a:latin typeface="Arial Black" pitchFamily="34" charset="0"/>
              </a:rPr>
              <a:t>vivo, </a:t>
            </a:r>
            <a:r>
              <a:rPr lang="es-ES" sz="2000" b="1" i="1" dirty="0">
                <a:solidFill>
                  <a:srgbClr val="542804"/>
                </a:solidFill>
                <a:latin typeface="Arial Black" pitchFamily="34" charset="0"/>
              </a:rPr>
              <a:t>como consecuencia de haber sido diagnosticado </a:t>
            </a:r>
            <a:r>
              <a:rPr lang="es-ES" sz="2000" b="1" i="1" dirty="0" smtClean="0">
                <a:solidFill>
                  <a:srgbClr val="542804"/>
                </a:solidFill>
                <a:latin typeface="Arial Black" pitchFamily="34" charset="0"/>
              </a:rPr>
              <a:t>muerto</a:t>
            </a:r>
            <a:r>
              <a:rPr lang="es-ES" sz="2000" b="1" i="1" dirty="0">
                <a:solidFill>
                  <a:srgbClr val="542804"/>
                </a:solidFill>
                <a:latin typeface="Arial Black" pitchFamily="34" charset="0"/>
              </a:rPr>
              <a:t> </a:t>
            </a:r>
            <a:r>
              <a:rPr lang="es-ES" sz="2000" b="1" i="1" dirty="0" smtClean="0">
                <a:solidFill>
                  <a:srgbClr val="542804"/>
                </a:solidFill>
                <a:latin typeface="Arial Black" pitchFamily="34" charset="0"/>
              </a:rPr>
              <a:t>erróneamente</a:t>
            </a:r>
            <a:r>
              <a:rPr lang="es-ES" sz="2000" b="1" i="1" dirty="0">
                <a:solidFill>
                  <a:srgbClr val="542804"/>
                </a:solidFill>
                <a:latin typeface="Arial Black" pitchFamily="34" charset="0"/>
              </a:rPr>
              <a:t>. El término </a:t>
            </a:r>
            <a:r>
              <a:rPr lang="es-ES" sz="2000" b="1" i="1" dirty="0" err="1">
                <a:solidFill>
                  <a:srgbClr val="542804"/>
                </a:solidFill>
                <a:latin typeface="Arial Black" pitchFamily="34" charset="0"/>
              </a:rPr>
              <a:t>tafofobia</a:t>
            </a:r>
            <a:r>
              <a:rPr lang="es-ES" sz="2000" b="1" i="1" dirty="0">
                <a:solidFill>
                  <a:srgbClr val="542804"/>
                </a:solidFill>
                <a:latin typeface="Arial Black" pitchFamily="34" charset="0"/>
              </a:rPr>
              <a:t> proviene del </a:t>
            </a:r>
            <a:r>
              <a:rPr lang="es-ES" sz="2000" b="1" i="1" dirty="0" smtClean="0">
                <a:solidFill>
                  <a:srgbClr val="542804"/>
                </a:solidFill>
                <a:latin typeface="Arial Black" pitchFamily="34" charset="0"/>
              </a:rPr>
              <a:t>griego </a:t>
            </a:r>
            <a:r>
              <a:rPr lang="es-ES" sz="2000" b="1" i="1" dirty="0">
                <a:solidFill>
                  <a:srgbClr val="542804"/>
                </a:solidFill>
                <a:latin typeface="Arial Black" pitchFamily="34" charset="0"/>
              </a:rPr>
              <a:t> </a:t>
            </a:r>
            <a:r>
              <a:rPr lang="es-ES" sz="2000" b="1" i="1" dirty="0" smtClean="0">
                <a:solidFill>
                  <a:srgbClr val="542804"/>
                </a:solidFill>
                <a:latin typeface="Arial Black" pitchFamily="34" charset="0"/>
              </a:rPr>
              <a:t>(táfos</a:t>
            </a:r>
            <a:r>
              <a:rPr lang="es-ES" sz="2000" b="1" i="1" dirty="0">
                <a:solidFill>
                  <a:srgbClr val="542804"/>
                </a:solidFill>
                <a:latin typeface="Arial Black" pitchFamily="34" charset="0"/>
              </a:rPr>
              <a:t> ‘tumba’), y se podría traducir como "temor a las tumbas</a:t>
            </a:r>
            <a:r>
              <a:rPr lang="es-ES" sz="2000" b="1" i="1" dirty="0" smtClean="0">
                <a:solidFill>
                  <a:srgbClr val="542804"/>
                </a:solidFill>
                <a:latin typeface="Arial Black" pitchFamily="34" charset="0"/>
              </a:rPr>
              <a:t>". </a:t>
            </a:r>
            <a:r>
              <a:rPr lang="es-ES" sz="2000" b="1" i="1" dirty="0">
                <a:solidFill>
                  <a:srgbClr val="542804"/>
                </a:solidFill>
                <a:latin typeface="Arial Black" pitchFamily="34" charset="0"/>
              </a:rPr>
              <a:t>Esta fobia también se conoce con el nombre de </a:t>
            </a:r>
            <a:r>
              <a:rPr lang="es-ES" sz="2000" b="1" i="1" dirty="0" err="1">
                <a:solidFill>
                  <a:srgbClr val="542804"/>
                </a:solidFill>
                <a:latin typeface="Arial Black" pitchFamily="34" charset="0"/>
              </a:rPr>
              <a:t>tafefobia</a:t>
            </a:r>
            <a:r>
              <a:rPr lang="es-ES" sz="2000" b="1" i="1" dirty="0">
                <a:solidFill>
                  <a:srgbClr val="542804"/>
                </a:solidFill>
                <a:latin typeface="Arial Black" pitchFamily="34" charset="0"/>
              </a:rPr>
              <a:t> (</a:t>
            </a:r>
            <a:r>
              <a:rPr lang="es-ES" sz="2000" b="1" i="1" dirty="0" smtClean="0">
                <a:solidFill>
                  <a:srgbClr val="542804"/>
                </a:solidFill>
                <a:latin typeface="Arial Black" pitchFamily="34" charset="0"/>
              </a:rPr>
              <a:t>de con </a:t>
            </a:r>
            <a:r>
              <a:rPr lang="es-ES" sz="2000" b="1" i="1" dirty="0">
                <a:solidFill>
                  <a:srgbClr val="542804"/>
                </a:solidFill>
                <a:latin typeface="Arial Black" pitchFamily="34" charset="0"/>
              </a:rPr>
              <a:t>el mismo significado) y </a:t>
            </a:r>
            <a:r>
              <a:rPr lang="es-ES" sz="2000" b="1" i="1" dirty="0" smtClean="0">
                <a:solidFill>
                  <a:srgbClr val="542804"/>
                </a:solidFill>
                <a:latin typeface="Arial Black" pitchFamily="34" charset="0"/>
              </a:rPr>
              <a:t>tafiofobia.</a:t>
            </a:r>
            <a:endParaRPr lang="es-ES" altLang="es-ES" sz="2000" b="1" i="1" dirty="0">
              <a:solidFill>
                <a:srgbClr val="542804"/>
              </a:solidFill>
              <a:latin typeface="Arial Black"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6427" y="5042181"/>
            <a:ext cx="1701869" cy="1298731"/>
          </a:xfrm>
          <a:prstGeom prst="rect">
            <a:avLst/>
          </a:prstGeom>
          <a:noFill/>
        </p:spPr>
      </p:pic>
    </p:spTree>
    <p:extLst>
      <p:ext uri="{BB962C8B-B14F-4D97-AF65-F5344CB8AC3E}">
        <p14:creationId xmlns:p14="http://schemas.microsoft.com/office/powerpoint/2010/main" val="1298566854"/>
      </p:ext>
    </p:extLst>
  </p:cSld>
  <p:clrMapOvr>
    <a:masterClrMapping/>
  </p:clrMapOvr>
  <mc:AlternateContent xmlns:mc="http://schemas.openxmlformats.org/markup-compatibility/2006" xmlns:p14="http://schemas.microsoft.com/office/powerpoint/2010/main">
    <mc:Choice Requires="p14">
      <p:transition spd="slow" p14:dur="2500" advTm="19000">
        <p14:vortex dir="r"/>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90 mejores imágenes de PODCAST | Fotos familia playa, Foto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8187" y="302143"/>
            <a:ext cx="8491446" cy="6368589"/>
          </a:xfrm>
          <a:prstGeom prst="ellipse">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32123" y="80607"/>
            <a:ext cx="9884437" cy="769441"/>
          </a:xfrm>
          <a:prstGeom prst="rect">
            <a:avLst/>
          </a:prstGeom>
        </p:spPr>
        <p:txBody>
          <a:bodyPr wrap="none">
            <a:spAutoFit/>
          </a:bodyPr>
          <a:lstStyle/>
          <a:p>
            <a:r>
              <a:rPr lang="es-ES" sz="4400" b="1" i="1" dirty="0">
                <a:solidFill>
                  <a:srgbClr val="C00000"/>
                </a:solidFill>
              </a:rPr>
              <a:t> </a:t>
            </a:r>
            <a:r>
              <a:rPr lang="es-ES" sz="4400" b="1" i="1" dirty="0" smtClean="0">
                <a:solidFill>
                  <a:srgbClr val="C00000"/>
                </a:solidFill>
              </a:rPr>
              <a:t>	Personas </a:t>
            </a:r>
            <a:r>
              <a:rPr lang="es-ES" sz="4400" b="1" i="1" dirty="0">
                <a:solidFill>
                  <a:srgbClr val="C00000"/>
                </a:solidFill>
              </a:rPr>
              <a:t>que fueron enterradas vivas</a:t>
            </a:r>
          </a:p>
        </p:txBody>
      </p:sp>
    </p:spTree>
    <p:extLst>
      <p:ext uri="{BB962C8B-B14F-4D97-AF65-F5344CB8AC3E}">
        <p14:creationId xmlns:p14="http://schemas.microsoft.com/office/powerpoint/2010/main" val="4058947074"/>
      </p:ext>
    </p:extLst>
  </p:cSld>
  <p:clrMapOvr>
    <a:masterClrMapping/>
  </p:clrMapOvr>
  <mc:AlternateContent xmlns:mc="http://schemas.openxmlformats.org/markup-compatibility/2006" xmlns:p14="http://schemas.microsoft.com/office/powerpoint/2010/main">
    <mc:Choice Requires="p14">
      <p:transition spd="slow" p14:dur="2500" advTm="8000">
        <p14:vortex dir="r"/>
      </p:transition>
    </mc:Choice>
    <mc:Fallback xmlns="">
      <p:transition spd="slow" advTm="8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IBERCHUS: ENTERRADO POR TU OLVIDO (Soneto encadena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22" y="1337"/>
            <a:ext cx="10836771" cy="67392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5893759"/>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R.C. Celta 2-1 U.D. Las Palmas | 27ª Jornada Lig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3218" y="0"/>
            <a:ext cx="10834568" cy="64266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4669660"/>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E:\01 Mis docu. Backup\Mis imágenes\00 Para el Mensaje haciendo\Diapositiva14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51" y="0"/>
            <a:ext cx="10801350"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1368227" y="1602160"/>
            <a:ext cx="8280920" cy="3785652"/>
          </a:xfrm>
          <a:prstGeom prst="rect">
            <a:avLst/>
          </a:prstGeom>
          <a:no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000" b="1" i="1" dirty="0">
                <a:solidFill>
                  <a:srgbClr val="542804"/>
                </a:solidFill>
                <a:latin typeface="Arial Black" pitchFamily="34" charset="0"/>
              </a:rPr>
              <a:t>Se dice que Lee Ann Hill, Carter, la fallecida esposa de Enrique Lee III, fue enterrada prematuramente.5​ En su lecho de muerte, George Washington obligó a sus allegados que se comprometieran a no enterrarlo hasta pasados tres días. También Frédéric Chopin tenía pánico a hipotéticamente poder resucitar en su tumba. En los últimos días de su vida, escribió con mano temblorosa: «Si esta tos acaba asfixiándome os suplico abráis mi cuerpo para que no sea enterrado vivo». Aunque su cuerpo permanece en París, se obedeció la última voluntad del músico, extrayendo su corazón y depositándolo en la Iglesia de la Santa Cruz de </a:t>
            </a:r>
            <a:r>
              <a:rPr lang="es-ES" altLang="es-ES" sz="2000" b="1" i="1" dirty="0" smtClean="0">
                <a:solidFill>
                  <a:srgbClr val="542804"/>
                </a:solidFill>
                <a:latin typeface="Arial Black" pitchFamily="34" charset="0"/>
              </a:rPr>
              <a:t>Varsovia.</a:t>
            </a:r>
            <a:endParaRPr lang="fr-FR" altLang="es-ES" sz="2000" b="1" i="1" dirty="0">
              <a:solidFill>
                <a:srgbClr val="542804"/>
              </a:solidFill>
              <a:latin typeface="Arial Black"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246447" y="5217957"/>
            <a:ext cx="1701869" cy="1298731"/>
          </a:xfrm>
          <a:prstGeom prst="rect">
            <a:avLst/>
          </a:prstGeom>
          <a:noFill/>
        </p:spPr>
      </p:pic>
    </p:spTree>
    <p:extLst>
      <p:ext uri="{BB962C8B-B14F-4D97-AF65-F5344CB8AC3E}">
        <p14:creationId xmlns:p14="http://schemas.microsoft.com/office/powerpoint/2010/main" val="4275088698"/>
      </p:ext>
    </p:extLst>
  </p:cSld>
  <p:clrMapOvr>
    <a:masterClrMapping/>
  </p:clrMapOvr>
  <mc:AlternateContent xmlns:mc="http://schemas.openxmlformats.org/markup-compatibility/2006" xmlns:p14="http://schemas.microsoft.com/office/powerpoint/2010/main">
    <mc:Choice Requires="p14">
      <p:transition spd="slow" p14:dur="2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La tapefobia: el miedo a ser enterrado vivo - Generaccion.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75" y="49002"/>
            <a:ext cx="11023923" cy="6467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9736094"/>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Qué es Tafiofobia? » Su Definición y Significado [20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088" y="0"/>
            <a:ext cx="10689463"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6591962"/>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E:\01 Mis docu. Backup\Mis imágenes\00 Para el Mensaje haciendo\Diapositiva17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41" y="0"/>
            <a:ext cx="10980633"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Rectángulo"/>
          <p:cNvSpPr/>
          <p:nvPr/>
        </p:nvSpPr>
        <p:spPr>
          <a:xfrm>
            <a:off x="1714991" y="594048"/>
            <a:ext cx="7863495" cy="5078313"/>
          </a:xfrm>
          <a:prstGeom prst="rect">
            <a:avLst/>
          </a:prstGeom>
        </p:spPr>
        <p:txBody>
          <a:bodyPr wrap="square">
            <a:spAutoFit/>
          </a:bodyPr>
          <a:lstStyle/>
          <a:p>
            <a:pPr algn="ctr"/>
            <a:r>
              <a:rPr lang="es-ES" i="1" dirty="0">
                <a:solidFill>
                  <a:srgbClr val="542804"/>
                </a:solidFill>
                <a:latin typeface="Arial Black" pitchFamily="34" charset="0"/>
                <a:cs typeface="Aharoni" pitchFamily="2" charset="-79"/>
              </a:rPr>
              <a:t>Otra historia relacionada con personas enterradas vivas, proviene de un panfleto llamado “Los accidentes más lamentables y deplorables”. Sucedió en Londres en el año 1661, cuando un carnicero llamado Lawrence </a:t>
            </a:r>
            <a:r>
              <a:rPr lang="es-ES" i="1" dirty="0" err="1">
                <a:solidFill>
                  <a:srgbClr val="542804"/>
                </a:solidFill>
                <a:latin typeface="Arial Black" pitchFamily="34" charset="0"/>
                <a:cs typeface="Aharoni" pitchFamily="2" charset="-79"/>
              </a:rPr>
              <a:t>Cawthorn</a:t>
            </a:r>
            <a:r>
              <a:rPr lang="es-ES" i="1" dirty="0">
                <a:solidFill>
                  <a:srgbClr val="542804"/>
                </a:solidFill>
                <a:latin typeface="Arial Black" pitchFamily="34" charset="0"/>
                <a:cs typeface="Aharoni" pitchFamily="2" charset="-79"/>
              </a:rPr>
              <a:t> “murió” luego de estar un tiempo enfermo. La propietaria de la casa en la que vivía estaba ansiosa, ya que la ley le permitía heredar sus posesiones, por lo que lo enterró rápidamente, sin la consulta de un médico</a:t>
            </a:r>
            <a:r>
              <a:rPr lang="es-ES" i="1" dirty="0" smtClean="0">
                <a:solidFill>
                  <a:srgbClr val="542804"/>
                </a:solidFill>
                <a:latin typeface="Arial Black" pitchFamily="34" charset="0"/>
                <a:cs typeface="Aharoni" pitchFamily="2" charset="-79"/>
              </a:rPr>
              <a:t>.</a:t>
            </a:r>
            <a:endParaRPr lang="es-ES" i="1" dirty="0">
              <a:solidFill>
                <a:srgbClr val="542804"/>
              </a:solidFill>
              <a:latin typeface="Arial Black" pitchFamily="34" charset="0"/>
              <a:cs typeface="Aharoni" pitchFamily="2" charset="-79"/>
            </a:endParaRPr>
          </a:p>
          <a:p>
            <a:pPr algn="ctr"/>
            <a:r>
              <a:rPr lang="es-ES" i="1" dirty="0">
                <a:solidFill>
                  <a:srgbClr val="542804"/>
                </a:solidFill>
                <a:latin typeface="Arial Black" pitchFamily="34" charset="0"/>
                <a:cs typeface="Aharoni" pitchFamily="2" charset="-79"/>
              </a:rPr>
              <a:t>Cuando los dolientes visitaron la tumba, comenzaron a escuchar desesperados y desgarradores gritos que provenían del ataúd. Rápidamente intentaron rescatarlo, sin embargo, para cuando lograron abrir el féretro, </a:t>
            </a:r>
            <a:r>
              <a:rPr lang="es-ES" i="1" dirty="0" err="1">
                <a:solidFill>
                  <a:srgbClr val="542804"/>
                </a:solidFill>
                <a:latin typeface="Arial Black" pitchFamily="34" charset="0"/>
                <a:cs typeface="Aharoni" pitchFamily="2" charset="-79"/>
              </a:rPr>
              <a:t>Cawthorn</a:t>
            </a:r>
            <a:r>
              <a:rPr lang="es-ES" i="1" dirty="0">
                <a:solidFill>
                  <a:srgbClr val="542804"/>
                </a:solidFill>
                <a:latin typeface="Arial Black" pitchFamily="34" charset="0"/>
                <a:cs typeface="Aharoni" pitchFamily="2" charset="-79"/>
              </a:rPr>
              <a:t> ya estaba muerto</a:t>
            </a:r>
            <a:r>
              <a:rPr lang="es-ES" i="1" dirty="0" smtClean="0">
                <a:solidFill>
                  <a:srgbClr val="542804"/>
                </a:solidFill>
                <a:latin typeface="Arial Black" pitchFamily="34" charset="0"/>
                <a:cs typeface="Aharoni" pitchFamily="2" charset="-79"/>
              </a:rPr>
              <a:t>.</a:t>
            </a:r>
            <a:endParaRPr lang="es-ES" i="1" dirty="0">
              <a:solidFill>
                <a:srgbClr val="542804"/>
              </a:solidFill>
              <a:latin typeface="Arial Black" pitchFamily="34" charset="0"/>
              <a:cs typeface="Aharoni" pitchFamily="2" charset="-79"/>
            </a:endParaRPr>
          </a:p>
          <a:p>
            <a:pPr algn="ctr"/>
            <a:r>
              <a:rPr lang="es-ES" i="1" dirty="0">
                <a:solidFill>
                  <a:srgbClr val="542804"/>
                </a:solidFill>
                <a:latin typeface="Arial Black" pitchFamily="34" charset="0"/>
                <a:cs typeface="Aharoni" pitchFamily="2" charset="-79"/>
              </a:rPr>
              <a:t>Su cabeza estaba bañada en sangre producto de los cabezazos que el hombre se dio para tratar de salir. Sus ojos estaban completamente hinchados</a:t>
            </a:r>
            <a:r>
              <a:rPr lang="es-ES" i="1" dirty="0" smtClean="0">
                <a:solidFill>
                  <a:srgbClr val="542804"/>
                </a:solidFill>
                <a:latin typeface="Arial Black" pitchFamily="34" charset="0"/>
                <a:cs typeface="Aharoni" pitchFamily="2" charset="-79"/>
              </a:rPr>
              <a:t>.</a:t>
            </a:r>
            <a:endParaRPr lang="es-ES" i="1" dirty="0">
              <a:solidFill>
                <a:srgbClr val="542804"/>
              </a:solidFill>
              <a:latin typeface="Arial Black" pitchFamily="34" charset="0"/>
              <a:cs typeface="Aharoni" pitchFamily="2" charset="-79"/>
            </a:endParaRPr>
          </a:p>
          <a:p>
            <a:pPr algn="ctr"/>
            <a:r>
              <a:rPr lang="es-ES" i="1" dirty="0">
                <a:solidFill>
                  <a:srgbClr val="542804"/>
                </a:solidFill>
                <a:latin typeface="Arial Black" pitchFamily="34" charset="0"/>
                <a:cs typeface="Aharoni" pitchFamily="2" charset="-79"/>
              </a:rPr>
              <a:t>La mujer fue acusada de haberlo enterrado prematuramente, y el caso se volvió una leyenda por cientos de años.</a:t>
            </a:r>
          </a:p>
        </p:txBody>
      </p:sp>
    </p:spTree>
    <p:extLst>
      <p:ext uri="{BB962C8B-B14F-4D97-AF65-F5344CB8AC3E}">
        <p14:creationId xmlns:p14="http://schemas.microsoft.com/office/powerpoint/2010/main" val="756814573"/>
      </p:ext>
    </p:extLst>
  </p:cSld>
  <p:clrMapOvr>
    <a:masterClrMapping/>
  </p:clrMapOvr>
  <mc:AlternateContent xmlns:mc="http://schemas.openxmlformats.org/markup-compatibility/2006" xmlns:p14="http://schemas.microsoft.com/office/powerpoint/2010/main">
    <mc:Choice Requires="p14">
      <p:transition spd="slow" p14:dur="2500" advTm="26000">
        <p14:vortex dir="r"/>
      </p:transition>
    </mc:Choice>
    <mc:Fallback xmlns="">
      <p:transition spd="slow" advTm="26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ún no muero! La catalepsia y otras historias de los enterrado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8187" y="-100748"/>
            <a:ext cx="8796565" cy="66054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1129598"/>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La pesadilla eterna de ser enterrado vivo | La Verd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85724"/>
            <a:ext cx="10799380" cy="66062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1489476"/>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1" descr="Catalepsia de Horror Box - The Foodin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28267" y="-151598"/>
            <a:ext cx="6696744" cy="66669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566124"/>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E:\01 Mis docu. Backup\Mis imágenes\00 Para el Mensaje haciendo\Diapositiva17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62" y="0"/>
            <a:ext cx="10899754"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Rectángulo"/>
          <p:cNvSpPr/>
          <p:nvPr/>
        </p:nvSpPr>
        <p:spPr>
          <a:xfrm>
            <a:off x="1512243" y="3762400"/>
            <a:ext cx="7873321" cy="1815882"/>
          </a:xfrm>
          <a:prstGeom prst="rect">
            <a:avLst/>
          </a:prstGeom>
        </p:spPr>
        <p:txBody>
          <a:bodyPr wrap="square">
            <a:spAutoFit/>
          </a:bodyPr>
          <a:lstStyle/>
          <a:p>
            <a:pPr algn="r"/>
            <a:r>
              <a:rPr lang="es-ES" sz="1400" i="1" dirty="0" smtClean="0">
                <a:solidFill>
                  <a:srgbClr val="542804"/>
                </a:solidFill>
                <a:latin typeface="Arial Black" pitchFamily="34" charset="0"/>
              </a:rPr>
              <a:t>  </a:t>
            </a:r>
            <a:endParaRPr lang="es-ES" sz="1400" i="1" dirty="0">
              <a:solidFill>
                <a:srgbClr val="542804"/>
              </a:solidFill>
              <a:latin typeface="Arial Black" pitchFamily="34" charset="0"/>
            </a:endParaRPr>
          </a:p>
          <a:p>
            <a:pPr algn="ctr"/>
            <a:r>
              <a:rPr lang="es-ES" sz="1400" i="1" dirty="0" smtClean="0">
                <a:solidFill>
                  <a:srgbClr val="542804"/>
                </a:solidFill>
                <a:latin typeface="Arial Black" pitchFamily="34" charset="0"/>
              </a:rPr>
              <a:t>Sin </a:t>
            </a:r>
            <a:r>
              <a:rPr lang="es-ES" sz="1400" i="1" dirty="0">
                <a:solidFill>
                  <a:srgbClr val="542804"/>
                </a:solidFill>
                <a:latin typeface="Arial Black" pitchFamily="34" charset="0"/>
              </a:rPr>
              <a:t>embargo al día siguiente cuando volvió a desenterrarlo se llevó cruda sorpresa: su amigo estaba muerto. La mala suerte hizo que justo esa noche lloviera torrencialmente, por lo que los precarios tubos de oxígeno que permitían el ingreso de oxígeno se taparon.</a:t>
            </a:r>
          </a:p>
          <a:p>
            <a:pPr algn="ctr"/>
            <a:r>
              <a:rPr lang="es-ES" sz="1400" i="1" dirty="0">
                <a:solidFill>
                  <a:srgbClr val="542804"/>
                </a:solidFill>
                <a:latin typeface="Arial Black" pitchFamily="34" charset="0"/>
              </a:rPr>
              <a:t>Si bien esta historia es bastante trágica, lo más perturbador es que esta práctica fue algo bastante común entre los jóvenes rusos de aquel año, por lo que probablemente ocurrieron otros casos similares</a:t>
            </a:r>
            <a:r>
              <a:rPr lang="es-ES" sz="1400" i="1" dirty="0">
                <a:solidFill>
                  <a:srgbClr val="542804"/>
                </a:solidFill>
              </a:rPr>
              <a:t>.</a:t>
            </a:r>
          </a:p>
        </p:txBody>
      </p:sp>
      <p:sp>
        <p:nvSpPr>
          <p:cNvPr id="4" name="3 Rectángulo"/>
          <p:cNvSpPr/>
          <p:nvPr/>
        </p:nvSpPr>
        <p:spPr>
          <a:xfrm>
            <a:off x="2232323" y="882080"/>
            <a:ext cx="7006270" cy="3046988"/>
          </a:xfrm>
          <a:prstGeom prst="rect">
            <a:avLst/>
          </a:prstGeom>
        </p:spPr>
        <p:txBody>
          <a:bodyPr wrap="square">
            <a:spAutoFit/>
          </a:bodyPr>
          <a:lstStyle/>
          <a:p>
            <a:pPr algn="ctr"/>
            <a:r>
              <a:rPr lang="es-ES" sz="2400" b="1" i="1" dirty="0">
                <a:solidFill>
                  <a:srgbClr val="542804"/>
                </a:solidFill>
                <a:latin typeface="Arial Black" pitchFamily="34" charset="0"/>
              </a:rPr>
              <a:t>Enterrado vivo voluntariamente</a:t>
            </a:r>
          </a:p>
          <a:p>
            <a:pPr algn="ctr"/>
            <a:r>
              <a:rPr lang="es-ES" sz="1400" i="1" dirty="0">
                <a:solidFill>
                  <a:srgbClr val="542804"/>
                </a:solidFill>
                <a:latin typeface="Arial Black" pitchFamily="34" charset="0"/>
              </a:rPr>
              <a:t>Hasta el momento hemos revisado casos en los que las personas fueron enterradas o por error, o por la intervención de terceros. Pero lo que ocurrió en Rusia en 2011 escapa de toda lógica, ya que fue la misma persona la que pidió ser enterrada. Ocurrió en la ciudad de Blagoveshchensk, lugar donde un sujeto de 35 años decidió probar su valentía, además de atraer la buena suerte.</a:t>
            </a:r>
          </a:p>
          <a:p>
            <a:pPr algn="ctr"/>
            <a:r>
              <a:rPr lang="es-ES" sz="1400" i="1" dirty="0">
                <a:solidFill>
                  <a:srgbClr val="542804"/>
                </a:solidFill>
                <a:latin typeface="Arial Black" pitchFamily="34" charset="0"/>
              </a:rPr>
              <a:t>Pero lo que logró fue algo muy distinto. Con la ayuda de un amigo, cavó un hoyo en su patio, y creó un ataúd bastante artesanal. Se preocupó de agregarle tubos para que entrara algo de oxígeno, y se enterró junto a un celular y una botella con agua. A los pocos minutos de consumado el entierro, el sujeto llamó al hombre bajo tierra, y comprobó que estaba en buen estado.</a:t>
            </a:r>
          </a:p>
        </p:txBody>
      </p:sp>
      <p:pic>
        <p:nvPicPr>
          <p:cNvPr id="6"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6427" y="5042181"/>
            <a:ext cx="1701869" cy="1298731"/>
          </a:xfrm>
          <a:prstGeom prst="rect">
            <a:avLst/>
          </a:prstGeom>
          <a:noFill/>
        </p:spPr>
      </p:pic>
    </p:spTree>
    <p:extLst>
      <p:ext uri="{BB962C8B-B14F-4D97-AF65-F5344CB8AC3E}">
        <p14:creationId xmlns:p14="http://schemas.microsoft.com/office/powerpoint/2010/main" val="3699888181"/>
      </p:ext>
    </p:extLst>
  </p:cSld>
  <p:clrMapOvr>
    <a:masterClrMapping/>
  </p:clrMapOvr>
  <mc:AlternateContent xmlns:mc="http://schemas.openxmlformats.org/markup-compatibility/2006" xmlns:p14="http://schemas.microsoft.com/office/powerpoint/2010/main">
    <mc:Choice Requires="p14">
      <p:transition spd="slow" p14:dur="2500" advTm="52000">
        <p14:vortex dir="r"/>
      </p:transition>
    </mc:Choice>
    <mc:Fallback xmlns="">
      <p:transition spd="slow" advTm="52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enterrado vivo - Supercurios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98805"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636815"/>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onoces las fobias más curiosas? - N Digit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8069" y="338770"/>
            <a:ext cx="8424936" cy="5612978"/>
          </a:xfrm>
          <a:prstGeom prst="ellipse">
            <a:avLst/>
          </a:prstGeom>
          <a:ln w="123825" cap="rnd">
            <a:solidFill>
              <a:srgbClr val="00FFFF"/>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8693632"/>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La obsesión - película: Ver online completas en españ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2048"/>
            <a:ext cx="12709034" cy="66192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3102530"/>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E:\01 Mis docu. Backup\Mis imágenes\00 Para el Mensaje haciendo\Diapositiva17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941" y="0"/>
            <a:ext cx="10980633"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Rectángulo"/>
          <p:cNvSpPr/>
          <p:nvPr/>
        </p:nvSpPr>
        <p:spPr>
          <a:xfrm>
            <a:off x="1728267" y="719187"/>
            <a:ext cx="7704856" cy="5078313"/>
          </a:xfrm>
          <a:prstGeom prst="rect">
            <a:avLst/>
          </a:prstGeom>
        </p:spPr>
        <p:txBody>
          <a:bodyPr wrap="square">
            <a:spAutoFit/>
          </a:bodyPr>
          <a:lstStyle/>
          <a:p>
            <a:pPr algn="ctr"/>
            <a:r>
              <a:rPr lang="es-ES" i="1" dirty="0" smtClean="0">
                <a:solidFill>
                  <a:srgbClr val="542804"/>
                </a:solidFill>
                <a:latin typeface="Arial Black" pitchFamily="34" charset="0"/>
                <a:cs typeface="Aharoni" pitchFamily="2" charset="-79"/>
              </a:rPr>
              <a:t>En </a:t>
            </a:r>
            <a:r>
              <a:rPr lang="es-ES" i="1" dirty="0">
                <a:solidFill>
                  <a:srgbClr val="542804"/>
                </a:solidFill>
                <a:latin typeface="Arial Black" pitchFamily="34" charset="0"/>
                <a:cs typeface="Aharoni" pitchFamily="2" charset="-79"/>
              </a:rPr>
              <a:t>julio de 1893, un granjero llamado Charles </a:t>
            </a:r>
            <a:r>
              <a:rPr lang="es-ES" i="1" dirty="0" err="1">
                <a:solidFill>
                  <a:srgbClr val="542804"/>
                </a:solidFill>
                <a:latin typeface="Arial Black" pitchFamily="34" charset="0"/>
                <a:cs typeface="Aharoni" pitchFamily="2" charset="-79"/>
              </a:rPr>
              <a:t>Boger</a:t>
            </a:r>
            <a:r>
              <a:rPr lang="es-ES" i="1" dirty="0">
                <a:solidFill>
                  <a:srgbClr val="542804"/>
                </a:solidFill>
                <a:latin typeface="Arial Black" pitchFamily="34" charset="0"/>
                <a:cs typeface="Aharoni" pitchFamily="2" charset="-79"/>
              </a:rPr>
              <a:t> vivía junto a su esposa, quien repentinamente murió por causas desconocidas. Los médicos confirmaron su fallecimiento, por lo que fue enterrada</a:t>
            </a:r>
            <a:r>
              <a:rPr lang="es-ES" i="1" dirty="0" smtClean="0">
                <a:solidFill>
                  <a:srgbClr val="542804"/>
                </a:solidFill>
                <a:latin typeface="Arial Black" pitchFamily="34" charset="0"/>
                <a:cs typeface="Aharoni" pitchFamily="2" charset="-79"/>
              </a:rPr>
              <a:t>.</a:t>
            </a:r>
            <a:endParaRPr lang="es-ES" i="1" dirty="0">
              <a:solidFill>
                <a:srgbClr val="542804"/>
              </a:solidFill>
              <a:latin typeface="Arial Black" pitchFamily="34" charset="0"/>
              <a:cs typeface="Aharoni" pitchFamily="2" charset="-79"/>
            </a:endParaRPr>
          </a:p>
          <a:p>
            <a:pPr algn="ctr"/>
            <a:r>
              <a:rPr lang="es-ES" i="1" dirty="0">
                <a:solidFill>
                  <a:srgbClr val="542804"/>
                </a:solidFill>
                <a:latin typeface="Arial Black" pitchFamily="34" charset="0"/>
                <a:cs typeface="Aharoni" pitchFamily="2" charset="-79"/>
              </a:rPr>
              <a:t>Esto debió ser el final de la historia. Sin embargo, tiempo después del funeral, un amigo le comentó a Charles que su esposa había sufrido anteriormente de ataques de histeria, hecho que el viudo desconocía. Debido a esto, comenzó a rondar en su cabeza la idea de que en verdad la mujer no había muerto, sino que más bien pudo haber sufrido un profundo cuadro de este trastorno</a:t>
            </a:r>
            <a:r>
              <a:rPr lang="es-ES" i="1" dirty="0" smtClean="0">
                <a:solidFill>
                  <a:srgbClr val="542804"/>
                </a:solidFill>
                <a:latin typeface="Arial Black" pitchFamily="34" charset="0"/>
                <a:cs typeface="Aharoni" pitchFamily="2" charset="-79"/>
              </a:rPr>
              <a:t>.</a:t>
            </a:r>
            <a:endParaRPr lang="es-ES" i="1" dirty="0">
              <a:solidFill>
                <a:srgbClr val="542804"/>
              </a:solidFill>
              <a:latin typeface="Arial Black" pitchFamily="34" charset="0"/>
              <a:cs typeface="Aharoni" pitchFamily="2" charset="-79"/>
            </a:endParaRPr>
          </a:p>
          <a:p>
            <a:pPr algn="ctr"/>
            <a:r>
              <a:rPr lang="es-ES" i="1" dirty="0">
                <a:solidFill>
                  <a:srgbClr val="542804"/>
                </a:solidFill>
                <a:latin typeface="Arial Black" pitchFamily="34" charset="0"/>
                <a:cs typeface="Aharoni" pitchFamily="2" charset="-79"/>
              </a:rPr>
              <a:t>El atormentado hombre decidió desenterrar el cadáver, y lo que vio fue macabro. Su esposa estaba en posición contraria a la que había sido enterrada, y cubierta totalmente en sangre. Casi no le quedaban dedos, presumiblemente debido a sus desesperados intentos por salir. Nunca se volvió a saber de Charles </a:t>
            </a:r>
            <a:r>
              <a:rPr lang="es-ES" i="1" dirty="0" err="1">
                <a:solidFill>
                  <a:srgbClr val="542804"/>
                </a:solidFill>
                <a:latin typeface="Arial Black" pitchFamily="34" charset="0"/>
                <a:cs typeface="Aharoni" pitchFamily="2" charset="-79"/>
              </a:rPr>
              <a:t>Boger</a:t>
            </a:r>
            <a:r>
              <a:rPr lang="es-ES" i="1" dirty="0">
                <a:solidFill>
                  <a:srgbClr val="542804"/>
                </a:solidFill>
                <a:latin typeface="Arial Black" pitchFamily="34" charset="0"/>
                <a:cs typeface="Aharoni" pitchFamily="2" charset="-79"/>
              </a:rPr>
              <a:t> después del incidente.</a:t>
            </a:r>
          </a:p>
        </p:txBody>
      </p:sp>
    </p:spTree>
    <p:extLst>
      <p:ext uri="{BB962C8B-B14F-4D97-AF65-F5344CB8AC3E}">
        <p14:creationId xmlns:p14="http://schemas.microsoft.com/office/powerpoint/2010/main" val="1205538121"/>
      </p:ext>
    </p:extLst>
  </p:cSld>
  <p:clrMapOvr>
    <a:masterClrMapping/>
  </p:clrMapOvr>
  <mc:AlternateContent xmlns:mc="http://schemas.openxmlformats.org/markup-compatibility/2006" xmlns:p14="http://schemas.microsoft.com/office/powerpoint/2010/main">
    <mc:Choice Requires="p14">
      <p:transition spd="slow" p14:dur="2500" advTm="39000">
        <p14:vortex dir="r"/>
        <p:sndAc>
          <p:stSnd>
            <p:snd r:embed="rId2" name="Te he visto pasar.wav"/>
          </p:stSnd>
        </p:sndAc>
      </p:transition>
    </mc:Choice>
    <mc:Fallback xmlns="">
      <p:transition spd="slow" advTm="39000">
        <p:fade/>
        <p:sndAc>
          <p:stSnd>
            <p:snd r:embed="rId4" name="Te he visto pasar.wav"/>
          </p:stSnd>
        </p:sndAc>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zombieapocalypse,net | Twitter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62" y="1"/>
            <a:ext cx="10808612" cy="65062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743854"/>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deveoh.com | Twit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69" y="0"/>
            <a:ext cx="10996523"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5996524"/>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6" name="Picture 8" descr="Qué es la catalepsia? | La Sire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15" y="594048"/>
            <a:ext cx="10801350" cy="689403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60115" y="156441"/>
            <a:ext cx="10006285" cy="2800767"/>
          </a:xfrm>
          <a:prstGeom prst="rect">
            <a:avLst/>
          </a:prstGeom>
        </p:spPr>
        <p:txBody>
          <a:bodyPr wrap="square">
            <a:spAutoFit/>
          </a:bodyPr>
          <a:lstStyle/>
          <a:p>
            <a:pPr algn="ctr"/>
            <a:r>
              <a:rPr lang="es-ES" sz="1600" dirty="0">
                <a:solidFill>
                  <a:srgbClr val="C00000"/>
                </a:solidFill>
                <a:latin typeface="Arial Black" pitchFamily="34" charset="0"/>
              </a:rPr>
              <a:t>En 1993, un joven sudafricano de 24 años llamado Sipho William Mdletshese se vio envuelto en un grave accidente de tránsito. Iba junto a su novia, quién sobrevivió, pero Sipho quedó con heridas tan graves que fue declarado muerto</a:t>
            </a:r>
            <a:r>
              <a:rPr lang="es-ES" sz="1600" dirty="0" smtClean="0">
                <a:solidFill>
                  <a:srgbClr val="C00000"/>
                </a:solidFill>
                <a:latin typeface="Arial Black" pitchFamily="34" charset="0"/>
              </a:rPr>
              <a:t>.</a:t>
            </a:r>
            <a:endParaRPr lang="es-ES" sz="1600" dirty="0">
              <a:solidFill>
                <a:srgbClr val="C00000"/>
              </a:solidFill>
              <a:latin typeface="Arial Black" pitchFamily="34" charset="0"/>
            </a:endParaRPr>
          </a:p>
          <a:p>
            <a:pPr algn="ctr"/>
            <a:r>
              <a:rPr lang="es-ES" sz="1600" dirty="0">
                <a:solidFill>
                  <a:srgbClr val="C00000"/>
                </a:solidFill>
                <a:latin typeface="Arial Black" pitchFamily="34" charset="0"/>
              </a:rPr>
              <a:t>El cuerpo fue llevado al mortuorio de Johannesburgo, y puesto en una caja de metal para luego ser enterrado. Pero el joven no estaba muerto, sólo había quedado inconsciente producto del choque. Pasaron dos días hasta que despertó dentro del ataud, y totalmente confundido comenzó a gritar desesperadamente por ayuda</a:t>
            </a:r>
            <a:r>
              <a:rPr lang="es-ES" sz="1600" dirty="0" smtClean="0">
                <a:solidFill>
                  <a:srgbClr val="C00000"/>
                </a:solidFill>
                <a:latin typeface="Arial Black" pitchFamily="34" charset="0"/>
              </a:rPr>
              <a:t>.</a:t>
            </a:r>
            <a:endParaRPr lang="es-ES" sz="1600" dirty="0">
              <a:solidFill>
                <a:srgbClr val="C00000"/>
              </a:solidFill>
              <a:latin typeface="Arial Black" pitchFamily="34" charset="0"/>
            </a:endParaRPr>
          </a:p>
          <a:p>
            <a:pPr algn="ctr"/>
            <a:r>
              <a:rPr lang="es-ES" sz="1600" dirty="0">
                <a:solidFill>
                  <a:srgbClr val="C00000"/>
                </a:solidFill>
                <a:latin typeface="Arial Black" pitchFamily="34" charset="0"/>
              </a:rPr>
              <a:t>Afortunadamente, algunos trabajadores de la morgue lo escucharon, y lo sacaron con vida. Pero para aumentar la dosis de mala suerte en el caso, cuando fue hasta el hogar de su pareja, fue echado airadamente que la mujer pensó que se trataba de un zombie. Como si ser enterrado vivo no fuese suficiente.</a:t>
            </a:r>
          </a:p>
        </p:txBody>
      </p:sp>
      <p:pic>
        <p:nvPicPr>
          <p:cNvPr id="6"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6427" y="5042181"/>
            <a:ext cx="1701869" cy="1298731"/>
          </a:xfrm>
          <a:prstGeom prst="rect">
            <a:avLst/>
          </a:prstGeom>
          <a:noFill/>
        </p:spPr>
      </p:pic>
    </p:spTree>
    <p:extLst>
      <p:ext uri="{BB962C8B-B14F-4D97-AF65-F5344CB8AC3E}">
        <p14:creationId xmlns:p14="http://schemas.microsoft.com/office/powerpoint/2010/main" val="1891962832"/>
      </p:ext>
    </p:extLst>
  </p:cSld>
  <p:clrMapOvr>
    <a:masterClrMapping/>
  </p:clrMapOvr>
  <mc:AlternateContent xmlns:mc="http://schemas.openxmlformats.org/markup-compatibility/2006" xmlns:p14="http://schemas.microsoft.com/office/powerpoint/2010/main">
    <mc:Choice Requires="p14">
      <p:transition spd="slow" p14:dur="2500" advTm="40000">
        <p14:vortex dir="r"/>
      </p:transition>
    </mc:Choice>
    <mc:Fallback xmlns="">
      <p:transition spd="slow" advTm="40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Ver Enterrado Vivo 1983 Película Completa en Español Latino Meg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6419" y="306016"/>
            <a:ext cx="3960440" cy="594066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Imagen relacionada"/>
          <p:cNvPicPr>
            <a:picLocks noChangeAspect="1" noChangeArrowheads="1" noCrop="1"/>
          </p:cNvPicPr>
          <p:nvPr/>
        </p:nvPicPr>
        <p:blipFill>
          <a:blip r:embed="rId3">
            <a:grayscl/>
            <a:extLst>
              <a:ext uri="{28A0092B-C50C-407E-A947-70E740481C1C}">
                <a14:useLocalDpi xmlns:a14="http://schemas.microsoft.com/office/drawing/2010/main" val="0"/>
              </a:ext>
            </a:extLst>
          </a:blip>
          <a:srcRect/>
          <a:stretch>
            <a:fillRect/>
          </a:stretch>
        </p:blipFill>
        <p:spPr bwMode="auto">
          <a:xfrm>
            <a:off x="-287957" y="0"/>
            <a:ext cx="11449272" cy="74582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3669037"/>
      </p:ext>
    </p:extLst>
  </p:cSld>
  <p:clrMapOvr>
    <a:masterClrMapping/>
  </p:clrMapOvr>
  <mc:AlternateContent xmlns:mc="http://schemas.openxmlformats.org/markup-compatibility/2006" xmlns:p14="http://schemas.microsoft.com/office/powerpoint/2010/main">
    <mc:Choice Requires="p14">
      <p:transition spd="slow" p14:dur="2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2250"/>
                                  </p:stCondLst>
                                  <p:childTnLst>
                                    <p:animEffect transition="out" filter="circle(out)">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La angustia de morir enterrado vivo llega a los ci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22" y="0"/>
            <a:ext cx="10934492"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32123" y="234008"/>
            <a:ext cx="5400675" cy="1477328"/>
          </a:xfrm>
          <a:prstGeom prst="rect">
            <a:avLst/>
          </a:prstGeom>
        </p:spPr>
        <p:txBody>
          <a:bodyPr>
            <a:spAutoFit/>
          </a:bodyPr>
          <a:lstStyle/>
          <a:p>
            <a:r>
              <a:rPr lang="es-ES" dirty="0">
                <a:solidFill>
                  <a:schemeClr val="bg1"/>
                </a:solidFill>
                <a:latin typeface="Arial Black" pitchFamily="34" charset="0"/>
              </a:rPr>
              <a:t>La angustia de morir enterrado vivo llega a los </a:t>
            </a:r>
            <a:r>
              <a:rPr lang="es-ES" dirty="0" smtClean="0">
                <a:solidFill>
                  <a:schemeClr val="bg1"/>
                </a:solidFill>
                <a:latin typeface="Arial Black" pitchFamily="34" charset="0"/>
              </a:rPr>
              <a:t>cines.</a:t>
            </a:r>
            <a:endParaRPr lang="es-ES" dirty="0">
              <a:solidFill>
                <a:schemeClr val="bg1"/>
              </a:solidFill>
              <a:latin typeface="Arial Black" pitchFamily="34" charset="0"/>
            </a:endParaRPr>
          </a:p>
          <a:p>
            <a:r>
              <a:rPr lang="es-ES" dirty="0" smtClean="0">
                <a:solidFill>
                  <a:schemeClr val="bg1"/>
                </a:solidFill>
                <a:latin typeface="Arial Black" pitchFamily="34" charset="0"/>
              </a:rPr>
              <a:t>Muchas </a:t>
            </a:r>
            <a:r>
              <a:rPr lang="es-ES" dirty="0">
                <a:solidFill>
                  <a:schemeClr val="bg1"/>
                </a:solidFill>
                <a:latin typeface="Arial Black" pitchFamily="34" charset="0"/>
              </a:rPr>
              <a:t>son las películas que se han creado con el objetivo de angustiar al </a:t>
            </a:r>
            <a:r>
              <a:rPr lang="es-ES" dirty="0" smtClean="0">
                <a:solidFill>
                  <a:schemeClr val="bg1"/>
                </a:solidFill>
                <a:latin typeface="Arial Black" pitchFamily="34" charset="0"/>
              </a:rPr>
              <a:t>espectador</a:t>
            </a:r>
            <a:r>
              <a:rPr lang="es-ES" dirty="0">
                <a:solidFill>
                  <a:schemeClr val="bg1"/>
                </a:solidFill>
                <a:latin typeface="Arial Black" pitchFamily="34" charset="0"/>
              </a:rPr>
              <a:t>.</a:t>
            </a:r>
            <a:endParaRPr lang="es-ES" dirty="0">
              <a:solidFill>
                <a:srgbClr val="FF0000"/>
              </a:solidFill>
              <a:latin typeface="Arial Black" pitchFamily="34" charset="0"/>
            </a:endParaRPr>
          </a:p>
        </p:txBody>
      </p:sp>
    </p:spTree>
    <p:extLst>
      <p:ext uri="{BB962C8B-B14F-4D97-AF65-F5344CB8AC3E}">
        <p14:creationId xmlns:p14="http://schemas.microsoft.com/office/powerpoint/2010/main" val="1336962691"/>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Luquitas023: La Tapefob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1521355" cy="6438407"/>
          </a:xfrm>
          <a:prstGeom prst="rect">
            <a:avLst/>
          </a:prstGeom>
          <a:noFill/>
          <a:extLst>
            <a:ext uri="{909E8E84-426E-40DD-AFC4-6F175D3DCCD1}">
              <a14:hiddenFill xmlns:a14="http://schemas.microsoft.com/office/drawing/2010/main">
                <a:solidFill>
                  <a:srgbClr val="FFFFFF"/>
                </a:solidFill>
              </a14:hiddenFill>
            </a:ext>
          </a:extLst>
        </p:spPr>
      </p:pic>
      <p:pic>
        <p:nvPicPr>
          <p:cNvPr id="17410" name="Picture 2" descr="JenniferJasonLeight Instagram posts (photos and videos) - Picuki.co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99585" y="234008"/>
            <a:ext cx="5688632" cy="56886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24092"/>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Buried (Enterrado)', la pelícu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682"/>
            <a:ext cx="10801350" cy="67334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0542517"/>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Cuánto tiempo podrías sobrevivir tras ser enterrado vivo? | Muy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6032"/>
            <a:ext cx="10795157" cy="6642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937902"/>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nterrado Vivo' faz suspense com claustrofobia e guer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20" y="0"/>
            <a:ext cx="11090288" cy="64266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448557"/>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9" descr="Cuánto tiempo puedes sobrevivir en un ataúd si eres enterrado vivo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0801350"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1268480"/>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3" descr="Cuánto tiempo podrías sobrevivir dentro de un ataúd tras ser ...">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568" y="5514"/>
            <a:ext cx="10932472" cy="65111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8678163"/>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nterrado vivo (micropasta) | Wiki Creepypasta | Fandom"/>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5574" y="522040"/>
            <a:ext cx="10432977" cy="5400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0613349"/>
      </p:ext>
    </p:extLst>
  </p:cSld>
  <p:clrMapOvr>
    <a:masterClrMapping/>
  </p:clrMapOvr>
  <mc:AlternateContent xmlns:mc="http://schemas.openxmlformats.org/markup-compatibility/2006" xmlns:p14="http://schemas.microsoft.com/office/powerpoint/2010/main">
    <mc:Choice Requires="p14">
      <p:transition spd="slow" p14:dur="2500" advTm="6000">
        <p14:vortex dir="r"/>
        <p:sndAc>
          <p:stSnd>
            <p:snd r:embed="rId2" name="PRELUDE  VANGELIS N° 2 -.wav"/>
          </p:stSnd>
        </p:sndAc>
      </p:transition>
    </mc:Choice>
    <mc:Fallback xmlns="">
      <p:transition spd="slow" advTm="6000">
        <p:fade/>
        <p:sndAc>
          <p:stSnd>
            <p:snd r:embed="rId4" name="PRELUDE  VANGELIS N° 2 -.wav"/>
          </p:stSnd>
        </p:sndAc>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Media News Now | Twit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3981" y="-21209"/>
            <a:ext cx="10801350" cy="66680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282453"/>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6" descr="E:\01 Mis docu. Backup\Mis imágenes\00 Para el Mensaje haciendo\Diapositiva14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51" y="0"/>
            <a:ext cx="10801350"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2016299" y="1734850"/>
            <a:ext cx="7021222" cy="3046988"/>
          </a:xfrm>
          <a:prstGeom prst="rect">
            <a:avLst/>
          </a:prstGeom>
          <a:no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sz="2400" b="1" i="1" dirty="0">
                <a:solidFill>
                  <a:srgbClr val="542804"/>
                </a:solidFill>
              </a:rPr>
              <a:t>La literatura ha encontrado un terreno fértil para explorar el miedo natural de ser enterrado vivo. Una de las historias de terror de Edgar Allan Poe, El entierro prematuro, narra la historia de una persona que sufre de </a:t>
            </a:r>
            <a:r>
              <a:rPr lang="es-ES" sz="2400" b="1" i="1" dirty="0" err="1">
                <a:solidFill>
                  <a:srgbClr val="542804"/>
                </a:solidFill>
              </a:rPr>
              <a:t>tafofobia</a:t>
            </a:r>
            <a:r>
              <a:rPr lang="es-ES" sz="2400" b="1" i="1" dirty="0">
                <a:solidFill>
                  <a:srgbClr val="542804"/>
                </a:solidFill>
              </a:rPr>
              <a:t>. Otras historias de Poe sobre el entierro prematuro son La caída de la casa </a:t>
            </a:r>
            <a:r>
              <a:rPr lang="es-ES" sz="2400" b="1" i="1" dirty="0" err="1">
                <a:solidFill>
                  <a:srgbClr val="542804"/>
                </a:solidFill>
              </a:rPr>
              <a:t>Usher</a:t>
            </a:r>
            <a:r>
              <a:rPr lang="es-ES" sz="2400" b="1" i="1" dirty="0">
                <a:solidFill>
                  <a:srgbClr val="542804"/>
                </a:solidFill>
              </a:rPr>
              <a:t> y El tonel de amontillado</a:t>
            </a:r>
            <a:r>
              <a:rPr lang="es-ES" sz="2400" b="1" i="1" dirty="0" smtClean="0">
                <a:solidFill>
                  <a:srgbClr val="542804"/>
                </a:solidFill>
              </a:rPr>
              <a:t>.</a:t>
            </a:r>
            <a:endParaRPr lang="es-ES" sz="2400" b="1" i="1" dirty="0">
              <a:solidFill>
                <a:srgbClr val="542804"/>
              </a:solidFill>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6427" y="5042181"/>
            <a:ext cx="1701869" cy="1298731"/>
          </a:xfrm>
          <a:prstGeom prst="rect">
            <a:avLst/>
          </a:prstGeom>
          <a:noFill/>
        </p:spPr>
      </p:pic>
    </p:spTree>
    <p:extLst>
      <p:ext uri="{BB962C8B-B14F-4D97-AF65-F5344CB8AC3E}">
        <p14:creationId xmlns:p14="http://schemas.microsoft.com/office/powerpoint/2010/main" val="42509007"/>
      </p:ext>
    </p:extLst>
  </p:cSld>
  <p:clrMapOvr>
    <a:masterClrMapping/>
  </p:clrMapOvr>
  <mc:AlternateContent xmlns:mc="http://schemas.openxmlformats.org/markup-compatibility/2006" xmlns:p14="http://schemas.microsoft.com/office/powerpoint/2010/main">
    <mc:Choice Requires="p14">
      <p:transition spd="slow" p14:dur="25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El Entierro Prematuro de Edgar Allan Poe en Cuentos y Relatos e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76" y="-342056"/>
            <a:ext cx="10777674" cy="8074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2737599"/>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miérPOEles: El entierro prematuro - Edgar Allan Poe || Reseña ..."/>
          <p:cNvPicPr>
            <a:picLocks noChangeAspect="1" noChangeArrowheads="1"/>
          </p:cNvPicPr>
          <p:nvPr/>
        </p:nvPicPr>
        <p:blipFill rotWithShape="1">
          <a:blip r:embed="rId2">
            <a:extLst>
              <a:ext uri="{28A0092B-C50C-407E-A947-70E740481C1C}">
                <a14:useLocalDpi xmlns:a14="http://schemas.microsoft.com/office/drawing/2010/main" val="0"/>
              </a:ext>
            </a:extLst>
          </a:blip>
          <a:srcRect l="18117" t="12069" r="11667" b="12069"/>
          <a:stretch/>
        </p:blipFill>
        <p:spPr bwMode="auto">
          <a:xfrm>
            <a:off x="1048290" y="1674168"/>
            <a:ext cx="8560677" cy="50066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0" y="0"/>
            <a:ext cx="10657259" cy="2031325"/>
          </a:xfrm>
          <a:prstGeom prst="rect">
            <a:avLst/>
          </a:prstGeom>
        </p:spPr>
        <p:txBody>
          <a:bodyPr wrap="square">
            <a:spAutoFit/>
          </a:bodyPr>
          <a:lstStyle/>
          <a:p>
            <a:pPr algn="ctr"/>
            <a:r>
              <a:rPr lang="es-ES" sz="3600" i="1" dirty="0">
                <a:solidFill>
                  <a:srgbClr val="FF0000"/>
                </a:solidFill>
                <a:latin typeface="Arial Black" pitchFamily="34" charset="0"/>
              </a:rPr>
              <a:t>El temor de ser enterrado vivo</a:t>
            </a:r>
            <a:r>
              <a:rPr lang="es-ES" sz="3600" i="1" dirty="0" smtClean="0">
                <a:solidFill>
                  <a:srgbClr val="FF0000"/>
                </a:solidFill>
                <a:latin typeface="Arial Black" pitchFamily="34" charset="0"/>
              </a:rPr>
              <a:t>.</a:t>
            </a:r>
            <a:endParaRPr lang="es-ES" i="1" dirty="0">
              <a:solidFill>
                <a:srgbClr val="FF0000"/>
              </a:solidFill>
              <a:latin typeface="Arial Black" pitchFamily="34" charset="0"/>
            </a:endParaRPr>
          </a:p>
          <a:p>
            <a:pPr algn="ctr"/>
            <a:r>
              <a:rPr lang="es-ES" i="1" dirty="0">
                <a:solidFill>
                  <a:srgbClr val="FF0000"/>
                </a:solidFill>
                <a:latin typeface="Arial Black" pitchFamily="34" charset="0"/>
              </a:rPr>
              <a:t>El temor estaba tan presente, que el escritor Edgar Allan Poe, escribió un cuento llamado, El entierro prematuro. Y es que a finales del siglo xix, estudios estadísticos daban como resultado que los entierros prematuros podían ser hasta el 2%. Lo que justifica perfectamente el miedo que dominaba a muchas personas en esa época.</a:t>
            </a:r>
          </a:p>
        </p:txBody>
      </p:sp>
    </p:spTree>
    <p:extLst>
      <p:ext uri="{BB962C8B-B14F-4D97-AF65-F5344CB8AC3E}">
        <p14:creationId xmlns:p14="http://schemas.microsoft.com/office/powerpoint/2010/main" val="2016101964"/>
      </p:ext>
    </p:extLst>
  </p:cSld>
  <p:clrMapOvr>
    <a:masterClrMapping/>
  </p:clrMapOvr>
  <mc:AlternateContent xmlns:mc="http://schemas.openxmlformats.org/markup-compatibility/2006" xmlns:p14="http://schemas.microsoft.com/office/powerpoint/2010/main">
    <mc:Choice Requires="p14">
      <p:transition spd="slow" p14:dur="2500" advTm="31000">
        <p14:vortex dir="r"/>
      </p:transition>
    </mc:Choice>
    <mc:Fallback xmlns="">
      <p:transition spd="slow" advTm="31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Edgar Allan Poe - Entierro prematuro · Del Amor a la Muerte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1248"/>
            <a:ext cx="10657260" cy="64267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7182481"/>
      </p:ext>
    </p:extLst>
  </p:cSld>
  <p:clrMapOvr>
    <a:masterClrMapping/>
  </p:clrMapOvr>
  <mc:AlternateContent xmlns:mc="http://schemas.openxmlformats.org/markup-compatibility/2006" xmlns:p14="http://schemas.microsoft.com/office/powerpoint/2010/main">
    <mc:Choice Requires="p14">
      <p:transition spd="slow" p14:dur="2500" advTm="6000">
        <p14:vortex dir="r"/>
        <p:sndAc>
          <p:stSnd>
            <p:snd r:embed="rId2" name="ANDREA BOCELLI (HQ) AVE MARIA (SCHUBERT).wav"/>
          </p:stSnd>
        </p:sndAc>
      </p:transition>
    </mc:Choice>
    <mc:Fallback xmlns="">
      <p:transition spd="slow" advTm="6000">
        <p:fade/>
        <p:sndAc>
          <p:stSnd>
            <p:snd r:embed="rId4" name="ANDREA BOCELLI (HQ) AVE MARIA (SCHUBERT).wav"/>
          </p:stSnd>
        </p:sndAc>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Aún no muero! La catalepsia y otras historias de los enterrado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82" y="30302"/>
            <a:ext cx="10786467" cy="64966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0395437"/>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10 Personas que fueron enterradas sin saber que estaban viva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11968"/>
            <a:ext cx="12189334" cy="6846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372722"/>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s://media.biobiochile.cl/wp-content/uploads/2015/10/captura-de-pantalla-de-2015-10-22-142050.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83" y="0"/>
            <a:ext cx="10755464"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913758"/>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enterrado vivo - Supercurios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699890"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2364906"/>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Joven revive antes de ser enterrado vivo por su familia | Eriz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793688"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7440164"/>
      </p:ext>
    </p:extLst>
  </p:cSld>
  <p:clrMapOvr>
    <a:masterClrMapping/>
  </p:clrMapOvr>
  <mc:AlternateContent xmlns:mc="http://schemas.openxmlformats.org/markup-compatibility/2006" xmlns:p14="http://schemas.microsoft.com/office/powerpoint/2010/main">
    <mc:Choice Requires="p14">
      <p:transition spd="slow" p14:dur="2500" advTm="6000">
        <p14:vortex dir="r"/>
      </p:transition>
    </mc:Choice>
    <mc:Fallback xmlns="">
      <p:transition spd="slow" advTm="6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10843165" cy="651668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162870"/>
            <a:ext cx="10843168" cy="6679558"/>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217234" y="3217246"/>
            <a:ext cx="6516688" cy="82221"/>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7501897" y="3217246"/>
            <a:ext cx="6516688" cy="82221"/>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6445721"/>
            <a:ext cx="10801350" cy="70971"/>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71514" y="5192929"/>
            <a:ext cx="711765" cy="650446"/>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1035896" y="1014096"/>
            <a:ext cx="4217769" cy="2990187"/>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709300" y="1014096"/>
            <a:ext cx="4132247"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jueves, 16 de julio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08:44</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497925" y="4951627"/>
            <a:ext cx="2372936" cy="887577"/>
          </a:xfrm>
          <a:prstGeom prst="rect">
            <a:avLst/>
          </a:prstGeom>
          <a:noFill/>
        </p:spPr>
      </p:pic>
    </p:spTree>
    <p:extLst>
      <p:ext uri="{BB962C8B-B14F-4D97-AF65-F5344CB8AC3E}">
        <p14:creationId xmlns:p14="http://schemas.microsoft.com/office/powerpoint/2010/main" val="1939451737"/>
      </p:ext>
    </p:extLst>
  </p:cSld>
  <p:clrMapOvr>
    <a:masterClrMapping/>
  </p:clrMapOvr>
  <mc:AlternateContent xmlns:mc="http://schemas.openxmlformats.org/markup-compatibility/2006" xmlns:p14="http://schemas.microsoft.com/office/powerpoint/2010/main">
    <mc:Choice Requires="p14">
      <p:transition spd="slow" p14:dur="2500" advTm="12000">
        <p14:vortex dir="r"/>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withEffect">
                                  <p:stCondLst>
                                    <p:cond delay="2250"/>
                                  </p:stCondLst>
                                  <p:childTnLst>
                                    <p:animEffect transition="out" filter="wheel(1)">
                                      <p:cBhvr>
                                        <p:cTn id="6" dur="2000"/>
                                        <p:tgtEl>
                                          <p:spTgt spid="13"/>
                                        </p:tgtEl>
                                      </p:cBhvr>
                                    </p:animEffect>
                                    <p:set>
                                      <p:cBhvr>
                                        <p:cTn id="7" dur="1" fill="hold">
                                          <p:stCondLst>
                                            <p:cond delay="1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220654" y="3113529"/>
            <a:ext cx="360045" cy="289631"/>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520561"/>
            <a:ext cx="10801350" cy="21722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737783"/>
            <a:ext cx="10801350" cy="4778905"/>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40293" y="1"/>
            <a:ext cx="5760720" cy="1484357"/>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810192"/>
            <a:ext cx="1080135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5"/>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50169" y="4489276"/>
            <a:ext cx="3150394"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660832" y="3982420"/>
            <a:ext cx="2790349" cy="2244637"/>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70596" y="4634089"/>
            <a:ext cx="1440180" cy="941299"/>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 y="2823899"/>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 y="3330751"/>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 y="3837606"/>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 y="4344458"/>
            <a:ext cx="630079" cy="506854"/>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227058"/>
            <a:ext cx="1080135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860607" y="796484"/>
            <a:ext cx="5700713" cy="200327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MIEDO IRRACIONA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MIEDO IRRACIONAL-</Template>
  <TotalTime>1</TotalTime>
  <Words>1188</Words>
  <Application>Microsoft Office PowerPoint</Application>
  <PresentationFormat>Personalizado</PresentationFormat>
  <Paragraphs>41</Paragraphs>
  <Slides>59</Slides>
  <Notes>0</Notes>
  <HiddenSlides>0</HiddenSlides>
  <MMClips>1</MMClips>
  <ScaleCrop>false</ScaleCrop>
  <HeadingPairs>
    <vt:vector size="4" baseType="variant">
      <vt:variant>
        <vt:lpstr>Tema</vt:lpstr>
      </vt:variant>
      <vt:variant>
        <vt:i4>2</vt:i4>
      </vt:variant>
      <vt:variant>
        <vt:lpstr>Títulos de diapositiva</vt:lpstr>
      </vt:variant>
      <vt:variant>
        <vt:i4>59</vt:i4>
      </vt:variant>
    </vt:vector>
  </HeadingPairs>
  <TitlesOfParts>
    <vt:vector size="61" baseType="lpstr">
      <vt:lpstr>MIEDO IRRACIONAL-</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cp:revision>
  <dcterms:created xsi:type="dcterms:W3CDTF">2020-07-16T06:44:08Z</dcterms:created>
  <dcterms:modified xsi:type="dcterms:W3CDTF">2020-07-16T06:46:02Z</dcterms:modified>
</cp:coreProperties>
</file>