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41" r:id="rId5"/>
    <p:sldId id="342" r:id="rId6"/>
    <p:sldId id="344" r:id="rId7"/>
    <p:sldId id="345" r:id="rId8"/>
    <p:sldId id="362" r:id="rId9"/>
    <p:sldId id="372" r:id="rId10"/>
    <p:sldId id="346" r:id="rId11"/>
    <p:sldId id="347" r:id="rId12"/>
    <p:sldId id="348" r:id="rId13"/>
    <p:sldId id="349" r:id="rId14"/>
    <p:sldId id="361" r:id="rId15"/>
    <p:sldId id="364" r:id="rId16"/>
    <p:sldId id="365" r:id="rId17"/>
    <p:sldId id="355" r:id="rId18"/>
    <p:sldId id="360" r:id="rId19"/>
    <p:sldId id="376" r:id="rId20"/>
    <p:sldId id="352" r:id="rId21"/>
    <p:sldId id="354" r:id="rId22"/>
    <p:sldId id="369" r:id="rId23"/>
    <p:sldId id="356" r:id="rId24"/>
    <p:sldId id="353" r:id="rId25"/>
    <p:sldId id="343" r:id="rId26"/>
    <p:sldId id="370" r:id="rId27"/>
    <p:sldId id="359" r:id="rId28"/>
    <p:sldId id="371" r:id="rId29"/>
    <p:sldId id="366" r:id="rId30"/>
    <p:sldId id="339" r:id="rId31"/>
    <p:sldId id="383" r:id="rId32"/>
    <p:sldId id="368" r:id="rId33"/>
    <p:sldId id="378" r:id="rId34"/>
    <p:sldId id="367" r:id="rId35"/>
    <p:sldId id="374" r:id="rId36"/>
    <p:sldId id="375" r:id="rId37"/>
    <p:sldId id="377" r:id="rId38"/>
    <p:sldId id="380" r:id="rId39"/>
    <p:sldId id="381" r:id="rId40"/>
    <p:sldId id="382" r:id="rId41"/>
    <p:sldId id="384" r:id="rId42"/>
    <p:sldId id="373" r:id="rId43"/>
    <p:sldId id="385" r:id="rId44"/>
    <p:sldId id="363" r:id="rId45"/>
    <p:sldId id="386" r:id="rId46"/>
    <p:sldId id="350" r:id="rId47"/>
    <p:sldId id="338" r:id="rId48"/>
    <p:sldId id="379" r:id="rId4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ii4QmPdIAiOGzChb5vIOQw" hashData="0Q5PXlMQlhIRJpniKy9naMPjxS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0A2A7D7-614D-432C-BB78-3C5C643DCC3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b="-12000"/>
          </a:stretch>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80F328E-B038-43A2-B146-16D720A66AD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es.wikipedia.org/wiki/Brand%C3%A1n"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es.wikipedia.org/wiki/Tratado_de_Alca%C3%A7ovas"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5.jpeg"/></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5.png"/><Relationship Id="rId7" Type="http://schemas.openxmlformats.org/officeDocument/2006/relationships/image" Target="../media/image4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8.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sbo.jpg"/>
          <p:cNvPicPr>
            <a:picLocks noChangeAspect="1" noChangeArrowheads="1"/>
          </p:cNvPicPr>
          <p:nvPr/>
        </p:nvPicPr>
        <p:blipFill>
          <a:blip r:embed="rId3"/>
          <a:srcRect b="4951"/>
          <a:stretch>
            <a:fillRect/>
          </a:stretch>
        </p:blipFill>
        <p:spPr bwMode="auto">
          <a:xfrm>
            <a:off x="0" y="0"/>
            <a:ext cx="9144000" cy="6858000"/>
          </a:xfrm>
          <a:prstGeom prst="rect">
            <a:avLst/>
          </a:prstGeom>
          <a:noFill/>
        </p:spPr>
      </p:pic>
      <p:sp>
        <p:nvSpPr>
          <p:cNvPr id="6" name="5 Rectángulo"/>
          <p:cNvSpPr/>
          <p:nvPr/>
        </p:nvSpPr>
        <p:spPr>
          <a:xfrm>
            <a:off x="714348" y="357166"/>
            <a:ext cx="7500958" cy="2308306"/>
          </a:xfrm>
          <a:prstGeom prst="rect">
            <a:avLst/>
          </a:prstGeom>
        </p:spPr>
        <p:txBody>
          <a:bodyPr wrap="square" lIns="91422" tIns="45711" rIns="91422" bIns="45711">
            <a:spAutoFit/>
          </a:bodyPr>
          <a:lstStyle/>
          <a:p>
            <a:pPr algn="ct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LA ISLA MISTERIOSA</a:t>
            </a:r>
          </a:p>
          <a:p>
            <a:pPr algn="ct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SAN BORONDON</a:t>
            </a:r>
          </a:p>
          <a:p>
            <a:pPr algn="ctr"/>
            <a:endPar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214578" cy="584775"/>
          </a:xfrm>
          <a:prstGeom prst="rect">
            <a:avLst/>
          </a:prstGeom>
          <a:solidFill>
            <a:srgbClr val="FF33CC"/>
          </a:solidFill>
        </p:spPr>
        <p:txBody>
          <a:bodyPr wrap="square" rtlCol="0">
            <a:spAutoFit/>
          </a:bodyPr>
          <a:lstStyle/>
          <a:p>
            <a:pPr algn="ctr"/>
            <a:r>
              <a:rPr lang="es-ES" sz="1600" b="1" dirty="0" smtClean="0"/>
              <a:t>ISLAS CANARIAS</a:t>
            </a:r>
          </a:p>
          <a:p>
            <a:pPr algn="ctr"/>
            <a:r>
              <a:rPr lang="es-ES" sz="1600" b="1" dirty="0" smtClean="0"/>
              <a:t>Farola de </a:t>
            </a:r>
            <a:r>
              <a:rPr lang="es-ES" sz="1600" b="1" dirty="0" smtClean="0"/>
              <a:t>Santa </a:t>
            </a:r>
            <a:r>
              <a:rPr lang="es-ES" sz="1600" b="1" dirty="0" smtClean="0"/>
              <a:t>C</a:t>
            </a:r>
            <a:r>
              <a:rPr lang="es-ES" sz="1600" b="1" dirty="0" smtClean="0"/>
              <a:t>ruz</a:t>
            </a:r>
            <a:endParaRPr lang="es-ES" sz="1600" b="1" dirty="0"/>
          </a:p>
        </p:txBody>
      </p:sp>
    </p:spTree>
  </p:cSld>
  <p:clrMapOvr>
    <a:masterClrMapping/>
  </p:clrMapOvr>
  <p:transition spd="slow" advClick="0" advTm="13000">
    <p:dissolve/>
    <p:sndAc>
      <p:stSnd>
        <p:snd r:embed="rId2" name="09 - islas canarias (con los sabandeños) (maria dolores pradera) - copi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5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gtEl>
                                        <p:attrNameLst>
                                          <p:attrName>fillcolor</p:attrName>
                                        </p:attrNameLst>
                                      </p:cBhvr>
                                      <p:tavLst>
                                        <p:tav tm="0">
                                          <p:val>
                                            <p:clrVal>
                                              <a:schemeClr val="accent2"/>
                                            </p:clrVal>
                                          </p:val>
                                        </p:tav>
                                        <p:tav tm="50000">
                                          <p:val>
                                            <p:clrVal>
                                              <a:schemeClr val="hlink"/>
                                            </p:clrVal>
                                          </p:val>
                                        </p:tav>
                                      </p:tavLst>
                                    </p:anim>
                                    <p:set>
                                      <p:cBhvr>
                                        <p:cTn id="9" dur="50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Documents and Settings\Dell\Escritorio\La octava isla canaria.jpg"/>
          <p:cNvPicPr>
            <a:picLocks noChangeAspect="1" noChangeArrowheads="1"/>
          </p:cNvPicPr>
          <p:nvPr/>
        </p:nvPicPr>
        <p:blipFill>
          <a:blip r:embed="rId2"/>
          <a:srcRect/>
          <a:stretch>
            <a:fillRect/>
          </a:stretch>
        </p:blipFill>
        <p:spPr bwMode="auto">
          <a:xfrm>
            <a:off x="0" y="0"/>
            <a:ext cx="10072726" cy="6858000"/>
          </a:xfrm>
          <a:prstGeom prst="rect">
            <a:avLst/>
          </a:prstGeom>
          <a:noFill/>
        </p:spPr>
      </p:pic>
    </p:spTree>
  </p:cSld>
  <p:clrMapOvr>
    <a:masterClrMapping/>
  </p:clrMapOvr>
  <p:transition spd="slow" advClick="0" advTm="7000">
    <p:wipe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967546"/>
          </a:xfrm>
          <a:prstGeom prst="rect">
            <a:avLst/>
          </a:prstGeom>
          <a:noFill/>
        </p:spPr>
      </p:pic>
      <p:sp>
        <p:nvSpPr>
          <p:cNvPr id="2" name="1 Rectángulo"/>
          <p:cNvSpPr/>
          <p:nvPr/>
        </p:nvSpPr>
        <p:spPr>
          <a:xfrm>
            <a:off x="1928794" y="1142984"/>
            <a:ext cx="5500726" cy="4524315"/>
          </a:xfrm>
          <a:prstGeom prst="rect">
            <a:avLst/>
          </a:prstGeom>
        </p:spPr>
        <p:txBody>
          <a:bodyPr wrap="square">
            <a:spAutoFit/>
          </a:bodyPr>
          <a:lstStyle/>
          <a:p>
            <a:pPr algn="ctr"/>
            <a:r>
              <a:rPr lang="es-ES" sz="1600" b="1" i="1" dirty="0" smtClean="0">
                <a:latin typeface="Agency FB" pitchFamily="34" charset="0"/>
              </a:rPr>
              <a:t>La isla de San Borondón es una leyenda popular de las Islas Canarias sobre una isla que aparece y desaparece desde hace varios siglos, con origen en el periplo legendario de San Brandán de Clonfert («San Borondón»). Este mito tiene origen en los autores de la Grecia clásica, y se conoce en Europa como «isla de San Brandán» desde su plasmación por los cartógrafos medievales, pero en Canarias la tradición fue adoptada con entusiasmo, y adaptada, hasta en el nombre, a la idiosincrasia nacional propia.</a:t>
            </a:r>
            <a:r>
              <a:rPr lang="es-ES" sz="1600" b="1" i="1" baseline="30000" dirty="0" smtClean="0">
                <a:latin typeface="Agency FB" pitchFamily="34" charset="0"/>
              </a:rPr>
              <a:t> </a:t>
            </a:r>
            <a:r>
              <a:rPr lang="es-ES" sz="1600" b="1" i="1" dirty="0" smtClean="0">
                <a:latin typeface="Agency FB" pitchFamily="34" charset="0"/>
              </a:rPr>
              <a:t>Debido a sus características y comportamientos extraños, como el aparecer y desaparecer o esconderse tras una espesa capa de niebla o nubes, ha sido llamada «la Inaccesible», «la Non Trubada», «la Encubierta», «la Perdida», «la Encantada» y algún apelativo más. El Tratado de Alcaçovas, suscrito entre España y Portugal en 1479 para repartirse territorialmente el Atlántico aún por navegar, especificaba claramente que San Borondón («aún por ganar») pertenecía al Archipiélago Canario. La bahía de Samborombón (Provincia de Buenos Aires, Argentina) fue nombrada de tal modo durante la expedición de Magallanes en marzo de 1520, en la creencia de que había sido formada por el desprendimiento de la isla de San Borondón del continente americano</a:t>
            </a:r>
            <a:r>
              <a:rPr lang="es-ES" sz="1600" b="1" dirty="0" smtClean="0">
                <a:latin typeface="Agency FB" pitchFamily="34" charset="0"/>
              </a:rPr>
              <a:t>.</a:t>
            </a:r>
            <a:endParaRPr lang="es-ES" sz="1600" b="1" dirty="0">
              <a:latin typeface="Agency FB" pitchFamily="34" charset="0"/>
            </a:endParaRPr>
          </a:p>
        </p:txBody>
      </p:sp>
    </p:spTree>
  </p:cSld>
  <p:clrMapOvr>
    <a:masterClrMapping/>
  </p:clrMapOvr>
  <p:transition spd="slow" advClick="0" advTm="49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SAN BORONDON\islas_met.jpg"/>
          <p:cNvPicPr>
            <a:picLocks noChangeAspect="1" noChangeArrowheads="1"/>
          </p:cNvPicPr>
          <p:nvPr/>
        </p:nvPicPr>
        <p:blipFill>
          <a:blip r:embed="rId2"/>
          <a:srcRect/>
          <a:stretch>
            <a:fillRect/>
          </a:stretch>
        </p:blipFill>
        <p:spPr bwMode="auto">
          <a:xfrm>
            <a:off x="-428660" y="-214338"/>
            <a:ext cx="9753600" cy="7315201"/>
          </a:xfrm>
          <a:prstGeom prst="rect">
            <a:avLst/>
          </a:prstGeom>
          <a:noFill/>
        </p:spPr>
      </p:pic>
    </p:spTree>
  </p:cSld>
  <p:clrMapOvr>
    <a:masterClrMapping/>
  </p:clrMapOvr>
  <p:transition spd="slow" advClick="0" advTm="5000">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2500298" y="1285860"/>
            <a:ext cx="4643470" cy="4524315"/>
          </a:xfrm>
          <a:prstGeom prst="rect">
            <a:avLst/>
          </a:prstGeom>
        </p:spPr>
        <p:txBody>
          <a:bodyPr wrap="square">
            <a:spAutoFit/>
          </a:bodyPr>
          <a:lstStyle/>
          <a:p>
            <a:pPr algn="ctr"/>
            <a:r>
              <a:rPr lang="es-ES" b="1" i="1" dirty="0">
                <a:latin typeface="Agency FB" pitchFamily="34" charset="0"/>
              </a:rPr>
              <a:t>La isla de San Borondón es una leyenda popular de las Islas Canarias sobre una isla que aparece y desaparece desde hace varios siglos, con origen en el periplo legendario de San Bradán</a:t>
            </a:r>
            <a:r>
              <a:rPr lang="es-ES" b="1" i="1" dirty="0">
                <a:latin typeface="Agency FB" pitchFamily="34" charset="0"/>
                <a:hlinkClick r:id="rId3" tooltip="Brandán"/>
              </a:rPr>
              <a:t> </a:t>
            </a:r>
            <a:r>
              <a:rPr lang="es-ES" b="1" i="1" dirty="0">
                <a:latin typeface="Agency FB" pitchFamily="34" charset="0"/>
              </a:rPr>
              <a:t>de Clonfert («San Borondón»). Este mito tiene origen en los autores de la Grecia clásica y se conoce en Europa como «Isla de San Brandán» desde su plasmación por los cartógrafos medievales, pero en Canarias la tradición fue adoptada con entusiasmo, y adaptada, hasta en el nombre, a la </a:t>
            </a:r>
            <a:r>
              <a:rPr lang="es-ES" b="1" i="1" dirty="0" smtClean="0">
                <a:latin typeface="Agency FB" pitchFamily="34" charset="0"/>
              </a:rPr>
              <a:t>idiosincrasia</a:t>
            </a:r>
            <a:r>
              <a:rPr lang="es-ES" b="1" i="1" dirty="0">
                <a:latin typeface="Agency FB" pitchFamily="34" charset="0"/>
              </a:rPr>
              <a:t> nacional propia. Debido a sus características y comportamientos extraños, como el aparecer y desaparecer o esconderse tras una espesa capa de niebla o nubes, ha sido llamada «la Inaccesible», «la Nom Trubada», «la Encubierta», «la Perdida», «la Encantada» y algún apelativo más.</a:t>
            </a:r>
            <a:r>
              <a:rPr lang="es-ES" dirty="0"/>
              <a:t/>
            </a:r>
            <a:br>
              <a:rPr lang="es-ES" dirty="0"/>
            </a:br>
            <a:endParaRPr lang="es-ES" dirty="0"/>
          </a:p>
        </p:txBody>
      </p:sp>
    </p:spTree>
  </p:cSld>
  <p:clrMapOvr>
    <a:masterClrMapping/>
  </p:clrMapOvr>
  <p:transition spd="slow" advClick="0" advTm="31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SAN BORONDON\Apariciones-fantasmales-misteriosa-isla-de-San-Borondon.jpg"/>
          <p:cNvPicPr>
            <a:picLocks noChangeAspect="1" noChangeArrowheads="1"/>
          </p:cNvPicPr>
          <p:nvPr/>
        </p:nvPicPr>
        <p:blipFill>
          <a:blip r:embed="rId2"/>
          <a:srcRect/>
          <a:stretch>
            <a:fillRect/>
          </a:stretch>
        </p:blipFill>
        <p:spPr bwMode="auto">
          <a:xfrm>
            <a:off x="0" y="0"/>
            <a:ext cx="9238304" cy="6858000"/>
          </a:xfrm>
          <a:prstGeom prst="rect">
            <a:avLst/>
          </a:prstGeom>
          <a:noFill/>
        </p:spPr>
      </p:pic>
    </p:spTree>
  </p:cSld>
  <p:clrMapOvr>
    <a:masterClrMapping/>
  </p:clrMapOvr>
  <p:transition spd="slow" advClick="0" advTm="5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loyig6y87yu.jpg"/>
          <p:cNvPicPr>
            <a:picLocks noChangeAspect="1" noChangeArrowheads="1"/>
          </p:cNvPicPr>
          <p:nvPr/>
        </p:nvPicPr>
        <p:blipFill>
          <a:blip r:embed="rId2"/>
          <a:srcRect/>
          <a:stretch>
            <a:fillRect/>
          </a:stretch>
        </p:blipFill>
        <p:spPr bwMode="auto">
          <a:xfrm>
            <a:off x="285720" y="857232"/>
            <a:ext cx="8535922" cy="5000636"/>
          </a:xfrm>
          <a:prstGeom prst="rect">
            <a:avLst/>
          </a:prstGeom>
          <a:noFill/>
        </p:spPr>
      </p:pic>
    </p:spTree>
  </p:cSld>
  <p:clrMapOvr>
    <a:masterClrMapping/>
  </p:clrMapOvr>
  <p:transition spd="slow" advClick="0" advTm="5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allcate.com (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5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wheel(2)">
                                      <p:cBhvr>
                                        <p:cTn id="7" dur="5000"/>
                                        <p:tgtEl>
                                          <p:spTgt spid="4"/>
                                        </p:tgtEl>
                                      </p:cBhvr>
                                    </p:animEffect>
                                  </p:childTnLst>
                                </p:cTn>
                              </p:par>
                              <p:par>
                                <p:cTn id="8" presetID="53"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animEffect transition="in" filter="fad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643174" y="1857364"/>
            <a:ext cx="4572000" cy="3416320"/>
          </a:xfrm>
          <a:prstGeom prst="rect">
            <a:avLst/>
          </a:prstGeom>
        </p:spPr>
        <p:txBody>
          <a:bodyPr>
            <a:spAutoFit/>
          </a:bodyPr>
          <a:lstStyle/>
          <a:p>
            <a:pPr algn="ctr"/>
            <a:r>
              <a:rPr lang="es-ES" b="1" i="1" dirty="0">
                <a:latin typeface="Agency FB" pitchFamily="34" charset="0"/>
              </a:rPr>
              <a:t>El Tratado de </a:t>
            </a:r>
            <a:r>
              <a:rPr lang="es-ES" b="1" i="1" dirty="0">
                <a:latin typeface="Agency FB" pitchFamily="34" charset="0"/>
                <a:hlinkClick r:id="rId3" tooltip="Tratado de Alcaçovas"/>
              </a:rPr>
              <a:t> </a:t>
            </a:r>
            <a:r>
              <a:rPr lang="es-ES" b="1" i="1" dirty="0">
                <a:latin typeface="Agency FB" pitchFamily="34" charset="0"/>
              </a:rPr>
              <a:t>Alcaçovas, suscrito entre España y </a:t>
            </a:r>
            <a:r>
              <a:rPr lang="es-ES" b="1" i="1" dirty="0" smtClean="0">
                <a:latin typeface="Agency FB" pitchFamily="34" charset="0"/>
              </a:rPr>
              <a:t>Portugal</a:t>
            </a:r>
            <a:r>
              <a:rPr lang="es-ES" b="1" i="1" dirty="0">
                <a:latin typeface="Agency FB" pitchFamily="34" charset="0"/>
              </a:rPr>
              <a:t> en 1479 para repartirse territorialmente el Atlántico aún por navegar, especificaba claramente que San Borondón («aún por ganar») pertenecía al Archipiélago Canario. La bahía de San </a:t>
            </a:r>
            <a:r>
              <a:rPr lang="es-ES" b="1" i="1" dirty="0" smtClean="0">
                <a:latin typeface="Agency FB" pitchFamily="34" charset="0"/>
              </a:rPr>
              <a:t>Boromdon </a:t>
            </a:r>
          </a:p>
          <a:p>
            <a:pPr algn="ctr"/>
            <a:r>
              <a:rPr lang="es-ES" b="1" i="1" dirty="0" smtClean="0">
                <a:latin typeface="Agency FB" pitchFamily="34" charset="0"/>
              </a:rPr>
              <a:t>( Provincia </a:t>
            </a:r>
            <a:r>
              <a:rPr lang="es-ES" b="1" i="1" dirty="0">
                <a:latin typeface="Agency FB" pitchFamily="34" charset="0"/>
              </a:rPr>
              <a:t>de Buenos Aires, Argentina) fue nombrada de tal modo durante la expedición de Magallanes en marzo de 1520, en la creencia de que había sido formada por el desprendimiento de la isla de San Borondón del continente americano.</a:t>
            </a:r>
            <a:r>
              <a:rPr lang="es-ES" dirty="0"/>
              <a:t/>
            </a:r>
            <a:br>
              <a:rPr lang="es-ES" dirty="0"/>
            </a:br>
            <a:r>
              <a:rPr lang="es-ES" dirty="0"/>
              <a:t/>
            </a:r>
            <a:br>
              <a:rPr lang="es-ES" dirty="0"/>
            </a:br>
            <a:endParaRPr lang="es-ES" dirty="0"/>
          </a:p>
        </p:txBody>
      </p:sp>
    </p:spTree>
  </p:cSld>
  <p:clrMapOvr>
    <a:masterClrMapping/>
  </p:clrMapOvr>
  <p:transition spd="slow" advClick="0" advTm="22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C:\Documents and Settings\Dell\Escritorio\Kopie von mirador.jpg"/>
          <p:cNvPicPr>
            <a:picLocks noChangeAspect="1" noChangeArrowheads="1"/>
          </p:cNvPicPr>
          <p:nvPr/>
        </p:nvPicPr>
        <p:blipFill>
          <a:blip r:embed="rId2"/>
          <a:srcRect/>
          <a:stretch>
            <a:fillRect/>
          </a:stretch>
        </p:blipFill>
        <p:spPr bwMode="auto">
          <a:xfrm>
            <a:off x="-1" y="0"/>
            <a:ext cx="9226005" cy="6858000"/>
          </a:xfrm>
          <a:prstGeom prst="rect">
            <a:avLst/>
          </a:prstGeom>
          <a:noFill/>
        </p:spPr>
      </p:pic>
    </p:spTree>
  </p:cSld>
  <p:clrMapOvr>
    <a:masterClrMapping/>
  </p:clrMapOvr>
  <p:transition spd="slow" advClick="0" advTm="5000">
    <p:wheel spokes="2"/>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SAN BORONDON\Islas canarias.jpg"/>
          <p:cNvPicPr>
            <a:picLocks noChangeAspect="1" noChangeArrowheads="1"/>
          </p:cNvPicPr>
          <p:nvPr/>
        </p:nvPicPr>
        <p:blipFill>
          <a:blip r:embed="rId2"/>
          <a:srcRect/>
          <a:stretch>
            <a:fillRect/>
          </a:stretch>
        </p:blipFill>
        <p:spPr bwMode="auto">
          <a:xfrm>
            <a:off x="428596" y="1857364"/>
            <a:ext cx="8296319" cy="3150300"/>
          </a:xfrm>
          <a:prstGeom prst="rect">
            <a:avLst/>
          </a:prstGeom>
          <a:noFill/>
        </p:spPr>
      </p:pic>
    </p:spTree>
  </p:cSld>
  <p:clrMapOvr>
    <a:masterClrMapping/>
  </p:clrMapOvr>
  <p:transition spd="slow" advClick="0" advTm="5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571736" y="2000240"/>
            <a:ext cx="4357686" cy="2523768"/>
          </a:xfrm>
          <a:prstGeom prst="rect">
            <a:avLst/>
          </a:prstGeom>
        </p:spPr>
        <p:txBody>
          <a:bodyPr wrap="square">
            <a:spAutoFit/>
          </a:bodyPr>
          <a:lstStyle/>
          <a:p>
            <a:pPr algn="ctr"/>
            <a:r>
              <a:rPr lang="es-ES" sz="2000" dirty="0"/>
              <a:t/>
            </a:r>
            <a:br>
              <a:rPr lang="es-ES" sz="2000" dirty="0"/>
            </a:br>
            <a:r>
              <a:rPr lang="es-ES" sz="2000" b="1" i="1" dirty="0" smtClean="0">
                <a:latin typeface="Agency FB" pitchFamily="34" charset="0"/>
              </a:rPr>
              <a:t>Leonardo Torriani, ingeniero encargado por Felipe II para fortificar las Islas Canarias a finales del siglo XVI, describe sus dimensiones y localización y aporta como prueba de su existencia las arribadas fortuitas de algunos marinos a lo largo de ese siglo.</a:t>
            </a:r>
            <a:r>
              <a:rPr lang="es-ES" dirty="0"/>
              <a:t/>
            </a:r>
            <a:br>
              <a:rPr lang="es-ES" dirty="0"/>
            </a:br>
            <a:endParaRPr lang="es-ES" dirty="0"/>
          </a:p>
        </p:txBody>
      </p:sp>
    </p:spTree>
  </p:cSld>
  <p:clrMapOvr>
    <a:masterClrMapping/>
  </p:clrMapOvr>
  <p:transition spd="slow" advClick="0" advTm="18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san_borondon.jpg"/>
          <p:cNvPicPr>
            <a:picLocks noChangeAspect="1" noChangeArrowheads="1"/>
          </p:cNvPicPr>
          <p:nvPr/>
        </p:nvPicPr>
        <p:blipFill>
          <a:blip r:embed="rId2"/>
          <a:srcRect/>
          <a:stretch>
            <a:fillRect/>
          </a:stretch>
        </p:blipFill>
        <p:spPr bwMode="auto">
          <a:xfrm>
            <a:off x="0" y="0"/>
            <a:ext cx="9156104" cy="6858000"/>
          </a:xfrm>
          <a:prstGeom prst="rect">
            <a:avLst/>
          </a:prstGeom>
          <a:noFill/>
        </p:spPr>
      </p:pic>
    </p:spTree>
  </p:cSld>
  <p:clrMapOvr>
    <a:masterClrMapping/>
  </p:clrMapOvr>
  <p:transition spd="slow" advClick="0" advTm="5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3829385-costa-de-taganana-en-la-isla-de-tenerife--canarias-espaa-a.jpg"/>
          <p:cNvPicPr>
            <a:picLocks noChangeAspect="1" noChangeArrowheads="1"/>
          </p:cNvPicPr>
          <p:nvPr/>
        </p:nvPicPr>
        <p:blipFill>
          <a:blip r:embed="rId2"/>
          <a:srcRect/>
          <a:stretch>
            <a:fillRect/>
          </a:stretch>
        </p:blipFill>
        <p:spPr bwMode="auto">
          <a:xfrm>
            <a:off x="-2286001" y="-357214"/>
            <a:ext cx="11430001" cy="7629525"/>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enerife-activa-1-348.jpg"/>
          <p:cNvPicPr>
            <a:picLocks noChangeAspect="1" noChangeArrowheads="1"/>
          </p:cNvPicPr>
          <p:nvPr/>
        </p:nvPicPr>
        <p:blipFill>
          <a:blip r:embed="rId2"/>
          <a:srcRect/>
          <a:stretch>
            <a:fillRect/>
          </a:stretch>
        </p:blipFill>
        <p:spPr bwMode="auto">
          <a:xfrm>
            <a:off x="-126351" y="0"/>
            <a:ext cx="9270351" cy="6858000"/>
          </a:xfrm>
          <a:prstGeom prst="rect">
            <a:avLst/>
          </a:prstGeom>
          <a:noFill/>
        </p:spPr>
      </p:pic>
    </p:spTree>
  </p:cSld>
  <p:clrMapOvr>
    <a:masterClrMapping/>
  </p:clrMapOvr>
  <p:transition spd="slow" advClick="0" advTm="5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SAN BORONDON\islasanborondonbp.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isla2.jpg"/>
          <p:cNvPicPr>
            <a:picLocks noChangeAspect="1" noChangeArrowheads="1"/>
          </p:cNvPicPr>
          <p:nvPr/>
        </p:nvPicPr>
        <p:blipFill>
          <a:blip r:embed="rId2"/>
          <a:srcRect/>
          <a:stretch>
            <a:fillRect/>
          </a:stretch>
        </p:blipFill>
        <p:spPr bwMode="auto">
          <a:xfrm>
            <a:off x="0" y="0"/>
            <a:ext cx="9326722" cy="6858000"/>
          </a:xfrm>
          <a:prstGeom prst="rect">
            <a:avLst/>
          </a:prstGeom>
          <a:noFill/>
        </p:spPr>
      </p:pic>
    </p:spTree>
  </p:cSld>
  <p:clrMapOvr>
    <a:masterClrMapping/>
  </p:clrMapOvr>
  <p:transition spd="slow" advClick="0" advTm="5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gran-canariannn.jpg"/>
          <p:cNvPicPr>
            <a:picLocks noChangeAspect="1" noChangeArrowheads="1"/>
          </p:cNvPicPr>
          <p:nvPr/>
        </p:nvPicPr>
        <p:blipFill>
          <a:blip r:embed="rId2"/>
          <a:srcRect/>
          <a:stretch>
            <a:fillRect/>
          </a:stretch>
        </p:blipFill>
        <p:spPr bwMode="auto">
          <a:xfrm>
            <a:off x="-1" y="0"/>
            <a:ext cx="9614019" cy="68580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circle(out)">
                                      <p:cBhvr>
                                        <p:cTn id="7"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714612" y="1357298"/>
            <a:ext cx="4643470" cy="4278094"/>
          </a:xfrm>
          <a:prstGeom prst="rect">
            <a:avLst/>
          </a:prstGeom>
        </p:spPr>
        <p:txBody>
          <a:bodyPr wrap="square">
            <a:spAutoFit/>
          </a:bodyPr>
          <a:lstStyle/>
          <a:p>
            <a:r>
              <a:rPr lang="es-ES" sz="1600" b="1" i="1" dirty="0">
                <a:latin typeface="Agency FB" pitchFamily="34" charset="0"/>
              </a:rPr>
              <a:t>Esta isla se localizaría al oeste del Archipiélago, a 550 km en dirección oeste-noroeste de El Hierro y a 220 km en dirección oeste-sudoeste de La Palma, aunque según otros «testigos» que dicen haberla visto, se sitúa directamente entre las islas de La Palma, La Gomera y El Hierro.</a:t>
            </a:r>
            <a:br>
              <a:rPr lang="es-ES" sz="1600" b="1" i="1" dirty="0">
                <a:latin typeface="Agency FB" pitchFamily="34" charset="0"/>
              </a:rPr>
            </a:br>
            <a:r>
              <a:rPr lang="es-ES" sz="1600" b="1" i="1" dirty="0">
                <a:latin typeface="Agency FB" pitchFamily="34" charset="0"/>
              </a:rPr>
              <a:t/>
            </a:r>
            <a:br>
              <a:rPr lang="es-ES" sz="1600" b="1" i="1" dirty="0">
                <a:latin typeface="Agency FB" pitchFamily="34" charset="0"/>
              </a:rPr>
            </a:br>
            <a:r>
              <a:rPr lang="es-ES" sz="1600" b="1" i="1" dirty="0">
                <a:latin typeface="Agency FB" pitchFamily="34" charset="0"/>
              </a:rPr>
              <a:t>San Borondón mediría 480 km de largo (de norte a sur) y 155 km de ancho (de este a oeste), formando hacia el medio una considerable degollada o concavidad y elevándose por los lados en dos montañas muy eminentes, siendo la mayor de las cuales la de la parte septentrional.</a:t>
            </a:r>
            <a:br>
              <a:rPr lang="es-ES" sz="1600" b="1" i="1" dirty="0">
                <a:latin typeface="Agency FB" pitchFamily="34" charset="0"/>
              </a:rPr>
            </a:br>
            <a:r>
              <a:rPr lang="es-ES" sz="1600" b="1" i="1" dirty="0">
                <a:latin typeface="Agency FB" pitchFamily="34" charset="0"/>
              </a:rPr>
              <a:t/>
            </a:r>
            <a:br>
              <a:rPr lang="es-ES" sz="1600" b="1" i="1" dirty="0">
                <a:latin typeface="Agency FB" pitchFamily="34" charset="0"/>
              </a:rPr>
            </a:br>
            <a:r>
              <a:rPr lang="es-ES" sz="1600" b="1" i="1" dirty="0">
                <a:latin typeface="Agency FB" pitchFamily="34" charset="0"/>
              </a:rPr>
              <a:t>Las </a:t>
            </a:r>
            <a:r>
              <a:rPr lang="es-ES" sz="1600" b="1" i="1" dirty="0" smtClean="0">
                <a:latin typeface="Agency FB" pitchFamily="34" charset="0"/>
              </a:rPr>
              <a:t>antiguas </a:t>
            </a:r>
            <a:r>
              <a:rPr lang="es-ES" sz="1600" b="1" i="1" dirty="0">
                <a:latin typeface="Agency FB" pitchFamily="34" charset="0"/>
              </a:rPr>
              <a:t>representaciones cartográficas en las que se representa esta isla son múltiples. Entre la que destaca  el Mapamundi de Hereford, datado hacia el año 1300.</a:t>
            </a:r>
            <a:r>
              <a:rPr lang="es-ES" sz="1600" dirty="0"/>
              <a:t/>
            </a:r>
            <a:br>
              <a:rPr lang="es-ES" sz="1600" dirty="0"/>
            </a:br>
            <a:r>
              <a:rPr lang="es-ES" sz="1600" dirty="0"/>
              <a:t/>
            </a:r>
            <a:br>
              <a:rPr lang="es-ES" sz="1600" dirty="0"/>
            </a:br>
            <a:endParaRPr lang="es-ES" sz="1600" dirty="0"/>
          </a:p>
        </p:txBody>
      </p:sp>
    </p:spTree>
  </p:cSld>
  <p:clrMapOvr>
    <a:masterClrMapping/>
  </p:clrMapOvr>
  <p:transition spd="slow" advClick="0" advTm="23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SAN BORONDON\islamayorybajabp.jpg"/>
          <p:cNvPicPr>
            <a:picLocks noChangeAspect="1" noChangeArrowheads="1"/>
          </p:cNvPicPr>
          <p:nvPr/>
        </p:nvPicPr>
        <p:blipFill>
          <a:blip r:embed="rId3"/>
          <a:srcRect/>
          <a:stretch>
            <a:fillRect/>
          </a:stretch>
        </p:blipFill>
        <p:spPr bwMode="auto">
          <a:xfrm>
            <a:off x="-1" y="0"/>
            <a:ext cx="9144001" cy="6858000"/>
          </a:xfrm>
          <a:prstGeom prst="rect">
            <a:avLst/>
          </a:prstGeom>
          <a:noFill/>
        </p:spPr>
      </p:pic>
    </p:spTree>
  </p:cSld>
  <p:clrMapOvr>
    <a:masterClrMapping/>
  </p:clrMapOvr>
  <p:transition spd="slow" advClick="0" advTm="5000">
    <p:newsflash/>
    <p:sndAc>
      <p:stSnd loop="1">
        <p:snd r:embed="rId2" name="farola de santa cruz.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allcate.com (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wheel(2)">
                                      <p:cBhvr>
                                        <p:cTn id="7" dur="5000"/>
                                        <p:tgtEl>
                                          <p:spTgt spid="4"/>
                                        </p:tgtEl>
                                      </p:cBhvr>
                                    </p:animEffect>
                                  </p:childTnLst>
                                </p:cTn>
                              </p:par>
                              <p:par>
                                <p:cTn id="8" presetID="53"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animEffect transition="in" filter="fad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3_ Isla Graciosa.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714612" y="1571612"/>
            <a:ext cx="4572000" cy="3877985"/>
          </a:xfrm>
          <a:prstGeom prst="rect">
            <a:avLst/>
          </a:prstGeom>
        </p:spPr>
        <p:txBody>
          <a:bodyPr>
            <a:spAutoFit/>
          </a:bodyPr>
          <a:lstStyle/>
          <a:p>
            <a:pPr algn="ctr"/>
            <a:r>
              <a:rPr lang="es-ES" b="1" i="1" dirty="0" smtClean="0">
                <a:latin typeface="Agency FB" pitchFamily="34" charset="0"/>
              </a:rPr>
              <a:t>En los archivos del siglo XVIII aparecen investigaciones oficiales, basadas en los testimonios de decenas de marinos que juran haberla visto para luego desaparecer bajo las aguas.   </a:t>
            </a:r>
          </a:p>
          <a:p>
            <a:pPr algn="ctr"/>
            <a:r>
              <a:rPr lang="es-ES" sz="2400" b="1" i="1" dirty="0" smtClean="0">
                <a:latin typeface="Agency FB" pitchFamily="34" charset="0"/>
              </a:rPr>
              <a:t>La leyenda ha seguido viva en el folklore canario y hoy por hoy no debe existir isleño de la zona que no haya oteado desde su barcaza tratando de encontrar la isla perdida de San Borondón, emergiendo misteriosa sobre las aguas azules del majestuoso Atlántico.</a:t>
            </a:r>
            <a:endParaRPr lang="es-ES" sz="2400" b="1" i="1" dirty="0">
              <a:latin typeface="Agency FB" pitchFamily="34" charset="0"/>
            </a:endParaRPr>
          </a:p>
        </p:txBody>
      </p:sp>
    </p:spTree>
  </p:cSld>
  <p:clrMapOvr>
    <a:masterClrMapping/>
  </p:clrMapOvr>
  <p:transition spd="slow" advClick="0" advTm="2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SAN BORONDON\San-Borondon.jpg"/>
          <p:cNvPicPr>
            <a:picLocks noChangeAspect="1" noChangeArrowheads="1"/>
          </p:cNvPicPr>
          <p:nvPr/>
        </p:nvPicPr>
        <p:blipFill>
          <a:blip r:embed="rId2"/>
          <a:srcRect/>
          <a:stretch>
            <a:fillRect/>
          </a:stretch>
        </p:blipFill>
        <p:spPr bwMode="auto">
          <a:xfrm>
            <a:off x="-1" y="0"/>
            <a:ext cx="9271689" cy="6858000"/>
          </a:xfrm>
          <a:prstGeom prst="rect">
            <a:avLst/>
          </a:prstGeom>
          <a:noFill/>
        </p:spPr>
      </p:pic>
    </p:spTree>
  </p:cSld>
  <p:clrMapOvr>
    <a:masterClrMapping/>
  </p:clrMapOvr>
  <p:transition spd="slow" advClick="0" advTm="5000">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wallcate.com (4).jpg"/>
          <p:cNvPicPr>
            <a:picLocks noChangeAspect="1"/>
          </p:cNvPicPr>
          <p:nvPr/>
        </p:nvPicPr>
        <p:blipFill>
          <a:blip r:embed="rId2"/>
          <a:srcRect/>
          <a:stretch>
            <a:fillRect/>
          </a:stretch>
        </p:blipFill>
        <p:spPr bwMode="auto">
          <a:xfrm>
            <a:off x="0" y="-142900"/>
            <a:ext cx="9144000" cy="7000900"/>
          </a:xfrm>
          <a:prstGeom prst="rect">
            <a:avLst/>
          </a:prstGeom>
          <a:noFill/>
          <a:ln w="9525">
            <a:noFill/>
            <a:miter lim="800000"/>
            <a:headEnd/>
            <a:tailEnd/>
          </a:ln>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wheel(2)">
                                      <p:cBhvr>
                                        <p:cTn id="7" dur="5000"/>
                                        <p:tgtEl>
                                          <p:spTgt spid="7"/>
                                        </p:tgtEl>
                                      </p:cBhvr>
                                    </p:animEffect>
                                  </p:childTnLst>
                                </p:cTn>
                              </p:par>
                              <p:par>
                                <p:cTn id="8" presetID="53" presetClass="entr" presetSubtype="0"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fltVal val="0"/>
                                          </p:val>
                                        </p:tav>
                                        <p:tav tm="100000">
                                          <p:val>
                                            <p:strVal val="#ppt_w"/>
                                          </p:val>
                                        </p:tav>
                                      </p:tavLst>
                                    </p:anim>
                                    <p:anim calcmode="lin" valueType="num">
                                      <p:cBhvr>
                                        <p:cTn id="11" dur="5000" fill="hold"/>
                                        <p:tgtEl>
                                          <p:spTgt spid="7"/>
                                        </p:tgtEl>
                                        <p:attrNameLst>
                                          <p:attrName>ppt_h</p:attrName>
                                        </p:attrNameLst>
                                      </p:cBhvr>
                                      <p:tavLst>
                                        <p:tav tm="0">
                                          <p:val>
                                            <p:fltVal val="0"/>
                                          </p:val>
                                        </p:tav>
                                        <p:tav tm="100000">
                                          <p:val>
                                            <p:strVal val="#ppt_h"/>
                                          </p:val>
                                        </p:tav>
                                      </p:tavLst>
                                    </p:anim>
                                    <p:animEffect transition="in" filter="fade">
                                      <p:cBhvr>
                                        <p:cTn id="12"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GranCanaria_maspalomas_48.jpg"/>
          <p:cNvPicPr>
            <a:picLocks noChangeAspect="1" noChangeArrowheads="1"/>
          </p:cNvPicPr>
          <p:nvPr/>
        </p:nvPicPr>
        <p:blipFill>
          <a:blip r:embed="rId2"/>
          <a:srcRect/>
          <a:stretch>
            <a:fillRect/>
          </a:stretch>
        </p:blipFill>
        <p:spPr bwMode="auto">
          <a:xfrm>
            <a:off x="-219075" y="0"/>
            <a:ext cx="9363075" cy="7023100"/>
          </a:xfrm>
          <a:prstGeom prst="rect">
            <a:avLst/>
          </a:prstGeom>
          <a:noFill/>
        </p:spPr>
      </p:pic>
      <p:pic>
        <p:nvPicPr>
          <p:cNvPr id="3073" name="Picture 1" descr="C:\Documents and Settings\Dell\Escritorio\1_ Pardela en libertad.jpg"/>
          <p:cNvPicPr>
            <a:picLocks noChangeAspect="1" noChangeArrowheads="1"/>
          </p:cNvPicPr>
          <p:nvPr/>
        </p:nvPicPr>
        <p:blipFill>
          <a:blip r:embed="rId3"/>
          <a:srcRect/>
          <a:stretch>
            <a:fillRect/>
          </a:stretch>
        </p:blipFill>
        <p:spPr bwMode="auto">
          <a:xfrm>
            <a:off x="-190459" y="0"/>
            <a:ext cx="9334459" cy="7000844"/>
          </a:xfrm>
          <a:prstGeom prst="rect">
            <a:avLst/>
          </a:prstGeom>
          <a:noFill/>
        </p:spPr>
      </p:pic>
    </p:spTree>
  </p:cSld>
  <p:clrMapOvr>
    <a:masterClrMapping/>
  </p:clrMapOvr>
  <p:transition spd="slow" advClick="0" advTm="5000">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wallcate.com (3).jpg"/>
          <p:cNvPicPr>
            <a:picLocks noGrp="1" noChangeAspect="1"/>
          </p:cNvPicPr>
          <p:nvPr>
            <p:ph idx="1"/>
          </p:nvPr>
        </p:nvPicPr>
        <p:blipFill>
          <a:blip r:embed="rId2"/>
          <a:srcRect l="1520" t="2870" r="1044" b="2870"/>
          <a:stretch>
            <a:fillRect/>
          </a:stretch>
        </p:blipFill>
        <p:spPr>
          <a:xfrm>
            <a:off x="0" y="0"/>
            <a:ext cx="9144000" cy="6858000"/>
          </a:xfrm>
        </p:spPr>
      </p:pic>
    </p:spTree>
  </p:cSld>
  <p:clrMapOvr>
    <a:masterClrMapping/>
  </p:clrMapOvr>
  <p:transition spd="slow" advClick="0" advTm="5000">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SAN BORONDON\P1030209 (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sbo.jpg"/>
          <p:cNvPicPr>
            <a:picLocks noChangeAspect="1" noChangeArrowheads="1"/>
          </p:cNvPicPr>
          <p:nvPr/>
        </p:nvPicPr>
        <p:blipFill>
          <a:blip r:embed="rId2"/>
          <a:srcRect/>
          <a:stretch>
            <a:fillRect/>
          </a:stretch>
        </p:blipFill>
        <p:spPr bwMode="auto">
          <a:xfrm>
            <a:off x="0" y="0"/>
            <a:ext cx="9284372" cy="6858000"/>
          </a:xfrm>
          <a:prstGeom prst="rect">
            <a:avLst/>
          </a:prstGeom>
          <a:noFill/>
        </p:spPr>
      </p:pic>
    </p:spTree>
  </p:cSld>
  <p:clrMapOvr>
    <a:masterClrMapping/>
  </p:clrMapOvr>
  <p:transition spd="slow" advClick="0" advTm="5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arcoGeodinCanarias.jpg"/>
          <p:cNvPicPr>
            <a:picLocks noChangeAspect="1" noChangeArrowheads="1"/>
          </p:cNvPicPr>
          <p:nvPr/>
        </p:nvPicPr>
        <p:blipFill>
          <a:blip r:embed="rId2"/>
          <a:srcRect l="6148" t="2849" r="2253" b="11658"/>
          <a:stretch>
            <a:fillRect/>
          </a:stretch>
        </p:blipFill>
        <p:spPr bwMode="auto">
          <a:xfrm>
            <a:off x="0" y="714355"/>
            <a:ext cx="9144000" cy="5400483"/>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SAN BORONDON\sanborondon1.jpg"/>
          <p:cNvPicPr>
            <a:picLocks noChangeAspect="1" noChangeArrowheads="1"/>
          </p:cNvPicPr>
          <p:nvPr/>
        </p:nvPicPr>
        <p:blipFill>
          <a:blip r:embed="rId2"/>
          <a:srcRect/>
          <a:stretch>
            <a:fillRect/>
          </a:stretch>
        </p:blipFill>
        <p:spPr bwMode="auto">
          <a:xfrm>
            <a:off x="-1" y="0"/>
            <a:ext cx="9316787" cy="70009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Gran-Canaria.jpg"/>
          <p:cNvPicPr>
            <a:picLocks noChangeAspect="1" noChangeArrowheads="1"/>
          </p:cNvPicPr>
          <p:nvPr/>
        </p:nvPicPr>
        <p:blipFill>
          <a:blip r:embed="rId2"/>
          <a:srcRect/>
          <a:stretch>
            <a:fillRect/>
          </a:stretch>
        </p:blipFill>
        <p:spPr bwMode="auto">
          <a:xfrm>
            <a:off x="-1" y="0"/>
            <a:ext cx="9315345" cy="68580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3000" fill="hold"/>
                                        <p:tgtEl>
                                          <p:spTgt spid="6146"/>
                                        </p:tgtEl>
                                        <p:attrNameLst>
                                          <p:attrName>ppt_w</p:attrName>
                                        </p:attrNameLst>
                                      </p:cBhvr>
                                      <p:tavLst>
                                        <p:tav tm="0">
                                          <p:val>
                                            <p:fltVal val="0"/>
                                          </p:val>
                                        </p:tav>
                                        <p:tav tm="100000">
                                          <p:val>
                                            <p:strVal val="#ppt_w"/>
                                          </p:val>
                                        </p:tav>
                                      </p:tavLst>
                                    </p:anim>
                                    <p:anim calcmode="lin" valueType="num">
                                      <p:cBhvr>
                                        <p:cTn id="8" dur="3000" fill="hold"/>
                                        <p:tgtEl>
                                          <p:spTgt spid="61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gran-canariannn.jpg"/>
          <p:cNvPicPr>
            <a:picLocks noChangeAspect="1" noChangeArrowheads="1"/>
          </p:cNvPicPr>
          <p:nvPr/>
        </p:nvPicPr>
        <p:blipFill>
          <a:blip r:embed="rId2"/>
          <a:srcRect/>
          <a:stretch>
            <a:fillRect/>
          </a:stretch>
        </p:blipFill>
        <p:spPr bwMode="auto">
          <a:xfrm>
            <a:off x="0" y="428604"/>
            <a:ext cx="9614019" cy="6858000"/>
          </a:xfrm>
          <a:prstGeom prst="rect">
            <a:avLst/>
          </a:prstGeom>
          <a:noFill/>
        </p:spPr>
      </p:pic>
      <p:pic>
        <p:nvPicPr>
          <p:cNvPr id="41986" name="Picture 2" descr="C:\Documents and Settings\Dell\Escritorio\SAN BORONDON\Dunas de Maspalomas.jpg"/>
          <p:cNvPicPr>
            <a:picLocks noChangeAspect="1" noChangeArrowheads="1"/>
          </p:cNvPicPr>
          <p:nvPr/>
        </p:nvPicPr>
        <p:blipFill>
          <a:blip r:embed="rId3"/>
          <a:srcRect/>
          <a:stretch>
            <a:fillRect/>
          </a:stretch>
        </p:blipFill>
        <p:spPr bwMode="auto">
          <a:xfrm>
            <a:off x="-1" y="0"/>
            <a:ext cx="9334533" cy="7000900"/>
          </a:xfrm>
          <a:prstGeom prst="rect">
            <a:avLst/>
          </a:prstGeom>
          <a:noFill/>
        </p:spPr>
      </p:pic>
    </p:spTree>
  </p:cSld>
  <p:clrMapOvr>
    <a:masterClrMapping/>
  </p:clrMapOvr>
  <p:transition spd="slow" advClick="0" advTm="5000">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GranCanaria_maspalomas_48.jpg"/>
          <p:cNvPicPr>
            <a:picLocks noChangeAspect="1" noChangeArrowheads="1"/>
          </p:cNvPicPr>
          <p:nvPr/>
        </p:nvPicPr>
        <p:blipFill>
          <a:blip r:embed="rId2"/>
          <a:srcRect/>
          <a:stretch>
            <a:fillRect/>
          </a:stretch>
        </p:blipFill>
        <p:spPr bwMode="auto">
          <a:xfrm>
            <a:off x="0" y="-165100"/>
            <a:ext cx="9363075" cy="70231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style.rotation</p:attrName>
                                        </p:attrNameLst>
                                      </p:cBhvr>
                                      <p:tavLst>
                                        <p:tav tm="0">
                                          <p:val>
                                            <p:fltVal val="720"/>
                                          </p:val>
                                        </p:tav>
                                        <p:tav tm="100000">
                                          <p:val>
                                            <p:fltVal val="0"/>
                                          </p:val>
                                        </p:tav>
                                      </p:tavLst>
                                    </p:anim>
                                    <p:anim calcmode="lin" valueType="num">
                                      <p:cBhvr>
                                        <p:cTn id="9" dur="2000" fill="hold"/>
                                        <p:tgtEl>
                                          <p:spTgt spid="2050"/>
                                        </p:tgtEl>
                                        <p:attrNameLst>
                                          <p:attrName>ppt_h</p:attrName>
                                        </p:attrNameLst>
                                      </p:cBhvr>
                                      <p:tavLst>
                                        <p:tav tm="0">
                                          <p:val>
                                            <p:fltVal val="0"/>
                                          </p:val>
                                        </p:tav>
                                        <p:tav tm="100000">
                                          <p:val>
                                            <p:strVal val="#ppt_h"/>
                                          </p:val>
                                        </p:tav>
                                      </p:tavLst>
                                    </p:anim>
                                    <p:anim calcmode="lin" valueType="num">
                                      <p:cBhvr>
                                        <p:cTn id="10" dur="2000" fill="hold"/>
                                        <p:tgtEl>
                                          <p:spTgt spid="205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laya_magica-Gran_Canaria.jpg"/>
          <p:cNvPicPr>
            <a:picLocks noChangeAspect="1" noChangeArrowheads="1"/>
          </p:cNvPicPr>
          <p:nvPr/>
        </p:nvPicPr>
        <p:blipFill>
          <a:blip r:embed="rId2"/>
          <a:srcRect b="15000"/>
          <a:stretch>
            <a:fillRect/>
          </a:stretch>
        </p:blipFill>
        <p:spPr bwMode="auto">
          <a:xfrm>
            <a:off x="0" y="0"/>
            <a:ext cx="9188832" cy="68580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edge">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gran_canaria16.jpg"/>
          <p:cNvPicPr>
            <a:picLocks noChangeAspect="1" noChangeArrowheads="1"/>
          </p:cNvPicPr>
          <p:nvPr/>
        </p:nvPicPr>
        <p:blipFill>
          <a:blip r:embed="rId2"/>
          <a:srcRect/>
          <a:stretch>
            <a:fillRect/>
          </a:stretch>
        </p:blipFill>
        <p:spPr bwMode="auto">
          <a:xfrm>
            <a:off x="0" y="0"/>
            <a:ext cx="9181175" cy="685800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400" decel="100000"/>
                                        <p:tgtEl>
                                          <p:spTgt spid="5122"/>
                                        </p:tgtEl>
                                      </p:cBhvr>
                                    </p:animEffect>
                                    <p:anim calcmode="lin" valueType="num">
                                      <p:cBhvr>
                                        <p:cTn id="8" dur="2400" decel="100000" fill="hold"/>
                                        <p:tgtEl>
                                          <p:spTgt spid="5122"/>
                                        </p:tgtEl>
                                        <p:attrNameLst>
                                          <p:attrName>style.rotation</p:attrName>
                                        </p:attrNameLst>
                                      </p:cBhvr>
                                      <p:tavLst>
                                        <p:tav tm="0">
                                          <p:val>
                                            <p:fltVal val="-90"/>
                                          </p:val>
                                        </p:tav>
                                        <p:tav tm="100000">
                                          <p:val>
                                            <p:fltVal val="0"/>
                                          </p:val>
                                        </p:tav>
                                      </p:tavLst>
                                    </p:anim>
                                    <p:anim calcmode="lin" valueType="num">
                                      <p:cBhvr>
                                        <p:cTn id="9" dur="2400" decel="100000" fill="hold"/>
                                        <p:tgtEl>
                                          <p:spTgt spid="5122"/>
                                        </p:tgtEl>
                                        <p:attrNameLst>
                                          <p:attrName>ppt_x</p:attrName>
                                        </p:attrNameLst>
                                      </p:cBhvr>
                                      <p:tavLst>
                                        <p:tav tm="0">
                                          <p:val>
                                            <p:strVal val="#ppt_x+0.4"/>
                                          </p:val>
                                        </p:tav>
                                        <p:tav tm="100000">
                                          <p:val>
                                            <p:strVal val="#ppt_x-0.05"/>
                                          </p:val>
                                        </p:tav>
                                      </p:tavLst>
                                    </p:anim>
                                    <p:anim calcmode="lin" valueType="num">
                                      <p:cBhvr>
                                        <p:cTn id="10" dur="2400" decel="100000" fill="hold"/>
                                        <p:tgtEl>
                                          <p:spTgt spid="5122"/>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5122"/>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51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uerto-de-la-cruz-tenerife.jpg"/>
          <p:cNvPicPr>
            <a:picLocks noChangeAspect="1" noChangeArrowheads="1"/>
          </p:cNvPicPr>
          <p:nvPr/>
        </p:nvPicPr>
        <p:blipFill>
          <a:blip r:embed="rId2"/>
          <a:srcRect/>
          <a:stretch>
            <a:fillRect/>
          </a:stretch>
        </p:blipFill>
        <p:spPr bwMode="auto">
          <a:xfrm>
            <a:off x="0" y="0"/>
            <a:ext cx="9144000" cy="7236456"/>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enerife.jpg"/>
          <p:cNvPicPr>
            <a:picLocks noChangeAspect="1" noChangeArrowheads="1"/>
          </p:cNvPicPr>
          <p:nvPr/>
        </p:nvPicPr>
        <p:blipFill>
          <a:blip r:embed="rId2"/>
          <a:srcRect/>
          <a:stretch>
            <a:fillRect/>
          </a:stretch>
        </p:blipFill>
        <p:spPr bwMode="auto">
          <a:xfrm>
            <a:off x="-1" y="0"/>
            <a:ext cx="9155097"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ENERIFE-PLAYA-DEL_MEDANO-HR.jpg"/>
          <p:cNvPicPr>
            <a:picLocks noChangeAspect="1" noChangeArrowheads="1"/>
          </p:cNvPicPr>
          <p:nvPr/>
        </p:nvPicPr>
        <p:blipFill>
          <a:blip r:embed="rId2" cstate="print"/>
          <a:srcRect/>
          <a:stretch>
            <a:fillRect/>
          </a:stretch>
        </p:blipFill>
        <p:spPr bwMode="auto">
          <a:xfrm>
            <a:off x="0" y="0"/>
            <a:ext cx="9468584"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anarias.jpg"/>
          <p:cNvPicPr>
            <a:picLocks noChangeAspect="1" noChangeArrowheads="1"/>
          </p:cNvPicPr>
          <p:nvPr/>
        </p:nvPicPr>
        <p:blipFill>
          <a:blip r:embed="rId2"/>
          <a:srcRect/>
          <a:stretch>
            <a:fillRect/>
          </a:stretch>
        </p:blipFill>
        <p:spPr bwMode="auto">
          <a:xfrm>
            <a:off x="0" y="0"/>
            <a:ext cx="9154236"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Las_Canteras_Las_Palmas_de_Gran_Canaria.jpg"/>
          <p:cNvPicPr>
            <a:picLocks noChangeAspect="1" noChangeArrowheads="1"/>
          </p:cNvPicPr>
          <p:nvPr/>
        </p:nvPicPr>
        <p:blipFill>
          <a:blip r:embed="rId2"/>
          <a:srcRect/>
          <a:stretch>
            <a:fillRect/>
          </a:stretch>
        </p:blipFill>
        <p:spPr bwMode="auto">
          <a:xfrm>
            <a:off x="0" y="0"/>
            <a:ext cx="9809788" cy="7358090"/>
          </a:xfrm>
          <a:prstGeom prst="rect">
            <a:avLst/>
          </a:prstGeom>
          <a:noFill/>
        </p:spPr>
      </p:pic>
    </p:spTree>
  </p:cSld>
  <p:clrMapOvr>
    <a:masterClrMapping/>
  </p:clrMapOvr>
  <p:transition spd="slow" advClick="0" advTm="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ox(out)">
                                      <p:cBhvr>
                                        <p:cTn id="7"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3845_Scroll_TS_16417968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2071670" y="1142984"/>
            <a:ext cx="5214958" cy="4247317"/>
          </a:xfrm>
          <a:prstGeom prst="rect">
            <a:avLst/>
          </a:prstGeom>
        </p:spPr>
        <p:txBody>
          <a:bodyPr wrap="square">
            <a:spAutoFit/>
          </a:bodyPr>
          <a:lstStyle/>
          <a:p>
            <a:pPr algn="ctr"/>
            <a:r>
              <a:rPr lang="es-ES" b="1" i="1" dirty="0" smtClean="0">
                <a:latin typeface="Agency FB" pitchFamily="34" charset="0"/>
              </a:rPr>
              <a:t>El día </a:t>
            </a:r>
            <a:r>
              <a:rPr lang="es-ES" b="1" i="1" dirty="0" smtClean="0">
                <a:latin typeface="Agency FB" pitchFamily="34" charset="0"/>
              </a:rPr>
              <a:t>10 de junio de 2010, cuando cuatro amigos jubilados de Bañaderos salieron a dar su paseo habitual hasta la cercana localidad de San Andrés algo les llamó la atención en el horizonte cuando iban por Playa Paraíso, como llaman los surferos a la costa de Quintanilla. En medio de las nubes se veía la silueta oscura de una isla a la derecha de Tenerife. Entre ellos especularon qué isla podría ser, que si Fuerteventura, que si La Palma, etc...Descartadas todas esas posibilidades alguien dijo que sólo podía ser San Borondón, la isla que aparece y desparece entre las Canarias. Es curioso que se ha visto una vez mas en la misma ubicación que aquel 18 de octubre de 2003 en que se filmó por primera vez en la historia. Nos trasladamos a la zona y, con mucha dificultad, pude hacer varias fotos como la que le mostramos hoy, la de “San Borondón” escondiéndose en medio de una bruma dorada, esquiva como siempre.</a:t>
            </a:r>
            <a:endParaRPr lang="es-ES" b="1" i="1" dirty="0">
              <a:latin typeface="Agency FB" pitchFamily="34" charset="0"/>
            </a:endParaRPr>
          </a:p>
        </p:txBody>
      </p:sp>
    </p:spTree>
  </p:cSld>
  <p:clrMapOvr>
    <a:masterClrMapping/>
  </p:clrMapOvr>
  <p:transition spd="slow" advClick="0" advTm="49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1DDDDDDDDDD.jpg"/>
          <p:cNvPicPr>
            <a:picLocks noChangeAspect="1"/>
          </p:cNvPicPr>
          <p:nvPr/>
        </p:nvPicPr>
        <p:blipFill>
          <a:blip r:embed="rId2"/>
          <a:stretch>
            <a:fillRect/>
          </a:stretch>
        </p:blipFill>
        <p:spPr>
          <a:xfrm>
            <a:off x="35579" y="0"/>
            <a:ext cx="9072841" cy="6858000"/>
          </a:xfrm>
          <a:prstGeom prst="rect">
            <a:avLst/>
          </a:prstGeom>
        </p:spPr>
      </p:pic>
      <p:pic>
        <p:nvPicPr>
          <p:cNvPr id="31746" name="Picture 2" descr="C:\Documents and Settings\Dell\Escritorio\SAN BORONDON\san_borondon5.jpg"/>
          <p:cNvPicPr>
            <a:picLocks noChangeAspect="1" noChangeArrowheads="1"/>
          </p:cNvPicPr>
          <p:nvPr/>
        </p:nvPicPr>
        <p:blipFill>
          <a:blip r:embed="rId3"/>
          <a:srcRect/>
          <a:stretch>
            <a:fillRect/>
          </a:stretch>
        </p:blipFill>
        <p:spPr bwMode="auto">
          <a:xfrm>
            <a:off x="-1" y="0"/>
            <a:ext cx="9250355" cy="6858000"/>
          </a:xfrm>
          <a:prstGeom prst="rect">
            <a:avLst/>
          </a:prstGeom>
          <a:noFill/>
        </p:spPr>
      </p:pic>
    </p:spTree>
  </p:cSld>
  <p:clrMapOvr>
    <a:masterClrMapping/>
  </p:clrMapOvr>
  <p:transition spd="slow" advClick="0" advTm="5000">
    <p:pull dir="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san borondon__thumb[2].jpg"/>
          <p:cNvPicPr>
            <a:picLocks noChangeAspect="1" noChangeArrowheads="1"/>
          </p:cNvPicPr>
          <p:nvPr/>
        </p:nvPicPr>
        <p:blipFill>
          <a:blip r:embed="rId2"/>
          <a:srcRect/>
          <a:stretch>
            <a:fillRect/>
          </a:stretch>
        </p:blipFill>
        <p:spPr bwMode="auto">
          <a:xfrm>
            <a:off x="0" y="0"/>
            <a:ext cx="9305014" cy="6858000"/>
          </a:xfrm>
          <a:prstGeom prst="rect">
            <a:avLst/>
          </a:prstGeom>
          <a:noFill/>
        </p:spPr>
      </p:pic>
    </p:spTree>
  </p:cSld>
  <p:clrMapOvr>
    <a:masterClrMapping/>
  </p:clrMapOvr>
  <p:transition spd="slow" advClick="0" advTm="5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tf76586t7.jpg"/>
          <p:cNvPicPr>
            <a:picLocks noChangeAspect="1" noChangeArrowheads="1"/>
          </p:cNvPicPr>
          <p:nvPr/>
        </p:nvPicPr>
        <p:blipFill>
          <a:blip r:embed="rId2"/>
          <a:srcRect/>
          <a:stretch>
            <a:fillRect/>
          </a:stretch>
        </p:blipFill>
        <p:spPr bwMode="auto">
          <a:xfrm>
            <a:off x="-1" y="0"/>
            <a:ext cx="9206803" cy="6858000"/>
          </a:xfrm>
          <a:prstGeom prst="rect">
            <a:avLst/>
          </a:prstGeom>
          <a:noFill/>
        </p:spPr>
      </p:pic>
    </p:spTree>
  </p:cSld>
  <p:clrMapOvr>
    <a:masterClrMapping/>
  </p:clrMapOvr>
  <p:transition spd="slow" advClick="0" advTm="5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sbo.jpg"/>
          <p:cNvPicPr>
            <a:picLocks noChangeAspect="1" noChangeArrowheads="1"/>
          </p:cNvPicPr>
          <p:nvPr/>
        </p:nvPicPr>
        <p:blipFill>
          <a:blip r:embed="rId2"/>
          <a:srcRect/>
          <a:stretch>
            <a:fillRect/>
          </a:stretch>
        </p:blipFill>
        <p:spPr bwMode="auto">
          <a:xfrm>
            <a:off x="0" y="0"/>
            <a:ext cx="9284372" cy="7286652"/>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ISLA MISTERIOSA SAN BORONDON">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ISLA MISTERIOSA SAN BORONDON</Template>
  <TotalTime>53</TotalTime>
  <Words>576</Words>
  <Application>Microsoft Office PowerPoint</Application>
  <PresentationFormat>Presentación en pantalla (4:3)</PresentationFormat>
  <Paragraphs>32</Paragraphs>
  <Slides>47</Slides>
  <Notes>0</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LA ISLA MISTERIOSA SAN BORONDON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cp:revision>
  <dcterms:created xsi:type="dcterms:W3CDTF">2013-11-29T20:26:42Z</dcterms:created>
  <dcterms:modified xsi:type="dcterms:W3CDTF">2013-11-29T21:19:52Z</dcterms:modified>
</cp:coreProperties>
</file>