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305" r:id="rId3"/>
    <p:sldId id="293" r:id="rId4"/>
    <p:sldId id="269" r:id="rId5"/>
    <p:sldId id="301" r:id="rId6"/>
    <p:sldId id="295" r:id="rId7"/>
    <p:sldId id="292" r:id="rId8"/>
    <p:sldId id="298" r:id="rId9"/>
    <p:sldId id="308" r:id="rId10"/>
    <p:sldId id="283" r:id="rId11"/>
    <p:sldId id="289" r:id="rId12"/>
    <p:sldId id="275" r:id="rId13"/>
    <p:sldId id="290" r:id="rId14"/>
    <p:sldId id="273" r:id="rId15"/>
    <p:sldId id="258" r:id="rId16"/>
    <p:sldId id="303" r:id="rId17"/>
    <p:sldId id="271" r:id="rId18"/>
    <p:sldId id="274" r:id="rId19"/>
    <p:sldId id="300" r:id="rId20"/>
    <p:sldId id="256" r:id="rId21"/>
    <p:sldId id="277" r:id="rId22"/>
    <p:sldId id="257" r:id="rId23"/>
    <p:sldId id="302" r:id="rId24"/>
    <p:sldId id="278" r:id="rId25"/>
    <p:sldId id="259" r:id="rId26"/>
    <p:sldId id="263" r:id="rId27"/>
    <p:sldId id="282" r:id="rId28"/>
    <p:sldId id="299" r:id="rId29"/>
    <p:sldId id="260" r:id="rId30"/>
    <p:sldId id="281" r:id="rId31"/>
    <p:sldId id="276" r:id="rId32"/>
    <p:sldId id="279" r:id="rId33"/>
    <p:sldId id="285" r:id="rId34"/>
    <p:sldId id="267" r:id="rId35"/>
    <p:sldId id="286" r:id="rId36"/>
    <p:sldId id="288" r:id="rId37"/>
    <p:sldId id="264" r:id="rId38"/>
    <p:sldId id="262" r:id="rId39"/>
    <p:sldId id="265" r:id="rId40"/>
    <p:sldId id="291" r:id="rId41"/>
    <p:sldId id="266" r:id="rId42"/>
    <p:sldId id="297" r:id="rId43"/>
    <p:sldId id="307" r:id="rId44"/>
    <p:sldId id="309" r:id="rId4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2nZjYkWqmX9VP+7eCHQo9Q" hashData="TFPxO/KBBXtg+aLuLx1C1z2AAB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46BE97-BB3D-4789-8729-7C28C3B1A8B3}" type="datetimeFigureOut">
              <a:rPr lang="es-ES" smtClean="0"/>
              <a:t>14/01/2014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C0F1E1-5010-48D3-9DE7-219037B4F067}"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BC0F1E1-5010-48D3-9DE7-219037B4F067}" type="slidenum">
              <a:rPr lang="es-ES" smtClean="0"/>
              <a:t>14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D8E214D-DDBF-420B-807C-640247473A61}" type="datetimeFigureOut">
              <a:rPr lang="es-ES" smtClean="0"/>
              <a:pPr/>
              <a:t>14/01/2014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3297AA7-7304-4A15-922C-639654025D1E}" type="slidenum">
              <a:rPr lang="es-ES" smtClean="0"/>
              <a:pPr/>
              <a:t>‹Nº›</a:t>
            </a:fld>
            <a:endParaRPr lang="es-ES"/>
          </a:p>
        </p:txBody>
      </p:sp>
    </p:spTree>
  </p:cSld>
  <p:clrMapOvr>
    <a:masterClrMapping/>
  </p:clrMapOvr>
  <p:transition spd="slow" advTm="6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D8E214D-DDBF-420B-807C-640247473A61}" type="datetimeFigureOut">
              <a:rPr lang="es-ES" smtClean="0"/>
              <a:pPr/>
              <a:t>14/01/2014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3297AA7-7304-4A15-922C-639654025D1E}" type="slidenum">
              <a:rPr lang="es-ES" smtClean="0"/>
              <a:pPr/>
              <a:t>‹Nº›</a:t>
            </a:fld>
            <a:endParaRPr lang="es-ES"/>
          </a:p>
        </p:txBody>
      </p:sp>
    </p:spTree>
  </p:cSld>
  <p:clrMapOvr>
    <a:masterClrMapping/>
  </p:clrMapOvr>
  <p:transition spd="slow" advTm="6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D8E214D-DDBF-420B-807C-640247473A61}" type="datetimeFigureOut">
              <a:rPr lang="es-ES" smtClean="0"/>
              <a:pPr/>
              <a:t>14/01/2014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3297AA7-7304-4A15-922C-639654025D1E}" type="slidenum">
              <a:rPr lang="es-ES" smtClean="0"/>
              <a:pPr/>
              <a:t>‹Nº›</a:t>
            </a:fld>
            <a:endParaRPr lang="es-ES"/>
          </a:p>
        </p:txBody>
      </p:sp>
    </p:spTree>
  </p:cSld>
  <p:clrMapOvr>
    <a:masterClrMapping/>
  </p:clrMapOvr>
  <p:transition spd="slow" advTm="6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D8E214D-DDBF-420B-807C-640247473A61}" type="datetimeFigureOut">
              <a:rPr lang="es-ES" smtClean="0"/>
              <a:pPr/>
              <a:t>14/01/2014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3297AA7-7304-4A15-922C-639654025D1E}" type="slidenum">
              <a:rPr lang="es-ES" smtClean="0"/>
              <a:pPr/>
              <a:t>‹Nº›</a:t>
            </a:fld>
            <a:endParaRPr lang="es-ES"/>
          </a:p>
        </p:txBody>
      </p:sp>
    </p:spTree>
  </p:cSld>
  <p:clrMapOvr>
    <a:masterClrMapping/>
  </p:clrMapOvr>
  <p:transition spd="slow" advTm="6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D8E214D-DDBF-420B-807C-640247473A61}" type="datetimeFigureOut">
              <a:rPr lang="es-ES" smtClean="0"/>
              <a:pPr/>
              <a:t>14/01/2014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3297AA7-7304-4A15-922C-639654025D1E}" type="slidenum">
              <a:rPr lang="es-ES" smtClean="0"/>
              <a:pPr/>
              <a:t>‹Nº›</a:t>
            </a:fld>
            <a:endParaRPr lang="es-ES"/>
          </a:p>
        </p:txBody>
      </p:sp>
    </p:spTree>
  </p:cSld>
  <p:clrMapOvr>
    <a:masterClrMapping/>
  </p:clrMapOvr>
  <p:transition spd="slow" advTm="6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D8E214D-DDBF-420B-807C-640247473A61}" type="datetimeFigureOut">
              <a:rPr lang="es-ES" smtClean="0"/>
              <a:pPr/>
              <a:t>14/01/2014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3297AA7-7304-4A15-922C-639654025D1E}" type="slidenum">
              <a:rPr lang="es-ES" smtClean="0"/>
              <a:pPr/>
              <a:t>‹Nº›</a:t>
            </a:fld>
            <a:endParaRPr lang="es-ES"/>
          </a:p>
        </p:txBody>
      </p:sp>
    </p:spTree>
  </p:cSld>
  <p:clrMapOvr>
    <a:masterClrMapping/>
  </p:clrMapOvr>
  <p:transition spd="slow" advTm="6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D8E214D-DDBF-420B-807C-640247473A61}" type="datetimeFigureOut">
              <a:rPr lang="es-ES" smtClean="0"/>
              <a:pPr/>
              <a:t>14/01/2014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3297AA7-7304-4A15-922C-639654025D1E}" type="slidenum">
              <a:rPr lang="es-ES" smtClean="0"/>
              <a:pPr/>
              <a:t>‹Nº›</a:t>
            </a:fld>
            <a:endParaRPr lang="es-ES"/>
          </a:p>
        </p:txBody>
      </p:sp>
    </p:spTree>
  </p:cSld>
  <p:clrMapOvr>
    <a:masterClrMapping/>
  </p:clrMapOvr>
  <p:transition spd="slow" advTm="6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D8E214D-DDBF-420B-807C-640247473A61}" type="datetimeFigureOut">
              <a:rPr lang="es-ES" smtClean="0"/>
              <a:pPr/>
              <a:t>14/01/2014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3297AA7-7304-4A15-922C-639654025D1E}" type="slidenum">
              <a:rPr lang="es-ES" smtClean="0"/>
              <a:pPr/>
              <a:t>‹Nº›</a:t>
            </a:fld>
            <a:endParaRPr lang="es-ES"/>
          </a:p>
        </p:txBody>
      </p:sp>
    </p:spTree>
  </p:cSld>
  <p:clrMapOvr>
    <a:masterClrMapping/>
  </p:clrMapOvr>
  <p:transition spd="slow" advTm="6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D8E214D-DDBF-420B-807C-640247473A61}" type="datetimeFigureOut">
              <a:rPr lang="es-ES" smtClean="0"/>
              <a:pPr/>
              <a:t>14/01/2014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3297AA7-7304-4A15-922C-639654025D1E}" type="slidenum">
              <a:rPr lang="es-ES" smtClean="0"/>
              <a:pPr/>
              <a:t>‹Nº›</a:t>
            </a:fld>
            <a:endParaRPr lang="es-ES"/>
          </a:p>
        </p:txBody>
      </p:sp>
    </p:spTree>
  </p:cSld>
  <p:clrMapOvr>
    <a:masterClrMapping/>
  </p:clrMapOvr>
  <p:transition spd="slow" advTm="6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D8E214D-DDBF-420B-807C-640247473A61}" type="datetimeFigureOut">
              <a:rPr lang="es-ES" smtClean="0"/>
              <a:pPr/>
              <a:t>14/01/2014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3297AA7-7304-4A15-922C-639654025D1E}" type="slidenum">
              <a:rPr lang="es-ES" smtClean="0"/>
              <a:pPr/>
              <a:t>‹Nº›</a:t>
            </a:fld>
            <a:endParaRPr lang="es-ES"/>
          </a:p>
        </p:txBody>
      </p:sp>
    </p:spTree>
  </p:cSld>
  <p:clrMapOvr>
    <a:masterClrMapping/>
  </p:clrMapOvr>
  <p:transition spd="slow" advTm="6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D8E214D-DDBF-420B-807C-640247473A61}" type="datetimeFigureOut">
              <a:rPr lang="es-ES" smtClean="0"/>
              <a:pPr/>
              <a:t>14/01/2014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3297AA7-7304-4A15-922C-639654025D1E}" type="slidenum">
              <a:rPr lang="es-ES" smtClean="0"/>
              <a:pPr/>
              <a:t>‹Nº›</a:t>
            </a:fld>
            <a:endParaRPr lang="es-ES"/>
          </a:p>
        </p:txBody>
      </p:sp>
    </p:spTree>
  </p:cSld>
  <p:clrMapOvr>
    <a:masterClrMapping/>
  </p:clrMapOvr>
  <p:transition spd="slow" advTm="6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BC516B8-019F-432A-BD20-7506A1C88D4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8E214D-DDBF-420B-807C-640247473A61}" type="datetimeFigureOut">
              <a:rPr lang="es-ES" smtClean="0"/>
              <a:pPr/>
              <a:t>14/01/2014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297AA7-7304-4A15-922C-639654025D1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C96FA18-7E19-49F0-95E6-77051D14E3E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4.gif"/></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1.png"/><Relationship Id="rId7" Type="http://schemas.openxmlformats.org/officeDocument/2006/relationships/image" Target="../media/image4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4.png"/><Relationship Id="rId1" Type="http://schemas.openxmlformats.org/officeDocument/2006/relationships/audio" Target="../media/audio4.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4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786" y="1500174"/>
            <a:ext cx="7500958" cy="3046970"/>
          </a:xfrm>
          <a:prstGeom prst="rect">
            <a:avLst/>
          </a:prstGeom>
        </p:spPr>
        <p:txBody>
          <a:bodyPr wrap="square" lIns="91422" tIns="45711" rIns="91422" bIns="45711">
            <a:spAutoFit/>
          </a:bodyPr>
          <a:lstStyle/>
          <a:p>
            <a:pPr algn="ctr"/>
            <a:r>
              <a:rPr lang="es-ES" sz="9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KU </a:t>
            </a:r>
            <a:r>
              <a:rPr lang="es-ES" sz="9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 KUS </a:t>
            </a:r>
          </a:p>
          <a:p>
            <a:pPr algn="ctr"/>
            <a:r>
              <a:rPr lang="es-ES" sz="9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KLAN </a:t>
            </a:r>
            <a:endParaRPr lang="es-ES" sz="96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3"/>
          <a:srcRect/>
          <a:stretch>
            <a:fillRect/>
          </a:stretch>
        </p:blipFill>
        <p:spPr bwMode="auto">
          <a:xfrm>
            <a:off x="857224" y="5214950"/>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
        <p:nvSpPr>
          <p:cNvPr id="18" name="17 Rectángulo"/>
          <p:cNvSpPr/>
          <p:nvPr/>
        </p:nvSpPr>
        <p:spPr>
          <a:xfrm>
            <a:off x="428596" y="6072206"/>
            <a:ext cx="2302682" cy="400110"/>
          </a:xfrm>
          <a:prstGeom prst="rect">
            <a:avLst/>
          </a:prstGeom>
        </p:spPr>
        <p:txBody>
          <a:bodyPr wrap="none">
            <a:spAutoFit/>
          </a:bodyPr>
          <a:lstStyle/>
          <a:p>
            <a:r>
              <a:rPr lang="es-ES" sz="2000" b="1" dirty="0" smtClean="0">
                <a:solidFill>
                  <a:srgbClr val="FF0000"/>
                </a:solidFill>
                <a:latin typeface="Arial Black" pitchFamily="34" charset="0"/>
              </a:rPr>
              <a:t>THE SHADOWS</a:t>
            </a:r>
            <a:endParaRPr lang="es-ES" sz="2000" b="1" dirty="0">
              <a:solidFill>
                <a:srgbClr val="FF0000"/>
              </a:solidFill>
              <a:latin typeface="Arial Black" pitchFamily="34" charset="0"/>
            </a:endParaRPr>
          </a:p>
        </p:txBody>
      </p:sp>
    </p:spTree>
  </p:cSld>
  <p:clrMapOvr>
    <a:masterClrMapping/>
  </p:clrMapOvr>
  <p:transition spd="slow" advTm="10000">
    <p:split orient="vert"/>
    <p:sndAc>
      <p:stSnd loop="1">
        <p:snd r:embed="rId2" name="The-Shadows-The-Warlord.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30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30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30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30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3000" tmFilter="0,0; .5, 1; 1, 1"/>
                                        <p:tgtEl>
                                          <p:spTgt spid="6">
                                            <p:txEl>
                                              <p:pRg st="0" end="0"/>
                                            </p:txEl>
                                          </p:spTgt>
                                        </p:tgtEl>
                                      </p:cBhvr>
                                    </p:animEffect>
                                  </p:childTnLst>
                                </p:cTn>
                              </p:par>
                            </p:childTnLst>
                          </p:cTn>
                        </p:par>
                        <p:par>
                          <p:cTn id="12" fill="hold">
                            <p:stCondLst>
                              <p:cond delay="42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30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30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30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30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3000" tmFilter="0,0; .5, 1; 1, 1"/>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Ohio_KKK.jpg"/>
          <p:cNvPicPr>
            <a:picLocks noChangeAspect="1" noChangeArrowheads="1"/>
          </p:cNvPicPr>
          <p:nvPr/>
        </p:nvPicPr>
        <p:blipFill>
          <a:blip r:embed="rId2"/>
          <a:srcRect/>
          <a:stretch>
            <a:fillRect/>
          </a:stretch>
        </p:blipFill>
        <p:spPr bwMode="auto">
          <a:xfrm>
            <a:off x="0" y="0"/>
            <a:ext cx="9144000" cy="6945336"/>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800px-Kkk-carpetbagger-cartoon.jpg"/>
          <p:cNvPicPr>
            <a:picLocks noChangeAspect="1" noChangeArrowheads="1"/>
          </p:cNvPicPr>
          <p:nvPr/>
        </p:nvPicPr>
        <p:blipFill>
          <a:blip r:embed="rId2"/>
          <a:srcRect/>
          <a:stretch>
            <a:fillRect/>
          </a:stretch>
        </p:blipFill>
        <p:spPr bwMode="auto">
          <a:xfrm>
            <a:off x="-1" y="0"/>
            <a:ext cx="9144029" cy="6858000"/>
          </a:xfrm>
          <a:prstGeom prst="rect">
            <a:avLst/>
          </a:prstGeom>
          <a:noFill/>
        </p:spPr>
      </p:pic>
      <p:pic>
        <p:nvPicPr>
          <p:cNvPr id="3" name="Picture 2" descr="C:\Documents and Settings\Dell\Escritorio\imagesCA1NTVBV.jpg"/>
          <p:cNvPicPr>
            <a:picLocks noChangeAspect="1" noChangeArrowheads="1"/>
          </p:cNvPicPr>
          <p:nvPr/>
        </p:nvPicPr>
        <p:blipFill>
          <a:blip r:embed="rId3"/>
          <a:srcRect/>
          <a:stretch>
            <a:fillRect/>
          </a:stretch>
        </p:blipFill>
        <p:spPr bwMode="auto">
          <a:xfrm>
            <a:off x="500034" y="571480"/>
            <a:ext cx="1928826" cy="1940881"/>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785786" y="928670"/>
            <a:ext cx="7429552" cy="5632311"/>
          </a:xfrm>
          <a:prstGeom prst="rect">
            <a:avLst/>
          </a:prstGeom>
        </p:spPr>
        <p:txBody>
          <a:bodyPr wrap="square">
            <a:spAutoFit/>
          </a:bodyPr>
          <a:lstStyle/>
          <a:p>
            <a:pPr algn="ctr"/>
            <a:r>
              <a:rPr lang="es-ES" sz="2000" b="1" i="1" dirty="0" smtClean="0">
                <a:solidFill>
                  <a:srgbClr val="FF0000"/>
                </a:solidFill>
              </a:rPr>
              <a:t>Ku Klux Klan</a:t>
            </a:r>
            <a:r>
              <a:rPr lang="es-ES" sz="2000" i="1" dirty="0" smtClean="0">
                <a:solidFill>
                  <a:srgbClr val="FF0000"/>
                </a:solidFill>
              </a:rPr>
              <a:t> (</a:t>
            </a:r>
            <a:r>
              <a:rPr lang="es-ES" sz="2000" b="1" i="1" dirty="0" smtClean="0">
                <a:solidFill>
                  <a:srgbClr val="FF0000"/>
                </a:solidFill>
              </a:rPr>
              <a:t>KKK</a:t>
            </a:r>
            <a:r>
              <a:rPr lang="es-ES" sz="2000" i="1" dirty="0" smtClean="0">
                <a:solidFill>
                  <a:srgbClr val="FF0000"/>
                </a:solidFill>
              </a:rPr>
              <a:t>) es el nombre adoptado por varias organizaciones de extrema derecha en Estados Unidos, creadas en el siglo XIX, inmediatamente después de la Guerra de Secesión, y que promueven principalmente la xenofobia, así como la supremacía de la raza blanca, homofobia, el antisemitismo, racismo, anticomunismo.</a:t>
            </a:r>
            <a:r>
              <a:rPr lang="es-ES" sz="2000" i="1" baseline="30000" dirty="0" smtClean="0">
                <a:solidFill>
                  <a:srgbClr val="FF0000"/>
                </a:solidFill>
              </a:rPr>
              <a:t> </a:t>
            </a:r>
            <a:r>
              <a:rPr lang="es-ES" sz="2000" i="1" dirty="0" smtClean="0">
                <a:solidFill>
                  <a:srgbClr val="FF0000"/>
                </a:solidFill>
              </a:rPr>
              <a:t>Con frecuencia, estas organizaciones han recurrido al terrorismo, la violencia y actos intimidatorios como la quema de cruces, para oprimir a sus víctimas.</a:t>
            </a:r>
          </a:p>
          <a:p>
            <a:pPr algn="ctr"/>
            <a:r>
              <a:rPr lang="es-ES" sz="2000" i="1" dirty="0" smtClean="0">
                <a:solidFill>
                  <a:srgbClr val="FF0000"/>
                </a:solidFill>
              </a:rPr>
              <a:t>La primera encarnación del Klan fue fundada a finales de 1865 por veteranos después de la Guerra de Secesión, quienes quisieron resistirse a la Reconstrucción. La organización adoptó rápidamente métodos violentos para conseguir sus fines. Sin embargo, hubo una reacción que en poco tiempo llevó a la organización al declive, pues las élites sureñas veían al Klan como un pretexto para que las tropas federales estuvieran activas en los Estados del Sur. El KKK fue formalmente disuelto en 1870 por el Presidente republicano Ulysses S. Grant, a través del Acta de derechos civiles de 1871 (conocida como "El Acta Ku-Klux Klan</a:t>
            </a:r>
            <a:r>
              <a:rPr lang="es-ES" sz="2000" i="1" dirty="0" smtClean="0"/>
              <a:t>").</a:t>
            </a:r>
          </a:p>
        </p:txBody>
      </p:sp>
    </p:spTree>
  </p:cSld>
  <p:clrMapOvr>
    <a:masterClrMapping/>
  </p:clrMapOvr>
  <p:transition spd="slow" advTm="52000">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lynching-by-kkk-with-women.jpg"/>
          <p:cNvPicPr>
            <a:picLocks noChangeAspect="1" noChangeArrowheads="1"/>
          </p:cNvPicPr>
          <p:nvPr/>
        </p:nvPicPr>
        <p:blipFill>
          <a:blip r:embed="rId2"/>
          <a:srcRect/>
          <a:stretch>
            <a:fillRect/>
          </a:stretch>
        </p:blipFill>
        <p:spPr bwMode="auto">
          <a:xfrm>
            <a:off x="0" y="0"/>
            <a:ext cx="9144000" cy="7072338"/>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1926_KuKluxKlan_desfile.jpg"/>
          <p:cNvPicPr>
            <a:picLocks noChangeAspect="1" noChangeArrowheads="1"/>
          </p:cNvPicPr>
          <p:nvPr/>
        </p:nvPicPr>
        <p:blipFill>
          <a:blip r:embed="rId2"/>
          <a:srcRect/>
          <a:stretch>
            <a:fillRect/>
          </a:stretch>
        </p:blipFill>
        <p:spPr bwMode="auto">
          <a:xfrm>
            <a:off x="1071538" y="0"/>
            <a:ext cx="6616764" cy="7072338"/>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Burning-cross2.jpg"/>
          <p:cNvPicPr>
            <a:picLocks noChangeAspect="1" noChangeArrowheads="1"/>
          </p:cNvPicPr>
          <p:nvPr/>
        </p:nvPicPr>
        <p:blipFill>
          <a:blip r:embed="rId2"/>
          <a:srcRect/>
          <a:stretch>
            <a:fillRect/>
          </a:stretch>
        </p:blipFill>
        <p:spPr bwMode="auto">
          <a:xfrm>
            <a:off x="0" y="0"/>
            <a:ext cx="9144000" cy="6915394"/>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1000108"/>
            <a:ext cx="7500990" cy="4524315"/>
          </a:xfrm>
          <a:prstGeom prst="rect">
            <a:avLst/>
          </a:prstGeom>
        </p:spPr>
        <p:txBody>
          <a:bodyPr wrap="square">
            <a:spAutoFit/>
          </a:bodyPr>
          <a:lstStyle/>
          <a:p>
            <a:pPr algn="ctr"/>
            <a:r>
              <a:rPr lang="es-ES" sz="2400" i="1" dirty="0" smtClean="0">
                <a:solidFill>
                  <a:srgbClr val="FF0000"/>
                </a:solidFill>
              </a:rPr>
              <a:t>En 1915 se fundó una nueva asociación que utilizaba el mismo nombre, inspirada por el poder que tenían los medios de comunicación de masas. La película El nacimiento de una nación y el antisemitismo mostrado en las crónicas periodísticas del juicio y linchamiento del asesino Leo </a:t>
            </a:r>
            <a:r>
              <a:rPr lang="es-ES" sz="2400" i="1" dirty="0" smtClean="0">
                <a:solidFill>
                  <a:srgbClr val="FF0000"/>
                </a:solidFill>
              </a:rPr>
              <a:t>Frank, una </a:t>
            </a:r>
            <a:r>
              <a:rPr lang="es-ES" sz="2400" i="1" dirty="0" smtClean="0">
                <a:solidFill>
                  <a:srgbClr val="FF0000"/>
                </a:solidFill>
              </a:rPr>
              <a:t>organización más formal, con miembros registrados y con una estructura estatal y nacional. El número de miembros llegó a ser de 4 a 5 </a:t>
            </a:r>
            <a:r>
              <a:rPr lang="es-ES" sz="2400" i="1" dirty="0" smtClean="0">
                <a:solidFill>
                  <a:srgbClr val="FF0000"/>
                </a:solidFill>
              </a:rPr>
              <a:t>millones.</a:t>
            </a:r>
            <a:r>
              <a:rPr lang="es-ES" sz="2400" i="1" baseline="30000" dirty="0" smtClean="0">
                <a:solidFill>
                  <a:srgbClr val="FF0000"/>
                </a:solidFill>
              </a:rPr>
              <a:t> </a:t>
            </a:r>
            <a:r>
              <a:rPr lang="es-ES" sz="2400" i="1" dirty="0" smtClean="0">
                <a:solidFill>
                  <a:srgbClr val="FF0000"/>
                </a:solidFill>
              </a:rPr>
              <a:t>La </a:t>
            </a:r>
            <a:r>
              <a:rPr lang="es-ES" sz="2400" i="1" dirty="0" smtClean="0">
                <a:solidFill>
                  <a:srgbClr val="FF0000"/>
                </a:solidFill>
              </a:rPr>
              <a:t>popularidad del Klan comenzó a caer en la Gran depresión de 1929 y durante la Segunda Guerra Mundial, ya que algunos miembros destacados del Klan protagonizaron escándalos por apoyar a la Alemania nazi.</a:t>
            </a:r>
            <a:endParaRPr lang="es-ES" sz="2400" i="1" dirty="0">
              <a:solidFill>
                <a:srgbClr val="FF0000"/>
              </a:solidFill>
            </a:endParaRPr>
          </a:p>
        </p:txBody>
      </p:sp>
    </p:spTree>
  </p:cSld>
  <p:clrMapOvr>
    <a:masterClrMapping/>
  </p:clrMapOvr>
  <p:transition spd="slow" advTm="33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C:\Documents and Settings\Dell\Escritorio\Klan-in-gainesville.jpg"/>
          <p:cNvPicPr>
            <a:picLocks noChangeAspect="1" noChangeArrowheads="1"/>
          </p:cNvPicPr>
          <p:nvPr/>
        </p:nvPicPr>
        <p:blipFill>
          <a:blip r:embed="rId3"/>
          <a:srcRect/>
          <a:stretch>
            <a:fillRect/>
          </a:stretch>
        </p:blipFill>
        <p:spPr bwMode="auto">
          <a:xfrm>
            <a:off x="0" y="0"/>
            <a:ext cx="9144000" cy="6849450"/>
          </a:xfrm>
          <a:prstGeom prst="rect">
            <a:avLst/>
          </a:prstGeom>
          <a:noFill/>
        </p:spPr>
      </p:pic>
    </p:spTree>
  </p:cSld>
  <p:clrMapOvr>
    <a:masterClrMapping/>
  </p:clrMapOvr>
  <p:transition spd="slow" advTm="6000">
    <p:split orient="vert"/>
    <p:sndAc>
      <p:stSnd>
        <p:snd r:embed="rId2" name="The-Shadows-You-Keep-Me-Hangin-On.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kkk   FF.jpg"/>
          <p:cNvPicPr>
            <a:picLocks noChangeAspect="1" noChangeArrowheads="1"/>
          </p:cNvPicPr>
          <p:nvPr/>
        </p:nvPicPr>
        <p:blipFill>
          <a:blip r:embed="rId2"/>
          <a:srcRect/>
          <a:stretch>
            <a:fillRect/>
          </a:stretch>
        </p:blipFill>
        <p:spPr bwMode="auto">
          <a:xfrm>
            <a:off x="0" y="0"/>
            <a:ext cx="9144000" cy="7429528"/>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28596" y="714356"/>
            <a:ext cx="8429652" cy="5632311"/>
          </a:xfrm>
          <a:prstGeom prst="rect">
            <a:avLst/>
          </a:prstGeom>
        </p:spPr>
        <p:txBody>
          <a:bodyPr wrap="square">
            <a:spAutoFit/>
          </a:bodyPr>
          <a:lstStyle/>
          <a:p>
            <a:pPr algn="ctr"/>
            <a:r>
              <a:rPr lang="es-ES" i="1" dirty="0" smtClean="0">
                <a:solidFill>
                  <a:srgbClr val="FF0000"/>
                </a:solidFill>
              </a:rPr>
              <a:t>La llamada Gran Depresión se originó en los Estados Unidos, a partir de la caída de la bolsa del 29 de octubre de 1929 (conocido como Martes </a:t>
            </a:r>
            <a:r>
              <a:rPr lang="es-ES" i="1" dirty="0" smtClean="0">
                <a:solidFill>
                  <a:srgbClr val="FF0000"/>
                </a:solidFill>
              </a:rPr>
              <a:t>Negro</a:t>
            </a:r>
            <a:r>
              <a:rPr lang="es-ES" i="1" dirty="0" smtClean="0">
                <a:solidFill>
                  <a:srgbClr val="FF0000"/>
                </a:solidFill>
              </a:rPr>
              <a:t>,</a:t>
            </a:r>
            <a:r>
              <a:rPr lang="es-ES" i="1" dirty="0" smtClean="0">
                <a:solidFill>
                  <a:srgbClr val="FF0000"/>
                </a:solidFill>
              </a:rPr>
              <a:t> </a:t>
            </a:r>
            <a:r>
              <a:rPr lang="es-ES" i="1" dirty="0" smtClean="0">
                <a:solidFill>
                  <a:srgbClr val="FF0000"/>
                </a:solidFill>
              </a:rPr>
              <a:t>aunque cinco días antes, el 24 de octubre, ya se había producido el Jueves Negro), y rápidamente se extendió a casi todos los países del mundo.</a:t>
            </a:r>
          </a:p>
          <a:p>
            <a:pPr algn="ctr"/>
            <a:r>
              <a:rPr lang="es-ES" i="1" dirty="0" smtClean="0">
                <a:solidFill>
                  <a:srgbClr val="FF0000"/>
                </a:solidFill>
              </a:rPr>
              <a:t>La depresión tuvo efectos devastadores en casi todos los países, ricos y pobres. La renta </a:t>
            </a:r>
            <a:r>
              <a:rPr lang="es-ES" i="1" dirty="0" smtClean="0">
                <a:solidFill>
                  <a:srgbClr val="FF0000"/>
                </a:solidFill>
              </a:rPr>
              <a:t>nacional</a:t>
            </a:r>
            <a:r>
              <a:rPr lang="es-ES" i="1" dirty="0" smtClean="0">
                <a:solidFill>
                  <a:srgbClr val="FF0000"/>
                </a:solidFill>
              </a:rPr>
              <a:t> a </a:t>
            </a:r>
            <a:r>
              <a:rPr lang="es-ES" i="1" dirty="0" smtClean="0">
                <a:solidFill>
                  <a:srgbClr val="FF0000"/>
                </a:solidFill>
              </a:rPr>
              <a:t>los </a:t>
            </a:r>
            <a:r>
              <a:rPr lang="es-ES" i="1" dirty="0" smtClean="0">
                <a:solidFill>
                  <a:srgbClr val="FF0000"/>
                </a:solidFill>
              </a:rPr>
              <a:t>ingresos fiscales, los beneficios y los precios cayeron, y el comercio </a:t>
            </a:r>
            <a:r>
              <a:rPr lang="es-ES" i="1" dirty="0" smtClean="0">
                <a:solidFill>
                  <a:srgbClr val="FF0000"/>
                </a:solidFill>
              </a:rPr>
              <a:t>internacional</a:t>
            </a:r>
            <a:r>
              <a:rPr lang="es-ES" i="1" dirty="0" smtClean="0">
                <a:solidFill>
                  <a:srgbClr val="FF0000"/>
                </a:solidFill>
              </a:rPr>
              <a:t> </a:t>
            </a:r>
            <a:r>
              <a:rPr lang="es-ES" i="1" dirty="0" smtClean="0">
                <a:solidFill>
                  <a:srgbClr val="FF0000"/>
                </a:solidFill>
              </a:rPr>
              <a:t>descendió </a:t>
            </a:r>
            <a:r>
              <a:rPr lang="es-ES" i="1" dirty="0" smtClean="0">
                <a:solidFill>
                  <a:srgbClr val="FF0000"/>
                </a:solidFill>
              </a:rPr>
              <a:t>entre un 50 y un 66%. El desempleo en los Estados Unidos aumentó al 25%, y en algunos países alcanzó el 33</a:t>
            </a:r>
            <a:r>
              <a:rPr lang="es-ES" i="1" dirty="0" smtClean="0">
                <a:solidFill>
                  <a:srgbClr val="FF0000"/>
                </a:solidFill>
              </a:rPr>
              <a:t>%. </a:t>
            </a:r>
            <a:r>
              <a:rPr lang="es-ES" i="1" dirty="0" smtClean="0">
                <a:solidFill>
                  <a:srgbClr val="FF0000"/>
                </a:solidFill>
              </a:rPr>
              <a:t>Ciudades de todo el mundo se vieron gravemente afectadas, especialmente las que dependían de la industria pesada, y la construcción se detuvo prácticamente en muchas áreas. La agricultura y las zonas rurales sufrieron la caída de los precios de las cosechas que alcanzó aproximadamente un 60</a:t>
            </a:r>
            <a:r>
              <a:rPr lang="es-ES" i="1" dirty="0" smtClean="0">
                <a:solidFill>
                  <a:srgbClr val="FF0000"/>
                </a:solidFill>
              </a:rPr>
              <a:t>%.</a:t>
            </a:r>
            <a:r>
              <a:rPr lang="es-ES" i="1" baseline="30000" dirty="0" smtClean="0">
                <a:solidFill>
                  <a:srgbClr val="FF0000"/>
                </a:solidFill>
              </a:rPr>
              <a:t> </a:t>
            </a:r>
            <a:r>
              <a:rPr lang="es-ES" i="1" dirty="0" smtClean="0">
                <a:solidFill>
                  <a:srgbClr val="FF0000"/>
                </a:solidFill>
              </a:rPr>
              <a:t>Ante </a:t>
            </a:r>
            <a:r>
              <a:rPr lang="es-ES" i="1" dirty="0" smtClean="0">
                <a:solidFill>
                  <a:srgbClr val="FF0000"/>
                </a:solidFill>
              </a:rPr>
              <a:t>la caída de la demanda, las zonas dependientes de las industrias del sector primario, con pocas fuentes alternativas de empleo, fueron las más </a:t>
            </a:r>
            <a:r>
              <a:rPr lang="es-ES" i="1" dirty="0" smtClean="0">
                <a:solidFill>
                  <a:srgbClr val="FF0000"/>
                </a:solidFill>
              </a:rPr>
              <a:t>perjudicadas.</a:t>
            </a:r>
            <a:r>
              <a:rPr lang="es-ES" i="1" baseline="30000" dirty="0" smtClean="0">
                <a:solidFill>
                  <a:srgbClr val="FF0000"/>
                </a:solidFill>
              </a:rPr>
              <a:t> </a:t>
            </a:r>
            <a:r>
              <a:rPr lang="es-ES" i="1" dirty="0" smtClean="0">
                <a:solidFill>
                  <a:srgbClr val="FF0000"/>
                </a:solidFill>
              </a:rPr>
              <a:t>Los </a:t>
            </a:r>
            <a:r>
              <a:rPr lang="es-ES" i="1" dirty="0" smtClean="0">
                <a:solidFill>
                  <a:srgbClr val="FF0000"/>
                </a:solidFill>
              </a:rPr>
              <a:t>países comenzaron a recuperarse a mediados de la década de 1930, pero sus efectos negativos en muchos países duraron hasta el comienzo de la Segunda Guerra Mundial</a:t>
            </a:r>
            <a:r>
              <a:rPr lang="es-ES" i="1" dirty="0" smtClean="0">
                <a:solidFill>
                  <a:srgbClr val="FF0000"/>
                </a:solidFill>
              </a:rPr>
              <a:t>. </a:t>
            </a:r>
            <a:r>
              <a:rPr lang="es-ES" i="1" dirty="0" smtClean="0">
                <a:solidFill>
                  <a:srgbClr val="FF0000"/>
                </a:solidFill>
              </a:rPr>
              <a:t>La elección como presidente de Franklin Delano </a:t>
            </a:r>
            <a:r>
              <a:rPr lang="es-ES" i="1" dirty="0" smtClean="0">
                <a:solidFill>
                  <a:srgbClr val="FF0000"/>
                </a:solidFill>
              </a:rPr>
              <a:t>Roosevelt</a:t>
            </a:r>
            <a:r>
              <a:rPr lang="es-ES" i="1" dirty="0" smtClean="0">
                <a:solidFill>
                  <a:srgbClr val="FF0000"/>
                </a:solidFill>
              </a:rPr>
              <a:t> </a:t>
            </a:r>
            <a:r>
              <a:rPr lang="es-ES" i="1" dirty="0" smtClean="0">
                <a:solidFill>
                  <a:srgbClr val="FF0000"/>
                </a:solidFill>
              </a:rPr>
              <a:t>y </a:t>
            </a:r>
            <a:r>
              <a:rPr lang="es-ES" i="1" dirty="0" smtClean="0">
                <a:solidFill>
                  <a:srgbClr val="FF0000"/>
                </a:solidFill>
              </a:rPr>
              <a:t>el establecimiento del New Deal en 1932 marcó el inicio del final de la Gran Depresión en Estados Unidos. Sin embargo, en Alemania, la desaparición de la financiación exterior, a principios de la década de 1930, y el aumento de las dificultades económicas, propiciaron la aparición del </a:t>
            </a:r>
            <a:r>
              <a:rPr lang="es-ES" i="1" dirty="0" smtClean="0">
                <a:solidFill>
                  <a:srgbClr val="FF0000"/>
                </a:solidFill>
              </a:rPr>
              <a:t>nacional-socialismo</a:t>
            </a:r>
            <a:r>
              <a:rPr lang="es-ES" i="1" dirty="0" smtClean="0">
                <a:solidFill>
                  <a:srgbClr val="FF0000"/>
                </a:solidFill>
              </a:rPr>
              <a:t> </a:t>
            </a:r>
            <a:r>
              <a:rPr lang="es-ES" i="1" dirty="0" smtClean="0">
                <a:solidFill>
                  <a:srgbClr val="FF0000"/>
                </a:solidFill>
              </a:rPr>
              <a:t>y </a:t>
            </a:r>
            <a:r>
              <a:rPr lang="es-ES" i="1" dirty="0" smtClean="0">
                <a:solidFill>
                  <a:srgbClr val="FF0000"/>
                </a:solidFill>
              </a:rPr>
              <a:t>la llegada al poder de Adolf Hitler.</a:t>
            </a:r>
            <a:endParaRPr lang="es-ES" i="1" dirty="0">
              <a:solidFill>
                <a:srgbClr val="FF0000"/>
              </a:solidFill>
            </a:endParaRPr>
          </a:p>
        </p:txBody>
      </p:sp>
    </p:spTree>
  </p:cSld>
  <p:clrMapOvr>
    <a:masterClrMapping/>
  </p:clrMapOvr>
  <p:transition spd="slow" advTm="70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kkk-ku-klux-klan1.jpg"/>
          <p:cNvPicPr>
            <a:picLocks noChangeAspect="1" noChangeArrowheads="1"/>
          </p:cNvPicPr>
          <p:nvPr/>
        </p:nvPicPr>
        <p:blipFill>
          <a:blip r:embed="rId2"/>
          <a:srcRect/>
          <a:stretch>
            <a:fillRect/>
          </a:stretch>
        </p:blipFill>
        <p:spPr bwMode="auto">
          <a:xfrm>
            <a:off x="0" y="0"/>
            <a:ext cx="9173381"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L KU KUS CLAN\GGGG.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857232"/>
            <a:ext cx="8143932" cy="5078313"/>
          </a:xfrm>
          <a:prstGeom prst="rect">
            <a:avLst/>
          </a:prstGeom>
        </p:spPr>
        <p:txBody>
          <a:bodyPr wrap="square">
            <a:spAutoFit/>
          </a:bodyPr>
          <a:lstStyle/>
          <a:p>
            <a:r>
              <a:rPr lang="es-ES" i="1" dirty="0" smtClean="0">
                <a:solidFill>
                  <a:srgbClr val="FF0000"/>
                </a:solidFill>
              </a:rPr>
              <a:t>Casi 136 años después de la muerte de </a:t>
            </a:r>
            <a:r>
              <a:rPr lang="es-ES" b="1" i="1" dirty="0" smtClean="0">
                <a:solidFill>
                  <a:srgbClr val="FF0000"/>
                </a:solidFill>
              </a:rPr>
              <a:t>Nathan Bedford Forrest,</a:t>
            </a:r>
            <a:r>
              <a:rPr lang="es-ES" i="1" dirty="0" smtClean="0">
                <a:solidFill>
                  <a:srgbClr val="FF0000"/>
                </a:solidFill>
              </a:rPr>
              <a:t> un general de la guerra civil de EEUU acusado de ser uno de los primeros integrantes del Ku Klux Klan, esta organización racista vuelve a asomarse para reavivar las tensiones raciales en el país norteamericano.</a:t>
            </a:r>
          </a:p>
          <a:p>
            <a:r>
              <a:rPr lang="es-ES" i="1" dirty="0" smtClean="0">
                <a:solidFill>
                  <a:srgbClr val="FF0000"/>
                </a:solidFill>
              </a:rPr>
              <a:t>El nuevo documental de VICE, ‘Triple odio’, muestra el despertar de nuevas manifestaciones del </a:t>
            </a:r>
            <a:r>
              <a:rPr lang="es-ES" b="1" i="1" dirty="0" smtClean="0">
                <a:solidFill>
                  <a:srgbClr val="FF0000"/>
                </a:solidFill>
              </a:rPr>
              <a:t>Ku Klux Klan</a:t>
            </a:r>
            <a:r>
              <a:rPr lang="es-ES" i="1" dirty="0" smtClean="0">
                <a:solidFill>
                  <a:srgbClr val="FF0000"/>
                </a:solidFill>
              </a:rPr>
              <a:t> ante la decisión de los ayuntamientos de Memphis de modificar el nombre de tres parques que honraban a las tropas Confederadas de la Guerra de Secesión estadounidense.</a:t>
            </a:r>
          </a:p>
          <a:p>
            <a:r>
              <a:rPr lang="es-ES" i="1" dirty="0" smtClean="0">
                <a:solidFill>
                  <a:srgbClr val="FF0000"/>
                </a:solidFill>
              </a:rPr>
              <a:t>Uno de ellos, el Nathan Bedford Forrest Park, homenajeaba la figura de uno de los generales estadounidenses más laureados pero con una trayectoria manchada por su supuesta participación en cientos de asesinatos racistas. Una vez anunciado el cambio de nombre a principios de este año, el pasado 30 de marzo el KKK convocó a miles de seguidores en el Motel Lorraine, el mismo lugar donde Mather Luther King fue asesinado cinco días antes del 45º aniversario su muerte. </a:t>
            </a:r>
            <a:br>
              <a:rPr lang="es-ES" i="1" dirty="0" smtClean="0">
                <a:solidFill>
                  <a:srgbClr val="FF0000"/>
                </a:solidFill>
              </a:rPr>
            </a:br>
            <a:endParaRPr lang="es-ES" i="1" dirty="0" smtClean="0">
              <a:solidFill>
                <a:srgbClr val="FF0000"/>
              </a:solidFill>
            </a:endParaRPr>
          </a:p>
          <a:p>
            <a:r>
              <a:rPr lang="es-ES" i="1" dirty="0" smtClean="0">
                <a:solidFill>
                  <a:srgbClr val="FF0000"/>
                </a:solidFill>
              </a:rPr>
              <a:t>‘Triple odio’, rodado en Memphis en marzo de 2013, nos acerca al mundo secreto del Ku Klux Klan, a la respuesta de las bandas rivales de Memphis y a los últimos movimientos de esta organización xenófoba que continúa viva en Estados Unidos.</a:t>
            </a:r>
            <a:endParaRPr lang="es-ES" i="1" dirty="0">
              <a:solidFill>
                <a:srgbClr val="FF0000"/>
              </a:solidFill>
            </a:endParaRPr>
          </a:p>
        </p:txBody>
      </p:sp>
    </p:spTree>
  </p:cSld>
  <p:clrMapOvr>
    <a:masterClrMapping/>
  </p:clrMapOvr>
  <p:transition spd="slow" advTm="49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KKK-CrystalPool.jpg"/>
          <p:cNvPicPr>
            <a:picLocks noChangeAspect="1" noChangeArrowheads="1"/>
          </p:cNvPicPr>
          <p:nvPr/>
        </p:nvPicPr>
        <p:blipFill>
          <a:blip r:embed="rId2"/>
          <a:srcRect/>
          <a:stretch>
            <a:fillRect/>
          </a:stretch>
        </p:blipFill>
        <p:spPr bwMode="auto">
          <a:xfrm>
            <a:off x="-1" y="0"/>
            <a:ext cx="9212269"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repositorio_obj_2218_1387881895.jpg"/>
          <p:cNvPicPr>
            <a:picLocks noChangeAspect="1" noChangeArrowheads="1"/>
          </p:cNvPicPr>
          <p:nvPr/>
        </p:nvPicPr>
        <p:blipFill>
          <a:blip r:embed="rId2"/>
          <a:srcRect/>
          <a:stretch>
            <a:fillRect/>
          </a:stretch>
        </p:blipFill>
        <p:spPr bwMode="auto">
          <a:xfrm>
            <a:off x="-6000750" y="-1500188"/>
            <a:ext cx="16105188" cy="9429751"/>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EL KU KUS CLAN\kkk.jpg"/>
          <p:cNvPicPr>
            <a:picLocks noChangeAspect="1" noChangeArrowheads="1"/>
          </p:cNvPicPr>
          <p:nvPr/>
        </p:nvPicPr>
        <p:blipFill>
          <a:blip r:embed="rId2"/>
          <a:srcRect/>
          <a:stretch>
            <a:fillRect/>
          </a:stretch>
        </p:blipFill>
        <p:spPr bwMode="auto">
          <a:xfrm>
            <a:off x="0" y="0"/>
            <a:ext cx="9132930"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PA-8668354.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3" name="2 Rectángulo"/>
          <p:cNvSpPr/>
          <p:nvPr/>
        </p:nvSpPr>
        <p:spPr>
          <a:xfrm>
            <a:off x="1214414" y="357166"/>
            <a:ext cx="1928826" cy="428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42910" y="4500570"/>
            <a:ext cx="7929618" cy="2031325"/>
          </a:xfrm>
          <a:prstGeom prst="rect">
            <a:avLst/>
          </a:prstGeom>
          <a:ln>
            <a:solidFill>
              <a:srgbClr val="FF0000"/>
            </a:solidFill>
          </a:ln>
        </p:spPr>
        <p:txBody>
          <a:bodyPr wrap="square">
            <a:spAutoFit/>
          </a:bodyPr>
          <a:lstStyle/>
          <a:p>
            <a:pPr algn="ctr"/>
            <a:r>
              <a:rPr lang="es-ES" b="1" dirty="0" smtClean="0">
                <a:solidFill>
                  <a:srgbClr val="FF0000"/>
                </a:solidFill>
              </a:rPr>
              <a:t>El movimiento del Ku Klux Klan ha resurgido con bastante fuerza en EE UU</a:t>
            </a:r>
            <a:r>
              <a:rPr lang="es-ES" dirty="0" smtClean="0">
                <a:solidFill>
                  <a:srgbClr val="FF0000"/>
                </a:solidFill>
              </a:rPr>
              <a:t>, sobre todo desde que Barack Obama, un hombre afrodescendiente, asumió la presidencia del país. Este grupo también se ha manifestado contra los derechos de los homosexuales y los cambios radicales en la población.</a:t>
            </a:r>
          </a:p>
          <a:p>
            <a:pPr algn="ctr"/>
            <a:r>
              <a:rPr lang="es-ES" dirty="0" smtClean="0">
                <a:solidFill>
                  <a:srgbClr val="FF0000"/>
                </a:solidFill>
              </a:rPr>
              <a:t>Este grupo se hacen llamar </a:t>
            </a:r>
            <a:r>
              <a:rPr lang="es-ES" b="1" dirty="0" smtClean="0">
                <a:solidFill>
                  <a:srgbClr val="FF0000"/>
                </a:solidFill>
              </a:rPr>
              <a:t>la orden de los Caballeros de la Brigada Rebelde del Ku Klux Klan</a:t>
            </a:r>
            <a:r>
              <a:rPr lang="es-ES" dirty="0" smtClean="0">
                <a:solidFill>
                  <a:srgbClr val="FF0000"/>
                </a:solidFill>
              </a:rPr>
              <a:t>. En siguientes las imágenes los podemos apreciar celebrando un rito dentro de una propiedad privada en Martinsville en Virginia.</a:t>
            </a:r>
            <a:endParaRPr lang="es-ES" dirty="0">
              <a:solidFill>
                <a:srgbClr val="FF0000"/>
              </a:solidFill>
            </a:endParaRPr>
          </a:p>
        </p:txBody>
      </p:sp>
      <p:pic>
        <p:nvPicPr>
          <p:cNvPr id="3" name="Picture 2" descr="C:\Documents and Settings\Dell\Escritorio\EL KU KUS CLAN\559098.jpg"/>
          <p:cNvPicPr>
            <a:picLocks noChangeAspect="1" noChangeArrowheads="1"/>
          </p:cNvPicPr>
          <p:nvPr/>
        </p:nvPicPr>
        <p:blipFill>
          <a:blip r:embed="rId2"/>
          <a:srcRect/>
          <a:stretch>
            <a:fillRect/>
          </a:stretch>
        </p:blipFill>
        <p:spPr bwMode="auto">
          <a:xfrm>
            <a:off x="0" y="0"/>
            <a:ext cx="9258300" cy="4000504"/>
          </a:xfrm>
          <a:prstGeom prst="rect">
            <a:avLst/>
          </a:prstGeom>
          <a:noFill/>
        </p:spPr>
      </p:pic>
    </p:spTree>
  </p:cSld>
  <p:clrMapOvr>
    <a:masterClrMapping/>
  </p:clrMapOvr>
  <p:transition spd="slow" advTm="30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EL KU KUS CLAN\ku09.jpg"/>
          <p:cNvPicPr>
            <a:picLocks noChangeAspect="1" noChangeArrowheads="1"/>
          </p:cNvPicPr>
          <p:nvPr/>
        </p:nvPicPr>
        <p:blipFill>
          <a:blip r:embed="rId2"/>
          <a:srcRect/>
          <a:stretch>
            <a:fillRect/>
          </a:stretch>
        </p:blipFill>
        <p:spPr bwMode="auto">
          <a:xfrm>
            <a:off x="0" y="0"/>
            <a:ext cx="9148925"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5500702"/>
            <a:ext cx="8286776" cy="1200329"/>
          </a:xfrm>
          <a:prstGeom prst="rect">
            <a:avLst/>
          </a:prstGeom>
          <a:ln>
            <a:solidFill>
              <a:srgbClr val="FF0000"/>
            </a:solidFill>
          </a:ln>
        </p:spPr>
        <p:txBody>
          <a:bodyPr wrap="square">
            <a:spAutoFit/>
          </a:bodyPr>
          <a:lstStyle/>
          <a:p>
            <a:pPr algn="ctr"/>
            <a:r>
              <a:rPr lang="es-ES" i="1" dirty="0" smtClean="0">
                <a:solidFill>
                  <a:srgbClr val="FF0000"/>
                </a:solidFill>
              </a:rPr>
              <a:t>El Imperio Invisible ha experimentado un resurgir en Virginia, con protestas y ceremonias en las que se prenden fuego cruces para manifestarse contra los derechos de los homosexuales, los cambios raciales en la población, y en contra de que Barack Obama, de raza negra, lidere el país.</a:t>
            </a:r>
            <a:endParaRPr lang="es-ES" i="1" dirty="0">
              <a:solidFill>
                <a:srgbClr val="FF0000"/>
              </a:solidFill>
            </a:endParaRPr>
          </a:p>
        </p:txBody>
      </p:sp>
      <p:pic>
        <p:nvPicPr>
          <p:cNvPr id="3" name="Picture 2" descr="C:\Documents and Settings\Dell\Escritorio\yukkk_1630549c.jpg"/>
          <p:cNvPicPr>
            <a:picLocks noChangeAspect="1" noChangeArrowheads="1"/>
          </p:cNvPicPr>
          <p:nvPr/>
        </p:nvPicPr>
        <p:blipFill>
          <a:blip r:embed="rId2"/>
          <a:srcRect/>
          <a:stretch>
            <a:fillRect/>
          </a:stretch>
        </p:blipFill>
        <p:spPr bwMode="auto">
          <a:xfrm>
            <a:off x="0" y="0"/>
            <a:ext cx="9144000" cy="5322421"/>
          </a:xfrm>
          <a:prstGeom prst="rect">
            <a:avLst/>
          </a:prstGeom>
          <a:noFill/>
        </p:spPr>
      </p:pic>
    </p:spTree>
  </p:cSld>
  <p:clrMapOvr>
    <a:masterClrMapping/>
  </p:clrMapOvr>
  <p:transition spd="slow" advTm="26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kkk.jpg"/>
          <p:cNvPicPr>
            <a:picLocks noChangeAspect="1" noChangeArrowheads="1"/>
          </p:cNvPicPr>
          <p:nvPr/>
        </p:nvPicPr>
        <p:blipFill>
          <a:blip r:embed="rId2"/>
          <a:srcRect/>
          <a:stretch>
            <a:fillRect/>
          </a:stretch>
        </p:blipFill>
        <p:spPr bwMode="auto">
          <a:xfrm>
            <a:off x="0" y="0"/>
            <a:ext cx="9358346"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EL KU KUS CLAN\ku10.jpg"/>
          <p:cNvPicPr>
            <a:picLocks noChangeAspect="1" noChangeArrowheads="1"/>
          </p:cNvPicPr>
          <p:nvPr/>
        </p:nvPicPr>
        <p:blipFill>
          <a:blip r:embed="rId3"/>
          <a:srcRect/>
          <a:stretch>
            <a:fillRect/>
          </a:stretch>
        </p:blipFill>
        <p:spPr bwMode="auto">
          <a:xfrm>
            <a:off x="0" y="0"/>
            <a:ext cx="9148926" cy="6858000"/>
          </a:xfrm>
          <a:prstGeom prst="rect">
            <a:avLst/>
          </a:prstGeom>
          <a:noFill/>
        </p:spPr>
      </p:pic>
    </p:spTree>
  </p:cSld>
  <p:clrMapOvr>
    <a:masterClrMapping/>
  </p:clrMapOvr>
  <p:transition spd="slow" advTm="6000">
    <p:split orient="vert"/>
    <p:sndAc>
      <p:stSnd>
        <p:snd r:embed="rId2" name="The-Shadows-The-Lady-In-Red.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4929198"/>
            <a:ext cx="8001056" cy="1754326"/>
          </a:xfrm>
          <a:prstGeom prst="rect">
            <a:avLst/>
          </a:prstGeom>
        </p:spPr>
        <p:txBody>
          <a:bodyPr wrap="square">
            <a:spAutoFit/>
          </a:bodyPr>
          <a:lstStyle/>
          <a:p>
            <a:pPr algn="ctr"/>
            <a:r>
              <a:rPr lang="es-ES" b="1" dirty="0" smtClean="0">
                <a:solidFill>
                  <a:srgbClr val="FF0000"/>
                </a:solidFill>
              </a:rPr>
              <a:t>Mucho se ha dicho sobre los Ku Klux Klan (KKK) a través de los años, exactamente desde su aparición en EE.UU. en el siglo XIX. A pesar de ello, poco se sabe a ciencia cierta sobre sus movimientos y organizaciones que refuerzan su posición de extrema derecha frente a la sociedad. Mitos, realidades y grandes misterios siempre han sido parte de esa secta vigente en el tiempo. Pero conozca un poco más sobre su historia y costumbres.</a:t>
            </a:r>
            <a:endParaRPr lang="es-ES" b="1" dirty="0">
              <a:solidFill>
                <a:srgbClr val="FF0000"/>
              </a:solidFill>
            </a:endParaRPr>
          </a:p>
        </p:txBody>
      </p:sp>
      <p:pic>
        <p:nvPicPr>
          <p:cNvPr id="3" name="Picture 2" descr="C:\Documents and Settings\Dell\Escritorio\74_3_kkk_in_kansas.jpg"/>
          <p:cNvPicPr>
            <a:picLocks noChangeAspect="1" noChangeArrowheads="1"/>
          </p:cNvPicPr>
          <p:nvPr/>
        </p:nvPicPr>
        <p:blipFill>
          <a:blip r:embed="rId2"/>
          <a:srcRect/>
          <a:stretch>
            <a:fillRect/>
          </a:stretch>
        </p:blipFill>
        <p:spPr bwMode="auto">
          <a:xfrm>
            <a:off x="285720" y="214290"/>
            <a:ext cx="8643999" cy="4418254"/>
          </a:xfrm>
          <a:prstGeom prst="rect">
            <a:avLst/>
          </a:prstGeom>
          <a:noFill/>
        </p:spPr>
      </p:pic>
    </p:spTree>
  </p:cSld>
  <p:clrMapOvr>
    <a:masterClrMapping/>
  </p:clrMapOvr>
  <p:transition spd="slow" advTm="30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5357826"/>
            <a:ext cx="8215370" cy="1200329"/>
          </a:xfrm>
          <a:prstGeom prst="rect">
            <a:avLst/>
          </a:prstGeom>
        </p:spPr>
        <p:txBody>
          <a:bodyPr wrap="square">
            <a:spAutoFit/>
          </a:bodyPr>
          <a:lstStyle/>
          <a:p>
            <a:pPr algn="ctr"/>
            <a:r>
              <a:rPr lang="es-ES" b="1" dirty="0" smtClean="0">
                <a:solidFill>
                  <a:srgbClr val="FF0000"/>
                </a:solidFill>
              </a:rPr>
              <a:t>Inculcar a los hombres los principios supremos de la caballería. </a:t>
            </a:r>
          </a:p>
          <a:p>
            <a:pPr algn="ctr"/>
            <a:r>
              <a:rPr lang="es-ES" b="1" dirty="0" smtClean="0">
                <a:solidFill>
                  <a:srgbClr val="FF0000"/>
                </a:solidFill>
              </a:rPr>
              <a:t>Desarrollar su carácter, a la vez que proteger el hogar y la castidad de la mujer. </a:t>
            </a:r>
          </a:p>
          <a:p>
            <a:pPr algn="ctr"/>
            <a:r>
              <a:rPr lang="es-ES" b="1" dirty="0" smtClean="0">
                <a:solidFill>
                  <a:srgbClr val="FF0000"/>
                </a:solidFill>
              </a:rPr>
              <a:t>Adhesión a los principios patriotas que todo americano debe tener. </a:t>
            </a:r>
          </a:p>
          <a:p>
            <a:pPr algn="ctr"/>
            <a:r>
              <a:rPr lang="es-ES" b="1" dirty="0" smtClean="0">
                <a:solidFill>
                  <a:srgbClr val="FF0000"/>
                </a:solidFill>
              </a:rPr>
              <a:t>Con letras más pequeña añadían </a:t>
            </a:r>
            <a:r>
              <a:rPr lang="es-ES" b="1" i="1" dirty="0" smtClean="0">
                <a:solidFill>
                  <a:srgbClr val="FF0000"/>
                </a:solidFill>
              </a:rPr>
              <a:t>"y mantener la supremacía de la raza blanca".</a:t>
            </a:r>
            <a:r>
              <a:rPr lang="es-ES" b="1" dirty="0" smtClean="0">
                <a:solidFill>
                  <a:srgbClr val="FF0000"/>
                </a:solidFill>
              </a:rPr>
              <a:t> </a:t>
            </a:r>
            <a:endParaRPr lang="es-ES" b="1" dirty="0">
              <a:solidFill>
                <a:srgbClr val="FF0000"/>
              </a:solidFill>
            </a:endParaRPr>
          </a:p>
        </p:txBody>
      </p:sp>
      <p:pic>
        <p:nvPicPr>
          <p:cNvPr id="3" name="Picture 2" descr="C:\Documents and Settings\Dell\Escritorio\EL KU KUS CLAN\017135.jpg"/>
          <p:cNvPicPr>
            <a:picLocks noChangeAspect="1" noChangeArrowheads="1"/>
          </p:cNvPicPr>
          <p:nvPr/>
        </p:nvPicPr>
        <p:blipFill>
          <a:blip r:embed="rId2"/>
          <a:srcRect/>
          <a:stretch>
            <a:fillRect/>
          </a:stretch>
        </p:blipFill>
        <p:spPr bwMode="auto">
          <a:xfrm>
            <a:off x="1214414" y="500042"/>
            <a:ext cx="6643703" cy="4463738"/>
          </a:xfrm>
          <a:prstGeom prst="rect">
            <a:avLst/>
          </a:prstGeom>
          <a:noFill/>
        </p:spPr>
      </p:pic>
    </p:spTree>
  </p:cSld>
  <p:clrMapOvr>
    <a:masterClrMapping/>
  </p:clrMapOvr>
  <p:transition spd="slow" advTm="25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EL KU KUS CLAN\ku-klux-klan-resurge-en-estados-unidos3-580x386.jpg"/>
          <p:cNvPicPr>
            <a:picLocks noChangeAspect="1" noChangeArrowheads="1"/>
          </p:cNvPicPr>
          <p:nvPr/>
        </p:nvPicPr>
        <p:blipFill>
          <a:blip r:embed="rId2"/>
          <a:srcRect/>
          <a:stretch>
            <a:fillRect/>
          </a:stretch>
        </p:blipFill>
        <p:spPr bwMode="auto">
          <a:xfrm>
            <a:off x="0" y="0"/>
            <a:ext cx="9231382"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imagesCAWLXUTO.jpg"/>
          <p:cNvPicPr>
            <a:picLocks noChangeAspect="1" noChangeArrowheads="1"/>
          </p:cNvPicPr>
          <p:nvPr/>
        </p:nvPicPr>
        <p:blipFill>
          <a:blip r:embed="rId2"/>
          <a:srcRect/>
          <a:stretch>
            <a:fillRect/>
          </a:stretch>
        </p:blipFill>
        <p:spPr bwMode="auto">
          <a:xfrm>
            <a:off x="0" y="0"/>
            <a:ext cx="9144000" cy="6864853"/>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5572140"/>
            <a:ext cx="8215370" cy="923330"/>
          </a:xfrm>
          <a:prstGeom prst="rect">
            <a:avLst/>
          </a:prstGeom>
        </p:spPr>
        <p:txBody>
          <a:bodyPr wrap="square">
            <a:spAutoFit/>
          </a:bodyPr>
          <a:lstStyle/>
          <a:p>
            <a:pPr algn="ctr"/>
            <a:r>
              <a:rPr lang="es-ES" b="1" dirty="0" smtClean="0">
                <a:solidFill>
                  <a:srgbClr val="FF0000"/>
                </a:solidFill>
              </a:rPr>
              <a:t>Entre otras tradiciones y rituales, los KKK se reúnen en un sitio al aire libre y queman cruces y símbolos como símbolo de su fortaleza, rebeldía y también para recordar a sus antepasados, eso se llama el ritual del fuego. </a:t>
            </a:r>
            <a:endParaRPr lang="es-ES" b="1" dirty="0">
              <a:solidFill>
                <a:srgbClr val="FF0000"/>
              </a:solidFill>
            </a:endParaRPr>
          </a:p>
        </p:txBody>
      </p:sp>
      <p:pic>
        <p:nvPicPr>
          <p:cNvPr id="3" name="Picture 2" descr="C:\Documents and Settings\Dell\Escritorio\EL KU KUS CLAN\Ku-Klux-Klan-sigue-Vice_EDIIMA20130621_0476_13.jpg"/>
          <p:cNvPicPr>
            <a:picLocks noChangeAspect="1" noChangeArrowheads="1"/>
          </p:cNvPicPr>
          <p:nvPr/>
        </p:nvPicPr>
        <p:blipFill>
          <a:blip r:embed="rId2"/>
          <a:srcRect/>
          <a:stretch>
            <a:fillRect/>
          </a:stretch>
        </p:blipFill>
        <p:spPr bwMode="auto">
          <a:xfrm>
            <a:off x="0" y="0"/>
            <a:ext cx="9144000" cy="5286388"/>
          </a:xfrm>
          <a:prstGeom prst="rect">
            <a:avLst/>
          </a:prstGeom>
          <a:noFill/>
        </p:spPr>
      </p:pic>
    </p:spTree>
  </p:cSld>
  <p:clrMapOvr>
    <a:masterClrMapping/>
  </p:clrMapOvr>
  <p:transition spd="slow" advTm="24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EL KU KUS CLAN\ku-klux-klan-resurge-en-estados-unidos2-580x386.jpg"/>
          <p:cNvPicPr>
            <a:picLocks noChangeAspect="1" noChangeArrowheads="1"/>
          </p:cNvPicPr>
          <p:nvPr/>
        </p:nvPicPr>
        <p:blipFill>
          <a:blip r:embed="rId2"/>
          <a:srcRect/>
          <a:stretch>
            <a:fillRect/>
          </a:stretch>
        </p:blipFill>
        <p:spPr bwMode="auto">
          <a:xfrm>
            <a:off x="0" y="0"/>
            <a:ext cx="9231382"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EL KU KUS CLAN\ku07.jpg"/>
          <p:cNvPicPr>
            <a:picLocks noChangeAspect="1" noChangeArrowheads="1"/>
          </p:cNvPicPr>
          <p:nvPr/>
        </p:nvPicPr>
        <p:blipFill>
          <a:blip r:embed="rId2"/>
          <a:srcRect/>
          <a:stretch>
            <a:fillRect/>
          </a:stretch>
        </p:blipFill>
        <p:spPr bwMode="auto">
          <a:xfrm>
            <a:off x="0" y="0"/>
            <a:ext cx="9148927"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EL KU KUS CLAN\ku01222.jpg"/>
          <p:cNvPicPr>
            <a:picLocks noChangeAspect="1" noChangeArrowheads="1"/>
          </p:cNvPicPr>
          <p:nvPr/>
        </p:nvPicPr>
        <p:blipFill>
          <a:blip r:embed="rId2"/>
          <a:srcRect/>
          <a:stretch>
            <a:fillRect/>
          </a:stretch>
        </p:blipFill>
        <p:spPr bwMode="auto">
          <a:xfrm>
            <a:off x="0" y="0"/>
            <a:ext cx="9148927"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EL KU KUS CLAN\ku-klux-klan-resurge-en-estados-unidos6-580x404.jpg"/>
          <p:cNvPicPr>
            <a:picLocks noChangeAspect="1" noChangeArrowheads="1"/>
          </p:cNvPicPr>
          <p:nvPr/>
        </p:nvPicPr>
        <p:blipFill>
          <a:blip r:embed="rId2"/>
          <a:srcRect/>
          <a:stretch>
            <a:fillRect/>
          </a:stretch>
        </p:blipFill>
        <p:spPr bwMode="auto">
          <a:xfrm>
            <a:off x="-1" y="0"/>
            <a:ext cx="9230319"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EL KU KUS CLAN\KuKluxKlan.jpg"/>
          <p:cNvPicPr>
            <a:picLocks noChangeAspect="1" noChangeArrowheads="1"/>
          </p:cNvPicPr>
          <p:nvPr/>
        </p:nvPicPr>
        <p:blipFill>
          <a:blip r:embed="rId2"/>
          <a:srcRect r="2532"/>
          <a:stretch>
            <a:fillRect/>
          </a:stretch>
        </p:blipFill>
        <p:spPr bwMode="auto">
          <a:xfrm>
            <a:off x="0" y="0"/>
            <a:ext cx="5500694" cy="6822569"/>
          </a:xfrm>
          <a:prstGeom prst="rect">
            <a:avLst/>
          </a:prstGeom>
          <a:noFill/>
        </p:spPr>
      </p:pic>
      <p:sp>
        <p:nvSpPr>
          <p:cNvPr id="2" name="1 Rectángulo"/>
          <p:cNvSpPr/>
          <p:nvPr/>
        </p:nvSpPr>
        <p:spPr>
          <a:xfrm>
            <a:off x="5643570" y="785794"/>
            <a:ext cx="3286148" cy="6186309"/>
          </a:xfrm>
          <a:prstGeom prst="rect">
            <a:avLst/>
          </a:prstGeom>
        </p:spPr>
        <p:txBody>
          <a:bodyPr wrap="square">
            <a:spAutoFit/>
          </a:bodyPr>
          <a:lstStyle/>
          <a:p>
            <a:pPr algn="ctr"/>
            <a:r>
              <a:rPr lang="es-ES" b="1" dirty="0" smtClean="0">
                <a:solidFill>
                  <a:srgbClr val="FF0000"/>
                </a:solidFill>
              </a:rPr>
              <a:t>IDENTIDAD CRISTIANA. </a:t>
            </a:r>
          </a:p>
          <a:p>
            <a:pPr algn="ctr"/>
            <a:r>
              <a:rPr lang="es-ES" b="1" dirty="0" smtClean="0">
                <a:solidFill>
                  <a:srgbClr val="FF0000"/>
                </a:solidFill>
              </a:rPr>
              <a:t>Identidad Cristiana es la religión de la mayoría de los Klanners y su teología es defender la Raza Blanca en nombre de Dios. Para ellos el catolicismo es una falsificación diabólica, un invento de Satán para distraer a los cristianos "de la verdad de Nuestro Señor". Para Identidad Cristiana los Blancos Europeos son el "verdadero pueblo elegido de Dios". Para ellos la Biblia habla de los anglosajones, no de los judíos, "que son la semilla del demonio encarnado", creen entender que Gran Bretaña son la "tribu perdida" y que los judíos son descendientes de Caín y del demonio.</a:t>
            </a:r>
            <a:r>
              <a:rPr lang="es-ES" dirty="0" smtClean="0"/>
              <a:t/>
            </a:r>
            <a:br>
              <a:rPr lang="es-ES" dirty="0" smtClean="0"/>
            </a:br>
            <a:endParaRPr lang="es-ES" dirty="0"/>
          </a:p>
        </p:txBody>
      </p:sp>
    </p:spTree>
  </p:cSld>
  <p:clrMapOvr>
    <a:masterClrMapping/>
  </p:clrMapOvr>
  <p:transition spd="slow" advTm="33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EL KU KUS CLAN\ku-klux-klan-resurge-en-estados-unidos-580x400.jpg"/>
          <p:cNvPicPr>
            <a:picLocks noChangeAspect="1" noChangeArrowheads="1"/>
          </p:cNvPicPr>
          <p:nvPr/>
        </p:nvPicPr>
        <p:blipFill>
          <a:blip r:embed="rId2"/>
          <a:srcRect/>
          <a:stretch>
            <a:fillRect/>
          </a:stretch>
        </p:blipFill>
        <p:spPr bwMode="auto">
          <a:xfrm>
            <a:off x="-1" y="0"/>
            <a:ext cx="9633377"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EL KU KUS CLAN\TTT.jpg"/>
          <p:cNvPicPr>
            <a:picLocks noChangeAspect="1" noChangeArrowheads="1"/>
          </p:cNvPicPr>
          <p:nvPr/>
        </p:nvPicPr>
        <p:blipFill>
          <a:blip r:embed="rId2"/>
          <a:srcRect/>
          <a:stretch>
            <a:fillRect/>
          </a:stretch>
        </p:blipFill>
        <p:spPr bwMode="auto">
          <a:xfrm>
            <a:off x="0" y="0"/>
            <a:ext cx="9231384"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582341"/>
            <a:ext cx="6858048" cy="3785652"/>
          </a:xfrm>
          <a:prstGeom prst="rect">
            <a:avLst/>
          </a:prstGeom>
        </p:spPr>
        <p:txBody>
          <a:bodyPr wrap="square">
            <a:spAutoFit/>
          </a:bodyPr>
          <a:lstStyle/>
          <a:p>
            <a:r>
              <a:rPr lang="es-ES" sz="2400" i="1" dirty="0" smtClean="0">
                <a:solidFill>
                  <a:srgbClr val="FF0000"/>
                </a:solidFill>
              </a:rPr>
              <a:t>Entre las muchas señas de identidad del K.K.K. existía una serie de rituales y de formulas para reconocerse entre los miembros y también para relacionarse e infundirse confianza entre los adeptos. Por ejemplo, cuando dos hombres se encontraban en un sitio público se saludaban con estas palabras:</a:t>
            </a:r>
          </a:p>
          <a:p>
            <a:r>
              <a:rPr lang="es-ES" sz="2400" b="1" i="1" dirty="0" smtClean="0">
                <a:solidFill>
                  <a:srgbClr val="FF0000"/>
                </a:solidFill>
              </a:rPr>
              <a:t>¿Ayak?</a:t>
            </a:r>
            <a:r>
              <a:rPr lang="es-ES" sz="2400" i="1" dirty="0" smtClean="0">
                <a:solidFill>
                  <a:srgbClr val="FF0000"/>
                </a:solidFill>
              </a:rPr>
              <a:t> (are you a Klansman?) ¿Es usted un hombre del klan?</a:t>
            </a:r>
          </a:p>
          <a:p>
            <a:r>
              <a:rPr lang="es-ES" sz="2400" b="1" i="1" dirty="0" smtClean="0">
                <a:solidFill>
                  <a:srgbClr val="FF0000"/>
                </a:solidFill>
              </a:rPr>
              <a:t>Akia </a:t>
            </a:r>
            <a:r>
              <a:rPr lang="es-ES" sz="2400" i="1" dirty="0" smtClean="0">
                <a:solidFill>
                  <a:srgbClr val="FF0000"/>
                </a:solidFill>
              </a:rPr>
              <a:t>(a klansman I am) Soy un hombre del klan.</a:t>
            </a:r>
          </a:p>
          <a:p>
            <a:r>
              <a:rPr lang="es-ES" sz="2400" i="1" dirty="0" smtClean="0">
                <a:solidFill>
                  <a:srgbClr val="FF0000"/>
                </a:solidFill>
              </a:rPr>
              <a:t>Luego, apretón de manos, con retorcijón del pulgar.</a:t>
            </a:r>
            <a:endParaRPr lang="es-ES" sz="2400" i="1" dirty="0">
              <a:solidFill>
                <a:srgbClr val="FF0000"/>
              </a:solidFill>
            </a:endParaRPr>
          </a:p>
        </p:txBody>
      </p:sp>
    </p:spTree>
  </p:cSld>
  <p:clrMapOvr>
    <a:masterClrMapping/>
  </p:clrMapOvr>
  <p:transition spd="slow" advTm="25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EL KU KUS CLAN\UUUU.jpg"/>
          <p:cNvPicPr>
            <a:picLocks noChangeAspect="1" noChangeArrowheads="1"/>
          </p:cNvPicPr>
          <p:nvPr/>
        </p:nvPicPr>
        <p:blipFill>
          <a:blip r:embed="rId2"/>
          <a:srcRect/>
          <a:stretch>
            <a:fillRect/>
          </a:stretch>
        </p:blipFill>
        <p:spPr bwMode="auto">
          <a:xfrm>
            <a:off x="-87382" y="0"/>
            <a:ext cx="9231382"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282" y="3564791"/>
            <a:ext cx="8715436" cy="3293209"/>
          </a:xfrm>
          <a:prstGeom prst="rect">
            <a:avLst/>
          </a:prstGeom>
        </p:spPr>
        <p:txBody>
          <a:bodyPr wrap="square">
            <a:spAutoFit/>
          </a:bodyPr>
          <a:lstStyle/>
          <a:p>
            <a:pPr algn="ctr"/>
            <a:r>
              <a:rPr lang="es-ES" sz="2800" b="1" i="1" dirty="0" smtClean="0">
                <a:solidFill>
                  <a:srgbClr val="FF0000"/>
                </a:solidFill>
              </a:rPr>
              <a:t>LO QUE EL KLAN DEFIENDE </a:t>
            </a:r>
            <a:endParaRPr lang="es-ES" sz="2800" i="1" dirty="0" smtClean="0">
              <a:solidFill>
                <a:srgbClr val="FF0000"/>
              </a:solidFill>
            </a:endParaRPr>
          </a:p>
          <a:p>
            <a:pPr algn="ctr"/>
            <a:r>
              <a:rPr lang="es-ES" i="1" dirty="0" smtClean="0">
                <a:solidFill>
                  <a:srgbClr val="FF0000"/>
                </a:solidFill>
              </a:rPr>
              <a:t>1. LA RAZA BLANCA: el insustituible eje de nuestra Nación, de nuestra fe Cristiana y de nuestra alta cultura y tecnología occidentales. </a:t>
            </a:r>
          </a:p>
          <a:p>
            <a:pPr algn="ctr"/>
            <a:r>
              <a:rPr lang="es-ES" i="1" dirty="0" smtClean="0">
                <a:solidFill>
                  <a:srgbClr val="FF0000"/>
                </a:solidFill>
              </a:rPr>
              <a:t>2. AMÉRICA PRIMERO: antes de cualquier influencia de intereses extraños o extranjeros. </a:t>
            </a:r>
          </a:p>
          <a:p>
            <a:pPr algn="ctr"/>
            <a:r>
              <a:rPr lang="es-ES" i="1" dirty="0" smtClean="0">
                <a:solidFill>
                  <a:srgbClr val="FF0000"/>
                </a:solidFill>
              </a:rPr>
              <a:t>3. LA CONSTITUCIÓN: como originalmente fue escrita. El mejor sistema de gobierno ya concebido por el hombre. </a:t>
            </a:r>
          </a:p>
          <a:p>
            <a:pPr algn="ctr"/>
            <a:r>
              <a:rPr lang="es-ES" i="1" dirty="0" smtClean="0">
                <a:solidFill>
                  <a:srgbClr val="FF0000"/>
                </a:solidFill>
              </a:rPr>
              <a:t>4. LIBRE EMPRENDIMIENTO: propiedades privadas y autogestión de los negocios, con un fin de exploración de las altas finanzas. </a:t>
            </a:r>
          </a:p>
          <a:p>
            <a:pPr algn="ctr"/>
            <a:r>
              <a:rPr lang="es-ES" i="1" dirty="0" smtClean="0">
                <a:solidFill>
                  <a:srgbClr val="FF0000"/>
                </a:solidFill>
              </a:rPr>
              <a:t>5. CRISTIANISMO POSITIVO: el derecho del pueblo americano de practicar su fe, incluyendo oraciones en las escuelas. </a:t>
            </a:r>
          </a:p>
          <a:p>
            <a:pPr algn="ctr"/>
            <a:r>
              <a:rPr lang="es-ES" i="1" dirty="0" smtClean="0">
                <a:solidFill>
                  <a:srgbClr val="FF0000"/>
                </a:solidFill>
              </a:rPr>
              <a:t>IMPERIO INVISIBLE </a:t>
            </a:r>
            <a:endParaRPr lang="es-ES" i="1" dirty="0">
              <a:solidFill>
                <a:srgbClr val="FF0000"/>
              </a:solidFill>
            </a:endParaRPr>
          </a:p>
        </p:txBody>
      </p:sp>
      <p:pic>
        <p:nvPicPr>
          <p:cNvPr id="3" name="Picture 2" descr="C:\Documents and Settings\Dell\Escritorio\ku_klux_klan_02.jpg"/>
          <p:cNvPicPr>
            <a:picLocks noChangeAspect="1" noChangeArrowheads="1"/>
          </p:cNvPicPr>
          <p:nvPr/>
        </p:nvPicPr>
        <p:blipFill>
          <a:blip r:embed="rId2"/>
          <a:srcRect/>
          <a:stretch>
            <a:fillRect/>
          </a:stretch>
        </p:blipFill>
        <p:spPr bwMode="auto">
          <a:xfrm>
            <a:off x="-96389" y="0"/>
            <a:ext cx="9240389" cy="3500438"/>
          </a:xfrm>
          <a:prstGeom prst="rect">
            <a:avLst/>
          </a:prstGeom>
          <a:noFill/>
        </p:spPr>
      </p:pic>
    </p:spTree>
  </p:cSld>
  <p:clrMapOvr>
    <a:masterClrMapping/>
  </p:clrMapOvr>
  <p:transition spd="slow" advTm="28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1-28-13-KKK_full_600.jpg"/>
          <p:cNvPicPr>
            <a:picLocks noChangeAspect="1" noChangeArrowheads="1"/>
          </p:cNvPicPr>
          <p:nvPr/>
        </p:nvPicPr>
        <p:blipFill>
          <a:blip r:embed="rId3"/>
          <a:srcRect/>
          <a:stretch>
            <a:fillRect/>
          </a:stretch>
        </p:blipFill>
        <p:spPr bwMode="auto">
          <a:xfrm>
            <a:off x="0" y="0"/>
            <a:ext cx="9215466" cy="6858000"/>
          </a:xfrm>
          <a:prstGeom prst="rect">
            <a:avLst/>
          </a:prstGeom>
          <a:noFill/>
        </p:spPr>
      </p:pic>
    </p:spTree>
  </p:cSld>
  <p:clrMapOvr>
    <a:masterClrMapping/>
  </p:clrMapOvr>
  <p:transition spd="slow" advTm="6000">
    <p:split orient="vert"/>
    <p:sndAc>
      <p:stSnd>
        <p:snd r:embed="rId2" name="The-Shadows-The-Lady-In-Red.wav"/>
      </p:st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143504" y="4143380"/>
            <a:ext cx="3500446" cy="2308324"/>
          </a:xfrm>
          <a:prstGeom prst="rect">
            <a:avLst/>
          </a:prstGeom>
        </p:spPr>
        <p:txBody>
          <a:bodyPr wrap="square">
            <a:spAutoFit/>
          </a:bodyPr>
          <a:lstStyle/>
          <a:p>
            <a:pPr algn="ctr"/>
            <a:r>
              <a:rPr lang="es-ES" b="1" dirty="0" smtClean="0">
                <a:solidFill>
                  <a:srgbClr val="FF0000"/>
                </a:solidFill>
              </a:rPr>
              <a:t>LA CRUZ DEL KLAN </a:t>
            </a:r>
          </a:p>
          <a:p>
            <a:pPr algn="ctr"/>
            <a:r>
              <a:rPr lang="es-ES" b="1" dirty="0" smtClean="0">
                <a:solidFill>
                  <a:srgbClr val="FF0000"/>
                </a:solidFill>
              </a:rPr>
              <a:t>"Nosotros no quemamos la cruz, la encendemos", explica el capellán del grupo al que llaman "Culdee", el nombre de los antiguos sacerdotes druidas escoceses. La cruz iluminada significa que Cristo es la luz del mundo. </a:t>
            </a:r>
            <a:endParaRPr lang="es-ES" b="1" dirty="0">
              <a:solidFill>
                <a:srgbClr val="FF0000"/>
              </a:solidFill>
            </a:endParaRPr>
          </a:p>
        </p:txBody>
      </p:sp>
      <p:pic>
        <p:nvPicPr>
          <p:cNvPr id="3" name="Picture 2" descr="C:\Documents and Settings\Dell\Escritorio\230px-KKK_Burn_resubmit.jpg"/>
          <p:cNvPicPr>
            <a:picLocks noChangeAspect="1" noChangeArrowheads="1"/>
          </p:cNvPicPr>
          <p:nvPr/>
        </p:nvPicPr>
        <p:blipFill>
          <a:blip r:embed="rId2"/>
          <a:srcRect/>
          <a:stretch>
            <a:fillRect/>
          </a:stretch>
        </p:blipFill>
        <p:spPr bwMode="auto">
          <a:xfrm>
            <a:off x="0" y="-15213"/>
            <a:ext cx="4929190" cy="6873213"/>
          </a:xfrm>
          <a:prstGeom prst="rect">
            <a:avLst/>
          </a:prstGeom>
          <a:noFill/>
        </p:spPr>
      </p:pic>
    </p:spTree>
  </p:cSld>
  <p:clrMapOvr>
    <a:masterClrMapping/>
  </p:clrMapOvr>
  <p:transition spd="slow" advTm="17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Ku-Klux-Klan-010.jpg"/>
          <p:cNvPicPr>
            <a:picLocks noChangeAspect="1" noChangeArrowheads="1"/>
          </p:cNvPicPr>
          <p:nvPr/>
        </p:nvPicPr>
        <p:blipFill>
          <a:blip r:embed="rId2"/>
          <a:srcRect/>
          <a:stretch>
            <a:fillRect/>
          </a:stretch>
        </p:blipFill>
        <p:spPr bwMode="auto">
          <a:xfrm>
            <a:off x="0" y="0"/>
            <a:ext cx="9286900" cy="6858000"/>
          </a:xfrm>
          <a:prstGeom prst="rect">
            <a:avLst/>
          </a:prstGeom>
          <a:noFill/>
        </p:spPr>
      </p:pic>
    </p:spTree>
  </p:cSld>
  <p:clrMapOvr>
    <a:masterClrMapping/>
  </p:clrMapOvr>
  <p:transition spd="slow" advTm="6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1746"/>
                                        </p:tgtEl>
                                        <p:attrNameLst>
                                          <p:attrName>r</p:attrName>
                                        </p:attrNameLst>
                                      </p:cBhvr>
                                    </p:animRot>
                                  </p:childTnLst>
                                </p:cTn>
                              </p:par>
                            </p:childTnLst>
                          </p:cTn>
                        </p:par>
                        <p:par>
                          <p:cTn id="7" fill="hold">
                            <p:stCondLst>
                              <p:cond delay="2000"/>
                            </p:stCondLst>
                            <p:childTnLst>
                              <p:par>
                                <p:cTn id="8" presetID="6" presetClass="emph" presetSubtype="0" fill="hold" nodeType="afterEffect">
                                  <p:stCondLst>
                                    <p:cond delay="0"/>
                                  </p:stCondLst>
                                  <p:childTnLst>
                                    <p:animScale>
                                      <p:cBhvr>
                                        <p:cTn id="9" dur="2000" fill="hold"/>
                                        <p:tgtEl>
                                          <p:spTgt spid="3174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357290" y="1000108"/>
            <a:ext cx="5786478" cy="3046970"/>
          </a:xfrm>
          <a:prstGeom prst="rect">
            <a:avLst/>
          </a:prstGeom>
        </p:spPr>
        <p:txBody>
          <a:bodyPr wrap="square" lIns="91422" tIns="45711" rIns="91422" bIns="45711">
            <a:spAutoFit/>
          </a:bodyPr>
          <a:lstStyle/>
          <a:p>
            <a:pPr lvl="1" algn="ctr"/>
            <a:r>
              <a:rPr lang="es-ES" sz="48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48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 BUEN DIA</a:t>
            </a:r>
            <a:endParaRPr lang="es-ES" sz="48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3"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2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KU KUS KLA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KU KUS KLAN</Template>
  <TotalTime>57</TotalTime>
  <Words>1516</Words>
  <Application>Microsoft Office PowerPoint</Application>
  <PresentationFormat>Presentación en pantalla (4:3)</PresentationFormat>
  <Paragraphs>56</Paragraphs>
  <Slides>43</Slides>
  <Notes>1</Notes>
  <HiddenSlides>0</HiddenSlides>
  <MMClips>1</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KU KUS KLAN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6</cp:revision>
  <dcterms:created xsi:type="dcterms:W3CDTF">2014-01-14T15:00:05Z</dcterms:created>
  <dcterms:modified xsi:type="dcterms:W3CDTF">2014-01-14T15:57:58Z</dcterms:modified>
</cp:coreProperties>
</file>