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72"/>
  </p:notesMasterIdLst>
  <p:sldIdLst>
    <p:sldId id="316" r:id="rId3"/>
    <p:sldId id="413" r:id="rId4"/>
    <p:sldId id="357" r:id="rId5"/>
    <p:sldId id="340" r:id="rId6"/>
    <p:sldId id="392" r:id="rId7"/>
    <p:sldId id="361" r:id="rId8"/>
    <p:sldId id="407" r:id="rId9"/>
    <p:sldId id="405" r:id="rId10"/>
    <p:sldId id="342" r:id="rId11"/>
    <p:sldId id="387" r:id="rId12"/>
    <p:sldId id="398" r:id="rId13"/>
    <p:sldId id="390" r:id="rId14"/>
    <p:sldId id="379" r:id="rId15"/>
    <p:sldId id="380" r:id="rId16"/>
    <p:sldId id="406" r:id="rId17"/>
    <p:sldId id="388" r:id="rId18"/>
    <p:sldId id="401" r:id="rId19"/>
    <p:sldId id="354" r:id="rId20"/>
    <p:sldId id="341" r:id="rId21"/>
    <p:sldId id="353" r:id="rId22"/>
    <p:sldId id="385" r:id="rId23"/>
    <p:sldId id="372" r:id="rId24"/>
    <p:sldId id="394" r:id="rId25"/>
    <p:sldId id="412" r:id="rId26"/>
    <p:sldId id="396" r:id="rId27"/>
    <p:sldId id="389" r:id="rId28"/>
    <p:sldId id="343" r:id="rId29"/>
    <p:sldId id="402" r:id="rId30"/>
    <p:sldId id="378" r:id="rId31"/>
    <p:sldId id="382" r:id="rId32"/>
    <p:sldId id="350" r:id="rId33"/>
    <p:sldId id="375" r:id="rId34"/>
    <p:sldId id="363" r:id="rId35"/>
    <p:sldId id="344" r:id="rId36"/>
    <p:sldId id="400" r:id="rId37"/>
    <p:sldId id="352" r:id="rId38"/>
    <p:sldId id="351" r:id="rId39"/>
    <p:sldId id="414" r:id="rId40"/>
    <p:sldId id="355" r:id="rId41"/>
    <p:sldId id="359" r:id="rId42"/>
    <p:sldId id="339" r:id="rId43"/>
    <p:sldId id="362" r:id="rId44"/>
    <p:sldId id="369" r:id="rId45"/>
    <p:sldId id="411" r:id="rId46"/>
    <p:sldId id="364" r:id="rId47"/>
    <p:sldId id="416" r:id="rId48"/>
    <p:sldId id="408" r:id="rId49"/>
    <p:sldId id="377" r:id="rId50"/>
    <p:sldId id="399" r:id="rId51"/>
    <p:sldId id="348" r:id="rId52"/>
    <p:sldId id="360" r:id="rId53"/>
    <p:sldId id="370" r:id="rId54"/>
    <p:sldId id="349" r:id="rId55"/>
    <p:sldId id="358" r:id="rId56"/>
    <p:sldId id="368" r:id="rId57"/>
    <p:sldId id="381" r:id="rId58"/>
    <p:sldId id="365" r:id="rId59"/>
    <p:sldId id="415" r:id="rId60"/>
    <p:sldId id="366" r:id="rId61"/>
    <p:sldId id="367" r:id="rId62"/>
    <p:sldId id="417" r:id="rId63"/>
    <p:sldId id="373" r:id="rId64"/>
    <p:sldId id="371" r:id="rId65"/>
    <p:sldId id="384" r:id="rId66"/>
    <p:sldId id="376" r:id="rId67"/>
    <p:sldId id="410" r:id="rId68"/>
    <p:sldId id="409" r:id="rId69"/>
    <p:sldId id="338" r:id="rId70"/>
    <p:sldId id="418" r:id="rId7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TKeYTClrNhLDgpXPc54g" hashData="XTH+S3uRgTqlevUGyzi8jS0uo3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19" autoAdjust="0"/>
    <p:restoredTop sz="99824" autoAdjust="0"/>
  </p:normalViewPr>
  <p:slideViewPr>
    <p:cSldViewPr>
      <p:cViewPr varScale="1">
        <p:scale>
          <a:sx n="74" d="100"/>
          <a:sy n="74" d="100"/>
        </p:scale>
        <p:origin x="-87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403300-9959-4029-9026-726C4877FF1E}" type="datetimeFigureOut">
              <a:rPr lang="es-ES" smtClean="0"/>
              <a:pPr/>
              <a:t>15/12/2013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1A7D3E-825B-46E1-8089-781EC0D43F6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dirty="0" smtClean="0"/>
              <a:t> </a:t>
            </a:r>
            <a:endParaRPr lang="es-ES" dirty="0"/>
          </a:p>
        </p:txBody>
      </p:sp>
      <p:sp>
        <p:nvSpPr>
          <p:cNvPr id="4" name="3 Marcador de número de diapositiva"/>
          <p:cNvSpPr>
            <a:spLocks noGrp="1"/>
          </p:cNvSpPr>
          <p:nvPr>
            <p:ph type="sldNum" sz="quarter" idx="10"/>
          </p:nvPr>
        </p:nvSpPr>
        <p:spPr/>
        <p:txBody>
          <a:bodyPr/>
          <a:lstStyle/>
          <a:p>
            <a:fld id="{84A0132E-F9EC-44E8-A9F8-6EA27F421308}" type="slidenum">
              <a:rPr lang="es-ES" smtClean="0"/>
              <a:pPr/>
              <a:t>27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Click="0"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Click="0"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Click="0"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Click="0"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Click="0"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Click="0"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Click="0"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Click="0"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Click="0"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Click="0"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Click="0"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CA33819-9344-4125-A148-F6A6BDEB932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C8F58A5-63FA-402B-9B90-D8FC6DB18DB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6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4" descr="41"/>
          <p:cNvPicPr>
            <a:picLocks noChangeAspect="1" noChangeArrowheads="1"/>
          </p:cNvPicPr>
          <p:nvPr/>
        </p:nvPicPr>
        <p:blipFill>
          <a:blip r:embed="rId3"/>
          <a:srcRect b="6742"/>
          <a:stretch>
            <a:fillRect/>
          </a:stretch>
        </p:blipFill>
        <p:spPr bwMode="auto">
          <a:xfrm>
            <a:off x="-1" y="0"/>
            <a:ext cx="9131228" cy="6858000"/>
          </a:xfrm>
          <a:prstGeom prst="rect">
            <a:avLst/>
          </a:prstGeom>
          <a:noFill/>
        </p:spPr>
      </p:pic>
      <p:pic>
        <p:nvPicPr>
          <p:cNvPr id="14" name="Picture 4" descr="3370566925_187d6769df"/>
          <p:cNvPicPr>
            <a:picLocks noChangeAspect="1" noChangeArrowheads="1"/>
          </p:cNvPicPr>
          <p:nvPr/>
        </p:nvPicPr>
        <p:blipFill>
          <a:blip r:embed="rId4"/>
          <a:srcRect l="2338" t="2083" r="1804" b="4166"/>
          <a:stretch>
            <a:fillRect/>
          </a:stretch>
        </p:blipFill>
        <p:spPr bwMode="auto">
          <a:xfrm>
            <a:off x="-1" y="0"/>
            <a:ext cx="9079771" cy="6858000"/>
          </a:xfrm>
          <a:prstGeom prst="rect">
            <a:avLst/>
          </a:prstGeom>
          <a:noFill/>
        </p:spPr>
      </p:pic>
      <p:sp>
        <p:nvSpPr>
          <p:cNvPr id="6" name="5 Rectángulo"/>
          <p:cNvSpPr/>
          <p:nvPr/>
        </p:nvSpPr>
        <p:spPr>
          <a:xfrm>
            <a:off x="2000232" y="428604"/>
            <a:ext cx="7500958" cy="2308306"/>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HABERLAS HAILAS</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5"/>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6"/>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7"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286016" cy="646331"/>
          </a:xfrm>
          <a:prstGeom prst="rect">
            <a:avLst/>
          </a:prstGeom>
          <a:solidFill>
            <a:srgbClr val="FF33CC"/>
          </a:solidFill>
        </p:spPr>
        <p:txBody>
          <a:bodyPr wrap="square" rtlCol="0">
            <a:spAutoFit/>
          </a:bodyPr>
          <a:lstStyle/>
          <a:p>
            <a:pPr algn="ctr"/>
            <a:r>
              <a:rPr lang="es-ES" dirty="0" smtClean="0"/>
              <a:t>Himno a Galicia</a:t>
            </a:r>
          </a:p>
          <a:p>
            <a:pPr algn="ctr"/>
            <a:r>
              <a:rPr lang="es-ES" dirty="0" smtClean="0"/>
              <a:t>Un canto a Galicia</a:t>
            </a:r>
            <a:endParaRPr lang="es-ES" dirty="0"/>
          </a:p>
        </p:txBody>
      </p:sp>
      <p:pic>
        <p:nvPicPr>
          <p:cNvPr id="16" name="Picture 8">
            <a:hlinkClick r:id="" action="ppaction://media"/>
          </p:cNvPr>
          <p:cNvPicPr>
            <a:picLocks noRot="1" noChangeAspect="1" noChangeArrowheads="1"/>
          </p:cNvPicPr>
          <p:nvPr>
            <a:wavAudioFile r:embed="rId1" name="08 himno galego.wav"/>
          </p:nvPr>
        </p:nvPicPr>
        <p:blipFill>
          <a:blip r:embed="rId9"/>
          <a:srcRect/>
          <a:stretch>
            <a:fillRect/>
          </a:stretch>
        </p:blipFill>
        <p:spPr bwMode="auto">
          <a:xfrm>
            <a:off x="-857288" y="1500174"/>
            <a:ext cx="304800" cy="304800"/>
          </a:xfrm>
          <a:prstGeom prst="rect">
            <a:avLst/>
          </a:prstGeom>
          <a:noFill/>
        </p:spPr>
      </p:pic>
      <p:pic>
        <p:nvPicPr>
          <p:cNvPr id="19" name="Picture 4" descr="Picture26"/>
          <p:cNvPicPr>
            <a:picLocks noChangeAspect="1" noChangeArrowheads="1" noCrop="1"/>
          </p:cNvPicPr>
          <p:nvPr/>
        </p:nvPicPr>
        <p:blipFill>
          <a:blip r:embed="rId10"/>
          <a:srcRect/>
          <a:stretch>
            <a:fillRect/>
          </a:stretch>
        </p:blipFill>
        <p:spPr bwMode="auto">
          <a:xfrm>
            <a:off x="4211638" y="333375"/>
            <a:ext cx="4476750" cy="885825"/>
          </a:xfrm>
          <a:prstGeom prst="rect">
            <a:avLst/>
          </a:prstGeom>
          <a:noFill/>
          <a:ln w="9525">
            <a:noFill/>
            <a:miter lim="800000"/>
            <a:headEnd/>
            <a:tailEnd/>
          </a:ln>
        </p:spPr>
      </p:pic>
      <p:pic>
        <p:nvPicPr>
          <p:cNvPr id="20" name="Picture 4" descr="Picture26"/>
          <p:cNvPicPr>
            <a:picLocks noChangeAspect="1" noChangeArrowheads="1" noCrop="1"/>
          </p:cNvPicPr>
          <p:nvPr/>
        </p:nvPicPr>
        <p:blipFill>
          <a:blip r:embed="rId10"/>
          <a:srcRect/>
          <a:stretch>
            <a:fillRect/>
          </a:stretch>
        </p:blipFill>
        <p:spPr bwMode="auto">
          <a:xfrm>
            <a:off x="0" y="500042"/>
            <a:ext cx="4476750" cy="1028701"/>
          </a:xfrm>
          <a:prstGeom prst="rect">
            <a:avLst/>
          </a:prstGeom>
          <a:noFill/>
          <a:ln w="9525">
            <a:noFill/>
            <a:miter lim="800000"/>
            <a:headEnd/>
            <a:tailEnd/>
          </a:ln>
        </p:spPr>
      </p:pic>
    </p:spTree>
  </p:cSld>
  <p:clrMapOvr>
    <a:masterClrMapping/>
  </p:clrMapOvr>
  <p:transition advClick="0"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 presetClass="mediacall" presetSubtype="0" fill="hold" nodeType="afterEffect">
                                  <p:stCondLst>
                                    <p:cond delay="0"/>
                                  </p:stCondLst>
                                  <p:childTnLst>
                                    <p:cmd type="call" cmd="playFrom(0.0)">
                                      <p:cBhvr>
                                        <p:cTn id="11" dur="1" fill="hold"/>
                                        <p:tgtEl>
                                          <p:spTgt spid="16"/>
                                        </p:tgtEl>
                                      </p:cBhvr>
                                    </p:cmd>
                                  </p:childTnLst>
                                </p:cTn>
                              </p:par>
                            </p:childTnLst>
                          </p:cTn>
                        </p:par>
                        <p:par>
                          <p:cTn id="12" fill="hold">
                            <p:stCondLst>
                              <p:cond delay="500"/>
                            </p:stCondLst>
                            <p:childTnLst>
                              <p:par>
                                <p:cTn id="13" presetID="2" presetClass="exit" presetSubtype="8" fill="hold" nodeType="afterEffect">
                                  <p:stCondLst>
                                    <p:cond delay="0"/>
                                  </p:stCondLst>
                                  <p:childTnLst>
                                    <p:anim calcmode="lin" valueType="num">
                                      <p:cBhvr additive="base">
                                        <p:cTn id="14" dur="5000"/>
                                        <p:tgtEl>
                                          <p:spTgt spid="14"/>
                                        </p:tgtEl>
                                        <p:attrNameLst>
                                          <p:attrName>ppt_x</p:attrName>
                                        </p:attrNameLst>
                                      </p:cBhvr>
                                      <p:tavLst>
                                        <p:tav tm="0">
                                          <p:val>
                                            <p:strVal val="ppt_x"/>
                                          </p:val>
                                        </p:tav>
                                        <p:tav tm="100000">
                                          <p:val>
                                            <p:strVal val="0-ppt_w/2"/>
                                          </p:val>
                                        </p:tav>
                                      </p:tavLst>
                                    </p:anim>
                                    <p:anim calcmode="lin" valueType="num">
                                      <p:cBhvr additive="base">
                                        <p:cTn id="15" dur="5000"/>
                                        <p:tgtEl>
                                          <p:spTgt spid="14"/>
                                        </p:tgtEl>
                                        <p:attrNameLst>
                                          <p:attrName>ppt_y</p:attrName>
                                        </p:attrNameLst>
                                      </p:cBhvr>
                                      <p:tavLst>
                                        <p:tav tm="0">
                                          <p:val>
                                            <p:strVal val="ppt_y"/>
                                          </p:val>
                                        </p:tav>
                                        <p:tav tm="100000">
                                          <p:val>
                                            <p:strVal val="ppt_y"/>
                                          </p:val>
                                        </p:tav>
                                      </p:tavLst>
                                    </p:anim>
                                    <p:set>
                                      <p:cBhvr>
                                        <p:cTn id="16"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30" showWhenStopped="0">
                <p:cTn id="17" fill="hold" display="0">
                  <p:stCondLst>
                    <p:cond delay="indefinite"/>
                  </p:stCondLst>
                  <p:endCondLst>
                    <p:cond evt="onPrev" delay="0">
                      <p:tgtEl>
                        <p:sldTgt/>
                      </p:tgtEl>
                    </p:cond>
                    <p:cond evt="onStopAudio" delay="0">
                      <p:tgtEl>
                        <p:sldTgt/>
                      </p:tgtEl>
                    </p:cond>
                  </p:endCondLst>
                </p:cTn>
                <p:tgtEl>
                  <p:spTgt spid="16"/>
                </p:tgtEl>
              </p:cMediaNode>
            </p:audio>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terrademeigascartel.jpg"/>
          <p:cNvPicPr>
            <a:picLocks noChangeAspect="1" noChangeArrowheads="1"/>
          </p:cNvPicPr>
          <p:nvPr/>
        </p:nvPicPr>
        <p:blipFill>
          <a:blip r:embed="rId2"/>
          <a:srcRect/>
          <a:stretch>
            <a:fillRect/>
          </a:stretch>
        </p:blipFill>
        <p:spPr bwMode="auto">
          <a:xfrm>
            <a:off x="0" y="0"/>
            <a:ext cx="9279236" cy="6858000"/>
          </a:xfrm>
          <a:prstGeom prst="rect">
            <a:avLst/>
          </a:prstGeom>
          <a:noFill/>
        </p:spPr>
      </p:pic>
    </p:spTree>
  </p:cSld>
  <p:clrMapOvr>
    <a:masterClrMapping/>
  </p:clrMapOvr>
  <p:transition advClick="0" advTm="5000">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Gallinero- carro de Manol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Click="0" advTm="5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Picture19"/>
          <p:cNvPicPr>
            <a:picLocks noChangeAspect="1" noChangeArrowheads="1" noCrop="1"/>
          </p:cNvPicPr>
          <p:nvPr/>
        </p:nvPicPr>
        <p:blipFill>
          <a:blip r:embed="rId2"/>
          <a:srcRect/>
          <a:stretch>
            <a:fillRect/>
          </a:stretch>
        </p:blipFill>
        <p:spPr>
          <a:xfrm>
            <a:off x="0" y="0"/>
            <a:ext cx="9144000" cy="6911975"/>
          </a:xfrm>
          <a:prstGeom prst="rect">
            <a:avLst/>
          </a:prstGeom>
          <a:noFill/>
        </p:spPr>
      </p:pic>
      <p:sp>
        <p:nvSpPr>
          <p:cNvPr id="4" name="3 Rectángulo"/>
          <p:cNvSpPr/>
          <p:nvPr/>
        </p:nvSpPr>
        <p:spPr>
          <a:xfrm>
            <a:off x="1500166" y="1428736"/>
            <a:ext cx="6215090" cy="4339650"/>
          </a:xfrm>
          <a:prstGeom prst="rect">
            <a:avLst/>
          </a:prstGeom>
        </p:spPr>
        <p:txBody>
          <a:bodyPr wrap="square">
            <a:spAutoFit/>
          </a:bodyPr>
          <a:lstStyle/>
          <a:p>
            <a:pPr algn="ctr"/>
            <a:r>
              <a:rPr lang="es-ES" sz="6000" b="1" dirty="0" smtClean="0">
                <a:solidFill>
                  <a:srgbClr val="FF0000"/>
                </a:solidFill>
                <a:latin typeface="Berlin Sans FB Demi" pitchFamily="34" charset="0"/>
              </a:rPr>
              <a:t>LEYENDA DE UNA TIERRA MISTERIOSA </a:t>
            </a:r>
            <a:r>
              <a:rPr lang="es-ES" sz="9600" b="1" dirty="0" smtClean="0">
                <a:solidFill>
                  <a:srgbClr val="FF0000"/>
                </a:solidFill>
                <a:latin typeface="Berlin Sans FB Demi" pitchFamily="34" charset="0"/>
              </a:rPr>
              <a:t>"GALICIA"</a:t>
            </a:r>
            <a:endParaRPr lang="es-ES" sz="9600" b="1" dirty="0">
              <a:solidFill>
                <a:srgbClr val="FF0000"/>
              </a:solidFill>
              <a:latin typeface="Berlin Sans FB Demi" pitchFamily="34" charset="0"/>
            </a:endParaRPr>
          </a:p>
        </p:txBody>
      </p:sp>
    </p:spTree>
  </p:cSld>
  <p:clrMapOvr>
    <a:masterClrMapping/>
  </p:clrMapOvr>
  <p:transition advClick="0"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26px-The_Witches_Sabbath_-_1606_by_Francken,_Frans_II_the_Younger.jpg"/>
          <p:cNvPicPr>
            <a:picLocks noChangeAspect="1" noChangeArrowheads="1"/>
          </p:cNvPicPr>
          <p:nvPr/>
        </p:nvPicPr>
        <p:blipFill>
          <a:blip r:embed="rId2"/>
          <a:srcRect/>
          <a:stretch>
            <a:fillRect/>
          </a:stretch>
        </p:blipFill>
        <p:spPr bwMode="auto">
          <a:xfrm>
            <a:off x="1928794" y="0"/>
            <a:ext cx="4786346" cy="6730097"/>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ASERI~1.JPG"/>
          <p:cNvPicPr>
            <a:picLocks noChangeAspect="1" noChangeArrowheads="1"/>
          </p:cNvPicPr>
          <p:nvPr/>
        </p:nvPicPr>
        <p:blipFill>
          <a:blip r:embed="rId2"/>
          <a:srcRect/>
          <a:stretch>
            <a:fillRect/>
          </a:stretch>
        </p:blipFill>
        <p:spPr bwMode="auto">
          <a:xfrm>
            <a:off x="0" y="0"/>
            <a:ext cx="9122046"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if-bruja.gif"/>
          <p:cNvPicPr>
            <a:picLocks noChangeAspect="1" noChangeArrowheads="1" noCrop="1"/>
          </p:cNvPicPr>
          <p:nvPr/>
        </p:nvPicPr>
        <p:blipFill>
          <a:blip r:embed="rId2"/>
          <a:srcRect/>
          <a:stretch>
            <a:fillRect/>
          </a:stretch>
        </p:blipFill>
        <p:spPr bwMode="auto">
          <a:xfrm>
            <a:off x="571472" y="0"/>
            <a:ext cx="7786742" cy="6508796"/>
          </a:xfrm>
          <a:prstGeom prst="rect">
            <a:avLst/>
          </a:prstGeom>
          <a:noFill/>
        </p:spPr>
      </p:pic>
      <p:sp>
        <p:nvSpPr>
          <p:cNvPr id="3" name="2 Rectángulo"/>
          <p:cNvSpPr/>
          <p:nvPr/>
        </p:nvSpPr>
        <p:spPr>
          <a:xfrm>
            <a:off x="714348" y="6000768"/>
            <a:ext cx="928694" cy="3571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714744" y="5214950"/>
            <a:ext cx="5429256" cy="1323439"/>
          </a:xfrm>
          <a:prstGeom prst="rect">
            <a:avLst/>
          </a:prstGeom>
        </p:spPr>
        <p:txBody>
          <a:bodyPr wrap="square">
            <a:spAutoFit/>
          </a:bodyPr>
          <a:lstStyle/>
          <a:p>
            <a:pPr algn="ctr"/>
            <a:r>
              <a:rPr lang="es-ES" sz="4000" b="1" dirty="0" smtClean="0">
                <a:solidFill>
                  <a:srgbClr val="FF0000"/>
                </a:solidFill>
                <a:latin typeface="Berlin Sans FB Demi" pitchFamily="34" charset="0"/>
              </a:rPr>
              <a:t>Las meigas, </a:t>
            </a:r>
          </a:p>
          <a:p>
            <a:pPr algn="ctr"/>
            <a:r>
              <a:rPr lang="es-ES" sz="4000" b="1" dirty="0" smtClean="0">
                <a:solidFill>
                  <a:srgbClr val="FF0000"/>
                </a:solidFill>
                <a:latin typeface="Berlin Sans FB Demi" pitchFamily="34" charset="0"/>
              </a:rPr>
              <a:t>que haberlas “hailas”</a:t>
            </a:r>
            <a:r>
              <a:rPr lang="es-ES" sz="4000" b="1" dirty="0" smtClean="0">
                <a:latin typeface="Berlin Sans FB Demi" pitchFamily="34" charset="0"/>
              </a:rPr>
              <a:t>’</a:t>
            </a:r>
            <a:endParaRPr lang="es-ES" sz="4000" b="1" dirty="0">
              <a:latin typeface="Berlin Sans FB Demi" pitchFamily="34" charset="0"/>
            </a:endParaRPr>
          </a:p>
        </p:txBody>
      </p:sp>
    </p:spTree>
  </p:cSld>
  <p:clrMapOvr>
    <a:masterClrMapping/>
  </p:clrMapOvr>
  <p:transition advClick="0" advTm="10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dsc_6510.jpg"/>
          <p:cNvPicPr>
            <a:picLocks noChangeAspect="1" noChangeArrowheads="1"/>
          </p:cNvPicPr>
          <p:nvPr/>
        </p:nvPicPr>
        <p:blipFill>
          <a:blip r:embed="rId2"/>
          <a:srcRect/>
          <a:stretch>
            <a:fillRect/>
          </a:stretch>
        </p:blipFill>
        <p:spPr bwMode="auto">
          <a:xfrm>
            <a:off x="0" y="0"/>
            <a:ext cx="9581878" cy="7072338"/>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4ewww.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hold" nodeType="afterEffect">
                                  <p:stCondLst>
                                    <p:cond delay="0"/>
                                  </p:stCondLst>
                                  <p:childTnLst>
                                    <p:animClr clrSpc="rgb">
                                      <p:cBhvr override="childStyle">
                                        <p:cTn id="6" dur="1000" autoRev="1" fill="hold"/>
                                        <p:tgtEl>
                                          <p:spTgt spid="5122"/>
                                        </p:tgtEl>
                                        <p:attrNameLst>
                                          <p:attrName>style.color</p:attrName>
                                        </p:attrNameLst>
                                      </p:cBhvr>
                                      <p:to>
                                        <a:schemeClr val="bg1"/>
                                      </p:to>
                                    </p:animClr>
                                    <p:animClr clrSpc="rgb">
                                      <p:cBhvr>
                                        <p:cTn id="7" dur="1000" autoRev="1" fill="hold"/>
                                        <p:tgtEl>
                                          <p:spTgt spid="5122"/>
                                        </p:tgtEl>
                                        <p:attrNameLst>
                                          <p:attrName>fillcolor</p:attrName>
                                        </p:attrNameLst>
                                      </p:cBhvr>
                                      <p:to>
                                        <a:schemeClr val="bg1"/>
                                      </p:to>
                                    </p:animClr>
                                    <p:set>
                                      <p:cBhvr>
                                        <p:cTn id="8" dur="1000" autoRev="1" fill="hold"/>
                                        <p:tgtEl>
                                          <p:spTgt spid="5122"/>
                                        </p:tgtEl>
                                        <p:attrNameLst>
                                          <p:attrName>fill.type</p:attrName>
                                        </p:attrNameLst>
                                      </p:cBhvr>
                                      <p:to>
                                        <p:strVal val="solid"/>
                                      </p:to>
                                    </p:set>
                                    <p:set>
                                      <p:cBhvr>
                                        <p:cTn id="9" dur="1000" autoRev="1" fill="hold"/>
                                        <p:tgtEl>
                                          <p:spTgt spid="51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0"/>
            <a:ext cx="9144000" cy="6911975"/>
          </a:xfrm>
          <a:prstGeom prst="rect">
            <a:avLst/>
          </a:prstGeom>
          <a:noFill/>
        </p:spPr>
      </p:pic>
      <p:sp>
        <p:nvSpPr>
          <p:cNvPr id="2" name="1 Rectángulo"/>
          <p:cNvSpPr/>
          <p:nvPr/>
        </p:nvSpPr>
        <p:spPr>
          <a:xfrm>
            <a:off x="1428728" y="1500174"/>
            <a:ext cx="6500842" cy="3785652"/>
          </a:xfrm>
          <a:prstGeom prst="rect">
            <a:avLst/>
          </a:prstGeom>
        </p:spPr>
        <p:txBody>
          <a:bodyPr wrap="square">
            <a:spAutoFit/>
          </a:bodyPr>
          <a:lstStyle/>
          <a:p>
            <a:pPr algn="ctr"/>
            <a:r>
              <a:rPr lang="es-ES" sz="2400" b="1" dirty="0" smtClean="0">
                <a:solidFill>
                  <a:srgbClr val="FF0000"/>
                </a:solidFill>
                <a:latin typeface="Berlin Sans FB Demi" pitchFamily="34" charset="0"/>
              </a:rPr>
              <a:t>Meiga</a:t>
            </a:r>
            <a:r>
              <a:rPr lang="es-ES" sz="2400" dirty="0" smtClean="0">
                <a:solidFill>
                  <a:srgbClr val="FF0000"/>
                </a:solidFill>
                <a:latin typeface="Berlin Sans FB Demi" pitchFamily="34" charset="0"/>
              </a:rPr>
              <a:t> es el nombre que se da en Galicia—y en zonas colindantes de León y de Asturias- a la bruja o a la hechicera cuyo cometido es </a:t>
            </a:r>
            <a:r>
              <a:rPr lang="es-ES" sz="2400" i="1" dirty="0" smtClean="0">
                <a:solidFill>
                  <a:srgbClr val="FF0000"/>
                </a:solidFill>
                <a:latin typeface="Berlin Sans FB Demi" pitchFamily="34" charset="0"/>
              </a:rPr>
              <a:t>melgar</a:t>
            </a:r>
            <a:r>
              <a:rPr lang="es-ES" sz="2400" dirty="0" smtClean="0">
                <a:solidFill>
                  <a:srgbClr val="FF0000"/>
                </a:solidFill>
                <a:latin typeface="Berlin Sans FB Demi" pitchFamily="34" charset="0"/>
              </a:rPr>
              <a:t>, esto es, </a:t>
            </a:r>
            <a:r>
              <a:rPr lang="es-ES" sz="2400" i="1" dirty="0" smtClean="0">
                <a:solidFill>
                  <a:srgbClr val="FF0000"/>
                </a:solidFill>
                <a:latin typeface="Berlin Sans FB Demi" pitchFamily="34" charset="0"/>
              </a:rPr>
              <a:t>enmeigar</a:t>
            </a:r>
            <a:r>
              <a:rPr lang="es-ES" sz="2400" dirty="0" smtClean="0">
                <a:solidFill>
                  <a:srgbClr val="FF0000"/>
                </a:solidFill>
                <a:latin typeface="Berlin Sans FB Demi" pitchFamily="34" charset="0"/>
              </a:rPr>
              <a:t>, hacer el mal a personas y animales, para lo que establece un pacto con el diablo. Según el antropólogo Carmelo Lisón Tolosana la </a:t>
            </a:r>
            <a:r>
              <a:rPr lang="es-ES" sz="2400" i="1" dirty="0" smtClean="0">
                <a:solidFill>
                  <a:srgbClr val="FF0000"/>
                </a:solidFill>
                <a:latin typeface="Berlin Sans FB Demi" pitchFamily="34" charset="0"/>
              </a:rPr>
              <a:t>meiga</a:t>
            </a:r>
            <a:r>
              <a:rPr lang="es-ES" sz="2400" dirty="0" smtClean="0">
                <a:solidFill>
                  <a:srgbClr val="FF0000"/>
                </a:solidFill>
                <a:latin typeface="Berlin Sans FB Demi" pitchFamily="34" charset="0"/>
              </a:rPr>
              <a:t> no debe confundirse con la </a:t>
            </a:r>
            <a:r>
              <a:rPr lang="es-ES" sz="2400" b="1" i="1" dirty="0" smtClean="0">
                <a:solidFill>
                  <a:srgbClr val="FF0000"/>
                </a:solidFill>
                <a:latin typeface="Berlin Sans FB Demi" pitchFamily="34" charset="0"/>
              </a:rPr>
              <a:t>bruxa</a:t>
            </a:r>
            <a:r>
              <a:rPr lang="es-ES" sz="2400" dirty="0" smtClean="0">
                <a:solidFill>
                  <a:srgbClr val="FF0000"/>
                </a:solidFill>
                <a:latin typeface="Berlin Sans FB Demi" pitchFamily="34" charset="0"/>
              </a:rPr>
              <a:t> que hace el bien y es capaz de deshacer los conjuros maléficos y el mal de ojo de las </a:t>
            </a:r>
            <a:r>
              <a:rPr lang="es-ES" sz="2400" i="1" dirty="0" smtClean="0">
                <a:solidFill>
                  <a:srgbClr val="FF0000"/>
                </a:solidFill>
                <a:latin typeface="Berlin Sans FB Demi" pitchFamily="34" charset="0"/>
              </a:rPr>
              <a:t>meigas</a:t>
            </a:r>
            <a:r>
              <a:rPr lang="es-ES" sz="2400" dirty="0" smtClean="0">
                <a:solidFill>
                  <a:srgbClr val="FF0000"/>
                </a:solidFill>
                <a:latin typeface="Berlin Sans FB Demi" pitchFamily="34" charset="0"/>
              </a:rPr>
              <a:t>.</a:t>
            </a:r>
            <a:endParaRPr lang="es-ES" sz="2400" dirty="0">
              <a:solidFill>
                <a:srgbClr val="FF0000"/>
              </a:solidFill>
              <a:latin typeface="Berlin Sans FB Demi" pitchFamily="34" charset="0"/>
            </a:endParaRPr>
          </a:p>
        </p:txBody>
      </p:sp>
    </p:spTree>
  </p:cSld>
  <p:clrMapOvr>
    <a:masterClrMapping/>
  </p:clrMapOvr>
  <p:transition advClick="0" advTm="2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36495_540x361.jpg"/>
          <p:cNvPicPr>
            <a:picLocks noChangeAspect="1" noChangeArrowheads="1"/>
          </p:cNvPicPr>
          <p:nvPr/>
        </p:nvPicPr>
        <p:blipFill>
          <a:blip r:embed="rId2"/>
          <a:srcRect l="3109" t="3488" r="2832" b="2326"/>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0"/>
            <a:ext cx="9144000" cy="6911975"/>
          </a:xfrm>
          <a:prstGeom prst="rect">
            <a:avLst/>
          </a:prstGeom>
          <a:noFill/>
        </p:spPr>
      </p:pic>
      <p:pic>
        <p:nvPicPr>
          <p:cNvPr id="2050" name="Picture 2" descr="C:\Documents and Settings\Dell\Escritorio\meiga_thumb.png"/>
          <p:cNvPicPr>
            <a:picLocks noChangeAspect="1" noChangeArrowheads="1"/>
          </p:cNvPicPr>
          <p:nvPr/>
        </p:nvPicPr>
        <p:blipFill>
          <a:blip r:embed="rId3"/>
          <a:srcRect/>
          <a:stretch>
            <a:fillRect/>
          </a:stretch>
        </p:blipFill>
        <p:spPr bwMode="auto">
          <a:xfrm>
            <a:off x="1071538" y="276119"/>
            <a:ext cx="6711905" cy="6581881"/>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Zona Moreda (2).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342.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dsc_6508.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0"/>
            <a:ext cx="9144000" cy="6911975"/>
          </a:xfrm>
          <a:prstGeom prst="rect">
            <a:avLst/>
          </a:prstGeom>
          <a:noFill/>
        </p:spPr>
      </p:pic>
      <p:sp>
        <p:nvSpPr>
          <p:cNvPr id="2" name="1 Rectángulo"/>
          <p:cNvSpPr/>
          <p:nvPr/>
        </p:nvSpPr>
        <p:spPr>
          <a:xfrm>
            <a:off x="857224" y="571480"/>
            <a:ext cx="7500990" cy="5632311"/>
          </a:xfrm>
          <a:prstGeom prst="rect">
            <a:avLst/>
          </a:prstGeom>
        </p:spPr>
        <p:txBody>
          <a:bodyPr wrap="square">
            <a:spAutoFit/>
          </a:bodyPr>
          <a:lstStyle/>
          <a:p>
            <a:pPr algn="ctr"/>
            <a:r>
              <a:rPr lang="es-ES" sz="2000" dirty="0" smtClean="0">
                <a:solidFill>
                  <a:srgbClr val="FF0000"/>
                </a:solidFill>
                <a:latin typeface="Berlin Sans FB Demi" pitchFamily="34" charset="0"/>
              </a:rPr>
              <a:t>La referencia más antigua de la existencia de personas que en Galicia recurren a algún tipo de magia es de finales del siglo XIII: un sínodo reunido en Santiago de Compostela en 1289 prohíbe a los clérigos, bajo ciertas penas, que sean adivinos, augures, sortílegos y encantadores. La prohibición se extiende a todo tipo de personas en el siglo siguiente bajo pena de excomunión.</a:t>
            </a:r>
          </a:p>
          <a:p>
            <a:pPr algn="ctr"/>
            <a:r>
              <a:rPr lang="es-ES" sz="2000" dirty="0" smtClean="0">
                <a:solidFill>
                  <a:srgbClr val="FF0000"/>
                </a:solidFill>
                <a:latin typeface="Berlin Sans FB Demi" pitchFamily="34" charset="0"/>
              </a:rPr>
              <a:t>En el siglo XVI se menciona la existencia de «mujeres hechiceras» que hacen hechizos y maleficios a los hombres. El sínodo del obispado de Orense celebrado en 1543-1544 proclama la excomunión de todas aquellas «personas así varones como mujeres, [que] queriendo saber lo que no saben, o lo que ha de ser... va[n] a agoreros y a encantadores, hechiceros y hechiceras». El sínodo denuncia que al estar el «santo olio... en la pila del bautismo, hechiceros y hechiceras con sacrílega temeridad y atrevimiento diabólico lo han hurtado para mezclar con sus hechizos y supersticiones erróneas». Por otro lado, ni la palabra </a:t>
            </a:r>
            <a:r>
              <a:rPr lang="es-ES" sz="2000" i="1" dirty="0" smtClean="0">
                <a:solidFill>
                  <a:srgbClr val="FF0000"/>
                </a:solidFill>
                <a:latin typeface="Berlin Sans FB Demi" pitchFamily="34" charset="0"/>
              </a:rPr>
              <a:t>bruxa</a:t>
            </a:r>
            <a:r>
              <a:rPr lang="es-ES" sz="2000" dirty="0" smtClean="0">
                <a:solidFill>
                  <a:srgbClr val="FF0000"/>
                </a:solidFill>
                <a:latin typeface="Berlin Sans FB Demi" pitchFamily="34" charset="0"/>
              </a:rPr>
              <a:t> ni la palabra </a:t>
            </a:r>
            <a:r>
              <a:rPr lang="es-ES" sz="2000" i="1" dirty="0" smtClean="0">
                <a:solidFill>
                  <a:srgbClr val="FF0000"/>
                </a:solidFill>
                <a:latin typeface="Berlin Sans FB Demi" pitchFamily="34" charset="0"/>
              </a:rPr>
              <a:t>meiga</a:t>
            </a:r>
            <a:r>
              <a:rPr lang="es-ES" sz="2000" dirty="0" smtClean="0">
                <a:solidFill>
                  <a:srgbClr val="FF0000"/>
                </a:solidFill>
                <a:latin typeface="Berlin Sans FB Demi" pitchFamily="34" charset="0"/>
              </a:rPr>
              <a:t> aparecen en la documentación de la época.</a:t>
            </a:r>
            <a:endParaRPr lang="es-ES" sz="2000" dirty="0">
              <a:solidFill>
                <a:srgbClr val="FF0000"/>
              </a:solidFill>
              <a:latin typeface="Berlin Sans FB Demi" pitchFamily="34" charset="0"/>
            </a:endParaRPr>
          </a:p>
        </p:txBody>
      </p:sp>
    </p:spTree>
  </p:cSld>
  <p:clrMapOvr>
    <a:masterClrMapping/>
  </p:clrMapOvr>
  <p:transition advClick="0" advTm="5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img_0489.jpg"/>
          <p:cNvPicPr>
            <a:picLocks noChangeAspect="1" noChangeArrowheads="1"/>
          </p:cNvPicPr>
          <p:nvPr/>
        </p:nvPicPr>
        <p:blipFill>
          <a:blip r:embed="rId3"/>
          <a:srcRect b="15625"/>
          <a:stretch>
            <a:fillRect/>
          </a:stretch>
        </p:blipFill>
        <p:spPr bwMode="auto">
          <a:xfrm>
            <a:off x="0" y="0"/>
            <a:ext cx="9144000" cy="6858000"/>
          </a:xfrm>
          <a:prstGeom prst="rect">
            <a:avLst/>
          </a:prstGeom>
          <a:noFill/>
        </p:spPr>
      </p:pic>
    </p:spTree>
  </p:cSld>
  <p:clrMapOvr>
    <a:masterClrMapping/>
  </p:clrMapOvr>
  <p:transition advClick="0" advTm="5000">
    <p:dissolve/>
    <p:sndAc>
      <p:stSnd>
        <p:snd r:embed="rId2" name="UN CANTO A GALICI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RANAS~1.JPG"/>
          <p:cNvPicPr>
            <a:picLocks noChangeAspect="1" noChangeArrowheads="1"/>
          </p:cNvPicPr>
          <p:nvPr/>
        </p:nvPicPr>
        <p:blipFill>
          <a:blip r:embed="rId2" cstate="print"/>
          <a:srcRect/>
          <a:stretch>
            <a:fillRect/>
          </a:stretch>
        </p:blipFill>
        <p:spPr bwMode="auto">
          <a:xfrm>
            <a:off x="0" y="0"/>
            <a:ext cx="937095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aperos_labranza_1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36023_129042903916124_2076279694_o.jpg"/>
          <p:cNvPicPr>
            <a:picLocks noChangeAspect="1" noChangeArrowheads="1"/>
          </p:cNvPicPr>
          <p:nvPr/>
        </p:nvPicPr>
        <p:blipFill>
          <a:blip r:embed="rId2"/>
          <a:srcRect/>
          <a:stretch>
            <a:fillRect/>
          </a:stretch>
        </p:blipFill>
        <p:spPr bwMode="auto">
          <a:xfrm>
            <a:off x="-214345" y="0"/>
            <a:ext cx="9429254" cy="7286652"/>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3370566925_187d6769df"/>
          <p:cNvPicPr>
            <a:picLocks noChangeAspect="1" noChangeArrowheads="1"/>
          </p:cNvPicPr>
          <p:nvPr/>
        </p:nvPicPr>
        <p:blipFill>
          <a:blip r:embed="rId2"/>
          <a:srcRect l="2338" t="4166" r="2584" b="5208"/>
          <a:stretch>
            <a:fillRect/>
          </a:stretch>
        </p:blipFill>
        <p:spPr bwMode="auto">
          <a:xfrm>
            <a:off x="1"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3333.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edra-escultur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4" descr="Picture26"/>
          <p:cNvPicPr>
            <a:picLocks noChangeAspect="1" noChangeArrowheads="1" noCrop="1"/>
          </p:cNvPicPr>
          <p:nvPr/>
        </p:nvPicPr>
        <p:blipFill>
          <a:blip r:embed="rId3"/>
          <a:srcRect/>
          <a:stretch>
            <a:fillRect/>
          </a:stretch>
        </p:blipFill>
        <p:spPr bwMode="auto">
          <a:xfrm>
            <a:off x="4211638" y="333375"/>
            <a:ext cx="4476750" cy="885825"/>
          </a:xfrm>
          <a:prstGeom prst="rect">
            <a:avLst/>
          </a:prstGeom>
          <a:noFill/>
          <a:ln w="9525">
            <a:noFill/>
            <a:miter lim="800000"/>
            <a:headEnd/>
            <a:tailEnd/>
          </a:ln>
        </p:spPr>
      </p:pic>
      <p:pic>
        <p:nvPicPr>
          <p:cNvPr id="5" name="Picture 4" descr="Picture26"/>
          <p:cNvPicPr>
            <a:picLocks noChangeAspect="1" noChangeArrowheads="1" noCrop="1"/>
          </p:cNvPicPr>
          <p:nvPr/>
        </p:nvPicPr>
        <p:blipFill>
          <a:blip r:embed="rId3"/>
          <a:srcRect/>
          <a:stretch>
            <a:fillRect/>
          </a:stretch>
        </p:blipFill>
        <p:spPr bwMode="auto">
          <a:xfrm>
            <a:off x="0" y="214290"/>
            <a:ext cx="4476750" cy="885825"/>
          </a:xfrm>
          <a:prstGeom prst="rect">
            <a:avLst/>
          </a:prstGeom>
          <a:noFill/>
          <a:ln w="9525">
            <a:noFill/>
            <a:miter lim="800000"/>
            <a:headEnd/>
            <a:tailEnd/>
          </a:ln>
        </p:spPr>
      </p:pic>
    </p:spTree>
  </p:cSld>
  <p:clrMapOvr>
    <a:masterClrMapping/>
  </p:clrMapOvr>
  <p:transition advClick="0"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Meigas.jpg"/>
          <p:cNvPicPr>
            <a:picLocks noChangeAspect="1" noChangeArrowheads="1"/>
          </p:cNvPicPr>
          <p:nvPr/>
        </p:nvPicPr>
        <p:blipFill>
          <a:blip r:embed="rId2"/>
          <a:srcRect/>
          <a:stretch>
            <a:fillRect/>
          </a:stretch>
        </p:blipFill>
        <p:spPr bwMode="auto">
          <a:xfrm>
            <a:off x="0" y="0"/>
            <a:ext cx="9128144" cy="6858000"/>
          </a:xfrm>
          <a:prstGeom prst="rect">
            <a:avLst/>
          </a:prstGeom>
          <a:noFill/>
        </p:spPr>
      </p:pic>
    </p:spTree>
  </p:cSld>
  <p:clrMapOvr>
    <a:masterClrMapping/>
  </p:clrMapOvr>
  <p:transition advClick="0" advTm="5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0"/>
            <a:ext cx="9144000" cy="6911975"/>
          </a:xfrm>
          <a:prstGeom prst="rect">
            <a:avLst/>
          </a:prstGeom>
          <a:noFill/>
        </p:spPr>
      </p:pic>
      <p:pic>
        <p:nvPicPr>
          <p:cNvPr id="8194" name="Picture 2" descr="C:\Documents and Settings\Dell\Escritorio\images.jpg"/>
          <p:cNvPicPr>
            <a:picLocks noChangeAspect="1" noChangeArrowheads="1"/>
          </p:cNvPicPr>
          <p:nvPr/>
        </p:nvPicPr>
        <p:blipFill>
          <a:blip r:embed="rId3"/>
          <a:srcRect/>
          <a:stretch>
            <a:fillRect/>
          </a:stretch>
        </p:blipFill>
        <p:spPr bwMode="auto">
          <a:xfrm>
            <a:off x="1500166" y="0"/>
            <a:ext cx="616352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234657659_6694789cf1_z.jpg"/>
          <p:cNvPicPr>
            <a:picLocks noChangeAspect="1" noChangeArrowheads="1"/>
          </p:cNvPicPr>
          <p:nvPr/>
        </p:nvPicPr>
        <p:blipFill>
          <a:blip r:embed="rId2"/>
          <a:srcRect/>
          <a:stretch>
            <a:fillRect/>
          </a:stretch>
        </p:blipFill>
        <p:spPr bwMode="auto">
          <a:xfrm>
            <a:off x="-142908" y="0"/>
            <a:ext cx="9286908"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3"/>
          <a:srcRect/>
          <a:stretch>
            <a:fillRect/>
          </a:stretch>
        </p:blipFill>
        <p:spPr>
          <a:xfrm>
            <a:off x="0" y="-53975"/>
            <a:ext cx="9144000" cy="6911975"/>
          </a:xfrm>
          <a:prstGeom prst="rect">
            <a:avLst/>
          </a:prstGeom>
          <a:noFill/>
        </p:spPr>
      </p:pic>
      <p:sp>
        <p:nvSpPr>
          <p:cNvPr id="2" name="1 Rectángulo"/>
          <p:cNvSpPr/>
          <p:nvPr/>
        </p:nvSpPr>
        <p:spPr>
          <a:xfrm>
            <a:off x="1357290" y="1142984"/>
            <a:ext cx="6072214" cy="5016758"/>
          </a:xfrm>
          <a:prstGeom prst="rect">
            <a:avLst/>
          </a:prstGeom>
        </p:spPr>
        <p:txBody>
          <a:bodyPr wrap="square">
            <a:spAutoFit/>
          </a:bodyPr>
          <a:lstStyle/>
          <a:p>
            <a:pPr algn="ctr"/>
            <a:r>
              <a:rPr lang="es-ES" sz="3200" dirty="0" smtClean="0">
                <a:solidFill>
                  <a:srgbClr val="FF0000"/>
                </a:solidFill>
                <a:latin typeface="Berlin Sans FB Demi" pitchFamily="34" charset="0"/>
              </a:rPr>
              <a:t>Uno de los encantos de esta tierra, Galicia, es su misterio, su embrujo, sus "meigas“ sus leyendas pasadas de padres a hijos por generaciones, no hay mas que sentarse en cualquier lugar de esta tierra, da lo mismo que sea al lado del mar o en las montañas, en esos bosques o "corredoiras"</a:t>
            </a:r>
            <a:endParaRPr lang="es-ES" sz="3200" dirty="0">
              <a:solidFill>
                <a:srgbClr val="FF0000"/>
              </a:solidFill>
              <a:latin typeface="Berlin Sans FB Demi" pitchFamily="34" charset="0"/>
            </a:endParaRPr>
          </a:p>
        </p:txBody>
      </p:sp>
    </p:spTree>
  </p:cSld>
  <p:clrMapOvr>
    <a:masterClrMapping/>
  </p:clrMapOvr>
  <p:transition advClick="0" advTm="2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1-Bruja- 494.jpg"/>
          <p:cNvPicPr>
            <a:picLocks noChangeAspect="1" noChangeArrowheads="1"/>
          </p:cNvPicPr>
          <p:nvPr/>
        </p:nvPicPr>
        <p:blipFill>
          <a:blip r:embed="rId2"/>
          <a:srcRect r="14992"/>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ttt.bmp"/>
          <p:cNvPicPr>
            <a:picLocks noChangeAspect="1" noChangeArrowheads="1"/>
          </p:cNvPicPr>
          <p:nvPr/>
        </p:nvPicPr>
        <p:blipFill>
          <a:blip r:embed="rId2"/>
          <a:srcRect/>
          <a:stretch>
            <a:fillRect/>
          </a:stretch>
        </p:blipFill>
        <p:spPr bwMode="auto">
          <a:xfrm>
            <a:off x="0" y="0"/>
            <a:ext cx="9143999"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E.bmp"/>
          <p:cNvPicPr>
            <a:picLocks noChangeAspect="1" noChangeArrowheads="1"/>
          </p:cNvPicPr>
          <p:nvPr/>
        </p:nvPicPr>
        <p:blipFill>
          <a:blip r:embed="rId2"/>
          <a:srcRect/>
          <a:stretch>
            <a:fillRect/>
          </a:stretch>
        </p:blipFill>
        <p:spPr bwMode="auto">
          <a:xfrm>
            <a:off x="0" y="0"/>
            <a:ext cx="9296848" cy="6858000"/>
          </a:xfrm>
          <a:prstGeom prst="rect">
            <a:avLst/>
          </a:prstGeom>
          <a:noFill/>
        </p:spPr>
      </p:pic>
      <p:pic>
        <p:nvPicPr>
          <p:cNvPr id="3" name="Picture 4" descr="Picture26"/>
          <p:cNvPicPr>
            <a:picLocks noChangeAspect="1" noChangeArrowheads="1" noCrop="1"/>
          </p:cNvPicPr>
          <p:nvPr/>
        </p:nvPicPr>
        <p:blipFill>
          <a:blip r:embed="rId3"/>
          <a:srcRect/>
          <a:stretch>
            <a:fillRect/>
          </a:stretch>
        </p:blipFill>
        <p:spPr bwMode="auto">
          <a:xfrm>
            <a:off x="4211638" y="333375"/>
            <a:ext cx="4476750" cy="885825"/>
          </a:xfrm>
          <a:prstGeom prst="rect">
            <a:avLst/>
          </a:prstGeom>
          <a:noFill/>
          <a:ln w="9525">
            <a:noFill/>
            <a:miter lim="800000"/>
            <a:headEnd/>
            <a:tailEnd/>
          </a:ln>
        </p:spPr>
      </p:pic>
      <p:pic>
        <p:nvPicPr>
          <p:cNvPr id="4" name="Picture 4" descr="Picture26"/>
          <p:cNvPicPr>
            <a:picLocks noChangeAspect="1" noChangeArrowheads="1" noCrop="1"/>
          </p:cNvPicPr>
          <p:nvPr/>
        </p:nvPicPr>
        <p:blipFill>
          <a:blip r:embed="rId3"/>
          <a:srcRect/>
          <a:stretch>
            <a:fillRect/>
          </a:stretch>
        </p:blipFill>
        <p:spPr bwMode="auto">
          <a:xfrm>
            <a:off x="0" y="285728"/>
            <a:ext cx="4476750" cy="885825"/>
          </a:xfrm>
          <a:prstGeom prst="rect">
            <a:avLst/>
          </a:prstGeom>
          <a:noFill/>
          <a:ln w="9525">
            <a:noFill/>
            <a:miter lim="800000"/>
            <a:headEnd/>
            <a:tailEnd/>
          </a:ln>
        </p:spPr>
      </p:pic>
    </p:spTree>
  </p:cSld>
  <p:clrMapOvr>
    <a:masterClrMapping/>
  </p:clrMapOvr>
  <p:transition advClick="0"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ARR-_~1.JPG"/>
          <p:cNvPicPr>
            <a:picLocks noChangeAspect="1" noChangeArrowheads="1"/>
          </p:cNvPicPr>
          <p:nvPr/>
        </p:nvPicPr>
        <p:blipFill>
          <a:blip r:embed="rId2"/>
          <a:srcRect/>
          <a:stretch>
            <a:fillRect/>
          </a:stretch>
        </p:blipFill>
        <p:spPr bwMode="auto">
          <a:xfrm>
            <a:off x="0" y="0"/>
            <a:ext cx="9429784" cy="7072338"/>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335987_136026053217809_1555778561_oZZZ.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Documents and Settings\Dell\Escritorio\ggg.bmp"/>
          <p:cNvPicPr>
            <a:picLocks noChangeAspect="1" noChangeArrowheads="1"/>
          </p:cNvPicPr>
          <p:nvPr/>
        </p:nvPicPr>
        <p:blipFill>
          <a:blip r:embed="rId2"/>
          <a:srcRect l="1562" t="3125" r="1562" b="4166"/>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Picture19"/>
          <p:cNvPicPr>
            <a:picLocks noChangeAspect="1" noChangeArrowheads="1" noCrop="1"/>
          </p:cNvPicPr>
          <p:nvPr/>
        </p:nvPicPr>
        <p:blipFill>
          <a:blip r:embed="rId2"/>
          <a:srcRect/>
          <a:stretch>
            <a:fillRect/>
          </a:stretch>
        </p:blipFill>
        <p:spPr>
          <a:xfrm>
            <a:off x="4513196" y="3357562"/>
            <a:ext cx="4630804" cy="3500438"/>
          </a:xfrm>
          <a:prstGeom prst="rect">
            <a:avLst/>
          </a:prstGeom>
          <a:noFill/>
        </p:spPr>
      </p:pic>
      <p:pic>
        <p:nvPicPr>
          <p:cNvPr id="5" name="Picture 3" descr="Picture19"/>
          <p:cNvPicPr>
            <a:picLocks noChangeAspect="1" noChangeArrowheads="1" noCrop="1"/>
          </p:cNvPicPr>
          <p:nvPr/>
        </p:nvPicPr>
        <p:blipFill>
          <a:blip r:embed="rId2"/>
          <a:srcRect/>
          <a:stretch>
            <a:fillRect/>
          </a:stretch>
        </p:blipFill>
        <p:spPr>
          <a:xfrm>
            <a:off x="4513196" y="0"/>
            <a:ext cx="4630804" cy="3500438"/>
          </a:xfrm>
          <a:prstGeom prst="rect">
            <a:avLst/>
          </a:prstGeom>
          <a:noFill/>
        </p:spPr>
      </p:pic>
      <p:pic>
        <p:nvPicPr>
          <p:cNvPr id="4" name="Picture 3" descr="Picture19"/>
          <p:cNvPicPr>
            <a:picLocks noChangeAspect="1" noChangeArrowheads="1" noCrop="1"/>
          </p:cNvPicPr>
          <p:nvPr/>
        </p:nvPicPr>
        <p:blipFill>
          <a:blip r:embed="rId2"/>
          <a:srcRect/>
          <a:stretch>
            <a:fillRect/>
          </a:stretch>
        </p:blipFill>
        <p:spPr>
          <a:xfrm>
            <a:off x="0" y="3357562"/>
            <a:ext cx="4630804" cy="3500438"/>
          </a:xfrm>
          <a:prstGeom prst="rect">
            <a:avLst/>
          </a:prstGeom>
          <a:noFill/>
        </p:spPr>
      </p:pic>
      <p:pic>
        <p:nvPicPr>
          <p:cNvPr id="3" name="Picture 3" descr="Picture19"/>
          <p:cNvPicPr>
            <a:picLocks noChangeAspect="1" noChangeArrowheads="1" noCrop="1"/>
          </p:cNvPicPr>
          <p:nvPr/>
        </p:nvPicPr>
        <p:blipFill>
          <a:blip r:embed="rId2"/>
          <a:srcRect/>
          <a:stretch>
            <a:fillRect/>
          </a:stretch>
        </p:blipFill>
        <p:spPr>
          <a:xfrm>
            <a:off x="0" y="0"/>
            <a:ext cx="4630804" cy="3500438"/>
          </a:xfrm>
          <a:prstGeom prst="rect">
            <a:avLst/>
          </a:prstGeom>
          <a:noFill/>
        </p:spPr>
      </p:pic>
      <p:sp>
        <p:nvSpPr>
          <p:cNvPr id="2" name="1 Rectángulo"/>
          <p:cNvSpPr/>
          <p:nvPr/>
        </p:nvSpPr>
        <p:spPr>
          <a:xfrm>
            <a:off x="1285852" y="1285860"/>
            <a:ext cx="6500842" cy="3970318"/>
          </a:xfrm>
          <a:prstGeom prst="rect">
            <a:avLst/>
          </a:prstGeom>
        </p:spPr>
        <p:txBody>
          <a:bodyPr wrap="square">
            <a:spAutoFit/>
          </a:bodyPr>
          <a:lstStyle/>
          <a:p>
            <a:pPr algn="ctr"/>
            <a:r>
              <a:rPr lang="es-ES" sz="3600" dirty="0" smtClean="0">
                <a:solidFill>
                  <a:srgbClr val="FF0000"/>
                </a:solidFill>
                <a:latin typeface="Berlin Sans FB Demi" pitchFamily="34" charset="0"/>
              </a:rPr>
              <a:t>para sentir el aliento del misterio y el escalofrío, es tal la cultura a la muerte que en muchos pequeños cementerios perdidos en las montañas se puede leer a la entrada "Donde me ves te verás"</a:t>
            </a:r>
            <a:endParaRPr lang="es-ES" sz="3600" dirty="0">
              <a:solidFill>
                <a:srgbClr val="FF0000"/>
              </a:solidFill>
              <a:latin typeface="Berlin Sans FB Demi" pitchFamily="34" charset="0"/>
            </a:endParaRPr>
          </a:p>
        </p:txBody>
      </p:sp>
    </p:spTree>
  </p:cSld>
  <p:clrMapOvr>
    <a:masterClrMapping/>
  </p:clrMapOvr>
  <p:transition advClick="0" advTm="17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1263499121145_f.jpg"/>
          <p:cNvPicPr>
            <a:picLocks noChangeAspect="1" noChangeArrowheads="1"/>
          </p:cNvPicPr>
          <p:nvPr/>
        </p:nvPicPr>
        <p:blipFill>
          <a:blip r:embed="rId2"/>
          <a:srcRect/>
          <a:stretch>
            <a:fillRect/>
          </a:stretch>
        </p:blipFill>
        <p:spPr bwMode="auto">
          <a:xfrm>
            <a:off x="-1" y="0"/>
            <a:ext cx="9205369"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HORREO~1.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DSC00276.jpg"/>
          <p:cNvPicPr>
            <a:picLocks noChangeAspect="1" noChangeArrowheads="1"/>
          </p:cNvPicPr>
          <p:nvPr/>
        </p:nvPicPr>
        <p:blipFill>
          <a:blip r:embed="rId2"/>
          <a:srcRect t="4854" r="3031" b="7767"/>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5c294fec9ad716db661f062112c843b9.jpg"/>
          <p:cNvPicPr>
            <a:picLocks noChangeAspect="1" noChangeArrowheads="1"/>
          </p:cNvPicPr>
          <p:nvPr/>
        </p:nvPicPr>
        <p:blipFill>
          <a:blip r:embed="rId2"/>
          <a:srcRect r="7295" b="9639"/>
          <a:stretch>
            <a:fillRect/>
          </a:stretch>
        </p:blipFill>
        <p:spPr bwMode="auto">
          <a:xfrm>
            <a:off x="0" y="0"/>
            <a:ext cx="8982106"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Ganao en cuadra 041208.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HORREO~1  VV"/>
          <p:cNvPicPr>
            <a:picLocks noChangeAspect="1" noChangeArrowheads="1"/>
          </p:cNvPicPr>
          <p:nvPr/>
        </p:nvPicPr>
        <p:blipFill>
          <a:blip r:embed="rId2"/>
          <a:srcRect/>
          <a:stretch>
            <a:fillRect/>
          </a:stretch>
        </p:blipFill>
        <p:spPr bwMode="auto">
          <a:xfrm>
            <a:off x="0" y="0"/>
            <a:ext cx="916815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Picture19"/>
          <p:cNvPicPr>
            <a:picLocks noChangeAspect="1" noChangeArrowheads="1" noCrop="1"/>
          </p:cNvPicPr>
          <p:nvPr/>
        </p:nvPicPr>
        <p:blipFill>
          <a:blip r:embed="rId2"/>
          <a:srcRect/>
          <a:stretch>
            <a:fillRect/>
          </a:stretch>
        </p:blipFill>
        <p:spPr>
          <a:xfrm>
            <a:off x="4500562" y="0"/>
            <a:ext cx="4643438" cy="3509988"/>
          </a:xfrm>
          <a:prstGeom prst="rect">
            <a:avLst/>
          </a:prstGeom>
          <a:noFill/>
        </p:spPr>
      </p:pic>
      <p:pic>
        <p:nvPicPr>
          <p:cNvPr id="6" name="Picture 3" descr="Picture19"/>
          <p:cNvPicPr>
            <a:picLocks noChangeAspect="1" noChangeArrowheads="1" noCrop="1"/>
          </p:cNvPicPr>
          <p:nvPr/>
        </p:nvPicPr>
        <p:blipFill>
          <a:blip r:embed="rId2"/>
          <a:srcRect/>
          <a:stretch>
            <a:fillRect/>
          </a:stretch>
        </p:blipFill>
        <p:spPr>
          <a:xfrm>
            <a:off x="0" y="0"/>
            <a:ext cx="4630804" cy="3500438"/>
          </a:xfrm>
          <a:prstGeom prst="rect">
            <a:avLst/>
          </a:prstGeom>
          <a:noFill/>
        </p:spPr>
      </p:pic>
      <p:pic>
        <p:nvPicPr>
          <p:cNvPr id="7" name="Picture 3" descr="Picture19"/>
          <p:cNvPicPr>
            <a:picLocks noChangeAspect="1" noChangeArrowheads="1" noCrop="1"/>
          </p:cNvPicPr>
          <p:nvPr/>
        </p:nvPicPr>
        <p:blipFill>
          <a:blip r:embed="rId2"/>
          <a:srcRect/>
          <a:stretch>
            <a:fillRect/>
          </a:stretch>
        </p:blipFill>
        <p:spPr>
          <a:xfrm rot="15509711">
            <a:off x="6061327" y="3801670"/>
            <a:ext cx="2751260" cy="2079685"/>
          </a:xfrm>
          <a:prstGeom prst="rect">
            <a:avLst/>
          </a:prstGeom>
          <a:noFill/>
        </p:spPr>
      </p:pic>
      <p:pic>
        <p:nvPicPr>
          <p:cNvPr id="8" name="Picture 3" descr="Picture19"/>
          <p:cNvPicPr>
            <a:picLocks noChangeAspect="1" noChangeArrowheads="1" noCrop="1"/>
          </p:cNvPicPr>
          <p:nvPr/>
        </p:nvPicPr>
        <p:blipFill>
          <a:blip r:embed="rId2"/>
          <a:srcRect/>
          <a:stretch>
            <a:fillRect/>
          </a:stretch>
        </p:blipFill>
        <p:spPr>
          <a:xfrm>
            <a:off x="0" y="3357562"/>
            <a:ext cx="4630804" cy="3500438"/>
          </a:xfrm>
          <a:prstGeom prst="rect">
            <a:avLst/>
          </a:prstGeom>
          <a:noFill/>
        </p:spPr>
      </p:pic>
      <p:pic>
        <p:nvPicPr>
          <p:cNvPr id="9" name="Picture 3" descr="Picture19"/>
          <p:cNvPicPr>
            <a:picLocks noChangeAspect="1" noChangeArrowheads="1" noCrop="1"/>
          </p:cNvPicPr>
          <p:nvPr/>
        </p:nvPicPr>
        <p:blipFill>
          <a:blip r:embed="rId2"/>
          <a:srcRect/>
          <a:stretch>
            <a:fillRect/>
          </a:stretch>
        </p:blipFill>
        <p:spPr>
          <a:xfrm>
            <a:off x="4513196" y="3357562"/>
            <a:ext cx="4630804" cy="3500438"/>
          </a:xfrm>
          <a:prstGeom prst="rect">
            <a:avLst/>
          </a:prstGeom>
          <a:noFill/>
        </p:spPr>
      </p:pic>
      <p:pic>
        <p:nvPicPr>
          <p:cNvPr id="10" name="Picture 3" descr="Picture19"/>
          <p:cNvPicPr>
            <a:picLocks noChangeAspect="1" noChangeArrowheads="1" noCrop="1"/>
          </p:cNvPicPr>
          <p:nvPr/>
        </p:nvPicPr>
        <p:blipFill>
          <a:blip r:embed="rId2"/>
          <a:srcRect/>
          <a:stretch>
            <a:fillRect/>
          </a:stretch>
        </p:blipFill>
        <p:spPr>
          <a:xfrm>
            <a:off x="3428992" y="2285992"/>
            <a:ext cx="2835174" cy="2143116"/>
          </a:xfrm>
          <a:prstGeom prst="rect">
            <a:avLst/>
          </a:prstGeom>
          <a:noFill/>
        </p:spPr>
      </p:pic>
      <p:sp>
        <p:nvSpPr>
          <p:cNvPr id="11" name="10 Rectángulo"/>
          <p:cNvSpPr/>
          <p:nvPr/>
        </p:nvSpPr>
        <p:spPr>
          <a:xfrm>
            <a:off x="1142976" y="1214422"/>
            <a:ext cx="7072362" cy="4832092"/>
          </a:xfrm>
          <a:prstGeom prst="rect">
            <a:avLst/>
          </a:prstGeom>
        </p:spPr>
        <p:txBody>
          <a:bodyPr wrap="square">
            <a:spAutoFit/>
          </a:bodyPr>
          <a:lstStyle/>
          <a:p>
            <a:pPr algn="ctr"/>
            <a:r>
              <a:rPr lang="es-ES" sz="2800" dirty="0" smtClean="0">
                <a:solidFill>
                  <a:srgbClr val="FF0000"/>
                </a:solidFill>
                <a:latin typeface="Berlin Sans FB Demi" pitchFamily="34" charset="0"/>
              </a:rPr>
              <a:t>En definitiva esta tierra Galicia, siempre ha sido tierra de brujería, meigas, tras nos y supersticiones, vamos un país encantado, pero encantador, donde se dice, las meigas no existen, pero, pero "haberlas hailas", el año santo Compostelano miles de personas recorren a pié los caminos de Santiago, una experiencia inolvidable para la mente y espíritu y de paso impregnarse de esta "morriña“ que dá esta Galicia, (inolvidable)</a:t>
            </a:r>
            <a:r>
              <a:rPr lang="es-ES" sz="2800" dirty="0" smtClean="0">
                <a:latin typeface="Berlin Sans FB Demi" pitchFamily="34" charset="0"/>
              </a:rPr>
              <a:t>)</a:t>
            </a:r>
            <a:endParaRPr lang="es-ES" sz="2800" dirty="0">
              <a:latin typeface="Berlin Sans FB Demi" pitchFamily="34" charset="0"/>
            </a:endParaRPr>
          </a:p>
        </p:txBody>
      </p:sp>
    </p:spTree>
  </p:cSld>
  <p:clrMapOvr>
    <a:masterClrMapping/>
  </p:clrMapOvr>
  <p:transition advClick="0" advTm="29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14234__68_a_1.jpg"/>
          <p:cNvPicPr>
            <a:picLocks noChangeAspect="1" noChangeArrowheads="1"/>
          </p:cNvPicPr>
          <p:nvPr/>
        </p:nvPicPr>
        <p:blipFill>
          <a:blip r:embed="rId2"/>
          <a:srcRect/>
          <a:stretch>
            <a:fillRect/>
          </a:stretch>
        </p:blipFill>
        <p:spPr bwMode="auto">
          <a:xfrm>
            <a:off x="-1" y="0"/>
            <a:ext cx="9251605"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pic_08g-Amolino.jpg"/>
          <p:cNvPicPr>
            <a:picLocks noChangeAspect="1" noChangeArrowheads="1"/>
          </p:cNvPicPr>
          <p:nvPr/>
        </p:nvPicPr>
        <p:blipFill>
          <a:blip r:embed="rId2"/>
          <a:srcRect/>
          <a:stretch>
            <a:fillRect/>
          </a:stretch>
        </p:blipFill>
        <p:spPr bwMode="auto">
          <a:xfrm>
            <a:off x="-1" y="0"/>
            <a:ext cx="9234115"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meigas-de-galicia.jpg"/>
          <p:cNvPicPr>
            <a:picLocks noChangeAspect="1" noChangeArrowheads="1"/>
          </p:cNvPicPr>
          <p:nvPr/>
        </p:nvPicPr>
        <p:blipFill>
          <a:blip r:embed="rId2"/>
          <a:srcRect/>
          <a:stretch>
            <a:fillRect/>
          </a:stretch>
        </p:blipFill>
        <p:spPr bwMode="auto">
          <a:xfrm>
            <a:off x="-1" y="0"/>
            <a:ext cx="9322621"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ueva de Melandr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moiras.jpg"/>
          <p:cNvPicPr>
            <a:picLocks noChangeAspect="1" noChangeArrowheads="1"/>
          </p:cNvPicPr>
          <p:nvPr/>
        </p:nvPicPr>
        <p:blipFill>
          <a:blip r:embed="rId2"/>
          <a:srcRect/>
          <a:stretch>
            <a:fillRect/>
          </a:stretch>
        </p:blipFill>
        <p:spPr bwMode="auto">
          <a:xfrm>
            <a:off x="0" y="0"/>
            <a:ext cx="916304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53975"/>
            <a:ext cx="9144000" cy="6911975"/>
          </a:xfrm>
          <a:prstGeom prst="rect">
            <a:avLst/>
          </a:prstGeom>
          <a:noFill/>
        </p:spPr>
      </p:pic>
      <p:sp>
        <p:nvSpPr>
          <p:cNvPr id="2" name="1 Rectángulo"/>
          <p:cNvSpPr/>
          <p:nvPr/>
        </p:nvSpPr>
        <p:spPr>
          <a:xfrm>
            <a:off x="571472" y="394692"/>
            <a:ext cx="8072494" cy="6186309"/>
          </a:xfrm>
          <a:prstGeom prst="rect">
            <a:avLst/>
          </a:prstGeom>
        </p:spPr>
        <p:txBody>
          <a:bodyPr wrap="square">
            <a:spAutoFit/>
          </a:bodyPr>
          <a:lstStyle/>
          <a:p>
            <a:pPr algn="ctr"/>
            <a:r>
              <a:rPr lang="es-ES" b="1" dirty="0" smtClean="0">
                <a:solidFill>
                  <a:srgbClr val="FF0000"/>
                </a:solidFill>
                <a:latin typeface="Berlin Sans FB Demi" pitchFamily="34" charset="0"/>
              </a:rPr>
              <a:t>En cada aldea gallega, al calor del fuego, un señor muy viejo y muy listo cuenta la historia de una meiga, a la que le falta el dedo corazón y roba a los niños para hacer sus pócimas</a:t>
            </a:r>
            <a:endParaRPr lang="es-ES" dirty="0" smtClean="0">
              <a:solidFill>
                <a:srgbClr val="FF0000"/>
              </a:solidFill>
              <a:latin typeface="Berlin Sans FB Demi" pitchFamily="34" charset="0"/>
            </a:endParaRPr>
          </a:p>
          <a:p>
            <a:pPr algn="ctr"/>
            <a:r>
              <a:rPr lang="es-ES" dirty="0" smtClean="0">
                <a:solidFill>
                  <a:srgbClr val="FF0000"/>
                </a:solidFill>
                <a:latin typeface="Berlin Sans FB Demi" pitchFamily="34" charset="0"/>
              </a:rPr>
              <a:t>Cuando era niño, visitaba cada semana la aldea de mi madre, una de esas comunidades gallegas de diez casas en las que casi todo el mundo se llama Pepe y Manolo y en las que todos son parientes. Al llegar la noche, mientras miraba el crepitar del fuego, los adultos comenzaban a charlar sobre las historias de los vecinos. La conversación de los interlocutores, que tenían una media de edad de 60 años, siempre derivaba hacia un recordatorio de muertos. La penumbra, el frío del invierno rural y la vieja casa hacían el resto para que a ojos de un chaval aquello se convirtiera en una escena demasiado lúgubre.</a:t>
            </a:r>
          </a:p>
          <a:p>
            <a:pPr algn="ctr"/>
            <a:r>
              <a:rPr lang="es-ES" dirty="0" smtClean="0">
                <a:solidFill>
                  <a:srgbClr val="FF0000"/>
                </a:solidFill>
                <a:latin typeface="Berlin Sans FB Demi" pitchFamily="34" charset="0"/>
              </a:rPr>
              <a:t>Era entonces cuando surgía el nombre de una señora que, aunque de día se dedicaba al campo o a regentar su pequeña tienda, por la noche tenía la costumbre de secuestrar niños o preparar alguna pócima maléfica. Era la meiga. “Haberlas, hailas”, aseguraban entre el respeto y el temor. Las meigas, según el relato, tenían el pelo desaliñado y la mirada perdida, y se las podía reconocer porque les faltaba el dedo corazón de una mano. Si alguna vez veía a alguna, yo, aquel niño de ciudad que creía todo lo que decían los viejos del campo, tenía que huir como el viento.</a:t>
            </a:r>
          </a:p>
          <a:p>
            <a:pPr algn="ctr"/>
            <a:r>
              <a:rPr lang="es-ES" dirty="0" smtClean="0">
                <a:solidFill>
                  <a:srgbClr val="FF0000"/>
                </a:solidFill>
                <a:latin typeface="Berlin Sans FB Demi" pitchFamily="34" charset="0"/>
              </a:rPr>
              <a:t>En cada una de las aldeas de Galicia, y son innumerables, ha habitado o habita alguna meiga. </a:t>
            </a:r>
            <a:endParaRPr lang="es-ES" dirty="0">
              <a:solidFill>
                <a:srgbClr val="FF0000"/>
              </a:solidFill>
              <a:latin typeface="Berlin Sans FB Demi" pitchFamily="34" charset="0"/>
            </a:endParaRPr>
          </a:p>
        </p:txBody>
      </p:sp>
    </p:spTree>
  </p:cSld>
  <p:clrMapOvr>
    <a:masterClrMapping/>
  </p:clrMapOvr>
  <p:transition advClick="0" advTm="7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rrr.bmp"/>
          <p:cNvPicPr>
            <a:picLocks noChangeAspect="1" noChangeArrowheads="1"/>
          </p:cNvPicPr>
          <p:nvPr/>
        </p:nvPicPr>
        <p:blipFill>
          <a:blip r:embed="rId3"/>
          <a:srcRect/>
          <a:stretch>
            <a:fillRect/>
          </a:stretch>
        </p:blipFill>
        <p:spPr bwMode="auto">
          <a:xfrm>
            <a:off x="0" y="0"/>
            <a:ext cx="9242650" cy="6858000"/>
          </a:xfrm>
          <a:prstGeom prst="rect">
            <a:avLst/>
          </a:prstGeom>
          <a:noFill/>
        </p:spPr>
      </p:pic>
    </p:spTree>
  </p:cSld>
  <p:clrMapOvr>
    <a:masterClrMapping/>
  </p:clrMapOvr>
  <p:transition advClick="0" advTm="5000">
    <p:dissolve/>
    <p:sndAc>
      <p:stSnd loop="1">
        <p:snd r:embed="rId2" name="UN CANTO A GALICIA.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800982447_3d37f9b9ef_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0"/>
            <a:ext cx="9144000" cy="6911975"/>
          </a:xfrm>
          <a:prstGeom prst="rect">
            <a:avLst/>
          </a:prstGeom>
          <a:noFill/>
        </p:spPr>
      </p:pic>
      <p:sp>
        <p:nvSpPr>
          <p:cNvPr id="2" name="1 Rectángulo"/>
          <p:cNvSpPr/>
          <p:nvPr/>
        </p:nvSpPr>
        <p:spPr>
          <a:xfrm>
            <a:off x="642910" y="785794"/>
            <a:ext cx="7572428" cy="5509200"/>
          </a:xfrm>
          <a:prstGeom prst="rect">
            <a:avLst/>
          </a:prstGeom>
        </p:spPr>
        <p:txBody>
          <a:bodyPr wrap="square">
            <a:spAutoFit/>
          </a:bodyPr>
          <a:lstStyle/>
          <a:p>
            <a:pPr algn="ctr"/>
            <a:r>
              <a:rPr lang="es-ES" sz="1600" dirty="0" smtClean="0">
                <a:solidFill>
                  <a:srgbClr val="FF0000"/>
                </a:solidFill>
                <a:latin typeface="Berlin Sans FB Demi" pitchFamily="34" charset="0"/>
              </a:rPr>
              <a:t>Tradicionalmente se las ha considerado como un equivalente gallego a las brujas. Como ellas, tienen poderes extraordinarios y pueden pactar con el diablo, pero las capacidades de las meigas van más allá. Las chuchonas se convierten en insectos para chupar la sangre de los niños y su grasa corporal, que utilizan para preparar ungüentos. La feiticeira vive cerca de los ríos y encandila con su voz a los jóvenes que finalmente, hipnotizados, se ahogan en la corriente. La marimanta hace exactamente las mismas funciones que el hombre del saco.</a:t>
            </a:r>
          </a:p>
          <a:p>
            <a:pPr algn="ctr"/>
            <a:r>
              <a:rPr lang="es-ES" sz="1600" dirty="0" smtClean="0">
                <a:solidFill>
                  <a:srgbClr val="FF0000"/>
                </a:solidFill>
                <a:latin typeface="Berlin Sans FB Demi" pitchFamily="34" charset="0"/>
              </a:rPr>
              <a:t>Casi siempre, los viejos del lugar aconsejan alejarse de las meigas; sin embargo hay algunos tipos a los que la gente se acerca. La vedoira es una meiga de trato agradable que posee dotes adivinatorias y la dama do castro funge como una especie de hada madrina que visita a las personas afligidas para concederles sus favores.</a:t>
            </a:r>
          </a:p>
          <a:p>
            <a:pPr algn="ctr"/>
            <a:r>
              <a:rPr lang="es-ES" sz="1600" dirty="0" smtClean="0">
                <a:solidFill>
                  <a:srgbClr val="FF0000"/>
                </a:solidFill>
                <a:latin typeface="Berlin Sans FB Demi" pitchFamily="34" charset="0"/>
              </a:rPr>
              <a:t>Durante mucho tiempo, o siempre que iba a la aldea y me encontraba a una señora de aspecto siniestro, le miraba las manos a ver si le faltaba algún dedo. Nunca conocí a ninguna. En realidad nunca comprendí por qué ese convencimiento tan extendido de que “haberlas, hailas”, porque además esa afirmación suele ir precedida del “eu non creo nas meigas (yo no creo en las meigas)”. Por si acaso, existen remedios infalibles como colocar una escoba al revés en la puerta de casa o amontonar un puñado de tierra de un cementerio. Para estar seguros de espantarlas, en la noche de San Juan, noche de espíritus por excelencia, hay que saltar tres veces una hoguera. Así, bajo ningún concepto caerá bajo el efecto del meigallo.</a:t>
            </a:r>
            <a:endParaRPr lang="es-ES" sz="1600" dirty="0">
              <a:solidFill>
                <a:srgbClr val="FF0000"/>
              </a:solidFill>
              <a:latin typeface="Berlin Sans FB Demi" pitchFamily="34" charset="0"/>
            </a:endParaRPr>
          </a:p>
        </p:txBody>
      </p:sp>
    </p:spTree>
  </p:cSld>
  <p:clrMapOvr>
    <a:masterClrMapping/>
  </p:clrMapOvr>
  <p:transition advClick="0" advTm="65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EL_BAR~1.JPG"/>
          <p:cNvPicPr>
            <a:picLocks noChangeAspect="1" noChangeArrowheads="1"/>
          </p:cNvPicPr>
          <p:nvPr/>
        </p:nvPicPr>
        <p:blipFill>
          <a:blip r:embed="rId2"/>
          <a:srcRect/>
          <a:stretch>
            <a:fillRect/>
          </a:stretch>
        </p:blipFill>
        <p:spPr bwMode="auto">
          <a:xfrm>
            <a:off x="0" y="0"/>
            <a:ext cx="9429786" cy="7072338"/>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335987_136026053217809_1555778561_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53975"/>
            <a:ext cx="9144000" cy="6911975"/>
          </a:xfrm>
          <a:prstGeom prst="rect">
            <a:avLst/>
          </a:prstGeom>
          <a:noFill/>
        </p:spPr>
      </p:pic>
      <p:sp>
        <p:nvSpPr>
          <p:cNvPr id="2" name="1 Rectángulo"/>
          <p:cNvSpPr/>
          <p:nvPr/>
        </p:nvSpPr>
        <p:spPr>
          <a:xfrm>
            <a:off x="285720" y="428604"/>
            <a:ext cx="8501090" cy="6678751"/>
          </a:xfrm>
          <a:prstGeom prst="rect">
            <a:avLst/>
          </a:prstGeom>
        </p:spPr>
        <p:txBody>
          <a:bodyPr wrap="square">
            <a:spAutoFit/>
          </a:bodyPr>
          <a:lstStyle/>
          <a:p>
            <a:pPr lvl="0" algn="ctr" fontAlgn="base">
              <a:spcBef>
                <a:spcPct val="0"/>
              </a:spcBef>
              <a:spcAft>
                <a:spcPct val="0"/>
              </a:spcAft>
            </a:pPr>
            <a:r>
              <a:rPr lang="es-ES" sz="2800" b="1" dirty="0" smtClean="0">
                <a:solidFill>
                  <a:srgbClr val="FF0000"/>
                </a:solidFill>
                <a:latin typeface="Arial" pitchFamily="34" charset="0"/>
              </a:rPr>
              <a:t>.... pero haberlas, hailas.</a:t>
            </a:r>
            <a:br>
              <a:rPr lang="es-ES" sz="28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La frase original es en gallego, así que esta es la traducción.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Aquí en Galicia la usamos continuamente; es ya una coletilla tan conocida que la mayoría de las veces ni siquiera necesitamos decir la frase entera. Decimos simplemente cualquier parte de ella, y todo el mundo sabe qué queremos decir.</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Así se puede escuchar a alguien decir "ya, y yo no creo...", "pero brujas...", o "haberlas, hailas", cualquier variante que se os ocurra.</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Desde luego no siempre nos referimos a las brujas de verdad. Aunque haberlas, hailas (y mi vecina es una), la usamos para decir de una manera no demasiado directa que le concedemos a alguien el beneficio de la duda, pero que no creemos que lo que dice sea verdad.</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Por ejemplo, si alguien nos comenta que él siempre, pero siempre, es políticamente correcto en todo momento.</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Se la he oído decir a algún no gallego, y creí que la frase era ya universal. Pero a causa de un malentendido, ahora no sé si la frase es demasiado local para que un no gallego la entienda.</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¿Hay algún otro sitio en donde se use, o es un uso gallego y nada más?</a:t>
            </a:r>
            <a:br>
              <a:rPr lang="es-ES" sz="1600" b="1" dirty="0" smtClean="0">
                <a:solidFill>
                  <a:srgbClr val="FF0000"/>
                </a:solidFill>
                <a:latin typeface="Arial" pitchFamily="34" charset="0"/>
              </a:rPr>
            </a:br>
            <a:r>
              <a:rPr lang="es-ES" sz="1600" b="1" dirty="0" smtClean="0">
                <a:solidFill>
                  <a:srgbClr val="FF0000"/>
                </a:solidFill>
                <a:latin typeface="Arial" pitchFamily="34" charset="0"/>
              </a:rPr>
              <a:t/>
            </a:r>
            <a:br>
              <a:rPr lang="es-ES" sz="1600" b="1" dirty="0" smtClean="0">
                <a:solidFill>
                  <a:srgbClr val="FF0000"/>
                </a:solidFill>
                <a:latin typeface="Arial" pitchFamily="34" charset="0"/>
              </a:rPr>
            </a:br>
            <a:endParaRPr lang="es-ES" sz="1600" dirty="0" smtClean="0">
              <a:solidFill>
                <a:srgbClr val="FF0000"/>
              </a:solidFill>
              <a:latin typeface="Arial" pitchFamily="34" charset="0"/>
            </a:endParaRPr>
          </a:p>
        </p:txBody>
      </p:sp>
    </p:spTree>
  </p:cSld>
  <p:clrMapOvr>
    <a:masterClrMapping/>
  </p:clrMapOvr>
  <p:transition advClick="0" advTm="42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ViejaCasa.jpg"/>
          <p:cNvPicPr>
            <a:picLocks noChangeAspect="1" noChangeArrowheads="1"/>
          </p:cNvPicPr>
          <p:nvPr/>
        </p:nvPicPr>
        <p:blipFill>
          <a:blip r:embed="rId2"/>
          <a:srcRect/>
          <a:stretch>
            <a:fillRect/>
          </a:stretch>
        </p:blipFill>
        <p:spPr bwMode="auto">
          <a:xfrm>
            <a:off x="0" y="0"/>
            <a:ext cx="4786314" cy="7072338"/>
          </a:xfrm>
          <a:prstGeom prst="rect">
            <a:avLst/>
          </a:prstGeom>
          <a:noFill/>
        </p:spPr>
      </p:pic>
      <p:pic>
        <p:nvPicPr>
          <p:cNvPr id="3" name="Picture 2" descr="C:\Documents and Settings\Dell\Escritorio\DSC09144.jpg"/>
          <p:cNvPicPr>
            <a:picLocks noChangeAspect="1" noChangeArrowheads="1"/>
          </p:cNvPicPr>
          <p:nvPr/>
        </p:nvPicPr>
        <p:blipFill>
          <a:blip r:embed="rId3"/>
          <a:srcRect r="8955"/>
          <a:stretch>
            <a:fillRect/>
          </a:stretch>
        </p:blipFill>
        <p:spPr bwMode="auto">
          <a:xfrm>
            <a:off x="4786314" y="0"/>
            <a:ext cx="4357686" cy="7190706"/>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ee.bmp"/>
          <p:cNvPicPr>
            <a:picLocks noChangeAspect="1" noChangeArrowheads="1"/>
          </p:cNvPicPr>
          <p:nvPr/>
        </p:nvPicPr>
        <p:blipFill>
          <a:blip r:embed="rId2"/>
          <a:srcRect/>
          <a:stretch>
            <a:fillRect/>
          </a:stretch>
        </p:blipFill>
        <p:spPr bwMode="auto">
          <a:xfrm>
            <a:off x="0" y="0"/>
            <a:ext cx="9138285"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444.bmp"/>
          <p:cNvPicPr>
            <a:picLocks noChangeAspect="1" noChangeArrowheads="1"/>
          </p:cNvPicPr>
          <p:nvPr/>
        </p:nvPicPr>
        <p:blipFill>
          <a:blip r:embed="rId2"/>
          <a:srcRect/>
          <a:stretch>
            <a:fillRect/>
          </a:stretch>
        </p:blipFill>
        <p:spPr bwMode="auto">
          <a:xfrm>
            <a:off x="0" y="0"/>
            <a:ext cx="9169492" cy="6858000"/>
          </a:xfrm>
          <a:prstGeom prst="rect">
            <a:avLst/>
          </a:prstGeom>
          <a:noFill/>
        </p:spPr>
      </p:pic>
      <p:pic>
        <p:nvPicPr>
          <p:cNvPr id="3" name="Picture 4" descr="Picture26"/>
          <p:cNvPicPr>
            <a:picLocks noChangeAspect="1" noChangeArrowheads="1" noCrop="1"/>
          </p:cNvPicPr>
          <p:nvPr/>
        </p:nvPicPr>
        <p:blipFill>
          <a:blip r:embed="rId3"/>
          <a:srcRect/>
          <a:stretch>
            <a:fillRect/>
          </a:stretch>
        </p:blipFill>
        <p:spPr bwMode="auto">
          <a:xfrm>
            <a:off x="4211638" y="333375"/>
            <a:ext cx="4476750" cy="885825"/>
          </a:xfrm>
          <a:prstGeom prst="rect">
            <a:avLst/>
          </a:prstGeom>
          <a:noFill/>
          <a:ln w="9525">
            <a:noFill/>
            <a:miter lim="800000"/>
            <a:headEnd/>
            <a:tailEnd/>
          </a:ln>
        </p:spPr>
      </p:pic>
      <p:pic>
        <p:nvPicPr>
          <p:cNvPr id="4" name="Picture 4" descr="Picture26"/>
          <p:cNvPicPr>
            <a:picLocks noChangeAspect="1" noChangeArrowheads="1" noCrop="1"/>
          </p:cNvPicPr>
          <p:nvPr/>
        </p:nvPicPr>
        <p:blipFill>
          <a:blip r:embed="rId3"/>
          <a:srcRect/>
          <a:stretch>
            <a:fillRect/>
          </a:stretch>
        </p:blipFill>
        <p:spPr bwMode="auto">
          <a:xfrm>
            <a:off x="0" y="285728"/>
            <a:ext cx="4476750" cy="885825"/>
          </a:xfrm>
          <a:prstGeom prst="rect">
            <a:avLst/>
          </a:prstGeom>
          <a:noFill/>
          <a:ln w="9525">
            <a:noFill/>
            <a:miter lim="800000"/>
            <a:headEnd/>
            <a:tailEnd/>
          </a:ln>
        </p:spPr>
      </p:pic>
    </p:spTree>
  </p:cSld>
  <p:clrMapOvr>
    <a:masterClrMapping/>
  </p:clrMapOvr>
  <p:transition advClick="0" advTm="5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ASERI~2.JPG"/>
          <p:cNvPicPr>
            <a:picLocks noChangeAspect="1" noChangeArrowheads="1"/>
          </p:cNvPicPr>
          <p:nvPr/>
        </p:nvPicPr>
        <p:blipFill>
          <a:blip r:embed="rId2"/>
          <a:srcRect/>
          <a:stretch>
            <a:fillRect/>
          </a:stretch>
        </p:blipFill>
        <p:spPr bwMode="auto">
          <a:xfrm>
            <a:off x="0" y="0"/>
            <a:ext cx="9400404"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0.jpg"/>
          <p:cNvPicPr>
            <a:picLocks noChangeAspect="1" noChangeArrowheads="1"/>
          </p:cNvPicPr>
          <p:nvPr/>
        </p:nvPicPr>
        <p:blipFill>
          <a:blip r:embed="rId2"/>
          <a:srcRect l="4592" r="5102"/>
          <a:stretch>
            <a:fillRect/>
          </a:stretch>
        </p:blipFill>
        <p:spPr bwMode="auto">
          <a:xfrm>
            <a:off x="0" y="0"/>
            <a:ext cx="9144000" cy="7000900"/>
          </a:xfrm>
          <a:prstGeom prst="rect">
            <a:avLst/>
          </a:prstGeom>
          <a:noFill/>
        </p:spPr>
      </p:pic>
    </p:spTree>
  </p:cSld>
  <p:clrMapOvr>
    <a:masterClrMapping/>
  </p:clrMapOvr>
  <p:transition advClick="0" advTm="5000">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EL_MOL~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CC"/>
          <p:cNvPicPr>
            <a:picLocks noChangeAspect="1" noChangeArrowheads="1"/>
          </p:cNvPicPr>
          <p:nvPr/>
        </p:nvPicPr>
        <p:blipFill>
          <a:blip r:embed="rId2"/>
          <a:srcRect/>
          <a:stretch>
            <a:fillRect/>
          </a:stretch>
        </p:blipFill>
        <p:spPr bwMode="auto">
          <a:xfrm>
            <a:off x="-1" y="0"/>
            <a:ext cx="9236389" cy="6858000"/>
          </a:xfrm>
          <a:prstGeom prst="rect">
            <a:avLst/>
          </a:prstGeom>
          <a:noFill/>
        </p:spPr>
      </p:pic>
      <p:pic>
        <p:nvPicPr>
          <p:cNvPr id="3" name="Picture 4" descr="Picture26"/>
          <p:cNvPicPr>
            <a:picLocks noChangeAspect="1" noChangeArrowheads="1" noCrop="1"/>
          </p:cNvPicPr>
          <p:nvPr/>
        </p:nvPicPr>
        <p:blipFill>
          <a:blip r:embed="rId3"/>
          <a:srcRect/>
          <a:stretch>
            <a:fillRect/>
          </a:stretch>
        </p:blipFill>
        <p:spPr bwMode="auto">
          <a:xfrm>
            <a:off x="4211638" y="333375"/>
            <a:ext cx="4476750" cy="885825"/>
          </a:xfrm>
          <a:prstGeom prst="rect">
            <a:avLst/>
          </a:prstGeom>
          <a:noFill/>
          <a:ln w="9525">
            <a:noFill/>
            <a:miter lim="800000"/>
            <a:headEnd/>
            <a:tailEnd/>
          </a:ln>
        </p:spPr>
      </p:pic>
      <p:pic>
        <p:nvPicPr>
          <p:cNvPr id="4" name="Picture 4" descr="Picture26"/>
          <p:cNvPicPr>
            <a:picLocks noChangeAspect="1" noChangeArrowheads="1" noCrop="1"/>
          </p:cNvPicPr>
          <p:nvPr/>
        </p:nvPicPr>
        <p:blipFill>
          <a:blip r:embed="rId3"/>
          <a:srcRect/>
          <a:stretch>
            <a:fillRect/>
          </a:stretch>
        </p:blipFill>
        <p:spPr bwMode="auto">
          <a:xfrm>
            <a:off x="357158" y="571480"/>
            <a:ext cx="4476750" cy="885825"/>
          </a:xfrm>
          <a:prstGeom prst="rect">
            <a:avLst/>
          </a:prstGeom>
          <a:noFill/>
          <a:ln w="9525">
            <a:noFill/>
            <a:miter lim="800000"/>
            <a:headEnd/>
            <a:tailEnd/>
          </a:ln>
        </p:spPr>
      </p:pic>
    </p:spTree>
  </p:cSld>
  <p:clrMapOvr>
    <a:masterClrMapping/>
  </p:clrMapOvr>
  <p:transition advClick="0" advTm="5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Brujitaverde.png"/>
          <p:cNvPicPr>
            <a:picLocks noChangeAspect="1" noChangeArrowheads="1"/>
          </p:cNvPicPr>
          <p:nvPr/>
        </p:nvPicPr>
        <p:blipFill>
          <a:blip r:embed="rId2"/>
          <a:srcRect/>
          <a:stretch>
            <a:fillRect/>
          </a:stretch>
        </p:blipFill>
        <p:spPr bwMode="auto">
          <a:xfrm>
            <a:off x="357158" y="142852"/>
            <a:ext cx="8143900" cy="6515120"/>
          </a:xfrm>
          <a:prstGeom prst="rect">
            <a:avLst/>
          </a:prstGeom>
          <a:noFill/>
        </p:spPr>
      </p:pic>
    </p:spTree>
  </p:cSld>
  <p:clrMapOvr>
    <a:masterClrMapping/>
  </p:clrMapOvr>
  <p:transition advClick="0" advTm="5000">
    <p:dissolv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Picture19"/>
          <p:cNvPicPr>
            <a:picLocks noChangeAspect="1" noChangeArrowheads="1" noCrop="1"/>
          </p:cNvPicPr>
          <p:nvPr/>
        </p:nvPicPr>
        <p:blipFill>
          <a:blip r:embed="rId2"/>
          <a:srcRect/>
          <a:stretch>
            <a:fillRect/>
          </a:stretch>
        </p:blipFill>
        <p:spPr>
          <a:xfrm>
            <a:off x="0" y="-53975"/>
            <a:ext cx="9144000" cy="6911975"/>
          </a:xfrm>
          <a:prstGeom prst="rect">
            <a:avLst/>
          </a:prstGeom>
          <a:noFill/>
        </p:spPr>
      </p:pic>
      <p:sp>
        <p:nvSpPr>
          <p:cNvPr id="2" name="1 Rectángulo"/>
          <p:cNvSpPr/>
          <p:nvPr/>
        </p:nvSpPr>
        <p:spPr>
          <a:xfrm>
            <a:off x="785786" y="357166"/>
            <a:ext cx="7858180" cy="6278642"/>
          </a:xfrm>
          <a:prstGeom prst="rect">
            <a:avLst/>
          </a:prstGeom>
        </p:spPr>
        <p:txBody>
          <a:bodyPr wrap="square">
            <a:spAutoFit/>
          </a:bodyPr>
          <a:lstStyle/>
          <a:p>
            <a:pPr algn="ctr"/>
            <a:r>
              <a:rPr lang="es-ES" sz="2400" b="1" dirty="0" smtClean="0">
                <a:solidFill>
                  <a:srgbClr val="FF0000"/>
                </a:solidFill>
              </a:rPr>
              <a:t>Métodos para protegerse de las meigas</a:t>
            </a:r>
          </a:p>
          <a:p>
            <a:pPr algn="ctr"/>
            <a:r>
              <a:rPr lang="es-ES" dirty="0" smtClean="0">
                <a:solidFill>
                  <a:srgbClr val="FF0000"/>
                </a:solidFill>
                <a:latin typeface="Berlin Sans FB Demi" pitchFamily="34" charset="0"/>
              </a:rPr>
              <a:t>Para defenderse de ellas y de sus hechizos existen amuletos que pueden colocarse en las casas o colgarse del cuello del afectado. Estos son algunos de ellos:</a:t>
            </a:r>
          </a:p>
          <a:p>
            <a:pPr algn="ctr"/>
            <a:r>
              <a:rPr lang="es-ES" dirty="0" smtClean="0">
                <a:solidFill>
                  <a:srgbClr val="FF0000"/>
                </a:solidFill>
                <a:latin typeface="Berlin Sans FB Demi" pitchFamily="34" charset="0"/>
              </a:rPr>
              <a:t>Colocar una escoba vuelta del revés tras la puerta de la entrada</a:t>
            </a:r>
          </a:p>
          <a:p>
            <a:pPr algn="ctr"/>
            <a:r>
              <a:rPr lang="es-ES" dirty="0" smtClean="0">
                <a:solidFill>
                  <a:srgbClr val="FF0000"/>
                </a:solidFill>
                <a:latin typeface="Berlin Sans FB Demi" pitchFamily="34" charset="0"/>
              </a:rPr>
              <a:t>Llevar un diente de ajo, una castaña pilonga. Llevar una higa (mejor de azabache compostelano) colgada del cuello o unos cuernos de vacaloura (un tipo de escarabajo)</a:t>
            </a:r>
          </a:p>
          <a:p>
            <a:pPr algn="ctr"/>
            <a:r>
              <a:rPr lang="es-ES" dirty="0" smtClean="0">
                <a:solidFill>
                  <a:srgbClr val="FF0000"/>
                </a:solidFill>
                <a:latin typeface="Berlin Sans FB Demi" pitchFamily="34" charset="0"/>
              </a:rPr>
              <a:t>Tener en casa tierra bendita de los cementerios o ramas de laurel bendito el Domingo de Ramos</a:t>
            </a:r>
          </a:p>
          <a:p>
            <a:pPr algn="ctr"/>
            <a:r>
              <a:rPr lang="es-ES" dirty="0" smtClean="0">
                <a:solidFill>
                  <a:srgbClr val="FF0000"/>
                </a:solidFill>
                <a:latin typeface="Berlin Sans FB Demi" pitchFamily="34" charset="0"/>
              </a:rPr>
              <a:t>Buscar garras de fieras o dientes de lobo</a:t>
            </a:r>
          </a:p>
          <a:p>
            <a:pPr algn="ctr"/>
            <a:r>
              <a:rPr lang="es-ES" dirty="0" smtClean="0">
                <a:solidFill>
                  <a:srgbClr val="FF0000"/>
                </a:solidFill>
                <a:latin typeface="Berlin Sans FB Demi" pitchFamily="34" charset="0"/>
              </a:rPr>
              <a:t>Poseer en forma de varitas, colgantes o pectorales, trozos de azabache, ámbar y distintas piedras capaces de rechazar los venenos y encantamientos.</a:t>
            </a:r>
          </a:p>
          <a:p>
            <a:pPr algn="ctr"/>
            <a:r>
              <a:rPr lang="es-ES" dirty="0" smtClean="0">
                <a:solidFill>
                  <a:srgbClr val="FF0000"/>
                </a:solidFill>
                <a:latin typeface="Berlin Sans FB Demi" pitchFamily="34" charset="0"/>
              </a:rPr>
              <a:t>Tradicionalmente se cree que saltando la cacharela de San Juan tres veces o múltiplo de tres se espanta a las meigas.</a:t>
            </a:r>
          </a:p>
          <a:p>
            <a:pPr algn="ctr"/>
            <a:r>
              <a:rPr lang="es-ES" dirty="0" smtClean="0">
                <a:solidFill>
                  <a:srgbClr val="FF0000"/>
                </a:solidFill>
                <a:latin typeface="Berlin Sans FB Demi" pitchFamily="34" charset="0"/>
              </a:rPr>
              <a:t>Es muy popular la frase, "</a:t>
            </a:r>
            <a:r>
              <a:rPr lang="es-ES" i="1" dirty="0" smtClean="0">
                <a:solidFill>
                  <a:srgbClr val="FF0000"/>
                </a:solidFill>
                <a:latin typeface="Berlin Sans FB Demi" pitchFamily="34" charset="0"/>
              </a:rPr>
              <a:t>Eu non creo nas meigas, mais habelas, hainas</a:t>
            </a:r>
            <a:r>
              <a:rPr lang="es-ES" dirty="0" smtClean="0">
                <a:solidFill>
                  <a:srgbClr val="FF0000"/>
                </a:solidFill>
                <a:latin typeface="Berlin Sans FB Demi" pitchFamily="34" charset="0"/>
              </a:rPr>
              <a:t>" ("Yo no creo en las meigas, pero haberlas, las hay"), que resume a la perfección el equilibrio del carácter gallego entre lo práctico, la incredulidad y el misticismo.</a:t>
            </a:r>
          </a:p>
          <a:p>
            <a:pPr algn="ctr"/>
            <a:r>
              <a:rPr lang="es-ES" dirty="0" smtClean="0">
                <a:solidFill>
                  <a:srgbClr val="FF0000"/>
                </a:solidFill>
                <a:latin typeface="Berlin Sans FB Demi" pitchFamily="34" charset="0"/>
              </a:rPr>
              <a:t>El </a:t>
            </a:r>
            <a:r>
              <a:rPr lang="es-ES" i="1" dirty="0" smtClean="0">
                <a:solidFill>
                  <a:srgbClr val="FF0000"/>
                </a:solidFill>
                <a:latin typeface="Berlin Sans FB Demi" pitchFamily="34" charset="0"/>
              </a:rPr>
              <a:t>meigallo</a:t>
            </a:r>
            <a:r>
              <a:rPr lang="es-ES" dirty="0" smtClean="0">
                <a:solidFill>
                  <a:srgbClr val="FF0000"/>
                </a:solidFill>
                <a:latin typeface="Berlin Sans FB Demi" pitchFamily="34" charset="0"/>
              </a:rPr>
              <a:t> es el hechizo que realizan las meigas. Un ensalmo muy común es "¡Meigas fóra!", que es acompañado del gesto de la higa</a:t>
            </a:r>
            <a:endParaRPr lang="es-ES" dirty="0">
              <a:solidFill>
                <a:srgbClr val="FF0000"/>
              </a:solidFill>
              <a:latin typeface="Berlin Sans FB Demi" pitchFamily="34" charset="0"/>
            </a:endParaRPr>
          </a:p>
        </p:txBody>
      </p:sp>
    </p:spTree>
  </p:cSld>
  <p:clrMapOvr>
    <a:masterClrMapping/>
  </p:clrMapOvr>
  <p:transition advClick="0" advTm="70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Alba_-Pila en el Hayedo 040522.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untitled.bmp"/>
          <p:cNvPicPr>
            <a:picLocks noChangeAspect="1" noChangeArrowheads="1"/>
          </p:cNvPicPr>
          <p:nvPr/>
        </p:nvPicPr>
        <p:blipFill>
          <a:blip r:embed="rId2"/>
          <a:srcRect/>
          <a:stretch>
            <a:fillRect/>
          </a:stretch>
        </p:blipFill>
        <p:spPr bwMode="auto">
          <a:xfrm>
            <a:off x="0" y="0"/>
            <a:ext cx="9169492"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Bar_- Gancho  para colgar marmitas_.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29-Queimad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Click="0" advTm="5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if-bruja.gif"/>
          <p:cNvPicPr>
            <a:picLocks noChangeAspect="1" noChangeArrowheads="1" noCrop="1"/>
          </p:cNvPicPr>
          <p:nvPr/>
        </p:nvPicPr>
        <p:blipFill>
          <a:blip r:embed="rId2"/>
          <a:srcRect/>
          <a:stretch>
            <a:fillRect/>
          </a:stretch>
        </p:blipFill>
        <p:spPr bwMode="auto">
          <a:xfrm>
            <a:off x="571472" y="0"/>
            <a:ext cx="7786742" cy="6508796"/>
          </a:xfrm>
          <a:prstGeom prst="rect">
            <a:avLst/>
          </a:prstGeom>
          <a:noFill/>
        </p:spPr>
      </p:pic>
      <p:sp>
        <p:nvSpPr>
          <p:cNvPr id="3" name="2 Rectángulo"/>
          <p:cNvSpPr/>
          <p:nvPr/>
        </p:nvSpPr>
        <p:spPr>
          <a:xfrm>
            <a:off x="714348" y="6000768"/>
            <a:ext cx="928694" cy="3571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714744" y="5214950"/>
            <a:ext cx="5429256" cy="1323439"/>
          </a:xfrm>
          <a:prstGeom prst="rect">
            <a:avLst/>
          </a:prstGeom>
        </p:spPr>
        <p:txBody>
          <a:bodyPr wrap="square">
            <a:spAutoFit/>
          </a:bodyPr>
          <a:lstStyle/>
          <a:p>
            <a:pPr algn="ctr"/>
            <a:r>
              <a:rPr lang="es-ES" sz="4000" b="1" dirty="0" smtClean="0">
                <a:solidFill>
                  <a:srgbClr val="FF0000"/>
                </a:solidFill>
                <a:latin typeface="Berlin Sans FB Demi" pitchFamily="34" charset="0"/>
              </a:rPr>
              <a:t>Las meigas, </a:t>
            </a:r>
          </a:p>
          <a:p>
            <a:pPr algn="ctr"/>
            <a:r>
              <a:rPr lang="es-ES" sz="4000" b="1" dirty="0" smtClean="0">
                <a:solidFill>
                  <a:srgbClr val="FF0000"/>
                </a:solidFill>
                <a:latin typeface="Berlin Sans FB Demi" pitchFamily="34" charset="0"/>
              </a:rPr>
              <a:t>que haberlas “hailas”</a:t>
            </a:r>
            <a:r>
              <a:rPr lang="es-ES" sz="4000" b="1" dirty="0" smtClean="0">
                <a:latin typeface="Berlin Sans FB Demi" pitchFamily="34" charset="0"/>
              </a:rPr>
              <a:t>’</a:t>
            </a:r>
            <a:endParaRPr lang="es-ES" sz="4000" b="1" dirty="0">
              <a:latin typeface="Berlin Sans FB Demi" pitchFamily="34" charset="0"/>
            </a:endParaRPr>
          </a:p>
        </p:txBody>
      </p:sp>
    </p:spTree>
  </p:cSld>
  <p:clrMapOvr>
    <a:masterClrMapping/>
  </p:clrMapOvr>
  <p:transition advClick="0" advTm="1000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Dell\Escritorio\1800982447_3d37f9b9ef_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6" name="Picture 4" descr="3370566925_187d6769df"/>
          <p:cNvPicPr>
            <a:picLocks noChangeAspect="1" noChangeArrowheads="1"/>
          </p:cNvPicPr>
          <p:nvPr/>
        </p:nvPicPr>
        <p:blipFill>
          <a:blip r:embed="rId3"/>
          <a:srcRect l="2338" t="2083" r="1804" b="4166"/>
          <a:stretch>
            <a:fillRect/>
          </a:stretch>
        </p:blipFill>
        <p:spPr bwMode="auto">
          <a:xfrm>
            <a:off x="0" y="0"/>
            <a:ext cx="9079771"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afterEffect">
                                  <p:stCondLst>
                                    <p:cond delay="0"/>
                                  </p:stCondLst>
                                  <p:childTnLst>
                                    <p:anim calcmode="lin" valueType="num">
                                      <p:cBhvr additive="base">
                                        <p:cTn id="6" dur="5000"/>
                                        <p:tgtEl>
                                          <p:spTgt spid="16"/>
                                        </p:tgtEl>
                                        <p:attrNameLst>
                                          <p:attrName>ppt_x</p:attrName>
                                        </p:attrNameLst>
                                      </p:cBhvr>
                                      <p:tavLst>
                                        <p:tav tm="0">
                                          <p:val>
                                            <p:strVal val="ppt_x"/>
                                          </p:val>
                                        </p:tav>
                                        <p:tav tm="100000">
                                          <p:val>
                                            <p:strVal val="0-ppt_w/2"/>
                                          </p:val>
                                        </p:tav>
                                      </p:tavLst>
                                    </p:anim>
                                    <p:anim calcmode="lin" valueType="num">
                                      <p:cBhvr additive="base">
                                        <p:cTn id="7" dur="5000"/>
                                        <p:tgtEl>
                                          <p:spTgt spid="16"/>
                                        </p:tgtEl>
                                        <p:attrNameLst>
                                          <p:attrName>ppt_y</p:attrName>
                                        </p:attrNameLst>
                                      </p:cBhvr>
                                      <p:tavLst>
                                        <p:tav tm="0">
                                          <p:val>
                                            <p:strVal val="ppt_y"/>
                                          </p:val>
                                        </p:tav>
                                        <p:tav tm="100000">
                                          <p:val>
                                            <p:strVal val="ppt_y"/>
                                          </p:val>
                                        </p:tav>
                                      </p:tavLst>
                                    </p:anim>
                                    <p:set>
                                      <p:cBhvr>
                                        <p:cTn id="8" dur="1" fill="hold">
                                          <p:stCondLst>
                                            <p:cond delay="4999"/>
                                          </p:stCondLst>
                                        </p:cTn>
                                        <p:tgtEl>
                                          <p:spTgt spid="16"/>
                                        </p:tgtEl>
                                        <p:attrNameLst>
                                          <p:attrName>style.visibility</p:attrName>
                                        </p:attrNameLst>
                                      </p:cBhvr>
                                      <p:to>
                                        <p:strVal val="hidden"/>
                                      </p:to>
                                    </p:set>
                                  </p:childTnLst>
                                </p:cTn>
                              </p:par>
                            </p:childTnLst>
                          </p:cTn>
                        </p:par>
                        <p:par>
                          <p:cTn id="9" fill="hold">
                            <p:stCondLst>
                              <p:cond delay="5000"/>
                            </p:stCondLst>
                            <p:childTnLst>
                              <p:par>
                                <p:cTn id="10" presetID="17" presetClass="entr" presetSubtype="10" fill="hold" nodeType="after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6">
                                            <p:txEl>
                                              <p:pRg st="0" end="0"/>
                                            </p:txEl>
                                          </p:spTgt>
                                        </p:tgtEl>
                                        <p:attrNameLst>
                                          <p:attrName>ppt_h</p:attrName>
                                        </p:attrNameLst>
                                      </p:cBhvr>
                                      <p:tavLst>
                                        <p:tav tm="0">
                                          <p:val>
                                            <p:strVal val="#ppt_h"/>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p:cTn id="16"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HABERLAS HAiL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HABERLAS HAiLAS</Template>
  <TotalTime>2</TotalTime>
  <Words>1406</Words>
  <Application>Microsoft Office PowerPoint</Application>
  <PresentationFormat>Presentación en pantalla (4:3)</PresentationFormat>
  <Paragraphs>53</Paragraphs>
  <Slides>69</Slides>
  <Notes>1</Notes>
  <HiddenSlides>0</HiddenSlides>
  <MMClips>2</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HABERLAS HAiLAS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2013-12-15T20:27:39Z</dcterms:created>
  <dcterms:modified xsi:type="dcterms:W3CDTF">2013-12-15T20:30:35Z</dcterms:modified>
</cp:coreProperties>
</file>