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notesMasterIdLst>
    <p:notesMasterId r:id="rId36"/>
  </p:notesMasterIdLst>
  <p:sldIdLst>
    <p:sldId id="300" r:id="rId3"/>
    <p:sldId id="278" r:id="rId4"/>
    <p:sldId id="314" r:id="rId5"/>
    <p:sldId id="279" r:id="rId6"/>
    <p:sldId id="296" r:id="rId7"/>
    <p:sldId id="267" r:id="rId8"/>
    <p:sldId id="290" r:id="rId9"/>
    <p:sldId id="268" r:id="rId10"/>
    <p:sldId id="283" r:id="rId11"/>
    <p:sldId id="287" r:id="rId12"/>
    <p:sldId id="272" r:id="rId13"/>
    <p:sldId id="288" r:id="rId14"/>
    <p:sldId id="282" r:id="rId15"/>
    <p:sldId id="297" r:id="rId16"/>
    <p:sldId id="311" r:id="rId17"/>
    <p:sldId id="299" r:id="rId18"/>
    <p:sldId id="274" r:id="rId19"/>
    <p:sldId id="292" r:id="rId20"/>
    <p:sldId id="269" r:id="rId21"/>
    <p:sldId id="270" r:id="rId22"/>
    <p:sldId id="273" r:id="rId23"/>
    <p:sldId id="298" r:id="rId24"/>
    <p:sldId id="271" r:id="rId25"/>
    <p:sldId id="286" r:id="rId26"/>
    <p:sldId id="294" r:id="rId27"/>
    <p:sldId id="312" r:id="rId28"/>
    <p:sldId id="276" r:id="rId29"/>
    <p:sldId id="275" r:id="rId30"/>
    <p:sldId id="313" r:id="rId31"/>
    <p:sldId id="295" r:id="rId32"/>
    <p:sldId id="301" r:id="rId33"/>
    <p:sldId id="309" r:id="rId34"/>
    <p:sldId id="310" r:id="rId35"/>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hA2RWIeVjkTFCPRhCkRUiw" hashData="edsgU0HJekwgYJKpmfPD/J268/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DE22DE"/>
    <a:srgbClr val="AAAA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6010" autoAdjust="0"/>
    <p:restoredTop sz="94660"/>
  </p:normalViewPr>
  <p:slideViewPr>
    <p:cSldViewPr>
      <p:cViewPr>
        <p:scale>
          <a:sx n="60" d="100"/>
          <a:sy n="60" d="100"/>
        </p:scale>
        <p:origin x="-1650" y="-6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Times New Roman" charset="0"/>
              </a:defRPr>
            </a:lvl1pPr>
          </a:lstStyle>
          <a:p>
            <a:pPr>
              <a:defRPr/>
            </a:pPr>
            <a:endParaRPr lang="fr-CA"/>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Times New Roman" charset="0"/>
              </a:defRPr>
            </a:lvl1pPr>
          </a:lstStyle>
          <a:p>
            <a:pPr>
              <a:defRPr/>
            </a:pPr>
            <a:fld id="{3F062500-E140-4EE6-BB2B-75A7BD942ADE}" type="datetimeFigureOut">
              <a:rPr lang="fr-FR"/>
              <a:pPr>
                <a:defRPr/>
              </a:pPr>
              <a:t>23/09/2015</a:t>
            </a:fld>
            <a:endParaRPr lang="fr-CA"/>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CA"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endParaRPr lang="fr-CA" noProof="0" smtClean="0"/>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Times New Roman" charset="0"/>
              </a:defRPr>
            </a:lvl1pPr>
          </a:lstStyle>
          <a:p>
            <a:pPr>
              <a:defRPr/>
            </a:pPr>
            <a:endParaRPr lang="fr-CA"/>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Times New Roman" charset="0"/>
              </a:defRPr>
            </a:lvl1pPr>
          </a:lstStyle>
          <a:p>
            <a:pPr>
              <a:defRPr/>
            </a:pPr>
            <a:fld id="{76EC83DA-E6ED-44FD-84C5-2F6F188FC7D9}" type="slidenum">
              <a:rPr lang="fr-CA"/>
              <a:pPr>
                <a:defRPr/>
              </a:pPr>
              <a:t>‹Nº›</a:t>
            </a:fld>
            <a:endParaRPr lang="fr-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D39A08DA-DDA4-483E-8F0C-DDCBCFF26DCC}" type="slidenum">
              <a:rPr lang="fr-CA"/>
              <a:pPr>
                <a:defRPr/>
              </a:pPr>
              <a:t>‹Nº›</a:t>
            </a:fld>
            <a:endParaRPr lang="fr-CA"/>
          </a:p>
        </p:txBody>
      </p:sp>
    </p:spTree>
  </p:cSld>
  <p:clrMapOvr>
    <a:masterClrMapping/>
  </p:clrMapOvr>
  <p:transition advTm="7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E8A938FE-F0B1-4806-BBB6-4128931F38B2}" type="slidenum">
              <a:rPr lang="fr-CA"/>
              <a:pPr>
                <a:defRPr/>
              </a:pPr>
              <a:t>‹Nº›</a:t>
            </a:fld>
            <a:endParaRPr lang="fr-CA"/>
          </a:p>
        </p:txBody>
      </p:sp>
    </p:spTree>
  </p:cSld>
  <p:clrMapOvr>
    <a:masterClrMapping/>
  </p:clrMapOvr>
  <p:transition advTm="7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46E8A7C6-12DF-4948-967B-336C1292902F}" type="slidenum">
              <a:rPr lang="fr-CA"/>
              <a:pPr>
                <a:defRPr/>
              </a:pPr>
              <a:t>‹Nº›</a:t>
            </a:fld>
            <a:endParaRPr lang="fr-CA"/>
          </a:p>
        </p:txBody>
      </p:sp>
    </p:spTree>
  </p:cSld>
  <p:clrMapOvr>
    <a:masterClrMapping/>
  </p:clrMapOvr>
  <p:transition advTm="7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contenu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contenu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pPr>
              <a:defRPr/>
            </a:pPr>
            <a:fld id="{02D2D720-25D5-4F7A-861A-024A1DEA1D9B}" type="slidenum">
              <a:rPr lang="fr-CA"/>
              <a:pPr>
                <a:defRPr/>
              </a:pPr>
              <a:t>‹Nº›</a:t>
            </a:fld>
            <a:endParaRPr lang="fr-CA"/>
          </a:p>
        </p:txBody>
      </p:sp>
    </p:spTree>
  </p:cSld>
  <p:clrMapOvr>
    <a:masterClrMapping/>
  </p:clrMapOvr>
  <p:transition advTm="7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7" name="Rectangle 4"/>
          <p:cNvSpPr>
            <a:spLocks noGrp="1" noChangeArrowheads="1"/>
          </p:cNvSpPr>
          <p:nvPr>
            <p:ph type="dt" sz="half" idx="10"/>
          </p:nvPr>
        </p:nvSpPr>
        <p:spPr>
          <a:ln/>
        </p:spPr>
        <p:txBody>
          <a:bodyPr/>
          <a:lstStyle>
            <a:lvl1pPr>
              <a:defRPr/>
            </a:lvl1pPr>
          </a:lstStyle>
          <a:p>
            <a:pPr>
              <a:defRPr/>
            </a:pPr>
            <a:endParaRPr lang="fr-CA"/>
          </a:p>
        </p:txBody>
      </p:sp>
      <p:sp>
        <p:nvSpPr>
          <p:cNvPr id="8" name="Rectangle 5"/>
          <p:cNvSpPr>
            <a:spLocks noGrp="1" noChangeArrowheads="1"/>
          </p:cNvSpPr>
          <p:nvPr>
            <p:ph type="ftr" sz="quarter" idx="11"/>
          </p:nvPr>
        </p:nvSpPr>
        <p:spPr>
          <a:ln/>
        </p:spPr>
        <p:txBody>
          <a:bodyPr/>
          <a:lstStyle>
            <a:lvl1pPr>
              <a:defRPr/>
            </a:lvl1pPr>
          </a:lstStyle>
          <a:p>
            <a:pPr>
              <a:defRPr/>
            </a:pPr>
            <a:endParaRPr lang="fr-CA"/>
          </a:p>
        </p:txBody>
      </p:sp>
      <p:sp>
        <p:nvSpPr>
          <p:cNvPr id="9" name="Rectangle 6"/>
          <p:cNvSpPr>
            <a:spLocks noGrp="1" noChangeArrowheads="1"/>
          </p:cNvSpPr>
          <p:nvPr>
            <p:ph type="sldNum" sz="quarter" idx="12"/>
          </p:nvPr>
        </p:nvSpPr>
        <p:spPr>
          <a:ln/>
        </p:spPr>
        <p:txBody>
          <a:bodyPr/>
          <a:lstStyle>
            <a:lvl1pPr>
              <a:defRPr/>
            </a:lvl1pPr>
          </a:lstStyle>
          <a:p>
            <a:pPr>
              <a:defRPr/>
            </a:pPr>
            <a:fld id="{A455AF93-D799-44D1-AE26-5710A1F5B4F5}" type="slidenum">
              <a:rPr lang="fr-CA"/>
              <a:pPr>
                <a:defRPr/>
              </a:pPr>
              <a:t>‹Nº›</a:t>
            </a:fld>
            <a:endParaRPr lang="fr-CA"/>
          </a:p>
        </p:txBody>
      </p:sp>
    </p:spTree>
  </p:cSld>
  <p:clrMapOvr>
    <a:masterClrMapping/>
  </p:clrMapOvr>
  <p:transition advTm="7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Rectangle 4"/>
          <p:cNvSpPr>
            <a:spLocks noGrp="1" noChangeArrowheads="1"/>
          </p:cNvSpPr>
          <p:nvPr>
            <p:ph type="dt" sz="half" idx="10"/>
          </p:nvPr>
        </p:nvSpPr>
        <p:spPr>
          <a:ln/>
        </p:spPr>
        <p:txBody>
          <a:bodyPr/>
          <a:lstStyle>
            <a:lvl1pPr>
              <a:defRPr/>
            </a:lvl1pPr>
          </a:lstStyle>
          <a:p>
            <a:pPr>
              <a:defRPr/>
            </a:pPr>
            <a:endParaRPr lang="fr-CA"/>
          </a:p>
        </p:txBody>
      </p:sp>
      <p:sp>
        <p:nvSpPr>
          <p:cNvPr id="4" name="Rectangle 5"/>
          <p:cNvSpPr>
            <a:spLocks noGrp="1" noChangeArrowheads="1"/>
          </p:cNvSpPr>
          <p:nvPr>
            <p:ph type="ftr" sz="quarter" idx="11"/>
          </p:nvPr>
        </p:nvSpPr>
        <p:spPr>
          <a:ln/>
        </p:spPr>
        <p:txBody>
          <a:bodyPr/>
          <a:lstStyle>
            <a:lvl1pPr>
              <a:defRPr/>
            </a:lvl1pPr>
          </a:lstStyle>
          <a:p>
            <a:pPr>
              <a:defRPr/>
            </a:pPr>
            <a:endParaRPr lang="fr-CA"/>
          </a:p>
        </p:txBody>
      </p:sp>
      <p:sp>
        <p:nvSpPr>
          <p:cNvPr id="5" name="Rectangle 6"/>
          <p:cNvSpPr>
            <a:spLocks noGrp="1" noChangeArrowheads="1"/>
          </p:cNvSpPr>
          <p:nvPr>
            <p:ph type="sldNum" sz="quarter" idx="12"/>
          </p:nvPr>
        </p:nvSpPr>
        <p:spPr>
          <a:ln/>
        </p:spPr>
        <p:txBody>
          <a:bodyPr/>
          <a:lstStyle>
            <a:lvl1pPr>
              <a:defRPr/>
            </a:lvl1pPr>
          </a:lstStyle>
          <a:p>
            <a:pPr>
              <a:defRPr/>
            </a:pPr>
            <a:fld id="{6EFF8A98-E817-4044-A80E-D3E5161C405C}" type="slidenum">
              <a:rPr lang="fr-CA"/>
              <a:pPr>
                <a:defRPr/>
              </a:pPr>
              <a:t>‹Nº›</a:t>
            </a:fld>
            <a:endParaRPr lang="fr-CA"/>
          </a:p>
        </p:txBody>
      </p:sp>
    </p:spTree>
  </p:cSld>
  <p:clrMapOvr>
    <a:masterClrMapping/>
  </p:clrMapOvr>
  <p:transition advTm="7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CA"/>
          </a:p>
        </p:txBody>
      </p:sp>
      <p:sp>
        <p:nvSpPr>
          <p:cNvPr id="3" name="Rectangle 5"/>
          <p:cNvSpPr>
            <a:spLocks noGrp="1" noChangeArrowheads="1"/>
          </p:cNvSpPr>
          <p:nvPr>
            <p:ph type="ftr" sz="quarter" idx="11"/>
          </p:nvPr>
        </p:nvSpPr>
        <p:spPr>
          <a:ln/>
        </p:spPr>
        <p:txBody>
          <a:bodyPr/>
          <a:lstStyle>
            <a:lvl1pPr>
              <a:defRPr/>
            </a:lvl1pPr>
          </a:lstStyle>
          <a:p>
            <a:pPr>
              <a:defRPr/>
            </a:pPr>
            <a:endParaRPr lang="fr-CA"/>
          </a:p>
        </p:txBody>
      </p:sp>
      <p:sp>
        <p:nvSpPr>
          <p:cNvPr id="4" name="Rectangle 6"/>
          <p:cNvSpPr>
            <a:spLocks noGrp="1" noChangeArrowheads="1"/>
          </p:cNvSpPr>
          <p:nvPr>
            <p:ph type="sldNum" sz="quarter" idx="12"/>
          </p:nvPr>
        </p:nvSpPr>
        <p:spPr>
          <a:ln/>
        </p:spPr>
        <p:txBody>
          <a:bodyPr/>
          <a:lstStyle>
            <a:lvl1pPr>
              <a:defRPr/>
            </a:lvl1pPr>
          </a:lstStyle>
          <a:p>
            <a:pPr>
              <a:defRPr/>
            </a:pPr>
            <a:fld id="{94479FB3-F500-4390-A3C2-F2AB81DF4302}" type="slidenum">
              <a:rPr lang="fr-CA"/>
              <a:pPr>
                <a:defRPr/>
              </a:pPr>
              <a:t>‹Nº›</a:t>
            </a:fld>
            <a:endParaRPr lang="fr-CA"/>
          </a:p>
        </p:txBody>
      </p:sp>
    </p:spTree>
  </p:cSld>
  <p:clrMapOvr>
    <a:masterClrMapping/>
  </p:clrMapOvr>
  <p:transition advTm="7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pPr>
              <a:defRPr/>
            </a:pPr>
            <a:fld id="{C5B09F30-799F-4DD2-9E96-D81FB769DA92}" type="slidenum">
              <a:rPr lang="fr-CA"/>
              <a:pPr>
                <a:defRPr/>
              </a:pPr>
              <a:t>‹Nº›</a:t>
            </a:fld>
            <a:endParaRPr lang="fr-CA"/>
          </a:p>
        </p:txBody>
      </p:sp>
    </p:spTree>
  </p:cSld>
  <p:clrMapOvr>
    <a:masterClrMapping/>
  </p:clrMapOvr>
  <p:transition advTm="7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pPr>
              <a:defRPr/>
            </a:pPr>
            <a:fld id="{BFCCC73A-A56B-4921-8A82-9BB1B6154AB5}" type="slidenum">
              <a:rPr lang="fr-CA"/>
              <a:pPr>
                <a:defRPr/>
              </a:pPr>
              <a:t>‹Nº›</a:t>
            </a:fld>
            <a:endParaRPr lang="fr-CA"/>
          </a:p>
        </p:txBody>
      </p:sp>
    </p:spTree>
  </p:cSld>
  <p:clrMapOvr>
    <a:masterClrMapping/>
  </p:clrMapOvr>
  <p:transition advTm="7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729651F3-473F-4ECC-8631-2D72F8420710}" type="slidenum">
              <a:rPr lang="fr-CA"/>
              <a:pPr>
                <a:defRPr/>
              </a:pPr>
              <a:t>‹Nº›</a:t>
            </a:fld>
            <a:endParaRPr lang="fr-CA"/>
          </a:p>
        </p:txBody>
      </p:sp>
    </p:spTree>
  </p:cSld>
  <p:clrMapOvr>
    <a:masterClrMapping/>
  </p:clrMapOvr>
  <p:transition advTm="7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fr-CA"/>
          </a:p>
        </p:txBody>
      </p:sp>
      <p:sp>
        <p:nvSpPr>
          <p:cNvPr id="3" name="Espace réservé du texte vertical 2"/>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Rectangle 4"/>
          <p:cNvSpPr>
            <a:spLocks noGrp="1" noChangeArrowheads="1"/>
          </p:cNvSpPr>
          <p:nvPr>
            <p:ph type="dt" sz="half" idx="10"/>
          </p:nvPr>
        </p:nvSpPr>
        <p:spPr>
          <a:ln/>
        </p:spPr>
        <p:txBody>
          <a:bodyPr/>
          <a:lstStyle>
            <a:lvl1pPr>
              <a:defRPr/>
            </a:lvl1pPr>
          </a:lstStyle>
          <a:p>
            <a:pPr>
              <a:defRPr/>
            </a:pPr>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A20190B5-4B00-4071-B6B0-EEAC0BDB2A85}" type="slidenum">
              <a:rPr lang="fr-CA"/>
              <a:pPr>
                <a:defRPr/>
              </a:pPr>
              <a:t>‹Nº›</a:t>
            </a:fld>
            <a:endParaRPr lang="fr-CA"/>
          </a:p>
        </p:txBody>
      </p:sp>
    </p:spTree>
  </p:cSld>
  <p:clrMapOvr>
    <a:masterClrMapping/>
  </p:clrMapOvr>
  <p:transition advTm="7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E22DE"/>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CA" smtClean="0"/>
              <a:t>Cliquez pour modifier le style du titre du masque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p>
        </p:txBody>
      </p:sp>
      <p:sp>
        <p:nvSpPr>
          <p:cNvPr id="14340"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Times New Roman" charset="0"/>
              </a:defRPr>
            </a:lvl1pPr>
          </a:lstStyle>
          <a:p>
            <a:pPr>
              <a:defRPr/>
            </a:pPr>
            <a:endParaRPr lang="fr-CA"/>
          </a:p>
        </p:txBody>
      </p:sp>
      <p:sp>
        <p:nvSpPr>
          <p:cNvPr id="14341"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Times New Roman" charset="0"/>
              </a:defRPr>
            </a:lvl1pPr>
          </a:lstStyle>
          <a:p>
            <a:pPr>
              <a:defRPr/>
            </a:pPr>
            <a:endParaRPr lang="fr-CA"/>
          </a:p>
        </p:txBody>
      </p:sp>
      <p:sp>
        <p:nvSpPr>
          <p:cNvPr id="14342"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Times New Roman" charset="0"/>
              </a:defRPr>
            </a:lvl1pPr>
          </a:lstStyle>
          <a:p>
            <a:pPr>
              <a:defRPr/>
            </a:pPr>
            <a:fld id="{EB0DE15C-B61D-4DF0-B2EA-6E6728815772}" type="slidenum">
              <a:rPr lang="fr-CA"/>
              <a:pPr>
                <a:defRPr/>
              </a:pPr>
              <a:t>‹Nº›</a:t>
            </a:fld>
            <a:endParaRPr lang="fr-CA"/>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Tm="7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charset="0"/>
        </a:defRPr>
      </a:lvl2pPr>
      <a:lvl3pPr algn="ctr" rtl="0" eaLnBrk="1" fontAlgn="base" hangingPunct="1">
        <a:spcBef>
          <a:spcPct val="0"/>
        </a:spcBef>
        <a:spcAft>
          <a:spcPct val="0"/>
        </a:spcAft>
        <a:defRPr sz="4400">
          <a:solidFill>
            <a:schemeClr val="tx2"/>
          </a:solidFill>
          <a:latin typeface="Times New Roman" charset="0"/>
        </a:defRPr>
      </a:lvl3pPr>
      <a:lvl4pPr algn="ctr" rtl="0" eaLnBrk="1" fontAlgn="base" hangingPunct="1">
        <a:spcBef>
          <a:spcPct val="0"/>
        </a:spcBef>
        <a:spcAft>
          <a:spcPct val="0"/>
        </a:spcAft>
        <a:defRPr sz="4400">
          <a:solidFill>
            <a:schemeClr val="tx2"/>
          </a:solidFill>
          <a:latin typeface="Times New Roman" charset="0"/>
        </a:defRPr>
      </a:lvl4pPr>
      <a:lvl5pPr algn="ctr" rtl="0" eaLnBrk="1" fontAlgn="base" hangingPunct="1">
        <a:spcBef>
          <a:spcPct val="0"/>
        </a:spcBef>
        <a:spcAft>
          <a:spcPct val="0"/>
        </a:spcAft>
        <a:defRPr sz="4400">
          <a:solidFill>
            <a:schemeClr val="tx2"/>
          </a:solidFill>
          <a:latin typeface="Times New Roman" charset="0"/>
        </a:defRPr>
      </a:lvl5pPr>
      <a:lvl6pPr marL="457200" algn="ctr" rtl="0" eaLnBrk="1" fontAlgn="base" hangingPunct="1">
        <a:spcBef>
          <a:spcPct val="0"/>
        </a:spcBef>
        <a:spcAft>
          <a:spcPct val="0"/>
        </a:spcAft>
        <a:defRPr sz="4400">
          <a:solidFill>
            <a:schemeClr val="tx2"/>
          </a:solidFill>
          <a:latin typeface="Times New Roman" charset="0"/>
        </a:defRPr>
      </a:lvl6pPr>
      <a:lvl7pPr marL="914400" algn="ctr" rtl="0" eaLnBrk="1" fontAlgn="base" hangingPunct="1">
        <a:spcBef>
          <a:spcPct val="0"/>
        </a:spcBef>
        <a:spcAft>
          <a:spcPct val="0"/>
        </a:spcAft>
        <a:defRPr sz="4400">
          <a:solidFill>
            <a:schemeClr val="tx2"/>
          </a:solidFill>
          <a:latin typeface="Times New Roman" charset="0"/>
        </a:defRPr>
      </a:lvl7pPr>
      <a:lvl8pPr marL="1371600" algn="ctr" rtl="0" eaLnBrk="1" fontAlgn="base" hangingPunct="1">
        <a:spcBef>
          <a:spcPct val="0"/>
        </a:spcBef>
        <a:spcAft>
          <a:spcPct val="0"/>
        </a:spcAft>
        <a:defRPr sz="4400">
          <a:solidFill>
            <a:schemeClr val="tx2"/>
          </a:solidFill>
          <a:latin typeface="Times New Roman" charset="0"/>
        </a:defRPr>
      </a:lvl8pPr>
      <a:lvl9pPr marL="1828800" algn="ctr" rtl="0" eaLnBrk="1" fontAlgn="base" hangingPunct="1">
        <a:spcBef>
          <a:spcPct val="0"/>
        </a:spcBef>
        <a:spcAft>
          <a:spcPct val="0"/>
        </a:spcAft>
        <a:defRPr sz="4400">
          <a:solidFill>
            <a:schemeClr val="tx2"/>
          </a:solidFill>
          <a:latin typeface="Times New Roman"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0.xml.rels><?xml version="1.0" encoding="UTF-8" standalone="yes"?>
<Relationships xmlns="http://schemas.openxmlformats.org/package/2006/relationships"><Relationship Id="rId3" Type="http://schemas.openxmlformats.org/officeDocument/2006/relationships/hyperlink" Target="http://www.google.es/url?sa=i&amp;rct=j&amp;q=&amp;esrc=s&amp;source=images&amp;cd=&amp;cad=rja&amp;uact=8&amp;ved=0CAcQjRxqFQoTCPPtko75isgCFYY5GgodODEHzw&amp;url=http://www.youtube.com/watch?v=By2go_b6EXk&amp;bvm=bv.103073922,d.d2s&amp;psig=AFQjCNG7Y4fhbIBcEHC4mTNUTUV_2WINeA&amp;ust=1443021744164428" TargetMode="External"/><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hyperlink" Target="http://www.google.es/url?sa=i&amp;rct=j&amp;q=&amp;esrc=s&amp;source=images&amp;cd=&amp;cad=rja&amp;uact=8&amp;ved=&amp;url=http://bashny.net/t/en/44387&amp;bvm=bv.103073922,d.d2s&amp;psig=AFQjCNG7Y4fhbIBcEHC4mTNUTUV_2WINeA&amp;ust=1443021744164428"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es/url?sa=i&amp;rct=j&amp;q=&amp;esrc=s&amp;source=images&amp;cd=&amp;cad=rja&amp;uact=8&amp;ved=0CAcQjRxqFQoTCNTM86b2isgCFQrXGgodSVcD9g&amp;url=http://laventanadealiciamartin.blogspot.com/2012/12/gemelo-parasito.html&amp;psig=AFQjCNHyd-2VFZaxWo3S2IUBAtzNEPYplA&amp;ust=1443021001545833"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5.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6.jpeg"/></Relationships>
</file>

<file path=ppt/slides/_rels/slide33.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2.png"/><Relationship Id="rId18" Type="http://schemas.openxmlformats.org/officeDocument/2006/relationships/image" Target="../media/image4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8.png"/><Relationship Id="rId11" Type="http://schemas.openxmlformats.org/officeDocument/2006/relationships/image" Target="../media/image41.png"/><Relationship Id="rId5" Type="http://schemas.openxmlformats.org/officeDocument/2006/relationships/hyperlink" Target="http://www.mispps.com/" TargetMode="External"/><Relationship Id="rId15" Type="http://schemas.openxmlformats.org/officeDocument/2006/relationships/image" Target="../media/image43.png"/><Relationship Id="rId10" Type="http://schemas.openxmlformats.org/officeDocument/2006/relationships/hyperlink" Target="https://www.facebook.com/mispps" TargetMode="External"/><Relationship Id="rId4" Type="http://schemas.openxmlformats.org/officeDocument/2006/relationships/image" Target="../media/image37.png"/><Relationship Id="rId9" Type="http://schemas.openxmlformats.org/officeDocument/2006/relationships/image" Target="../media/image4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2.bp.blogspot.com/-Y1xC5iW_T6U/TzMsn3zHq3I/AAAAAAAACVE/KqVlWo5SXc8/s1600/0k0289_gif-sicodelicos-11.gif"/>
          <p:cNvPicPr>
            <a:picLocks noChangeAspect="1" noChangeArrowheads="1" noCrop="1"/>
          </p:cNvPicPr>
          <p:nvPr/>
        </p:nvPicPr>
        <p:blipFill>
          <a:blip r:embed="rId4" cstate="print">
            <a:duotone>
              <a:schemeClr val="accent2">
                <a:shade val="45000"/>
                <a:satMod val="135000"/>
              </a:schemeClr>
              <a:prstClr val="white"/>
            </a:duotone>
            <a:lum bright="46000"/>
          </a:blip>
          <a:srcRect/>
          <a:stretch>
            <a:fillRect/>
          </a:stretch>
        </p:blipFill>
        <p:spPr bwMode="auto">
          <a:xfrm>
            <a:off x="0" y="0"/>
            <a:ext cx="9144001" cy="6858000"/>
          </a:xfrm>
          <a:prstGeom prst="rect">
            <a:avLst/>
          </a:prstGeom>
          <a:noFill/>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1" y="5661248"/>
            <a:ext cx="748580" cy="836488"/>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908720"/>
            <a:ext cx="6887688" cy="1323439"/>
          </a:xfrm>
          <a:prstGeom prst="rect">
            <a:avLst/>
          </a:prstGeom>
        </p:spPr>
        <p:txBody>
          <a:bodyPr wrap="square">
            <a:spAutoFit/>
          </a:bodyPr>
          <a:lstStyle/>
          <a:p>
            <a:pPr algn="ct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9" name="18 Rectángulo"/>
          <p:cNvSpPr/>
          <p:nvPr/>
        </p:nvSpPr>
        <p:spPr>
          <a:xfrm>
            <a:off x="928662" y="1700808"/>
            <a:ext cx="7643866" cy="2800767"/>
          </a:xfrm>
          <a:prstGeom prst="rect">
            <a:avLst/>
          </a:prstGeom>
        </p:spPr>
        <p:txBody>
          <a:bodyPr wrap="square">
            <a:spAutoFit/>
          </a:bodyPr>
          <a:lstStyle/>
          <a:p>
            <a:pPr algn="ctr"/>
            <a:r>
              <a:rPr lang="es-ES" sz="8800" b="1" i="1" dirty="0" smtClean="0">
                <a:ln w="18000">
                  <a:solidFill>
                    <a:schemeClr val="accent2">
                      <a:satMod val="140000"/>
                    </a:schemeClr>
                  </a:solidFill>
                  <a:prstDash val="solid"/>
                  <a:miter lim="800000"/>
                </a:ln>
                <a:solidFill>
                  <a:srgbClr val="FF3300"/>
                </a:solidFill>
                <a:effectLst>
                  <a:outerShdw blurRad="25500" dist="23000" dir="7020000" algn="tl">
                    <a:srgbClr val="000000">
                      <a:alpha val="50000"/>
                    </a:srgbClr>
                  </a:outerShdw>
                </a:effectLst>
                <a:latin typeface="Snap ITC" pitchFamily="82" charset="0"/>
              </a:rPr>
              <a:t>GEMELO PARASITO</a:t>
            </a:r>
            <a:endParaRPr lang="es-ES" sz="8800" b="1" i="1" dirty="0">
              <a:ln w="18000">
                <a:solidFill>
                  <a:schemeClr val="accent2">
                    <a:satMod val="140000"/>
                  </a:schemeClr>
                </a:solidFill>
                <a:prstDash val="solid"/>
                <a:miter lim="800000"/>
              </a:ln>
              <a:solidFill>
                <a:srgbClr val="FF3300"/>
              </a:solidFill>
              <a:effectLst>
                <a:outerShdw blurRad="25500" dist="23000" dir="7020000" algn="tl">
                  <a:srgbClr val="000000">
                    <a:alpha val="50000"/>
                  </a:srgbClr>
                </a:outerShdw>
              </a:effectLst>
              <a:latin typeface="Snap ITC" pitchFamily="82" charset="0"/>
            </a:endParaRPr>
          </a:p>
        </p:txBody>
      </p:sp>
    </p:spTree>
  </p:cSld>
  <p:clrMapOvr>
    <a:masterClrMapping/>
  </p:clrMapOvr>
  <p:transition advTm="12000">
    <p:sndAc>
      <p:stSnd loop="1">
        <p:snd r:embed="rId3" name="fausto papetti - popurri de julio iglesi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1"/>
                                        </p:tgtEl>
                                        <p:attrNameLst>
                                          <p:attrName>style.opacity</p:attrName>
                                        </p:attrNameLst>
                                      </p:cBhvr>
                                      <p:to>
                                        <p:strVal val="0.25"/>
                                      </p:to>
                                    </p:set>
                                    <p:animEffect filter="image" prLst="opacity: 0.25">
                                      <p:cBhvr rctx="IE">
                                        <p:cTn id="7" dur="indefinite"/>
                                        <p:tgtEl>
                                          <p:spTgt spid="21"/>
                                        </p:tgtEl>
                                      </p:cBhvr>
                                    </p:animEffect>
                                  </p:childTnLst>
                                </p:cTn>
                              </p:par>
                            </p:childTnLst>
                          </p:cTn>
                        </p:par>
                        <p:par>
                          <p:cTn id="8" fill="hold">
                            <p:stCondLst>
                              <p:cond delay="0"/>
                            </p:stCondLst>
                            <p:childTnLst>
                              <p:par>
                                <p:cTn id="9" presetID="17" presetClass="entr" presetSubtype="10" fill="hold" nodeType="afterEffect" nodePh="1">
                                  <p:stCondLst>
                                    <p:cond delay="0"/>
                                  </p:stCondLst>
                                  <p:endCondLst>
                                    <p:cond evt="begin" delay="0">
                                      <p:tn val="9"/>
                                    </p:cond>
                                  </p:end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9">
                                            <p:txEl>
                                              <p:pRg st="0" end="0"/>
                                            </p:txEl>
                                          </p:spTgt>
                                        </p:tgtEl>
                                        <p:attrNameLst>
                                          <p:attrName>style.visibility</p:attrName>
                                        </p:attrNameLst>
                                      </p:cBhvr>
                                      <p:to>
                                        <p:strVal val="visible"/>
                                      </p:to>
                                    </p:set>
                                    <p:anim calcmode="lin" valueType="num">
                                      <p:cBhvr>
                                        <p:cTn id="16" dur="30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17" dur="3000" fill="hold"/>
                                        <p:tgtEl>
                                          <p:spTgt spid="19">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5000"/>
          </a:blip>
          <a:srcRect/>
          <a:stretch>
            <a:fillRect/>
          </a:stretch>
        </p:blipFill>
        <p:spPr bwMode="auto">
          <a:xfrm>
            <a:off x="0" y="0"/>
            <a:ext cx="9144001" cy="6858000"/>
          </a:xfrm>
          <a:prstGeom prst="rect">
            <a:avLst/>
          </a:prstGeom>
          <a:noFill/>
        </p:spPr>
      </p:pic>
      <p:sp>
        <p:nvSpPr>
          <p:cNvPr id="2" name="1 Rectángulo"/>
          <p:cNvSpPr/>
          <p:nvPr/>
        </p:nvSpPr>
        <p:spPr>
          <a:xfrm>
            <a:off x="500034" y="1214422"/>
            <a:ext cx="8143932" cy="4247317"/>
          </a:xfrm>
          <a:prstGeom prst="rect">
            <a:avLst/>
          </a:prstGeom>
        </p:spPr>
        <p:txBody>
          <a:bodyPr wrap="square">
            <a:spAutoFit/>
          </a:bodyPr>
          <a:lstStyle/>
          <a:p>
            <a:pPr algn="ctr"/>
            <a:r>
              <a:rPr lang="es-ES" sz="5400" b="1" dirty="0">
                <a:ln w="18000">
                  <a:solidFill>
                    <a:schemeClr val="accent2">
                      <a:satMod val="140000"/>
                    </a:schemeClr>
                  </a:solidFill>
                  <a:prstDash val="solid"/>
                  <a:miter lim="800000"/>
                </a:ln>
                <a:solidFill>
                  <a:srgbClr val="FF3300"/>
                </a:solidFill>
                <a:effectLst>
                  <a:outerShdw blurRad="25500" dist="23000" dir="7020000" algn="tl">
                    <a:srgbClr val="000000">
                      <a:alpha val="50000"/>
                    </a:srgbClr>
                  </a:outerShdw>
                </a:effectLst>
                <a:latin typeface="Snap ITC" pitchFamily="82" charset="0"/>
              </a:rPr>
              <a:t>Insólito: niño de seis años vivía con </a:t>
            </a:r>
            <a:endParaRPr lang="es-ES" sz="5400" b="1" dirty="0" smtClean="0">
              <a:ln w="18000">
                <a:solidFill>
                  <a:schemeClr val="accent2">
                    <a:satMod val="140000"/>
                  </a:schemeClr>
                </a:solidFill>
                <a:prstDash val="solid"/>
                <a:miter lim="800000"/>
              </a:ln>
              <a:solidFill>
                <a:srgbClr val="FF3300"/>
              </a:solidFill>
              <a:effectLst>
                <a:outerShdw blurRad="25500" dist="23000" dir="7020000" algn="tl">
                  <a:srgbClr val="000000">
                    <a:alpha val="50000"/>
                  </a:srgbClr>
                </a:outerShdw>
              </a:effectLst>
              <a:latin typeface="Snap ITC" pitchFamily="82" charset="0"/>
            </a:endParaRPr>
          </a:p>
          <a:p>
            <a:pPr algn="ctr"/>
            <a:r>
              <a:rPr lang="es-ES" sz="5400" b="1" dirty="0" smtClean="0">
                <a:ln w="18000">
                  <a:solidFill>
                    <a:schemeClr val="accent2">
                      <a:satMod val="140000"/>
                    </a:schemeClr>
                  </a:solidFill>
                  <a:prstDash val="solid"/>
                  <a:miter lim="800000"/>
                </a:ln>
                <a:solidFill>
                  <a:srgbClr val="FF3300"/>
                </a:solidFill>
                <a:effectLst>
                  <a:outerShdw blurRad="25500" dist="23000" dir="7020000" algn="tl">
                    <a:srgbClr val="000000">
                      <a:alpha val="50000"/>
                    </a:srgbClr>
                  </a:outerShdw>
                </a:effectLst>
                <a:latin typeface="Snap ITC" pitchFamily="82" charset="0"/>
              </a:rPr>
              <a:t>“</a:t>
            </a:r>
            <a:r>
              <a:rPr lang="es-ES" sz="5400" b="1" dirty="0">
                <a:ln w="18000">
                  <a:solidFill>
                    <a:schemeClr val="accent2">
                      <a:satMod val="140000"/>
                    </a:schemeClr>
                  </a:solidFill>
                  <a:prstDash val="solid"/>
                  <a:miter lim="800000"/>
                </a:ln>
                <a:solidFill>
                  <a:srgbClr val="FF3300"/>
                </a:solidFill>
                <a:effectLst>
                  <a:outerShdw blurRad="25500" dist="23000" dir="7020000" algn="tl">
                    <a:srgbClr val="000000">
                      <a:alpha val="50000"/>
                    </a:srgbClr>
                  </a:outerShdw>
                </a:effectLst>
                <a:latin typeface="Snap ITC" pitchFamily="82" charset="0"/>
              </a:rPr>
              <a:t>medio hermano” dentro de su abdomen</a:t>
            </a:r>
          </a:p>
        </p:txBody>
      </p:sp>
      <p:pic>
        <p:nvPicPr>
          <p:cNvPr id="4" name="Picture 2" descr="C:\Documents and Settings\Dell\Escritorio\formas montar\2cxx0f8.gif"/>
          <p:cNvPicPr>
            <a:picLocks noChangeAspect="1" noChangeArrowheads="1" noCrop="1"/>
          </p:cNvPicPr>
          <p:nvPr/>
        </p:nvPicPr>
        <p:blipFill>
          <a:blip r:embed="rId3" cstate="print"/>
          <a:srcRect/>
          <a:stretch>
            <a:fillRect/>
          </a:stretch>
        </p:blipFill>
        <p:spPr bwMode="auto">
          <a:xfrm>
            <a:off x="179512" y="5946382"/>
            <a:ext cx="1115617" cy="911618"/>
          </a:xfrm>
          <a:prstGeom prst="rect">
            <a:avLst/>
          </a:prstGeom>
          <a:noFill/>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36000"/>
          </a:blip>
          <a:srcRect/>
          <a:stretch>
            <a:fillRect/>
          </a:stretch>
        </p:blipFill>
        <p:spPr bwMode="auto">
          <a:xfrm>
            <a:off x="0" y="0"/>
            <a:ext cx="9144001" cy="6858000"/>
          </a:xfrm>
          <a:prstGeom prst="rect">
            <a:avLst/>
          </a:prstGeom>
          <a:noFill/>
        </p:spPr>
      </p:pic>
      <p:pic>
        <p:nvPicPr>
          <p:cNvPr id="1026" name="Picture 2" descr="C:\Users\Jose Luis\Desktop\maxresdefault.jpg"/>
          <p:cNvPicPr>
            <a:picLocks noChangeAspect="1" noChangeArrowheads="1"/>
          </p:cNvPicPr>
          <p:nvPr/>
        </p:nvPicPr>
        <p:blipFill>
          <a:blip r:embed="rId3"/>
          <a:srcRect r="49023"/>
          <a:stretch>
            <a:fillRect/>
          </a:stretch>
        </p:blipFill>
        <p:spPr bwMode="auto">
          <a:xfrm>
            <a:off x="1357290" y="0"/>
            <a:ext cx="6215106" cy="6858000"/>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5000"/>
          </a:blip>
          <a:srcRect/>
          <a:stretch>
            <a:fillRect/>
          </a:stretch>
        </p:blipFill>
        <p:spPr bwMode="auto">
          <a:xfrm>
            <a:off x="0" y="0"/>
            <a:ext cx="9144001" cy="6858000"/>
          </a:xfrm>
          <a:prstGeom prst="rect">
            <a:avLst/>
          </a:prstGeom>
          <a:noFill/>
        </p:spPr>
      </p:pic>
      <p:sp>
        <p:nvSpPr>
          <p:cNvPr id="2" name="1 Rectángulo"/>
          <p:cNvSpPr/>
          <p:nvPr/>
        </p:nvSpPr>
        <p:spPr>
          <a:xfrm>
            <a:off x="2643174" y="1142984"/>
            <a:ext cx="5643586" cy="5262979"/>
          </a:xfrm>
          <a:prstGeom prst="rect">
            <a:avLst/>
          </a:prstGeom>
        </p:spPr>
        <p:txBody>
          <a:bodyPr wrap="square">
            <a:spAutoFit/>
          </a:bodyPr>
          <a:lstStyle/>
          <a:p>
            <a:r>
              <a:rPr lang="es-ES" sz="4800" b="1" dirty="0">
                <a:latin typeface="Segoe Print" pitchFamily="2" charset="0"/>
              </a:rPr>
              <a:t>“Fetus in fetu”. </a:t>
            </a:r>
            <a:endParaRPr lang="es-ES" sz="4800" b="1" dirty="0" smtClean="0">
              <a:latin typeface="Segoe Print" pitchFamily="2" charset="0"/>
            </a:endParaRPr>
          </a:p>
          <a:p>
            <a:r>
              <a:rPr lang="es-ES" b="1" dirty="0" smtClean="0">
                <a:latin typeface="Segoe Print" pitchFamily="2" charset="0"/>
              </a:rPr>
              <a:t>En </a:t>
            </a:r>
            <a:r>
              <a:rPr lang="es-ES" b="1" dirty="0">
                <a:latin typeface="Segoe Print" pitchFamily="2" charset="0"/>
              </a:rPr>
              <a:t>la fase temprana de un embarazo gemelar uno de los fetos se aloja en el cuerpo del otro </a:t>
            </a:r>
            <a:endParaRPr lang="es-ES" b="1" dirty="0" smtClean="0">
              <a:latin typeface="Segoe Print" pitchFamily="2" charset="0"/>
            </a:endParaRPr>
          </a:p>
          <a:p>
            <a:r>
              <a:rPr lang="es-ES" b="1" dirty="0" smtClean="0">
                <a:latin typeface="Segoe Print" pitchFamily="2" charset="0"/>
              </a:rPr>
              <a:t>(</a:t>
            </a:r>
            <a:r>
              <a:rPr lang="es-ES" b="1" dirty="0">
                <a:latin typeface="Segoe Print" pitchFamily="2" charset="0"/>
              </a:rPr>
              <a:t>casi siempre en el abdomen) a la manera de un parásito. Cuando el bebe huésped nace, es necesario extirparle el producto. Esto puede llegar a ocurrir en 1 de 500,000 nacimientos. Suele diagnosticarse en la infancia pero se han reportados casos en que llegar a encontrarse en adultos. </a:t>
            </a:r>
            <a:endParaRPr lang="es-ES" dirty="0">
              <a:latin typeface="Segoe Print" pitchFamily="2" charset="0"/>
            </a:endParaRPr>
          </a:p>
        </p:txBody>
      </p:sp>
      <p:pic>
        <p:nvPicPr>
          <p:cNvPr id="3" name="Picture 2" descr="gemelo parasito"/>
          <p:cNvPicPr>
            <a:picLocks noChangeAspect="1" noChangeArrowheads="1"/>
          </p:cNvPicPr>
          <p:nvPr/>
        </p:nvPicPr>
        <p:blipFill>
          <a:blip r:embed="rId3"/>
          <a:srcRect l="57018" t="34286" r="24005" b="8616"/>
          <a:stretch>
            <a:fillRect/>
          </a:stretch>
        </p:blipFill>
        <p:spPr bwMode="auto">
          <a:xfrm>
            <a:off x="285720" y="357166"/>
            <a:ext cx="1785950" cy="3643338"/>
          </a:xfrm>
          <a:prstGeom prst="rect">
            <a:avLst/>
          </a:prstGeom>
          <a:noFill/>
        </p:spPr>
      </p:pic>
      <p:pic>
        <p:nvPicPr>
          <p:cNvPr id="5"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5946382"/>
            <a:ext cx="1115617" cy="911618"/>
          </a:xfrm>
          <a:prstGeom prst="rect">
            <a:avLst/>
          </a:prstGeom>
          <a:noFill/>
        </p:spPr>
      </p:pic>
    </p:spTree>
  </p:cSld>
  <p:clrMapOvr>
    <a:masterClrMapping/>
  </p:clrMapOvr>
  <p:transition advTm="4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4"/>
                                        </p:tgtEl>
                                      </p:cBhvr>
                                    </p:animEffect>
                                    <p:set>
                                      <p:cBhvr>
                                        <p:cTn id="11"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36000"/>
          </a:blip>
          <a:srcRect/>
          <a:stretch>
            <a:fillRect/>
          </a:stretch>
        </p:blipFill>
        <p:spPr bwMode="auto">
          <a:xfrm>
            <a:off x="0" y="0"/>
            <a:ext cx="9144001" cy="6858000"/>
          </a:xfrm>
          <a:prstGeom prst="rect">
            <a:avLst/>
          </a:prstGeom>
          <a:noFill/>
        </p:spPr>
      </p:pic>
      <p:pic>
        <p:nvPicPr>
          <p:cNvPr id="4098" name="Picture 2" descr="C:\Users\Jose Luis\Desktop\10005514_396894697170207_1172776048_n.jpg"/>
          <p:cNvPicPr>
            <a:picLocks noChangeAspect="1" noChangeArrowheads="1"/>
          </p:cNvPicPr>
          <p:nvPr/>
        </p:nvPicPr>
        <p:blipFill>
          <a:blip r:embed="rId3"/>
          <a:srcRect/>
          <a:stretch>
            <a:fillRect/>
          </a:stretch>
        </p:blipFill>
        <p:spPr bwMode="auto">
          <a:xfrm>
            <a:off x="1071538" y="0"/>
            <a:ext cx="6858000" cy="6858000"/>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parasitic_twin_02"/>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36000"/>
          </a:blip>
          <a:srcRect/>
          <a:stretch>
            <a:fillRect/>
          </a:stretch>
        </p:blipFill>
        <p:spPr bwMode="auto">
          <a:xfrm>
            <a:off x="-1" y="0"/>
            <a:ext cx="9144001" cy="6858000"/>
          </a:xfrm>
          <a:prstGeom prst="rect">
            <a:avLst/>
          </a:prstGeom>
          <a:noFill/>
        </p:spPr>
      </p:pic>
      <p:pic>
        <p:nvPicPr>
          <p:cNvPr id="54274" name="Picture 2" descr="C:\Users\Jose Luis\Desktop\untitled.png"/>
          <p:cNvPicPr>
            <a:picLocks noChangeAspect="1" noChangeArrowheads="1"/>
          </p:cNvPicPr>
          <p:nvPr/>
        </p:nvPicPr>
        <p:blipFill>
          <a:blip r:embed="rId3"/>
          <a:srcRect t="3125" b="3125"/>
          <a:stretch>
            <a:fillRect/>
          </a:stretch>
        </p:blipFill>
        <p:spPr bwMode="auto">
          <a:xfrm>
            <a:off x="357158" y="285728"/>
            <a:ext cx="5045585" cy="3779319"/>
          </a:xfrm>
          <a:prstGeom prst="rect">
            <a:avLst/>
          </a:prstGeom>
          <a:noFill/>
        </p:spPr>
      </p:pic>
      <p:pic>
        <p:nvPicPr>
          <p:cNvPr id="4" name="Picture 2" descr="http://www.planetacurioso.com/wp-content/uploads/2012/11/10_enfermedades_raras8.jpg"/>
          <p:cNvPicPr>
            <a:picLocks noChangeAspect="1" noChangeArrowheads="1"/>
          </p:cNvPicPr>
          <p:nvPr/>
        </p:nvPicPr>
        <p:blipFill>
          <a:blip r:embed="rId4"/>
          <a:srcRect/>
          <a:stretch>
            <a:fillRect/>
          </a:stretch>
        </p:blipFill>
        <p:spPr bwMode="auto">
          <a:xfrm>
            <a:off x="4714876" y="2143116"/>
            <a:ext cx="4075369" cy="4279139"/>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parasitic_twin_03"/>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5000"/>
          </a:blip>
          <a:srcRect/>
          <a:stretch>
            <a:fillRect/>
          </a:stretch>
        </p:blipFill>
        <p:spPr bwMode="auto">
          <a:xfrm>
            <a:off x="0" y="0"/>
            <a:ext cx="9144001" cy="6858000"/>
          </a:xfrm>
          <a:prstGeom prst="rect">
            <a:avLst/>
          </a:prstGeom>
          <a:noFill/>
        </p:spPr>
      </p:pic>
      <p:sp>
        <p:nvSpPr>
          <p:cNvPr id="2" name="1 Rectángulo"/>
          <p:cNvSpPr/>
          <p:nvPr/>
        </p:nvSpPr>
        <p:spPr>
          <a:xfrm>
            <a:off x="2428860" y="1643050"/>
            <a:ext cx="6215090" cy="4524315"/>
          </a:xfrm>
          <a:prstGeom prst="rect">
            <a:avLst/>
          </a:prstGeom>
        </p:spPr>
        <p:txBody>
          <a:bodyPr wrap="square">
            <a:spAutoFit/>
          </a:bodyPr>
          <a:lstStyle/>
          <a:p>
            <a:r>
              <a:rPr lang="es-ES" b="1" dirty="0">
                <a:latin typeface="Segoe Print" pitchFamily="2" charset="0"/>
              </a:rPr>
              <a:t>La causa principal de esta malformación es un error genético durante la fecundación del óvulo, lo que provoca que la segmentación de las células no sea la correcta y que los gemelos no logren separarse del todo y queden unidos por alguna parte del cuerpo. Así, uno de los gemelos crece sano y con normalidad y el otro se atrofia y depende por completo de su hermano para poder alimentarse y sobrevivir. </a:t>
            </a:r>
            <a:endParaRPr lang="es-ES" dirty="0">
              <a:latin typeface="Segoe Print" pitchFamily="2" charset="0"/>
            </a:endParaRPr>
          </a:p>
        </p:txBody>
      </p:sp>
      <p:pic>
        <p:nvPicPr>
          <p:cNvPr id="3" name="Picture 2" descr="gemelo parasito"/>
          <p:cNvPicPr>
            <a:picLocks noChangeAspect="1" noChangeArrowheads="1"/>
          </p:cNvPicPr>
          <p:nvPr/>
        </p:nvPicPr>
        <p:blipFill>
          <a:blip r:embed="rId3"/>
          <a:srcRect l="57018" t="34286" r="24005" b="8616"/>
          <a:stretch>
            <a:fillRect/>
          </a:stretch>
        </p:blipFill>
        <p:spPr bwMode="auto">
          <a:xfrm>
            <a:off x="285720" y="357166"/>
            <a:ext cx="1785950" cy="3643338"/>
          </a:xfrm>
          <a:prstGeom prst="rect">
            <a:avLst/>
          </a:prstGeom>
          <a:noFill/>
        </p:spPr>
      </p:pic>
      <p:pic>
        <p:nvPicPr>
          <p:cNvPr id="5"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5946382"/>
            <a:ext cx="1115617" cy="911618"/>
          </a:xfrm>
          <a:prstGeom prst="rect">
            <a:avLst/>
          </a:prstGeom>
          <a:noFill/>
        </p:spPr>
      </p:pic>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4"/>
                                        </p:tgtEl>
                                      </p:cBhvr>
                                    </p:animEffect>
                                    <p:set>
                                      <p:cBhvr>
                                        <p:cTn id="11"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36000"/>
          </a:blip>
          <a:srcRect/>
          <a:stretch>
            <a:fillRect/>
          </a:stretch>
        </p:blipFill>
        <p:spPr bwMode="auto">
          <a:xfrm>
            <a:off x="0" y="0"/>
            <a:ext cx="9144001" cy="6858000"/>
          </a:xfrm>
          <a:prstGeom prst="rect">
            <a:avLst/>
          </a:prstGeom>
          <a:noFill/>
        </p:spPr>
      </p:pic>
      <p:sp>
        <p:nvSpPr>
          <p:cNvPr id="50178" name="AutoShape 2" descr="data:image/jpeg;base64,/9j/4AAQSkZJRgABAQAAAQABAAD/2wCEAAkGBxMTEhUUEhQUFhUXFxcaGBgYFxoXHBwbHhgWGBcaHB0YHCggHRwlHBgXIjEhJSksLi4uFx8zODMsNygtLisBCgoKDg0OGhAQGywkICQsLCwsLCwsLCwsLCwsLCwsLCwsLCwsLCwsLCwsLCwsLCwsLCwsLCwsLCwsLCwsNzc3LP/AABEIAMIBAwMBIgACEQEDEQH/xAAcAAACAgMBAQAAAAAAAAAAAAAFBgAEAQMHAgj/xABFEAACAQIEAwUFAwsDAwMFAAABAhEAAwQSITEFQVEGEyJhcQcygZGhscHwFBcjQlJUktHS0+FTYqIzcvEVJMMWRIKywv/EABkBAAIDAQAAAAAAAAAAAAAAAAIDAAEEBf/EACcRAAICAgEEAwACAwEAAAAAAAABAhEDIRIEMUFREyJhMoEUocFx/9oADAMBAAIRAxEAPwADc7CcMZG7vE3hd7ovbD3LWVyNlkIIOh032qrwz2eWGC95dvSQS0KLYtkQcjG4NzIA6yKduzOJshku3bBvXMoFsZQWGWRkAmNC2lEOL9rbYICWghct3i5lIJlQwfLofCI30IPSl/LFoXbKGH9h/D2Cn8oxckA72+Yn/TirA9g/Dz/9xi/4rX9uqrds8t24lgMyiQgDTl0EpI94SdB9Kb+BceunDljbYOJ8JDArEA5gRod9KYtl8ha/MNgP3jF/xWv7dQ+wXAfvGLn/ALrX9unBO0VxbK3WssVjxagEanWDy+oOkc6u9neOjE2+87t0BJ0aCf8Ajt6GoEmcqxfscwVll729iu7MA3AbYAJ2JBScs6fGqHbD2TYbDWVuWL198xUDMbZEEgTIUaa713C+1m8CjFGmQVJE+YpLxNlrBOGxBHcXcwtPqcpJlV32661TIzlPEPZ1at2c6X2dtCBAUEAS8SJnp6UAxPBcKgVme7DAFYKyfP3aeeJG4mKyODKKDlg7nYRz01+ND+P9m8+RwQocHSDIgk5ddtzt86CTaG4qbpidiezxAVrYdlbUHQ/OBRjhfYq2yZ773B5LlH2g0UXilnDWDaYgwDAkgn4iq3COOi4wWG10XSY8p5+tK5y8Gj4sfkIn2aYYm0y3bxtMf0jSngWJLe5sBNX7PspwhtXSbmJDrdNtASgDHTLvbnY6nSjuD4w+GtZLNs3rzAgk6Ig2Mzod/pVO3xW6B+mZi+uuaT5noNBGtGp62Ilj3SMp7E8IxyriMRI1JlCoHIZsmrV4v+yPhqnKb+LLRJhrZHpItfbRPhvay3BZbrKwJzAnQ8ttmovwvj6viFRliQ3iUqUYkDLIJkkxpHSjtimmhJPslwgzKbuIzidM9oSQJgeDeOVbMH7IsG5Aa7il8MkFrcnzH6OumnuRLZRcO5LDmdBPPcetYwzMl7xEvbeSNisEgCDvFCm77g2c/b2MYAA5sRihAnU29RPTu50mveG9imCZgpvYogxqrW41k/6fSK6fdu2xcKsQSNRMCFiT6j7fhVuzdtnVWXUdeQ8uXIUy/wBLs5p+YXAf6+L/AIrX9us/mFwH+vi/4rX9uuqW2nnPpXpmirLOU/mFwH7xi/4rX9up+YXAfvGL/itf26duI9rbNuQpDkEgwYAPma2cL7UWbyBpyk/qnXnHKqsrkhE/MLgP3jF/xWv7dZ/MLgP9fF/xWv7ddTt3QwlSCPLWpduZQSeQJqyzln5hcB+8Yv8Aitf26n5hMB+8Yv8Aitf26Nt7Qx3sd0ckxvr69KeMPdDKGHMA1ClKzln5hMB/r4v+K1/bqfmEwH+vi/4rX9uusVKhZyf8wuA/18X/ABWv7dar/sJwIGl/FnyzWv7ddcrw9Qo48vsQwUa3sV87Z/8AjrNdBxeMKuQrXwB+wgK7cjGtSoDs4lwhXRxFvRSpLl2ZNHEMBuBJ1jkDVviPEFvX9EKcyu/xDaTqxPx1qnxrwHNhrcWmAOUiYiAdiSCRpVizby25EAmSRGg6gTWCWRJBUXMHw97N5HtXEYE5oJyQw1kiI8+tdEvceY4NXZjbeCLj5Q6BgJ8S882mgrlGMxbW7gOY+4RlDamdi0iNxAA6VDicthgGYXFzMRmJToYUeENB1J021rTilcUAxvw/EFxOGbMyO47xwwuZGSIKSBoQSdB5c6pcD41ixGoQDLJWFltPDGuZZkz150qcE4LfvozWgSyAkW9maSBC+sk69KZmwuJtHKtsBkOeANTGrKNxmB1yiAZ3ppEOPDsRcuWgrYbvg0kMSLbTtmnX5iqN7iNy0rFbb90oOcOzXVGwgEiRrzBFMHDe+a2EtHIHUMDc8TBWVR4QICjXqaE8Z4KrPbs3AXuXGP6xACzq2UGIAnluaphidwjjFw4i7iPecqiyY2zeIa7HLAEaGNxRzijJf97OCR4ZMBW5kDXQ86qXeCCzjryCTatCy1510YLczANHMAqSY2phfha3LrYdroW5llUj3hsHRuamJjcUMo3oKLp2jjnGuFnvpfL0PMDzHWr/AAOymcEiANZPUdOlPPH+yJW2z3AVyaIRDT/uI/ZikzEYW7auWWbK9pjqyZjlPRgfdnrtvSpRdUbI5ItWxovXy6ysBZgD76D4qxJiZ/HrVfhWLe/iHTMWAVzAGixAA09RVLEq9u4fCx8s0EfPSl7vYxVRR4rbKciPjBqlZ4gCpUsRBldTIOh3nTUcqZ3wpuJNxSJ2kg/ZSHfw798UUag7eXU+VPxTvTM/UYnqjv3YnFNj8MM5XMjAXGgh9pkEabfWi2PxPdAK7m5b08amGGVwQrAasDzPLekD2c3L1u1i8kuSLclXyZZEEnMJI9BVrE4MubYuPDGSx02G3KPpTFHl2Mc3xfGthvG4ux3pNxzLNJNoBgoIHhPx3JMRtvS7d4hmViMxyi4QwPhiJAkT8pj5VuaxaUpZt5WZnBMnMoyzJI25ihHGMTihdEd0yCQQPdjoRpoRyqnGK7hQhOfgZOxvbFrAcXbVxwxBBUjfnC85018qJcc7cC8mS1Nqdw4hvToOtc6PEQAQ6Kg08MHQakENy32orf4lbuaglgf1VXXYRr8OVA212KfozcxkiJUydTy8zpzqw94WiFS7mEDWConeB1jaqNzDPdHgslWMyZjTkeQHyNVsFdYsVY2rs8lYGDsToPmaNO+4Lx+UN3ZztW1g5CSUzCfvI+ynHFcctYi0RbK5xqAzZcuhIY8j6Vybi2VLkKEOk+BswBO48iOnnXvB8RKfta7wx1JkCQOmtElSB5MbCmEa60IWIyMVRpDOSZVBzSQPmaa+x/aU4nMjqqXFJ8KgwF5SdvL4Vy/CKDJDXA2kHbaZjnz2p+4efyS3aNsZsxbcjMzHWWPIADU+VVZcUx5k1JrkPH+2WOVyUuKFB0ATfyOtM/YTtqcXaZr3do1t8jQdDpmX0kVakmNaa7js7RqdqQ+L+0ZLdy4lpEfJoDn95tNvISZPlRPtXcuYjDFLTC2SVlmkSJ2EDnXJ+K9hOIIzNbto86f9VZIOu2w2+lVYMhtt9usXAz27eaNYJA+ArNc/ucIxwMfk2KEQIVFgacobX151KXsEvKQACVJXUeEnMJ9K8HFEW7hjTODrvvJ+HnUIJ8U54Oy6fEmaw2H3zIskkTvl5zv+JrlL0xoQJLLmLCI1BiSNwNpyz8aW0vWlusz+ELHhVQZBB5GmDhWDVVgeOZPvEaxy6Clm/hhaxF645ZtFZSASDOhA5Egj61q6We2n4Io8mkMnDOJWbQ77Cm/bKgTmflIMeIQVaNq6R2R4jhsYGuKT3hgEbFM0FxodZMmeh6Vx23jc2QGzcdLgjWIOsc9ooh2Ywl3CXMVZRA5uG2yrmKkICxkEsBGjKw3OUDnW6MgsmLjs+hbaBdhH8qEcPwZfENiX3y5La9Fk6+p/lQTsat/EZ7158kkAIpENb5Fl5aSAQdadVUAQBAGgoxa2JfDMJm4lxBWaQ1jCEg+f5R9mWimPw1jvLd51DXLQ8B2gkQdRuPLzqlxvEIl1nQQ7hFdubBMwVT6Z2PxoQ+KJn60LNuHpeStl/inFldDkPiiCOope4beRWysANdwOvIjpNS+ATrVV7fWqNv8AjwcaKb31w/eCxbMM0M5OpjWP9o30ArzbxR95wrA7A65fjuaD8RwVwscrgKn6jEgSdZJXWqgwzkrldAZBYIJWN9yftrJJN22xWovjQVxd9jOm1AzhBJyaMx1YfWiXEMXlWOZ0/nVDAYC5iJS2+TaX18MnXbcxQ402wpfg4+zvEd2L7QJLjlvAGYeoJoX2qwOIW8e7td4oJZHe4RKsJEAbxt9KJ8OwKWEVLZDIAZO5J1kt0JOvWp2mTvsPm8feIjZcjEGNMxjmQBPz51qSVUTJhdcl3KnCrDMM5ULcUMIJ2LBTlJHlrQzEDE5HLNaDZwFA5Dc+u31qzw5Xs2DedmZLrKqmPeKrGbyEDc7xptQXHrbP6RnkidjrMjLl668t6S4uwISXkLYbh4K5riyzAAxJGhYbctxV7AKEUBQAJ8hzoVxLE3rC2wy5Ay7kH3uaMRpmGmm+vkaENj7kEd4Rr0AM7/StEe1HPyJOWh5wOIuWxdcW1cBVCKxAljJLCeQHKgfEcdeIP6O0CUJYo4OUkGFPxivPCsWxtHvAYU5c4kknLPiPWtOCwiPeKoxAI8R/WyzvHM0pydmiMY8QqnAXMZUklSRmIGv2RzqljQbQ/wCrYttlBIEOQeWh0/zTg3ELIdbSKwa1DydQE8SzBH/dXPuP3GZ3KWrCozlmGX3yNAxbcb7daZyZnhCLYxezvjav3tt7K3L6MGDBZzK0wWnRYIOo60e49xO6qFle0LozAAjwCfPcwJ1Ok0t9jOG3AL11TktsFUhd2ymYjoJPzqzx7BsQcqkqLZuM5MRDCAes9PKqk9WFGK5ihjbjsUDYli0fpIGmYkxAPlFXeyxIa4gkKSGJ5SNB5H7qEY7iFse6jAjqefP76Odmrma1lUqrsT4WWZ18Mnl8aDsNnVbHDh/GLlsq1zvGSdGiJ30JOm88ppmGMsMUc+M6LlnM0nfw7dJJpCw2GxD5BccgB8rW/dgQTt5wKtf+kEJucxALEiZ8e3ymmpGN9xzOOw6eGEMdSG313BjnUpZwPD8ttRHLoOev31KHYzgvYmNZFs5lbXWWPTfSNPKT9a13L4Kg899NAa1o2ZRmcKI05afLXWq+OZkXKfd5aGudHHKrYHJWWMHjoOpJU7CefQzW/F38wlFAiQCOYPITWrhXDrt+Etp3jHkusefkPp6U88N7DXMOnf33tl1HhtASg0glmjUgbAaT1psML5JhxdbOVt3hAm60cgDp6edOPZvGXsgvWyp7qVY6M0GAAZkgEmJ5T50G7S8BvC9cuWgWtlycoEFZ00A8JXzG06in3sHwv8ka2uh7xW7+Ro2gyqB0BP28zWpxY+ck4lrsdx+7a7wXkVQzEoFQBFULAUZfMf5olx/tUxZVsglSyr0Mk766xRbjPCMK6S9vIYmbZKH/AI/fSvb7Ji1dGJTENdtKGhH1ZWIhTI0MHyFFGToRjhbPXGcZ4yvQA/Daaro2gPI0P4y571fNSPXn9oqWeM2lITUsEB+HOi5HejCoqi9dea0uQar3saJmq7YqdqljEjfiVEEgAmPnSnxDjypKhArTqIg/SmjD2blxvCjMOoGnzoLxngQLmVOYb84+NInBMzZmo9hXXEtdYmD+Pspw7DoYuIRBJDLOk6QRPXnVHBYAL6+lMHCrGWIoVJIz7T5GMPhL4vOi22KkT0EyY1YiTFW8VauWhbNxGUjadR89vhNYvYkqRJmD61G7TFfCPEmxU6j5GrWRJjvnk+6LnafjK3LVq3+Su9shQ2VVNsAESCMwIy6kECg3FezeFwvd3bNtmvXNbYLM8dXGcwoA1nlECjOBxFt1It+HWcu5HUjmRXm4QdgRlEfCZ0+NaYSTRy8upa7FXgvF3Sy1u5hC6PuLjIw397Kdyd/lVnG9luHkyEay2gCqzd3JGgyToJ6V4QDMNT56fbWEvE3kUQQXE+YA2irYtOtm3tJwxUtWVwioUW2Vud3GXMxBLDLzzAz5UjcRx7YQ5LR/StDXm0OUfqW0HQb04do+2Bw2fDG0WIGa2RCqUYaT6GdBvXLcSSzMX1ZjLHbUidOgq3CKejd0+Ob3LsdP7AXVxt5jcADCwA7dfGSvh2BnMaX+3eCZMZcVQQCZGukEc+mxmrPspJD3320trPnqSPqKd+McDt3r6Mw3ABIgSJ1B61JQ0mJzzUcrSRu9m3DXtYNC8ZGAZAQMxzCS2uwkwB0rPaABnCABZeCI8tj5UcGIkgab7eUCKA9r1u2mGItJ3uxe3MERoGXr5igzY3x0Z8c1y2c/7Udnkt3XxBtKLb207tRovekkMSo+cbUIFwWAOol2j3jG0DmTsKr8c4tibzNcKXFQHMRBhfIaafGtGCTTM++YHXU/Wky3VmhVR3ng+JVsJb0DAopBYA7+tUMRhlzQNtvlQnsnj/8A2dkdMw+RMUZVtNd62aoxvueO7FSvU1ihK5HFFxZMAgEBYE/L8RWp8QSYgQOR2/nXm7dRidNSdoj/AMVsw8Zl5yygj1YCsCsKkjr/AAZ0w+FtrYXIWRSzRDMSJMny6dIom+OzWgrH/M7zQ3j+GXKFQ6rEHaIG2lCOH3miSCWJJgchoAPx1rQ1xGqKaC12xsVrfgb/AHRLMM5PLaPnXjDq0SfkNSK93bc1C/Jbx/GEZPCddoPppQrCYubLMZ1gDz5/QxXh8OCSpBgiPQ8j86F4njVtF/J1PiScxIIBcmTrtoKqPc1dPj5SBnaLEFkkaFTIP1pd4Je73E9C6EDygywopxTEswIIBHl+NqC9mSFxs8gjkjz2ire2dd/VDNcsFmOXVRVvD2FUgsPCNSOtS/jQEBUaHrpVMYtn0g/jWowZN8WdB4RiAVB0AiQBoPhQniiKS0bk1twd85AFEmB9laMYuTVtzsOnrSmcp9wQmA11q8lsAVM/Wq+KvnKcok8hSmxl3oHcUYCli/iIManf7aL8SulhB350LwIysxaqUbHY4uUqLOCxzIwZWIIppwXHEu6OAj/tLopPmOVL2E4Wt5T4sjQxBidgTBE7aUHwVtzrcI9ASPmfupseUAeoxJaY941mX3o+e/mK8dnhmvg/sqW+elDELOqmSNNJ6Ve7OkpdIIEso58g2n2mtMHZzpRSPHtS4f4LGIX9U923lOqH56Vzdnn0rtfa/Bm9gMQgEt3ZZR/uXxCPka4Ul2dfjRyN3SZLhx9Dz7Or8XLoGxCt8tPnoK6xgrmYKemb6j+dct7D8PdMK94LJe5CidSBAMH1B06A10Xs85KMx0J0jpH3fyo4fxMPV08rou4dvFPx+NWSuaqeG99h0/A++iqCBTDKK/bnBAYDEQAJUH6iuQY1Qqmu59qML3uGvW5iUP0E/dXDOLaIT5VkzqmacDuI6dicSGtW7Y3DvPoSD9k09XF2rnPszWXduWUfbFdGvtoD8OlOh/ETk7mht6zWCRUqCzn97sc4A71T0Gzaka66EDzqnguADvh7nhddAzBWEyGBK8uY9KOY9sPImUyEbM5BncGT0Iq1c7P2ES3cvs1oyGCrmdjrPiEwB5GTXMx5G5avf+jT9RhxiiC7bDWOp5UB4Pw/xXDcFyO8J0MKdAfUxtTDjAMuc+6BnM8/2aE8MusLQz+8ZJ+JJHyrfPSKW2EyQNq8FutD7tzzrwjn7KRyGKJauWZ2P1NCcZwgNLXr5toYBYgDMdwBPpyGtElu+f4iljtdgCcTbuFhdR1MWmchFKbl/wDbLLpzNS/JpwTcXo8js7h78Jbv37c6jvE/qA9YFDcH2Wv4fFDvMty2QR3qHTr4hupo9gsI9xbZVyIAO5I115nYfZRTGXrdm2SX8QXUigjPezQ8sm+4DxYa82VRCjQRVjEBbCZVEuRqek6GtnAOJd+e7tBVYzrGw/3RtTXg+zWEHiuzdbmSTH8IpnJMbLqIpFLs6VVTyIA0/n9ar9ob7ZZXcET6SJPyr32gxNmzcHdLkzCCORjUR56n5UMxGPlTtSm6MdW7MjFIBq8eVabt8MNCIpauhYuAElmMCDooGsepk/KimGaFA2IGtKkxiiabyak0NvDaBRK+x5UMwN2414qtk3lUSwAmJ9SBO5o8Y2M1CXJhzAqLWGe7cIGcFLQ/aP6zDyAnXnQXCW+8bQ+EayTO3pXTeBcMsXlF7EYeGAhRcAYgbaLMKDyA9aD9r8VbkLaS2iLrooUsdRrHLTamKNsRkz8m6Aq4soozqAo/WDcidPtrZZxCm5bdepWDpodQZ51i3GQBwIIHnyFZcwymdBB+QinxaRilY/4UFkIj3lI5ncQa+doCkjaCR0/WIru2E7Y4VBGdmKkAqqsYOnMxXPr/AGRtm47KzZGdmUQAQpMgfDWmycX2G9PNYm+SPXY7FsMOS7nulJyAnQDmdBvM11Ps3aDYa2wO65tuRJO1cuvcLKqLYAKKJAAjfcnqaB8Ra6LiFXuoyocpDMp0PhiDrHTzqlOheSPyStHb8KsO55GI+EzRJDNLfZVrhw1trzZrhALGI1pht7E+VPXYytU6KmJuyGnbX7K4dx9ZDgDeVX1kxXbbyypHWlPiPY604gEqQQwI5EGQSDvWfJG6H4mkgD7PMLctOocgC6g8Op2O5jnXQOM2bvct3WtwaqIzTG4AMamlDjllsHhGexcAuYa2kF0DBszQdJideemla+wXabF4lbrYi4GyMqrlRV3Uknw771cHSpgTV7RtOI4l+7Xv4I//AKrFMouA8/r/ADNSqpgCB2X4XdvYnNeMIsO7Db3hAg8yZEaRzpv41xuGOSxbIB1a4veN9dvlVb2dlsRhr1xlUMGYEIIkBfBzMmqGDxv5VZS6BkY6PbI1UxyJgwaVijxW+7JaHLG3FNvMxUKQGEwo2+W1K2DxK6hWzBmlWB8MHodoAHWlDtjhhJ03QRJmIEfCmfguD8FtRJAtrIB5aE6+cxVyblaNCSjT9lsXS09Os1ttLW9rZAgIVHqKzZsnYilKL8jG7NbA8hNCeN2EurlMqZnQSAB/OmNbRoNx26LbCZkgHbzqSjoLHLdA/wDIrgt5VuNERAAXTptS6zgFlcFj1JmjzdoFEqBqevrvS1fRmdyObaD1pejdgX22NPZdFtW2ZN3Y7nkNI9J1onc41l0n60pWsW1q0qt1P1MisnEBudU20BkguTCvaG8btvSJUyp8/wDxp8a1WbJdFjwllBg+Yr3g8H3gktFtdzvPPKJ58jVHivEH7yLeg0AE7AbfSo3oFLwhdwOLuLdfMDlLEEdCDlEdRpTVmBAM0EtWStwlv1tZ6zV/vY2oZvYcFo3Xruh56U1dkLVm1YY5kJb9JdcMIUxIBI2yrG9JN25Tx7McIPye9IENc6b+BRTMKuQrP/Es8S7UWTaixdR3fQZGzQuuY6baAj1NCr/DPyi2ux0Kny6a/OqWN4QMNfKIFRZnQDXWQflTZ2ZtEoxJB2++nRjsLJFRw2KH/wBL4hdLd0wOTw31OtaMfgL9tZuL1ynkTvFdMuWKCdsbBOEYgaqQT6bGm8EjncmxHtr4iTpmyGPONaPiYiaWziSQSywdI03AEUwi54RHQfZSsb2zR1C+sTayaAj9mPpS1xhFe4zA6IuX4zP49KbVXQelK+L7P3LtxmtEBXMwTGsiSPUzTJqxOJq3Z0fs3dU4a0V2KiJoup8JoH2Yw7W8MiOPEsj60a/Vp0XoTKrKwNYdTr1ryTrWwGfx51EyjmftB4srM+CAMsbdy4xP6oHhSP8Au1+VevZraCriFiTnQ/AgiI9Qatdoex/5Ti7t04hbOlsAFC8wpBjKdDFGOxXDsNgkeTcuXHK5rkAiFnKqjpJJ160luns0OvjpBtLKxrHympVn/wBYwo0zMPKKxU5R9iOLETspfv4Qs+ByY3DufEikK45GUOsjy3iqlp7Fu6+RcTb72c1u6oKhpmAw1jlBHTWtb8JQvmUNacH3rbEMOnr6GtvFuLcQsAf+5NxDMd4gMGNp1nY0iGSEmkLUQb2oTNkiBIZSADp01NHexPHAwa0wOdVVSRqNDox9dqr8f4Fj7uF7/vkvQocW1tlWII8WXqQOXPWk/A4+5hlXEJejPdW1etAFWhTm8QOyEGQeoNOSqRrtSx/qOzXdqo3boVteenxNW7VzMoO+kj03B+tDeM2iUaNxqPUa0TAQRsmaWu2hgrI3Qx8N9aYOG3w9tWHMD7NaxxnhiX7ZR5HNTzB60M1cQ4S4ys5nbWbk9LRJ9IBJ+FMvZ/s+b1vvkKhgcrK2gbcggwcrCSPOhj8Iu4S6GdSyNmRXXVSrCIPQzpBpz7D2biWWDKR45J5HSNPjSccblTRryZHGHKLF/tN2ZuCyzAyV8UeQ39dPspJ4Xme5kaVVRLMNYHPfmdhXbrsHcTPLrXGO1ttsNdvWlMCTHofd+ho8kKF48zn/ACDWM4sApy+G2AFtrzJn5xGvnrVHD3PiTv8AjpWngXCreI4Xfu25/KrLMSSTOUeLLqdisgeYoLg8exjz50meJpDYZVJ0M11AwiI6HoeVUhcbY7ivNm/t161cayHG8OPxrSvxje20Vy1dM9msfkz9c5n6RXLWJBykQfP8bV0f2ZXTkuKf1iCJ300P21pwRfIydTNcds0+0UlbtsoFJKmdY1G3zq32Bx5fvEaJGUgeWs8usUM9pVhlu27gHhZI+Knb4g1Ow2LXvwRp3isI/wCX3UTk1MNu8ND9dGlDO0CzhrsCTkMDrRS+dPlWgtp8K0vsYPJy6/gWN1FOioq5viJj60UIGWRWeLsRibojUvMAeQ6VXtYiXCxuw0M/fSVFUMnNypBW63L4Vbw9mI/2qAf4v81Ww9ou8aUU/IzbRyxnNG521/HyoeX2SItRYXsrHzq021VcM0weoBq3eMCtCFFFt62jaq7tW9TpURAZjkgEjc1qQQAOkR8q9cWuwp+nqdB8KFXMcw98EQdx4h9xrndXLaNEP4oJNvrUoQvGkj/qL8azWTkyw7h+PYLEa3EUEj31if4hSP7TOIWl7pLLlh3hmRp7jaAjntQ/shwe9bw9xihyKcwYqRGwKnkRVPtzgy2HDr+owaBtBkGmrljzrHLf6bfgxZcDywVV4LPAO2uKw4CLd/RgiA2UwPInUDWp2x4i+NwjFkzOjZs4t5TlHhaWC7EEbnlTd2XTCfk9u9Yw+Ht50BLEAnNsw8U8waJ4rHFlKEK6karBVY++upwfs5HP0D+yWIZsJZLgq3diQd9NBM8qJ4kSD6Vq/KU/R2ljNbQK4HKSSoPnESOUVuunSqYaKvD7fdgL8frRImarPa8KnpIP1P49azZucqGy2g1w9kyMLkRpynX0qwMQhkLtH4gCggdsjgZc2U5Z2nlPxpa7D8bxF91a/wCFs11Cuw0Mfd9KvkNhHmnEdCusxOtcs9pOFBvzA1QV1ZjvXOfaAolm6KB8h/iry9gMWmc24Lxa7hrrBG8N0ZLgiZE6E+Y/nVi9hChIAlNY8vL0qvw3BrdvAMfCupI9dB8yKacdwq5aAL+IExKK2nPUawNqfjjGUeM/6FZJzjPlj37QGwTmAftBH20Wwl3UTMc43qrbsbmZ/H+a2B4/zXPzwUJNJnR6fK8kFJ6C929aYrosjaddfvPlRnhuN7p1KyG0gbk6gaL91BOFcEuYhhlZVtiWzFSSdYMAH604WLWHw0ie8vBYzMAX22OXRR6RW/pJNY+NbOZ12ODyKcpaRZ7b23c21Ntis6XVlsjGAVdRuCCdR0FUewfDlF+6wOZbUIh5ZjJJ9QBH/wCVFF4vcewDITOoDFRqNwQs7Hzolwy5Zt2R3SkCCYI1J5k9TWWcUslyNccqeKl5L+JHh51SuX4/G/lWocS7wEIpnrOg9R1r3YwhAkkk9TTZSVaFKPk0YfB5Wa4R47h1b7l8qs9wDuB8gaJcPIjJcAIPWpibAB0n40tWFoGphEBkLB8ql/DK6lGBKnfWPrVwpUNuhryWmgJcuXrEC2EdFA0aQdOUjeq9/tHdYFRaVT1LEj5UfexNVv8A09J2q7l7K+voAXsVigsrkZo0Gwn1qzgeOiALttrbc48Qn7aMfkoGwqHDD9n6Ci5P2So+gLexHeswykKJ1I3rTewuU6EQZOpmPwOVMtu1HIit2UHdZHoDWfJh5u7Ccl4Oe4js8HYtkBnmG0+ypXQxhbX+kP4f81KH/FfsnIAdou0WH7s2EjMylVAVjrHkCB6k0nsA6FSJHMfbTbfusykHUedBOLIgWdc20g6eYPX0rndRn+XIpRXY7nSYlixuD8iP2c7R28Ct7D4gO2S4SmTXQ7zJEcj8TV/F9tbuIcWsHby5v13K5wABqsaKBO+ppP7Z24xRP7Sg1OyZm8BrJVoj4TXcjO8al+HAy41DI4+mdF4PaTDCzmvZ3uXGV5/bK5kHoIbU7k04K8iuWdrbTrh84UjLcQg9COe/pT52b4l3uHtOdCyqY9RP8xQY5Nq2C16Drn9GSNg0/PSq14EETWbjyrpGjLE9DyNbLVxWORtOnlyjfQ1G6lQfizNggazJ5CgN7FLYxexgtJMAxmiD85pmXA9TpQHtTg1BtsAGJBGvlrI+dDNNRLxzqWhtuNP+OnnXLO3+ImQolmiBvJJygfOPnT5w+8ThFJMkDITPnAmDvSMbIxHErSRIRi7c/Db1H/LJROd0XjjVs08V7O/ksBQO7FlZbnm0zM3PVpMitfAOJPbuQSzqdCmb4iJ/GtMHHeIMmJI95CIKH0gxQPiLWbRm2mSRqBt8tga2Ty/HCpK/RihhWbI5QtNFfi7jMxChZJ0UD8fHrNBBfzHKuoX3jyJ/Z/nVm+HuEjxIMpJcqYiNBJ0k7Vd7NcGt3cOji4UJnMuhhue9ZcEE5cpKzb1M6jwi6Za4bjLsyXIWIAU5R6aVbuYjKQ7GII3P21esdmWEZb4y85QZvgc0GiPd4TDQR47g5++3nBOi+grqR6hVWOJxpdKr5ZZqjdaskWVERmLFdeROh8t9qZMBgwwXKdFgEhfidfnVLgFn8tJZjlS2R4eZ6CabO7CeECAOmg865PUY5Of2OlilFw+vYo2sEizlAEkk9ZPOa9CwKtVhlq1VUMsrFK9QI1E1ty1iKhDVbEbfzrZbRWMEkdP/ABWSK8k1Loqjc2AI2INaHskbir+FeRWy4k71CIDfCvYtTyrfcw5HSK0OY61H+ERt/ISBpBrQyEGrNjEx1irkg8tKl7J3QK1qUT7helShsKmcl4x2ia7ovgTpz+J5eg+dUrtpkXllgFhIkTETzE6fSlziVs3GFoN+tDgTJ5Qesc6ccJhFW33eaJUglvEWMR4idflXJ+BRjbe2diXWxUlHGtJ7s5929w3ht3QDoShPLUZh99DOw6A46yjbMxX5r/imnjVg3MFfXmgS5/A2VvoaUOzN4W8bhyTA7xdfWR99dPpZXgr1owdfGs7fs6t22sqMDetru6qFj9YhgYMbnQ154GrJgsIYM90AQB8RNU+M4s3b2VdbaTB38UwTVTiPHLyW8iXFBVdGYSBA0UAc5peK9RM7Q5YPEvHitsB10oJh+KA3Ce8lSxVdJGlIT9pMfiQbLXjkOr5FC6bRI116Ud4dh8qKqaQNJ/G9Py0mioKx5udo7dgfprlsL/vI38hOvpQrjHa2ziwow57w2y0kCOQGmaPDPPbpSji+Ad5q8k+f42rXh+zmJwlwXrCLcWPFbYzI6elXHJGWmVxp6H8Y7JhCZmAXO5nTYec0B7G4q33166xOYooCgSQCSXbyGw+BorjuMo1opEEjURGp3HpypJsYlrLMFEBvDPmNYn01pVpPRqWP678jP2h4qpbOoGYgAH5wfWKW8rEh3kT4lnnHMVTxV9jvrHnTDw7iQFspfXOm6yBI03BrRgi5vk90ZuomsceK1fkF8W4hcuJkOUyRsIJ6VU4agVAGIJE7benqK347FWyxFmzoBOZiSfUDl8a39lMT3dvJcQOuYkAgSNpOoitsZtP6x/o50oRa+7v9LdtzA1Mev3VaS6BuRPTST8KsxgSZZCDz98D4QY+VEMLj8Nb/AOjb8XI5Y/5NrTvnydow2JfT4O7mNHsztXFNzOpUMqwG0YwTqQdRvz18qemSaQuwePe5fbNtkaANt167mnwHSsGZNS+xuwyi4/TSK5sHyrS1k+dXfU1k0keDm+NSrzIDoaqXVI9OtVsio1VmKyDXtXioWjFm2QZANXKxaea9E0RRgCtd22DuK2VgxVFldbC8q2Za915ZTVEoxWa8ZTUoeP6TkzgGCvC06vOaDO4knXc/WilztJMfo1B8yT+PSkl+KWj710NB6fLlUHFrRgd4unPxD5Up4m+6GpxXkPXMe+W4y6F8ytEbNqdKRrWCfwOBoGAOuuhH8qYLfFLADA3F8t/5Vrw2Nwls5gVJO8k7nnEUWCLgmqG9XOM3Fp+EPnZbCgh7hHujc6+vPpS7xnAB2mWBGmh3GtWbfaXDJaFoX7bD3mPiGp5DTl91Uxx3CtAN3bnqI9NKGMZqV0Z5SVBvstwO0QAyFVG5U7mOZq++FUE5VIH6vOBpuarJ2rwSWkRcQknVzDfL3a9Xe1mByqq30+TQPXw0PCb20WmkghhMKGzZgB5E9Oc0Yw+GA8JOkT08viKWcF2twWaGxNtQJgw0f/rVq32v4fmBOJTQnk2vwy1Pjl6ImrFJ757xlMyHYdNiRTXwfhVu/hSjg/pHYzMEEeEEH0FInEOKWDiXK3lKFyQ2sEfKnThfanA27SocSkiSYzRqZ/ZpkIO+w/JlTjQoX8KbZa2dSCRJMfOeflVrDXFFtQbSlhu5J16aA1Z412kwN1jmYEg++k6jzEb0Mt8VwIJJd26D3R6aVoxxcJW0ZMs/kjp1/RdsNmRwAi2xrcaNAOWp3O+lG7eEtOqrabLp4S2zEDxA9DsRQbAccwV+4LeJuC1YCmFQsonlJAkminHuK8NSxbXC4lGys0g5yxBG5JWtEZLkZpRfHtf/AE0XuHX0MtbJHVYYfcfpXvB4W6Tpbf1IgfMnT5UOw/a9EEC+pHRgT92lWrfblDvetjzymtHPItckI+PH34s6H2GwDJfVrhAJDAKDO4nU89uVdAM1xHsx22wqYhHvYlYkyTm00I5CugfnL4V++Wvk/wDTWLKmnfc14mmu1DbUmlP85XCv3218n/pqfnK4T++2vk/9NLpjRumvDKCNaVfzl8K/fbXyf+msfnK4T++2vk/9NXRLGFrRFamoEfaTwn99tfJ/6art7QuFTpjbXyf+mhSaZHVDRaYg1bn60mp7QuFfvtr5P/TW4+0rhP75b+T/ANNWr9EvQ2zWCKUW9pnCv3u38n/prRc9pvDOWKt/J/6aiTspvQ6RXlqRn9qHD+WJT5N/TVLEe1PA8rw+Ab+VRxdlpqjoUGsVy8+1fCjQXNPQ1KPiLr/04FWKlSiLM1ipUqyGTWBUqVEQzWKlSrISpUqVRDNYqVKjISs1KlQhKhqVKohKhrFSoiEFZqVKhDBqVKlQhipUqVCGalSpUISpUqVCyVKlSoUSpUqVCEqVKlWQ/9k=">
            <a:hlinkClick r:id="rId3"/>
          </p:cNvPr>
          <p:cNvSpPr>
            <a:spLocks noChangeAspect="1" noChangeArrowheads="1"/>
          </p:cNvSpPr>
          <p:nvPr/>
        </p:nvSpPr>
        <p:spPr bwMode="auto">
          <a:xfrm>
            <a:off x="63500" y="-1646238"/>
            <a:ext cx="4572000" cy="34290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50180" name="AutoShape 4" descr="https://encrypted-tbn2.gstatic.com/images?q=tbn:ANd9GcR01pEbr3BlK7rURrF_7HVoLlOVNLIJzogu6bNduGVbG3oPX_yQ">
            <a:hlinkClick r:id="rId4"/>
          </p:cNvPr>
          <p:cNvSpPr>
            <a:spLocks noChangeAspect="1" noChangeArrowheads="1"/>
          </p:cNvSpPr>
          <p:nvPr/>
        </p:nvSpPr>
        <p:spPr bwMode="auto">
          <a:xfrm>
            <a:off x="63500" y="-2247900"/>
            <a:ext cx="3514725" cy="46863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50181" name="Picture 5" descr="C:\Users\Jose Luis\Desktop\noticias curiosas hermano en el estomago 01.jpg"/>
          <p:cNvPicPr>
            <a:picLocks noChangeAspect="1" noChangeArrowheads="1"/>
          </p:cNvPicPr>
          <p:nvPr/>
        </p:nvPicPr>
        <p:blipFill>
          <a:blip r:embed="rId5"/>
          <a:srcRect/>
          <a:stretch>
            <a:fillRect/>
          </a:stretch>
        </p:blipFill>
        <p:spPr bwMode="auto">
          <a:xfrm>
            <a:off x="1714480" y="0"/>
            <a:ext cx="5854095" cy="6858000"/>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parasitic_twin_07"/>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36000"/>
          </a:blip>
          <a:srcRect/>
          <a:stretch>
            <a:fillRect/>
          </a:stretch>
        </p:blipFill>
        <p:spPr bwMode="auto">
          <a:xfrm>
            <a:off x="0" y="0"/>
            <a:ext cx="9144001" cy="6858000"/>
          </a:xfrm>
          <a:prstGeom prst="rect">
            <a:avLst/>
          </a:prstGeom>
          <a:noFill/>
        </p:spPr>
      </p:pic>
      <p:pic>
        <p:nvPicPr>
          <p:cNvPr id="52226" name="Picture 2" descr="C:\Users\Jose Luis\Desktop\boy4.jpg"/>
          <p:cNvPicPr>
            <a:picLocks noChangeAspect="1" noChangeArrowheads="1"/>
          </p:cNvPicPr>
          <p:nvPr/>
        </p:nvPicPr>
        <p:blipFill>
          <a:blip r:embed="rId3"/>
          <a:srcRect/>
          <a:stretch>
            <a:fillRect/>
          </a:stretch>
        </p:blipFill>
        <p:spPr bwMode="auto">
          <a:xfrm>
            <a:off x="2000232" y="-2235"/>
            <a:ext cx="5000628" cy="6860235"/>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1.bp.blogspot.com/-ObSoDUjMReQ/UL8mRpAQ5sI/AAAAAAAACDk/fWIp5HXm4mo/s1600/gemelo+parasito.jpg">
            <a:hlinkClick r:id="rId2"/>
          </p:cNvPr>
          <p:cNvPicPr>
            <a:picLocks noChangeAspect="1" noChangeArrowheads="1"/>
          </p:cNvPicPr>
          <p:nvPr/>
        </p:nvPicPr>
        <p:blipFill>
          <a:blip r:embed="rId3"/>
          <a:srcRect/>
          <a:stretch>
            <a:fillRect/>
          </a:stretch>
        </p:blipFill>
        <p:spPr bwMode="auto">
          <a:xfrm>
            <a:off x="-1" y="0"/>
            <a:ext cx="9162281" cy="6858000"/>
          </a:xfrm>
          <a:prstGeom prst="rect">
            <a:avLst/>
          </a:prstGeom>
          <a:noFill/>
        </p:spPr>
      </p:pic>
    </p:spTree>
  </p:cSld>
  <p:clrMapOvr>
    <a:masterClrMapping/>
  </p:clrMapOvr>
  <p:transition advTm="7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36000"/>
          </a:blip>
          <a:srcRect/>
          <a:stretch>
            <a:fillRect/>
          </a:stretch>
        </p:blipFill>
        <p:spPr bwMode="auto">
          <a:xfrm>
            <a:off x="0" y="0"/>
            <a:ext cx="9144001" cy="6858000"/>
          </a:xfrm>
          <a:prstGeom prst="rect">
            <a:avLst/>
          </a:prstGeom>
          <a:noFill/>
        </p:spPr>
      </p:pic>
      <p:pic>
        <p:nvPicPr>
          <p:cNvPr id="5122" name="Picture 2" descr="C:\Users\Jose Luis\Desktop\350419.jpg"/>
          <p:cNvPicPr>
            <a:picLocks noChangeAspect="1" noChangeArrowheads="1"/>
          </p:cNvPicPr>
          <p:nvPr/>
        </p:nvPicPr>
        <p:blipFill>
          <a:blip r:embed="rId3"/>
          <a:srcRect/>
          <a:stretch>
            <a:fillRect/>
          </a:stretch>
        </p:blipFill>
        <p:spPr bwMode="auto">
          <a:xfrm>
            <a:off x="2143108" y="-15719"/>
            <a:ext cx="4857752" cy="6873719"/>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5000"/>
          </a:blip>
          <a:srcRect/>
          <a:stretch>
            <a:fillRect/>
          </a:stretch>
        </p:blipFill>
        <p:spPr bwMode="auto">
          <a:xfrm>
            <a:off x="0" y="0"/>
            <a:ext cx="9144001" cy="6858000"/>
          </a:xfrm>
          <a:prstGeom prst="rect">
            <a:avLst/>
          </a:prstGeom>
          <a:noFill/>
        </p:spPr>
      </p:pic>
      <p:sp>
        <p:nvSpPr>
          <p:cNvPr id="2" name="1 Rectángulo"/>
          <p:cNvSpPr/>
          <p:nvPr/>
        </p:nvSpPr>
        <p:spPr>
          <a:xfrm>
            <a:off x="2285984" y="1142984"/>
            <a:ext cx="6572296" cy="6001643"/>
          </a:xfrm>
          <a:prstGeom prst="rect">
            <a:avLst/>
          </a:prstGeom>
        </p:spPr>
        <p:txBody>
          <a:bodyPr wrap="square">
            <a:spAutoFit/>
          </a:bodyPr>
          <a:lstStyle/>
          <a:p>
            <a:r>
              <a:rPr lang="es-ES" b="1" dirty="0" smtClean="0">
                <a:latin typeface="Segoe Print" pitchFamily="2" charset="0"/>
              </a:rPr>
              <a:t>Debido a la falta de exámenes prenatales y ecografía, su madre no sabía que estaba gestando un hijo que se desarrollaba con </a:t>
            </a:r>
            <a:r>
              <a:rPr lang="es-ES" b="1" dirty="0" smtClean="0">
                <a:latin typeface="Segoe Print" pitchFamily="2" charset="0"/>
              </a:rPr>
              <a:t>un gemelo parásito </a:t>
            </a:r>
            <a:r>
              <a:rPr lang="es-ES" b="1" dirty="0" smtClean="0">
                <a:latin typeface="Segoe Print" pitchFamily="2" charset="0"/>
              </a:rPr>
              <a:t>en el pecho.</a:t>
            </a:r>
            <a:br>
              <a:rPr lang="es-ES" b="1" dirty="0" smtClean="0">
                <a:latin typeface="Segoe Print" pitchFamily="2" charset="0"/>
              </a:rPr>
            </a:br>
            <a:r>
              <a:rPr lang="es-ES" b="1" dirty="0" smtClean="0">
                <a:latin typeface="Segoe Print" pitchFamily="2" charset="0"/>
              </a:rPr>
              <a:t>El susto llegó cuando nació Paswan con ocho extremidades. “Tenía cuatro piernas y cuatro manos, todos estábamos conmocionados. Nadie sabía qué hacer”, dijo Biresh, uno de sus vecinos.</a:t>
            </a:r>
            <a:br>
              <a:rPr lang="es-ES" b="1" dirty="0" smtClean="0">
                <a:latin typeface="Segoe Print" pitchFamily="2" charset="0"/>
              </a:rPr>
            </a:br>
            <a:r>
              <a:rPr lang="es-ES" b="1" dirty="0" smtClean="0">
                <a:latin typeface="Segoe Print" pitchFamily="2" charset="0"/>
              </a:rPr>
              <a:t>Las cuatro extremidades extras de Paswan no comprometían ninguno de sus órganos, aunque una de sus arterias bombeaba el doble de sangre al gemelo parásito.</a:t>
            </a:r>
            <a:r>
              <a:rPr lang="es-ES" dirty="0" smtClean="0"/>
              <a:t/>
            </a:r>
            <a:br>
              <a:rPr lang="es-ES" dirty="0" smtClean="0"/>
            </a:br>
            <a:endParaRPr lang="es-ES" dirty="0"/>
          </a:p>
        </p:txBody>
      </p:sp>
      <p:pic>
        <p:nvPicPr>
          <p:cNvPr id="3" name="Picture 2" descr="gemelo parasito"/>
          <p:cNvPicPr>
            <a:picLocks noChangeAspect="1" noChangeArrowheads="1"/>
          </p:cNvPicPr>
          <p:nvPr/>
        </p:nvPicPr>
        <p:blipFill>
          <a:blip r:embed="rId3"/>
          <a:srcRect l="57018" t="34286" r="24005" b="8616"/>
          <a:stretch>
            <a:fillRect/>
          </a:stretch>
        </p:blipFill>
        <p:spPr bwMode="auto">
          <a:xfrm>
            <a:off x="285720" y="285728"/>
            <a:ext cx="1785950" cy="3643338"/>
          </a:xfrm>
          <a:prstGeom prst="rect">
            <a:avLst/>
          </a:prstGeom>
          <a:noFill/>
        </p:spPr>
      </p:pic>
      <p:pic>
        <p:nvPicPr>
          <p:cNvPr id="5"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5946382"/>
            <a:ext cx="1115617" cy="911618"/>
          </a:xfrm>
          <a:prstGeom prst="rect">
            <a:avLst/>
          </a:prstGeom>
          <a:noFill/>
        </p:spPr>
      </p:pic>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4"/>
                                        </p:tgtEl>
                                      </p:cBhvr>
                                    </p:animEffect>
                                    <p:set>
                                      <p:cBhvr>
                                        <p:cTn id="11"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boy1.jpg"/>
          <p:cNvPicPr>
            <a:picLocks noChangeAspect="1" noChangeArrowheads="1"/>
          </p:cNvPicPr>
          <p:nvPr/>
        </p:nvPicPr>
        <p:blipFill>
          <a:blip r:embed="rId2"/>
          <a:srcRect/>
          <a:stretch>
            <a:fillRect/>
          </a:stretch>
        </p:blipFill>
        <p:spPr bwMode="auto">
          <a:xfrm>
            <a:off x="0" y="0"/>
            <a:ext cx="4929190" cy="6900866"/>
          </a:xfrm>
          <a:prstGeom prst="rect">
            <a:avLst/>
          </a:prstGeom>
          <a:noFill/>
        </p:spPr>
      </p:pic>
      <p:pic>
        <p:nvPicPr>
          <p:cNvPr id="3" name="Picture 2" descr="gemelo parasito"/>
          <p:cNvPicPr>
            <a:picLocks noChangeAspect="1" noChangeArrowheads="1"/>
          </p:cNvPicPr>
          <p:nvPr/>
        </p:nvPicPr>
        <p:blipFill>
          <a:blip r:embed="rId3"/>
          <a:srcRect l="54552"/>
          <a:stretch>
            <a:fillRect/>
          </a:stretch>
        </p:blipFill>
        <p:spPr bwMode="auto">
          <a:xfrm>
            <a:off x="4546872" y="0"/>
            <a:ext cx="4597128" cy="6858000"/>
          </a:xfrm>
          <a:prstGeom prst="rect">
            <a:avLst/>
          </a:prstGeom>
          <a:noFill/>
        </p:spPr>
      </p:pic>
    </p:spTree>
  </p:cSld>
  <p:clrMapOvr>
    <a:masterClrMapping/>
  </p:clrMapOvr>
  <p:transition advTm="7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parasitic_twin_09"/>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36000"/>
          </a:blip>
          <a:srcRect/>
          <a:stretch>
            <a:fillRect/>
          </a:stretch>
        </p:blipFill>
        <p:spPr bwMode="auto">
          <a:xfrm>
            <a:off x="0" y="0"/>
            <a:ext cx="9144001" cy="6858000"/>
          </a:xfrm>
          <a:prstGeom prst="rect">
            <a:avLst/>
          </a:prstGeom>
          <a:noFill/>
        </p:spPr>
      </p:pic>
      <p:pic>
        <p:nvPicPr>
          <p:cNvPr id="56322" name="Picture 2" descr="C:\Users\Jose Luis\Desktop\images54GISHH2VVV.jpg"/>
          <p:cNvPicPr>
            <a:picLocks noChangeAspect="1" noChangeArrowheads="1"/>
          </p:cNvPicPr>
          <p:nvPr/>
        </p:nvPicPr>
        <p:blipFill>
          <a:blip r:embed="rId3"/>
          <a:srcRect/>
          <a:stretch>
            <a:fillRect/>
          </a:stretch>
        </p:blipFill>
        <p:spPr bwMode="auto">
          <a:xfrm>
            <a:off x="2000232" y="0"/>
            <a:ext cx="5143504" cy="6866843"/>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parasitic_twin_04"/>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parasitic_twin_05"/>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parasitic_twin_08"/>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36000"/>
          </a:blip>
          <a:srcRect/>
          <a:stretch>
            <a:fillRect/>
          </a:stretch>
        </p:blipFill>
        <p:spPr bwMode="auto">
          <a:xfrm>
            <a:off x="0" y="0"/>
            <a:ext cx="9144001" cy="6858000"/>
          </a:xfrm>
          <a:prstGeom prst="rect">
            <a:avLst/>
          </a:prstGeom>
          <a:noFill/>
        </p:spPr>
      </p:pic>
      <p:pic>
        <p:nvPicPr>
          <p:cNvPr id="6146" name="Picture 2" descr="C:\Users\Jose Luis\Desktop\indian-boy-with-parasitic-twin-327134.jpg"/>
          <p:cNvPicPr>
            <a:picLocks noChangeAspect="1" noChangeArrowheads="1"/>
          </p:cNvPicPr>
          <p:nvPr/>
        </p:nvPicPr>
        <p:blipFill>
          <a:blip r:embed="rId3"/>
          <a:srcRect/>
          <a:stretch>
            <a:fillRect/>
          </a:stretch>
        </p:blipFill>
        <p:spPr bwMode="auto">
          <a:xfrm>
            <a:off x="2143108" y="-6196"/>
            <a:ext cx="5072066" cy="6864196"/>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parasitic_twin_06"/>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5000"/>
          </a:blip>
          <a:srcRect/>
          <a:stretch>
            <a:fillRect/>
          </a:stretch>
        </p:blipFill>
        <p:spPr bwMode="auto">
          <a:xfrm>
            <a:off x="0" y="0"/>
            <a:ext cx="9144001" cy="6858000"/>
          </a:xfrm>
          <a:prstGeom prst="rect">
            <a:avLst/>
          </a:prstGeom>
          <a:noFill/>
        </p:spPr>
      </p:pic>
      <p:sp>
        <p:nvSpPr>
          <p:cNvPr id="2" name="1 Rectángulo"/>
          <p:cNvSpPr/>
          <p:nvPr/>
        </p:nvSpPr>
        <p:spPr>
          <a:xfrm>
            <a:off x="2714612" y="1785926"/>
            <a:ext cx="5000628" cy="3785652"/>
          </a:xfrm>
          <a:prstGeom prst="rect">
            <a:avLst/>
          </a:prstGeom>
        </p:spPr>
        <p:txBody>
          <a:bodyPr wrap="square">
            <a:spAutoFit/>
          </a:bodyPr>
          <a:lstStyle/>
          <a:p>
            <a:r>
              <a:rPr lang="es-ES" b="1" dirty="0" smtClean="0">
                <a:latin typeface="Segoe Print" pitchFamily="2" charset="0"/>
              </a:rPr>
              <a:t>Los padres no tenían dinero para pagar una operación que removiera dicho espécimen, afortunadamente con ayuda de muchas donaciones, el niño fue exitosamente operado, por lo que podrá volver a ser un niño normal, sin tener que cargar con el peso de su “hermano” en el </a:t>
            </a:r>
            <a:r>
              <a:rPr lang="es-ES" b="1" dirty="0" smtClean="0">
                <a:latin typeface="Segoe Print" pitchFamily="2" charset="0"/>
              </a:rPr>
              <a:t>pecho.</a:t>
            </a:r>
            <a:endParaRPr lang="es-ES" b="1" dirty="0">
              <a:latin typeface="Segoe Print" pitchFamily="2" charset="0"/>
            </a:endParaRPr>
          </a:p>
        </p:txBody>
      </p:sp>
      <p:pic>
        <p:nvPicPr>
          <p:cNvPr id="3" name="Picture 2" descr="gemelo parasito"/>
          <p:cNvPicPr>
            <a:picLocks noChangeAspect="1" noChangeArrowheads="1"/>
          </p:cNvPicPr>
          <p:nvPr/>
        </p:nvPicPr>
        <p:blipFill>
          <a:blip r:embed="rId3"/>
          <a:srcRect l="57018" t="34286" r="24005" b="8616"/>
          <a:stretch>
            <a:fillRect/>
          </a:stretch>
        </p:blipFill>
        <p:spPr bwMode="auto">
          <a:xfrm>
            <a:off x="285720" y="357166"/>
            <a:ext cx="1785950" cy="3643338"/>
          </a:xfrm>
          <a:prstGeom prst="rect">
            <a:avLst/>
          </a:prstGeom>
          <a:noFill/>
        </p:spPr>
      </p:pic>
      <p:pic>
        <p:nvPicPr>
          <p:cNvPr id="5"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5946382"/>
            <a:ext cx="1115617" cy="911618"/>
          </a:xfrm>
          <a:prstGeom prst="rect">
            <a:avLst/>
          </a:prstGeom>
          <a:noFill/>
        </p:spPr>
      </p:pic>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4"/>
                                        </p:tgtEl>
                                      </p:cBhvr>
                                    </p:animEffect>
                                    <p:set>
                                      <p:cBhvr>
                                        <p:cTn id="11"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20jun2012---medicos-realizam-cirurgia-para-separar-gemeos-siameses-em-betul-na-india-1340197923118_700x500.jpg"/>
          <p:cNvPicPr>
            <a:picLocks noChangeAspect="1" noChangeArrowheads="1"/>
          </p:cNvPicPr>
          <p:nvPr/>
        </p:nvPicPr>
        <p:blipFill>
          <a:blip r:embed="rId2"/>
          <a:srcRect/>
          <a:stretch>
            <a:fillRect/>
          </a:stretch>
        </p:blipFill>
        <p:spPr bwMode="auto">
          <a:xfrm>
            <a:off x="0" y="0"/>
            <a:ext cx="9601201" cy="6858000"/>
          </a:xfrm>
          <a:prstGeom prst="rect">
            <a:avLst/>
          </a:prstGeom>
          <a:noFill/>
        </p:spPr>
      </p:pic>
    </p:spTree>
  </p:cSld>
  <p:clrMapOvr>
    <a:masterClrMapping/>
  </p:clrMapOvr>
  <p:transition advTm="7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5000"/>
          </a:blip>
          <a:srcRect/>
          <a:stretch>
            <a:fillRect/>
          </a:stretch>
        </p:blipFill>
        <p:spPr bwMode="auto">
          <a:xfrm>
            <a:off x="0" y="0"/>
            <a:ext cx="9144001" cy="6858000"/>
          </a:xfrm>
          <a:prstGeom prst="rect">
            <a:avLst/>
          </a:prstGeom>
          <a:noFill/>
        </p:spPr>
      </p:pic>
      <p:sp>
        <p:nvSpPr>
          <p:cNvPr id="2" name="1 Rectángulo"/>
          <p:cNvSpPr/>
          <p:nvPr/>
        </p:nvSpPr>
        <p:spPr>
          <a:xfrm>
            <a:off x="2857488" y="1214422"/>
            <a:ext cx="5929354" cy="5262979"/>
          </a:xfrm>
          <a:prstGeom prst="rect">
            <a:avLst/>
          </a:prstGeom>
        </p:spPr>
        <p:txBody>
          <a:bodyPr wrap="square">
            <a:spAutoFit/>
          </a:bodyPr>
          <a:lstStyle/>
          <a:p>
            <a:r>
              <a:rPr lang="es-ES" b="1" dirty="0" smtClean="0">
                <a:latin typeface="Segoe Print" pitchFamily="2" charset="0"/>
              </a:rPr>
              <a:t/>
            </a:r>
            <a:br>
              <a:rPr lang="es-ES" b="1" dirty="0" smtClean="0">
                <a:latin typeface="Segoe Print" pitchFamily="2" charset="0"/>
              </a:rPr>
            </a:br>
            <a:r>
              <a:rPr lang="es-ES" b="1" dirty="0" smtClean="0">
                <a:latin typeface="Segoe Print" pitchFamily="2" charset="0"/>
              </a:rPr>
              <a:t>Los doctores encargados de la delicada cirugía, tuvieron que cortar las extremidades con mucho cuidado para evitar dañar algún órgano.</a:t>
            </a:r>
            <a:br>
              <a:rPr lang="es-ES" b="1" dirty="0" smtClean="0">
                <a:latin typeface="Segoe Print" pitchFamily="2" charset="0"/>
              </a:rPr>
            </a:br>
            <a:r>
              <a:rPr lang="es-ES" b="1" dirty="0" smtClean="0">
                <a:latin typeface="Segoe Print" pitchFamily="2" charset="0"/>
              </a:rPr>
              <a:t>El equipo de 15 médicos tuvo bajo observación durante meses al paciente antes de la operación, previas consultas con los mejores galenos. Finalmente, el parásito fue eliminado tras una compleja intervención que duró más de tres horas.</a:t>
            </a:r>
            <a:br>
              <a:rPr lang="es-ES" b="1" dirty="0" smtClean="0">
                <a:latin typeface="Segoe Print" pitchFamily="2" charset="0"/>
              </a:rPr>
            </a:br>
            <a:endParaRPr lang="es-ES" b="1" dirty="0">
              <a:latin typeface="Segoe Print" pitchFamily="2" charset="0"/>
            </a:endParaRPr>
          </a:p>
        </p:txBody>
      </p:sp>
      <p:pic>
        <p:nvPicPr>
          <p:cNvPr id="3" name="Picture 2" descr="gemelo parasito"/>
          <p:cNvPicPr>
            <a:picLocks noChangeAspect="1" noChangeArrowheads="1"/>
          </p:cNvPicPr>
          <p:nvPr/>
        </p:nvPicPr>
        <p:blipFill>
          <a:blip r:embed="rId3"/>
          <a:srcRect l="57018" t="34286" r="24005" b="8616"/>
          <a:stretch>
            <a:fillRect/>
          </a:stretch>
        </p:blipFill>
        <p:spPr bwMode="auto">
          <a:xfrm>
            <a:off x="285720" y="357166"/>
            <a:ext cx="1785950" cy="3643338"/>
          </a:xfrm>
          <a:prstGeom prst="rect">
            <a:avLst/>
          </a:prstGeom>
          <a:noFill/>
        </p:spPr>
      </p:pic>
      <p:pic>
        <p:nvPicPr>
          <p:cNvPr id="5"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5946382"/>
            <a:ext cx="1115617" cy="911618"/>
          </a:xfrm>
          <a:prstGeom prst="rect">
            <a:avLst/>
          </a:prstGeom>
          <a:noFill/>
        </p:spPr>
      </p:pic>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4"/>
                                        </p:tgtEl>
                                      </p:cBhvr>
                                    </p:animEffect>
                                    <p:set>
                                      <p:cBhvr>
                                        <p:cTn id="11"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parasitic_twin_11"/>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parasitic_twin_10"/>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5000"/>
          </a:blip>
          <a:srcRect/>
          <a:stretch>
            <a:fillRect/>
          </a:stretch>
        </p:blipFill>
        <p:spPr bwMode="auto">
          <a:xfrm>
            <a:off x="0" y="0"/>
            <a:ext cx="9144001" cy="6858000"/>
          </a:xfrm>
          <a:prstGeom prst="rect">
            <a:avLst/>
          </a:prstGeom>
          <a:noFill/>
        </p:spPr>
      </p:pic>
      <p:sp>
        <p:nvSpPr>
          <p:cNvPr id="2" name="1 Rectángulo"/>
          <p:cNvSpPr/>
          <p:nvPr/>
        </p:nvSpPr>
        <p:spPr>
          <a:xfrm>
            <a:off x="2928926" y="2857496"/>
            <a:ext cx="6000792" cy="3046988"/>
          </a:xfrm>
          <a:prstGeom prst="rect">
            <a:avLst/>
          </a:prstGeom>
        </p:spPr>
        <p:txBody>
          <a:bodyPr wrap="square">
            <a:spAutoFit/>
          </a:bodyPr>
          <a:lstStyle/>
          <a:p>
            <a:r>
              <a:rPr lang="es-ES" b="1" dirty="0" smtClean="0">
                <a:latin typeface="Segoe Print" pitchFamily="2" charset="0"/>
              </a:rPr>
              <a:t>Los doctores aseguran que podrá ahora llevar una vida normal. “Está al cien por ciento”, dijo Thiagrajan Ramcharan, jefe del equipo de cirujanos, añadiendo que el reto del equipo fue el de asegurar que los intestinos funcionaran correctamente durante la intervención.</a:t>
            </a:r>
            <a:endParaRPr lang="es-ES" b="1" dirty="0">
              <a:latin typeface="Segoe Print" pitchFamily="2" charset="0"/>
            </a:endParaRPr>
          </a:p>
        </p:txBody>
      </p:sp>
      <p:pic>
        <p:nvPicPr>
          <p:cNvPr id="3" name="Picture 2" descr="gemelo parasito"/>
          <p:cNvPicPr>
            <a:picLocks noChangeAspect="1" noChangeArrowheads="1"/>
          </p:cNvPicPr>
          <p:nvPr/>
        </p:nvPicPr>
        <p:blipFill>
          <a:blip r:embed="rId3"/>
          <a:srcRect l="57018" t="34286" r="24005" b="8616"/>
          <a:stretch>
            <a:fillRect/>
          </a:stretch>
        </p:blipFill>
        <p:spPr bwMode="auto">
          <a:xfrm>
            <a:off x="285720" y="357166"/>
            <a:ext cx="1785950" cy="3643338"/>
          </a:xfrm>
          <a:prstGeom prst="rect">
            <a:avLst/>
          </a:prstGeom>
          <a:noFill/>
        </p:spPr>
      </p:pic>
      <p:pic>
        <p:nvPicPr>
          <p:cNvPr id="5"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5946382"/>
            <a:ext cx="1115617" cy="911618"/>
          </a:xfrm>
          <a:prstGeom prst="rect">
            <a:avLst/>
          </a:prstGeom>
          <a:noFill/>
        </p:spPr>
      </p:pic>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4"/>
                                        </p:tgtEl>
                                      </p:cBhvr>
                                    </p:animEffect>
                                    <p:set>
                                      <p:cBhvr>
                                        <p:cTn id="11"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mundo.jpg"/>
          <p:cNvPicPr>
            <a:picLocks noChangeAspect="1" noChangeArrowheads="1"/>
          </p:cNvPicPr>
          <p:nvPr/>
        </p:nvPicPr>
        <p:blipFill>
          <a:blip r:embed="rId2"/>
          <a:srcRect/>
          <a:stretch>
            <a:fillRect/>
          </a:stretch>
        </p:blipFill>
        <p:spPr bwMode="auto">
          <a:xfrm>
            <a:off x="0" y="0"/>
            <a:ext cx="9193662" cy="6858000"/>
          </a:xfrm>
          <a:prstGeom prst="rect">
            <a:avLst/>
          </a:prstGeom>
          <a:noFill/>
        </p:spPr>
      </p:pic>
    </p:spTree>
  </p:cSld>
  <p:clrMapOvr>
    <a:masterClrMapping/>
  </p:clrMapOvr>
  <p:transition advTm="7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8" name="Image 1" descr="parasitic_twin_12"/>
          <p:cNvPicPr>
            <a:picLocks noGrp="1" noChangeAspect="1"/>
          </p:cNvPicPr>
          <p:nvPr isPhoto="1"/>
        </p:nvPicPr>
        <p:blipFill>
          <a:blip r:embed="rId2"/>
          <a:srcRect/>
          <a:stretch>
            <a:fillRect/>
          </a:stretch>
        </p:blipFill>
        <p:spPr bwMode="auto">
          <a:xfrm>
            <a:off x="642910" y="714356"/>
            <a:ext cx="7786742" cy="5500702"/>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fltVal val="0"/>
                                          </p:val>
                                        </p:tav>
                                        <p:tav tm="100000">
                                          <p:val>
                                            <p:strVal val="#ppt_w"/>
                                          </p:val>
                                        </p:tav>
                                      </p:tavLst>
                                    </p:anim>
                                    <p:anim calcmode="lin" valueType="num">
                                      <p:cBhvr>
                                        <p:cTn id="20" dur="5000" fill="hold"/>
                                        <p:tgtEl>
                                          <p:spTgt spid="8"/>
                                        </p:tgtEl>
                                        <p:attrNameLst>
                                          <p:attrName>ppt_h</p:attrName>
                                        </p:attrNameLst>
                                      </p:cBhvr>
                                      <p:tavLst>
                                        <p:tav tm="0">
                                          <p:val>
                                            <p:fltVal val="0"/>
                                          </p:val>
                                        </p:tav>
                                        <p:tav tm="100000">
                                          <p:val>
                                            <p:strVal val="#ppt_h"/>
                                          </p:val>
                                        </p:tav>
                                      </p:tavLst>
                                    </p:anim>
                                  </p:childTnLst>
                                </p:cTn>
                              </p:par>
                            </p:childTnLst>
                          </p:cTn>
                        </p:par>
                        <p:par>
                          <p:cTn id="21" fill="hold">
                            <p:stCondLst>
                              <p:cond delay="7000"/>
                            </p:stCondLst>
                            <p:childTnLst>
                              <p:par>
                                <p:cTn id="22" presetID="17" presetClass="entr" presetSubtype="1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strVal val="#ppt_h"/>
                                          </p:val>
                                        </p:tav>
                                        <p:tav tm="100000">
                                          <p:val>
                                            <p:strVal val="#ppt_h"/>
                                          </p:val>
                                        </p:tav>
                                      </p:tavLst>
                                    </p:anim>
                                  </p:childTnLst>
                                </p:cTn>
                              </p:par>
                              <p:par>
                                <p:cTn id="26" presetID="22" presetClass="emph" presetSubtype="0" repeatCount="indefinite" fill="hold" grpId="1" nodeType="withEffect">
                                  <p:stCondLst>
                                    <p:cond delay="0"/>
                                  </p:stCondLst>
                                  <p:childTnLst>
                                    <p:animClr clrSpc="hsl" dir="cw">
                                      <p:cBhvr override="childStyle">
                                        <p:cTn id="27" dur="2000" fill="hold"/>
                                        <p:tgtEl>
                                          <p:spTgt spid="4"/>
                                        </p:tgtEl>
                                        <p:attrNameLst>
                                          <p:attrName>style.color</p:attrName>
                                        </p:attrNameLst>
                                      </p:cBhvr>
                                      <p:by>
                                        <p:hsl h="-7200000" s="0" l="0"/>
                                      </p:by>
                                    </p:animClr>
                                    <p:animClr clrSpc="hsl" dir="cw">
                                      <p:cBhvr>
                                        <p:cTn id="28" dur="2000" fill="hold"/>
                                        <p:tgtEl>
                                          <p:spTgt spid="4"/>
                                        </p:tgtEl>
                                        <p:attrNameLst>
                                          <p:attrName>fillcolor</p:attrName>
                                        </p:attrNameLst>
                                      </p:cBhvr>
                                      <p:by>
                                        <p:hsl h="-7200000" s="0" l="0"/>
                                      </p:by>
                                    </p:animClr>
                                    <p:animClr clrSpc="hsl" dir="cw">
                                      <p:cBhvr>
                                        <p:cTn id="29" dur="2000" fill="hold"/>
                                        <p:tgtEl>
                                          <p:spTgt spid="4"/>
                                        </p:tgtEl>
                                        <p:attrNameLst>
                                          <p:attrName>stroke.color</p:attrName>
                                        </p:attrNameLst>
                                      </p:cBhvr>
                                      <p:by>
                                        <p:hsl h="-7200000" s="0" l="0"/>
                                      </p:by>
                                    </p:animClr>
                                    <p:set>
                                      <p:cBhvr>
                                        <p:cTn id="30" dur="2000" fill="hold"/>
                                        <p:tgtEl>
                                          <p:spTgt spid="4"/>
                                        </p:tgtEl>
                                        <p:attrNameLst>
                                          <p:attrName>fill.type</p:attrName>
                                        </p:attrNameLst>
                                      </p:cBhvr>
                                      <p:to>
                                        <p:strVal val="solid"/>
                                      </p:to>
                                    </p:set>
                                  </p:childTnLst>
                                </p:cTn>
                              </p:par>
                            </p:childTnLst>
                          </p:cTn>
                        </p:par>
                        <p:par>
                          <p:cTn id="31" fill="hold">
                            <p:stCondLst>
                              <p:cond delay="9000"/>
                            </p:stCondLst>
                            <p:childTnLst>
                              <p:par>
                                <p:cTn id="32" presetID="20" presetClass="entr" presetSubtype="0"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edge">
                                      <p:cBhvr>
                                        <p:cTn id="3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3.bp.blogspot.com/-r6HM6KE57Dc/TzMsOjLvfaI/AAAAAAAACT8/u7-wAM1dZcc/s1600/0k0289_gif-sicodelicos-02.gif"/>
          <p:cNvPicPr>
            <a:picLocks noChangeAspect="1" noChangeArrowheads="1" noCrop="1"/>
          </p:cNvPicPr>
          <p:nvPr/>
        </p:nvPicPr>
        <p:blipFill>
          <a:blip r:embed="rId2" cstate="print">
            <a:duotone>
              <a:schemeClr val="accent2">
                <a:shade val="45000"/>
                <a:satMod val="135000"/>
              </a:schemeClr>
              <a:prstClr val="white"/>
            </a:duotone>
            <a:lum bright="60000"/>
          </a:blip>
          <a:srcRect/>
          <a:stretch>
            <a:fillRect/>
          </a:stretch>
        </p:blipFill>
        <p:spPr bwMode="auto">
          <a:xfrm>
            <a:off x="-1" y="0"/>
            <a:ext cx="9144001" cy="6858000"/>
          </a:xfrm>
          <a:prstGeom prst="rect">
            <a:avLst/>
          </a:prstGeom>
          <a:noFill/>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928662" y="3929066"/>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dirty="0">
                <a:latin typeface="Kristen ITC" pitchFamily="66" charset="0"/>
              </a:rPr>
              <a:t>Además puedes recibir </a:t>
            </a:r>
            <a:r>
              <a:rPr lang="es-ES_tradnl" b="1" dirty="0" err="1">
                <a:latin typeface="Kristen ITC" pitchFamily="66" charset="0"/>
              </a:rPr>
              <a:t>powerpoints</a:t>
            </a:r>
            <a:r>
              <a:rPr lang="es-ES_tradnl" b="1" dirty="0">
                <a:latin typeface="Kristen ITC" pitchFamily="66" charset="0"/>
              </a:rPr>
              <a:t> en tu correo electrónico suscribiéndote aquí:</a:t>
            </a:r>
            <a:r>
              <a:rPr lang="es-ES_tradnl" b="1" dirty="0">
                <a:solidFill>
                  <a:srgbClr val="0066FF"/>
                </a:solidFill>
              </a:rPr>
              <a:t> </a:t>
            </a:r>
          </a:p>
          <a:p>
            <a:pPr>
              <a:spcBef>
                <a:spcPct val="50000"/>
              </a:spcBef>
            </a:pPr>
            <a:endParaRPr lang="es-ES" b="1" dirty="0">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GEMELO PARASITO">
  <a:themeElements>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dèle par défau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dèle par défau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dèle par défau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GEMELO PARASITO</Template>
  <TotalTime>27</TotalTime>
  <Words>346</Words>
  <Application>Microsoft Office PowerPoint</Application>
  <PresentationFormat>Presentación en pantalla (4:3)</PresentationFormat>
  <Paragraphs>18</Paragraphs>
  <Slides>33</Slides>
  <Notes>1</Notes>
  <HiddenSlides>0</HiddenSlides>
  <MMClips>1</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GEMELO PARASITO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19</cp:revision>
  <dcterms:created xsi:type="dcterms:W3CDTF">2015-09-23T07:26:30Z</dcterms:created>
  <dcterms:modified xsi:type="dcterms:W3CDTF">2015-09-23T07:54:16Z</dcterms:modified>
</cp:coreProperties>
</file>