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77"/>
  </p:notesMasterIdLst>
  <p:sldIdLst>
    <p:sldId id="316" r:id="rId3"/>
    <p:sldId id="340" r:id="rId4"/>
    <p:sldId id="414" r:id="rId5"/>
    <p:sldId id="341" r:id="rId6"/>
    <p:sldId id="342" r:id="rId7"/>
    <p:sldId id="365" r:id="rId8"/>
    <p:sldId id="344" r:id="rId9"/>
    <p:sldId id="345" r:id="rId10"/>
    <p:sldId id="346" r:id="rId11"/>
    <p:sldId id="418" r:id="rId12"/>
    <p:sldId id="348" r:id="rId13"/>
    <p:sldId id="349" r:id="rId14"/>
    <p:sldId id="413" r:id="rId15"/>
    <p:sldId id="343" r:id="rId16"/>
    <p:sldId id="351" r:id="rId17"/>
    <p:sldId id="352" r:id="rId18"/>
    <p:sldId id="353" r:id="rId19"/>
    <p:sldId id="370" r:id="rId20"/>
    <p:sldId id="354" r:id="rId21"/>
    <p:sldId id="363" r:id="rId22"/>
    <p:sldId id="386" r:id="rId23"/>
    <p:sldId id="387" r:id="rId24"/>
    <p:sldId id="388" r:id="rId25"/>
    <p:sldId id="355" r:id="rId26"/>
    <p:sldId id="357" r:id="rId27"/>
    <p:sldId id="356" r:id="rId28"/>
    <p:sldId id="360" r:id="rId29"/>
    <p:sldId id="368" r:id="rId30"/>
    <p:sldId id="374" r:id="rId31"/>
    <p:sldId id="378" r:id="rId32"/>
    <p:sldId id="358" r:id="rId33"/>
    <p:sldId id="364" r:id="rId34"/>
    <p:sldId id="347" r:id="rId35"/>
    <p:sldId id="369" r:id="rId36"/>
    <p:sldId id="362" r:id="rId37"/>
    <p:sldId id="371" r:id="rId38"/>
    <p:sldId id="359" r:id="rId39"/>
    <p:sldId id="372" r:id="rId40"/>
    <p:sldId id="361" r:id="rId41"/>
    <p:sldId id="377" r:id="rId42"/>
    <p:sldId id="375" r:id="rId43"/>
    <p:sldId id="379" r:id="rId44"/>
    <p:sldId id="380" r:id="rId45"/>
    <p:sldId id="391" r:id="rId46"/>
    <p:sldId id="381" r:id="rId47"/>
    <p:sldId id="392" r:id="rId48"/>
    <p:sldId id="384" r:id="rId49"/>
    <p:sldId id="385" r:id="rId50"/>
    <p:sldId id="389" r:id="rId51"/>
    <p:sldId id="390" r:id="rId52"/>
    <p:sldId id="393" r:id="rId53"/>
    <p:sldId id="395" r:id="rId54"/>
    <p:sldId id="396" r:id="rId55"/>
    <p:sldId id="397" r:id="rId56"/>
    <p:sldId id="398" r:id="rId57"/>
    <p:sldId id="399" r:id="rId58"/>
    <p:sldId id="415" r:id="rId59"/>
    <p:sldId id="412" r:id="rId60"/>
    <p:sldId id="400" r:id="rId61"/>
    <p:sldId id="416" r:id="rId62"/>
    <p:sldId id="402" r:id="rId63"/>
    <p:sldId id="404" r:id="rId64"/>
    <p:sldId id="406" r:id="rId65"/>
    <p:sldId id="407" r:id="rId66"/>
    <p:sldId id="408" r:id="rId67"/>
    <p:sldId id="409" r:id="rId68"/>
    <p:sldId id="410" r:id="rId69"/>
    <p:sldId id="411" r:id="rId70"/>
    <p:sldId id="376" r:id="rId71"/>
    <p:sldId id="394" r:id="rId72"/>
    <p:sldId id="403" r:id="rId73"/>
    <p:sldId id="405" r:id="rId74"/>
    <p:sldId id="338" r:id="rId75"/>
    <p:sldId id="417" r:id="rId7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o1w3/uhITh8qY3ICuUCFfQ" hashData="itiobNGFh80nOqTxjKy12IySc7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DE551"/>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E6FDB69-96F0-4176-86C0-2CA530970B28}" type="datetimeFigureOut">
              <a:rPr lang="es-ES" smtClean="0"/>
              <a:pPr/>
              <a:t>12/01/2014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2721EA-F200-46AD-804D-77447F49252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B2721EA-F200-46AD-804D-77447F492523}" type="slidenum">
              <a:rPr lang="es-ES" smtClean="0"/>
              <a:pPr/>
              <a:t>12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B2721EA-F200-46AD-804D-77447F492523}"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B1E9616-0A89-43A0-9ADF-A38290302B6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6DE551"/>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D56742A-F888-4388-8510-A84B11DCFFD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6.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6a0105371bb32c970b0120a90385f7970b-750wi.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714348" y="1000108"/>
            <a:ext cx="7572428" cy="1446532"/>
          </a:xfrm>
          <a:prstGeom prst="rect">
            <a:avLst/>
          </a:prstGeom>
        </p:spPr>
        <p:txBody>
          <a:bodyPr wrap="square" lIns="91422" tIns="45711" rIns="91422" bIns="45711">
            <a:spAutoFit/>
          </a:bodyPr>
          <a:lstStyle/>
          <a:p>
            <a:pPr algn="ctr"/>
            <a:r>
              <a:rPr lang="es-ES" sz="8800" b="1" i="1" kern="10" dirty="0" smtClean="0">
                <a:ln w="25400">
                  <a:solidFill>
                    <a:srgbClr val="E31C07"/>
                  </a:solidFill>
                  <a:round/>
                  <a:headEnd/>
                  <a:tailEnd/>
                </a:ln>
                <a:solidFill>
                  <a:srgbClr val="6DE551"/>
                </a:solidFill>
                <a:effectLst>
                  <a:outerShdw dist="35921" dir="2700000" algn="ctr" rotWithShape="0">
                    <a:srgbClr val="808080">
                      <a:alpha val="79999"/>
                    </a:srgbClr>
                  </a:outerShdw>
                </a:effectLst>
                <a:latin typeface="Arial Black" pitchFamily="34" charset="0"/>
                <a:cs typeface="Times New Roman"/>
              </a:rPr>
              <a:t>ESPEJISMO</a:t>
            </a:r>
            <a:endParaRPr lang="es-ES" sz="8800" b="1" i="1" kern="10" dirty="0">
              <a:ln w="25400">
                <a:solidFill>
                  <a:srgbClr val="E31C07"/>
                </a:solidFill>
                <a:round/>
                <a:headEnd/>
                <a:tailEnd/>
              </a:ln>
              <a:solidFill>
                <a:srgbClr val="6DE55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500034" y="28572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214282" y="5572140"/>
            <a:ext cx="1000132" cy="1052513"/>
          </a:xfrm>
          <a:prstGeom prst="rect">
            <a:avLst/>
          </a:prstGeom>
          <a:noFill/>
          <a:ln w="38100">
            <a:solidFill>
              <a:srgbClr val="1CDEF8"/>
            </a:solidFill>
            <a:miter lim="800000"/>
            <a:headEnd/>
            <a:tailEnd/>
          </a:ln>
        </p:spPr>
      </p:pic>
      <p:sp>
        <p:nvSpPr>
          <p:cNvPr id="15" name="14 Rectángulo"/>
          <p:cNvSpPr/>
          <p:nvPr/>
        </p:nvSpPr>
        <p:spPr>
          <a:xfrm>
            <a:off x="1428728" y="6000768"/>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6000">
    <p:sndAc>
      <p:stSnd>
        <p:snd r:embed="rId2" name="WONDERLAN BY NIGH.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1365" fill="hold">
                                          <p:stCondLst>
                                            <p:cond delay="0"/>
                                          </p:stCondLst>
                                        </p:cTn>
                                        <p:tgtEl>
                                          <p:spTgt spid="6">
                                            <p:txEl>
                                              <p:pRg st="0" end="0"/>
                                            </p:txEl>
                                          </p:spTgt>
                                        </p:tgtEl>
                                        <p:attrNameLst>
                                          <p:attrName>style.rotation</p:attrName>
                                        </p:attrNameLst>
                                      </p:cBhvr>
                                      <p:to>
                                        <p:strVal val="-45.0"/>
                                      </p:to>
                                    </p:set>
                                    <p:anim calcmode="lin" valueType="num">
                                      <p:cBhvr>
                                        <p:cTn id="8" dur="1365" fill="hold">
                                          <p:stCondLst>
                                            <p:cond delay="136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136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468" decel="50000" autoRev="1" fill="hold">
                                          <p:stCondLst>
                                            <p:cond delay="136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408" fill="hold">
                                          <p:stCondLst>
                                            <p:cond delay="259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pic>
        <p:nvPicPr>
          <p:cNvPr id="4" name="Picture 2" descr="C:\Documents and Settings\Dell\Escritorio\PENDIENTES\Como-se-producen-los-espejismos-3.jpg"/>
          <p:cNvPicPr>
            <a:picLocks noChangeAspect="1" noChangeArrowheads="1"/>
          </p:cNvPicPr>
          <p:nvPr/>
        </p:nvPicPr>
        <p:blipFill>
          <a:blip r:embed="rId2"/>
          <a:srcRect/>
          <a:stretch>
            <a:fillRect/>
          </a:stretch>
        </p:blipFill>
        <p:spPr bwMode="auto">
          <a:xfrm>
            <a:off x="0" y="0"/>
            <a:ext cx="9173838" cy="6858000"/>
          </a:xfrm>
          <a:prstGeom prst="rect">
            <a:avLst/>
          </a:prstGeom>
          <a:noFill/>
        </p:spPr>
      </p:pic>
      <p:sp>
        <p:nvSpPr>
          <p:cNvPr id="2" name="1 Rectángulo"/>
          <p:cNvSpPr/>
          <p:nvPr/>
        </p:nvSpPr>
        <p:spPr>
          <a:xfrm>
            <a:off x="2000232" y="5072074"/>
            <a:ext cx="6429420" cy="1323439"/>
          </a:xfrm>
          <a:prstGeom prst="rect">
            <a:avLst/>
          </a:prstGeom>
        </p:spPr>
        <p:txBody>
          <a:bodyPr wrap="square">
            <a:spAutoFit/>
          </a:bodyPr>
          <a:lstStyle/>
          <a:p>
            <a:pPr algn="ctr"/>
            <a:r>
              <a:rPr lang="es-ES" sz="2000" b="1" dirty="0" smtClean="0"/>
              <a:t>Un espejismo es una ilusión óptica en la que los objetos lejanos aparecen reflejados en una superficie lisa como si se estuviera contemplando una superficie líquida que, en realidad, no existe.</a:t>
            </a:r>
            <a:endParaRPr lang="es-ES" sz="2000" b="1"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pejismoYYY.jpg"/>
          <p:cNvPicPr>
            <a:picLocks noChangeAspect="1" noChangeArrowheads="1"/>
          </p:cNvPicPr>
          <p:nvPr/>
        </p:nvPicPr>
        <p:blipFill>
          <a:blip r:embed="rId2" cstate="print"/>
          <a:srcRect/>
          <a:stretch>
            <a:fillRect/>
          </a:stretch>
        </p:blipFill>
        <p:spPr bwMode="auto">
          <a:xfrm>
            <a:off x="0" y="0"/>
            <a:ext cx="9429784" cy="7072338"/>
          </a:xfrm>
          <a:prstGeom prst="rect">
            <a:avLst/>
          </a:prstGeom>
          <a:noFill/>
        </p:spPr>
      </p:pic>
      <p:pic>
        <p:nvPicPr>
          <p:cNvPr id="3" name="Picture 3" descr="C:\Documents and Settings\Dell\Escritorio\b6b762da.gif"/>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32" fill="hold" nodeType="clickEffect">
                                  <p:stCondLst>
                                    <p:cond delay="0"/>
                                  </p:stCondLst>
                                  <p:childTnLst>
                                    <p:animEffect transition="out" filter="plus(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ENDIENTES\Como-se-producen-los-espejismos-3.jpg"/>
          <p:cNvPicPr>
            <a:picLocks noChangeAspect="1" noChangeArrowheads="1"/>
          </p:cNvPicPr>
          <p:nvPr/>
        </p:nvPicPr>
        <p:blipFill>
          <a:blip r:embed="rId2"/>
          <a:srcRect/>
          <a:stretch>
            <a:fillRect/>
          </a:stretch>
        </p:blipFill>
        <p:spPr bwMode="auto">
          <a:xfrm>
            <a:off x="-29838" y="0"/>
            <a:ext cx="9173838" cy="6858000"/>
          </a:xfrm>
          <a:prstGeom prst="rect">
            <a:avLst/>
          </a:prstGeom>
          <a:noFill/>
        </p:spPr>
      </p:pic>
      <p:sp>
        <p:nvSpPr>
          <p:cNvPr id="4" name="3 Rectángulo"/>
          <p:cNvSpPr/>
          <p:nvPr/>
        </p:nvSpPr>
        <p:spPr>
          <a:xfrm>
            <a:off x="1857356" y="5143512"/>
            <a:ext cx="5715040" cy="1200329"/>
          </a:xfrm>
          <a:prstGeom prst="rect">
            <a:avLst/>
          </a:prstGeom>
        </p:spPr>
        <p:txBody>
          <a:bodyPr wrap="square">
            <a:spAutoFit/>
          </a:bodyPr>
          <a:lstStyle/>
          <a:p>
            <a:pPr algn="ctr"/>
            <a:r>
              <a:rPr lang="es-ES" sz="3600" b="1" dirty="0">
                <a:solidFill>
                  <a:srgbClr val="FF0000"/>
                </a:solidFill>
              </a:rPr>
              <a:t>¿Cómo se producen los espejismos? </a:t>
            </a:r>
          </a:p>
        </p:txBody>
      </p:sp>
    </p:spTree>
  </p:cSld>
  <p:clrMapOvr>
    <a:masterClrMapping/>
  </p:clrMapOvr>
  <p:transition advTm="8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Documents and Settings\Dell\Escritorio\af402488.gif"/>
          <p:cNvPicPr>
            <a:picLocks noChangeAspect="1" noChangeArrowheads="1" noCrop="1"/>
          </p:cNvPicPr>
          <p:nvPr/>
        </p:nvPicPr>
        <p:blipFill>
          <a:blip r:embed="rId2"/>
          <a:srcRect/>
          <a:stretch>
            <a:fillRect/>
          </a:stretch>
        </p:blipFill>
        <p:spPr bwMode="auto">
          <a:xfrm>
            <a:off x="0" y="-2145"/>
            <a:ext cx="9144000" cy="6860145"/>
          </a:xfrm>
          <a:prstGeom prst="rect">
            <a:avLst/>
          </a:prstGeom>
          <a:noFill/>
        </p:spPr>
      </p:pic>
      <p:sp>
        <p:nvSpPr>
          <p:cNvPr id="2" name="1 Rectángulo"/>
          <p:cNvSpPr/>
          <p:nvPr/>
        </p:nvSpPr>
        <p:spPr>
          <a:xfrm>
            <a:off x="500034" y="2143116"/>
            <a:ext cx="6215106" cy="2862322"/>
          </a:xfrm>
          <a:prstGeom prst="rect">
            <a:avLst/>
          </a:prstGeom>
        </p:spPr>
        <p:txBody>
          <a:bodyPr wrap="square">
            <a:spAutoFit/>
          </a:bodyPr>
          <a:lstStyle/>
          <a:p>
            <a:pPr algn="ctr"/>
            <a:r>
              <a:rPr lang="es-ES" b="1" dirty="0">
                <a:solidFill>
                  <a:srgbClr val="FFFF00"/>
                </a:solidFill>
              </a:rPr>
              <a:t/>
            </a:r>
            <a:br>
              <a:rPr lang="es-ES" b="1" dirty="0">
                <a:solidFill>
                  <a:srgbClr val="FFFF00"/>
                </a:solidFill>
              </a:rPr>
            </a:br>
            <a:r>
              <a:rPr lang="es-ES" b="1" dirty="0">
                <a:solidFill>
                  <a:srgbClr val="FFFF00"/>
                </a:solidFill>
              </a:rPr>
              <a:t>Un rayo luminoso, al pasar de un medio a otro de índice de refracción diferente, sufre un desvío; cuando ese rayo llega al ojo de un observador, éste lo ve venir no ya de su frente, sino del punto donde ha sido desviado. Si el rayo pasa sucesivamente por varios medios de índice de refracción creciente o decreciente, sufrirá otros tantos desvíos cuyos efectos se sumarán. El conocimiento de esos fenómenos de refracción permite comprender el </a:t>
            </a:r>
            <a:r>
              <a:rPr lang="es-ES" b="1" dirty="0" smtClean="0">
                <a:solidFill>
                  <a:srgbClr val="FFFF00"/>
                </a:solidFill>
              </a:rPr>
              <a:t>espejismo</a:t>
            </a:r>
            <a:r>
              <a:rPr lang="es-ES" dirty="0" smtClean="0">
                <a:solidFill>
                  <a:srgbClr val="FFFF00"/>
                </a:solidFill>
              </a:rPr>
              <a:t>. </a:t>
            </a:r>
            <a:endParaRPr lang="es-ES" dirty="0">
              <a:solidFill>
                <a:srgbClr val="FFFF00"/>
              </a:solidFill>
            </a:endParaRPr>
          </a:p>
        </p:txBody>
      </p:sp>
    </p:spTree>
  </p:cSld>
  <p:clrMapOvr>
    <a:masterClrMapping/>
  </p:clrMapOvr>
  <p:transition advTm="2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superior.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4143380"/>
            <a:ext cx="7429552" cy="2554545"/>
          </a:xfrm>
          <a:prstGeom prst="rect">
            <a:avLst/>
          </a:prstGeom>
        </p:spPr>
        <p:txBody>
          <a:bodyPr wrap="square">
            <a:spAutoFit/>
          </a:bodyPr>
          <a:lstStyle/>
          <a:p>
            <a:pPr algn="ctr"/>
            <a:r>
              <a:rPr lang="es-ES" sz="2000" dirty="0"/>
              <a:t>  Un caso al que estamos acostumbrados nosotros, es a los "charcos" que se forman en las carreteras de asfalto, en verano. El asfalto se calienta muchísimo con el sol y, a su vez, calienta el aire en contacto con él, </a:t>
            </a:r>
            <a:r>
              <a:rPr lang="es-ES" sz="2000" b="1" dirty="0"/>
              <a:t>produciendo espejismos de tipo inferior en los que nos da la sensación de estar viendo charcos de agua reflejando los coches cercanos</a:t>
            </a:r>
            <a:r>
              <a:rPr lang="es-ES" sz="2000" dirty="0"/>
              <a:t>. Sin embargo, conforme nos acercamos, estos van disminuyendo hasta desaparecer.</a:t>
            </a:r>
          </a:p>
        </p:txBody>
      </p:sp>
      <p:pic>
        <p:nvPicPr>
          <p:cNvPr id="8193" name="Picture 1" descr="C:\Documents and Settings\Dell\Escritorio\6a0105371bb32c970b0120a90385f7970b-750wi.jpg"/>
          <p:cNvPicPr>
            <a:picLocks noChangeAspect="1" noChangeArrowheads="1"/>
          </p:cNvPicPr>
          <p:nvPr/>
        </p:nvPicPr>
        <p:blipFill>
          <a:blip r:embed="rId2"/>
          <a:srcRect/>
          <a:stretch>
            <a:fillRect/>
          </a:stretch>
        </p:blipFill>
        <p:spPr bwMode="auto">
          <a:xfrm>
            <a:off x="642910" y="357166"/>
            <a:ext cx="5072098" cy="3534618"/>
          </a:xfrm>
          <a:prstGeom prst="rect">
            <a:avLst/>
          </a:prstGeom>
          <a:noFill/>
        </p:spPr>
      </p:pic>
    </p:spTree>
  </p:cSld>
  <p:clrMapOvr>
    <a:masterClrMapping/>
  </p:clrMapOvr>
  <p:transition advTm="2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Como-se-producen-los-espejismos.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pic>
        <p:nvPicPr>
          <p:cNvPr id="7170" name="Picture 2" descr="C:\Documents and Settings\Dell\Escritorio\espejismo-en-desierto.jpg"/>
          <p:cNvPicPr>
            <a:picLocks noChangeAspect="1" noChangeArrowheads="1"/>
          </p:cNvPicPr>
          <p:nvPr/>
        </p:nvPicPr>
        <p:blipFill>
          <a:blip r:embed="rId3"/>
          <a:srcRect/>
          <a:stretch>
            <a:fillRect/>
          </a:stretch>
        </p:blipFill>
        <p:spPr bwMode="auto">
          <a:xfrm>
            <a:off x="1071538" y="0"/>
            <a:ext cx="7239000" cy="4699000"/>
          </a:xfrm>
          <a:prstGeom prst="rect">
            <a:avLst/>
          </a:prstGeom>
          <a:noFill/>
        </p:spPr>
      </p:pic>
      <p:graphicFrame>
        <p:nvGraphicFramePr>
          <p:cNvPr id="2" name="1 Tabla"/>
          <p:cNvGraphicFramePr>
            <a:graphicFrameLocks noGrp="1"/>
          </p:cNvGraphicFramePr>
          <p:nvPr/>
        </p:nvGraphicFramePr>
        <p:xfrm>
          <a:off x="1571604" y="357166"/>
          <a:ext cx="6096000" cy="274320"/>
        </p:xfrm>
        <a:graphic>
          <a:graphicData uri="http://schemas.openxmlformats.org/drawingml/2006/table">
            <a:tbl>
              <a:tblPr/>
              <a:tblGrid>
                <a:gridCol w="6096000"/>
              </a:tblGrid>
              <a:tr h="0">
                <a:tc>
                  <a:txBody>
                    <a:bodyPr/>
                    <a:lstStyle/>
                    <a:p>
                      <a:pPr algn="ctr"/>
                      <a:r>
                        <a:rPr lang="es-ES" dirty="0">
                          <a:solidFill>
                            <a:srgbClr val="000000"/>
                          </a:solidFill>
                          <a:latin typeface="Arial"/>
                        </a:rPr>
                        <a:t>Ejemplo de espejismo inferior</a:t>
                      </a:r>
                    </a:p>
                  </a:txBody>
                  <a:tcPr marL="0" marR="0" marT="0" marB="0" anchor="ctr">
                    <a:lnL>
                      <a:noFill/>
                    </a:lnL>
                    <a:lnR>
                      <a:noFill/>
                    </a:lnR>
                    <a:lnT>
                      <a:noFill/>
                    </a:lnT>
                    <a:lnB>
                      <a:noFill/>
                    </a:lnB>
                  </a:tcPr>
                </a:tc>
              </a:tr>
            </a:tbl>
          </a:graphicData>
        </a:graphic>
      </p:graphicFrame>
      <p:sp>
        <p:nvSpPr>
          <p:cNvPr id="5" name="4 Rectángulo"/>
          <p:cNvSpPr/>
          <p:nvPr/>
        </p:nvSpPr>
        <p:spPr>
          <a:xfrm>
            <a:off x="285720" y="4826675"/>
            <a:ext cx="8501122" cy="2031325"/>
          </a:xfrm>
          <a:prstGeom prst="rect">
            <a:avLst/>
          </a:prstGeom>
        </p:spPr>
        <p:txBody>
          <a:bodyPr wrap="square">
            <a:spAutoFit/>
          </a:bodyPr>
          <a:lstStyle/>
          <a:p>
            <a:pPr lvl="0" algn="ctr" fontAlgn="t">
              <a:spcBef>
                <a:spcPct val="0"/>
              </a:spcBef>
              <a:spcAft>
                <a:spcPct val="0"/>
              </a:spcAft>
            </a:pPr>
            <a:r>
              <a:rPr lang="es-ES" u="sng" dirty="0">
                <a:solidFill>
                  <a:srgbClr val="0000CC"/>
                </a:solidFill>
                <a:latin typeface="inherit"/>
              </a:rPr>
              <a:t>    En el desierto se da, como ya he dicho, un espejismo de tipo inferior, en el que se produce el efecto de la imagen de arriba. En este caso parece observarse un lago a los pies de las colinas. Sin embargo, lo que realmente estamos viendo es un reflejo de la montaña y el cielo que hay encima de ella, que da la impresión de ser agua. Esto ocurre porque, como se ve en la imagen de debajo, aunque nuestra mirada se dirija en la dirección de la línea discontinua, lo que realmente nos llega a los ojos es la luz reflejada por el aire, indicado por la línea continua.</a:t>
            </a:r>
            <a:endParaRPr lang="es-ES" dirty="0">
              <a:latin typeface="Arial" pitchFamily="34" charset="0"/>
            </a:endParaRPr>
          </a:p>
        </p:txBody>
      </p:sp>
    </p:spTree>
  </p:cSld>
  <p:clrMapOvr>
    <a:masterClrMapping/>
  </p:clrMapOvr>
  <p:transition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4000" decel="100000"/>
                                        <p:tgtEl>
                                          <p:spTgt spid="7170"/>
                                        </p:tgtEl>
                                      </p:cBhvr>
                                    </p:animEffect>
                                    <p:anim calcmode="lin" valueType="num">
                                      <p:cBhvr>
                                        <p:cTn id="8" dur="4000" decel="100000" fill="hold"/>
                                        <p:tgtEl>
                                          <p:spTgt spid="7170"/>
                                        </p:tgtEl>
                                        <p:attrNameLst>
                                          <p:attrName>style.rotation</p:attrName>
                                        </p:attrNameLst>
                                      </p:cBhvr>
                                      <p:tavLst>
                                        <p:tav tm="0">
                                          <p:val>
                                            <p:fltVal val="-90"/>
                                          </p:val>
                                        </p:tav>
                                        <p:tav tm="100000">
                                          <p:val>
                                            <p:fltVal val="0"/>
                                          </p:val>
                                        </p:tav>
                                      </p:tavLst>
                                    </p:anim>
                                    <p:anim calcmode="lin" valueType="num">
                                      <p:cBhvr>
                                        <p:cTn id="9" dur="4000" decel="100000" fill="hold"/>
                                        <p:tgtEl>
                                          <p:spTgt spid="7170"/>
                                        </p:tgtEl>
                                        <p:attrNameLst>
                                          <p:attrName>ppt_x</p:attrName>
                                        </p:attrNameLst>
                                      </p:cBhvr>
                                      <p:tavLst>
                                        <p:tav tm="0">
                                          <p:val>
                                            <p:strVal val="#ppt_x+0.4"/>
                                          </p:val>
                                        </p:tav>
                                        <p:tav tm="100000">
                                          <p:val>
                                            <p:strVal val="#ppt_x-0.05"/>
                                          </p:val>
                                        </p:tav>
                                      </p:tavLst>
                                    </p:anim>
                                    <p:anim calcmode="lin" valueType="num">
                                      <p:cBhvr>
                                        <p:cTn id="10" dur="4000" decel="100000" fill="hold"/>
                                        <p:tgtEl>
                                          <p:spTgt spid="7170"/>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7170"/>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717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4549676"/>
            <a:ext cx="8715404" cy="2308324"/>
          </a:xfrm>
          <a:prstGeom prst="rect">
            <a:avLst/>
          </a:prstGeom>
        </p:spPr>
        <p:txBody>
          <a:bodyPr wrap="square">
            <a:spAutoFit/>
          </a:bodyPr>
          <a:lstStyle/>
          <a:p>
            <a:pPr algn="ctr"/>
            <a:r>
              <a:rPr lang="es-ES" dirty="0"/>
              <a:t>El rayo superior (negro) atraviesa capas de aire con la misma temperatura, pero el rayo inferior (amarillo) se curva por el gradiente más caluroso de aire y, al completar la curva, acaba alejándose de nuevo de la zona caliente, formando una imagen virtual que ve justo debajo de la real (como si se tratara de un espejo).</a:t>
            </a:r>
          </a:p>
          <a:p>
            <a:pPr algn="ctr"/>
            <a:r>
              <a:rPr lang="es-ES" dirty="0"/>
              <a:t>El efecto de temperatura cambiante hace que el gradiente cambie ligeramente entre sus capas, haciendo el efecto de "aguas" que al final hacen creer a los beduinos que lo que ven es un verdadero oasis lleno de agua. Aquí os dejo una imagen muy buena de un espejismo.</a:t>
            </a:r>
          </a:p>
        </p:txBody>
      </p:sp>
      <p:pic>
        <p:nvPicPr>
          <p:cNvPr id="6145" name="Picture 1" descr="C:\Documents and Settings\Dell\Escritorio\beduino.gif"/>
          <p:cNvPicPr>
            <a:picLocks noChangeAspect="1" noChangeArrowheads="1"/>
          </p:cNvPicPr>
          <p:nvPr/>
        </p:nvPicPr>
        <p:blipFill>
          <a:blip r:embed="rId2"/>
          <a:srcRect/>
          <a:stretch>
            <a:fillRect/>
          </a:stretch>
        </p:blipFill>
        <p:spPr bwMode="auto">
          <a:xfrm>
            <a:off x="1142976" y="214289"/>
            <a:ext cx="6786610" cy="4237013"/>
          </a:xfrm>
          <a:prstGeom prst="rect">
            <a:avLst/>
          </a:prstGeom>
          <a:noFill/>
        </p:spPr>
      </p:pic>
    </p:spTree>
  </p:cSld>
  <p:clrMapOvr>
    <a:masterClrMapping/>
  </p:clrMapOvr>
  <p:transition advTm="3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espejismo-588x257.jpg"/>
          <p:cNvPicPr>
            <a:picLocks noChangeAspect="1" noChangeArrowheads="1"/>
          </p:cNvPicPr>
          <p:nvPr/>
        </p:nvPicPr>
        <p:blipFill>
          <a:blip r:embed="rId3"/>
          <a:srcRect/>
          <a:stretch>
            <a:fillRect/>
          </a:stretch>
        </p:blipFill>
        <p:spPr bwMode="auto">
          <a:xfrm>
            <a:off x="0" y="0"/>
            <a:ext cx="9286908" cy="6858000"/>
          </a:xfrm>
          <a:prstGeom prst="rect">
            <a:avLst/>
          </a:prstGeom>
          <a:noFill/>
        </p:spPr>
      </p:pic>
    </p:spTree>
  </p:cSld>
  <p:clrMapOvr>
    <a:masterClrMapping/>
  </p:clrMapOvr>
  <p:transition advTm="5000">
    <p:sndAc>
      <p:stSnd>
        <p:snd r:embed="rId2" name="LA PALOM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4272677"/>
            <a:ext cx="7786726" cy="2585323"/>
          </a:xfrm>
          <a:prstGeom prst="rect">
            <a:avLst/>
          </a:prstGeom>
        </p:spPr>
        <p:txBody>
          <a:bodyPr wrap="square">
            <a:spAutoFit/>
          </a:bodyPr>
          <a:lstStyle/>
          <a:p>
            <a:pPr algn="ctr"/>
            <a:r>
              <a:rPr lang="es-ES" b="1" i="1" dirty="0"/>
              <a:t>El</a:t>
            </a:r>
            <a:r>
              <a:rPr lang="es-ES" i="1" dirty="0"/>
              <a:t> </a:t>
            </a:r>
            <a:r>
              <a:rPr lang="es-ES" b="1" i="1" dirty="0"/>
              <a:t>espejismo</a:t>
            </a:r>
            <a:r>
              <a:rPr lang="es-ES" i="1" dirty="0"/>
              <a:t> es una de las </a:t>
            </a:r>
            <a:r>
              <a:rPr lang="es-ES" b="1" i="1" dirty="0"/>
              <a:t>ilusiones ópticas</a:t>
            </a:r>
            <a:r>
              <a:rPr lang="es-ES" i="1" dirty="0"/>
              <a:t> más conocidas en todo el mundo gracias no solo a las numerosas películas que se desarrollan en los desiertos, donde sus protagonistas creen haber encontrado la salvación por el ”hallazgo” de un supuesto lago, sino también porque es un fenómeno que seguramente en más de una ocasión has experimentado, sobre todo si has viajado por carretera en los momentos más cálidos del verano. ¿Pero sabes </a:t>
            </a:r>
            <a:r>
              <a:rPr lang="es-ES" b="1" i="1" dirty="0"/>
              <a:t>por qué se generan los espejismos</a:t>
            </a:r>
            <a:r>
              <a:rPr lang="es-ES" i="1" dirty="0"/>
              <a:t>? </a:t>
            </a:r>
            <a:r>
              <a:rPr lang="es-ES" dirty="0"/>
              <a:t/>
            </a:r>
            <a:br>
              <a:rPr lang="es-ES" dirty="0"/>
            </a:br>
            <a:r>
              <a:rPr lang="es-ES" dirty="0"/>
              <a:t/>
            </a:r>
            <a:br>
              <a:rPr lang="es-ES" dirty="0"/>
            </a:br>
            <a:endParaRPr lang="es-ES" dirty="0"/>
          </a:p>
        </p:txBody>
      </p:sp>
      <p:pic>
        <p:nvPicPr>
          <p:cNvPr id="3" name="Picture 2" descr="C:\Documents and Settings\Dell\Escritorio\Roadmirage.jpg"/>
          <p:cNvPicPr>
            <a:picLocks noChangeAspect="1" noChangeArrowheads="1"/>
          </p:cNvPicPr>
          <p:nvPr/>
        </p:nvPicPr>
        <p:blipFill>
          <a:blip r:embed="rId2"/>
          <a:srcRect/>
          <a:stretch>
            <a:fillRect/>
          </a:stretch>
        </p:blipFill>
        <p:spPr bwMode="auto">
          <a:xfrm>
            <a:off x="1285852" y="571480"/>
            <a:ext cx="6643702" cy="3191298"/>
          </a:xfrm>
          <a:prstGeom prst="rect">
            <a:avLst/>
          </a:prstGeom>
          <a:noFill/>
        </p:spPr>
      </p:pic>
    </p:spTree>
  </p:cSld>
  <p:clrMapOvr>
    <a:masterClrMapping/>
  </p:clrMapOvr>
  <p:transition advTm="32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omo-se-producen-los-espejismos-1.png"/>
          <p:cNvPicPr>
            <a:picLocks noChangeAspect="1" noChangeArrowheads="1"/>
          </p:cNvPicPr>
          <p:nvPr/>
        </p:nvPicPr>
        <p:blipFill>
          <a:blip r:embed="rId3"/>
          <a:srcRect/>
          <a:stretch>
            <a:fillRect/>
          </a:stretch>
        </p:blipFill>
        <p:spPr bwMode="auto">
          <a:xfrm>
            <a:off x="-1" y="0"/>
            <a:ext cx="9173137" cy="6858000"/>
          </a:xfrm>
          <a:prstGeom prst="rect">
            <a:avLst/>
          </a:prstGeom>
          <a:noFill/>
        </p:spPr>
      </p:pic>
    </p:spTree>
  </p:cSld>
  <p:clrMapOvr>
    <a:masterClrMapping/>
  </p:clrMapOvr>
  <p:transition advTm="12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spejismo.jpg"/>
          <p:cNvPicPr>
            <a:picLocks noChangeAspect="1" noChangeArrowheads="1"/>
          </p:cNvPicPr>
          <p:nvPr/>
        </p:nvPicPr>
        <p:blipFill>
          <a:blip r:embed="rId3"/>
          <a:srcRect/>
          <a:stretch>
            <a:fillRect/>
          </a:stretch>
        </p:blipFill>
        <p:spPr bwMode="auto">
          <a:xfrm>
            <a:off x="0" y="0"/>
            <a:ext cx="6094341" cy="4071966"/>
          </a:xfrm>
          <a:prstGeom prst="rect">
            <a:avLst/>
          </a:prstGeom>
          <a:noFill/>
        </p:spPr>
      </p:pic>
      <p:pic>
        <p:nvPicPr>
          <p:cNvPr id="5123" name="Picture 3" descr="C:\Documents and Settings\Dell\Escritorio\af402488.gif"/>
          <p:cNvPicPr>
            <a:picLocks noChangeAspect="1" noChangeArrowheads="1" noCrop="1"/>
          </p:cNvPicPr>
          <p:nvPr/>
        </p:nvPicPr>
        <p:blipFill>
          <a:blip r:embed="rId4"/>
          <a:srcRect/>
          <a:stretch>
            <a:fillRect/>
          </a:stretch>
        </p:blipFill>
        <p:spPr bwMode="auto">
          <a:xfrm>
            <a:off x="0" y="-1"/>
            <a:ext cx="9144000" cy="6860145"/>
          </a:xfrm>
          <a:prstGeom prst="rect">
            <a:avLst/>
          </a:prstGeom>
          <a:noFill/>
        </p:spPr>
      </p:pic>
      <p:sp>
        <p:nvSpPr>
          <p:cNvPr id="4" name="3 Rectángulo"/>
          <p:cNvSpPr/>
          <p:nvPr/>
        </p:nvSpPr>
        <p:spPr>
          <a:xfrm>
            <a:off x="1142976" y="2071678"/>
            <a:ext cx="6686446" cy="1754326"/>
          </a:xfrm>
          <a:prstGeom prst="rect">
            <a:avLst/>
          </a:prstGeom>
        </p:spPr>
        <p:txBody>
          <a:bodyPr wrap="none">
            <a:spAutoFit/>
          </a:bodyPr>
          <a:lstStyle/>
          <a:p>
            <a:pPr algn="ctr"/>
            <a:r>
              <a:rPr lang="es-ES" sz="5400" b="1" dirty="0" smtClean="0">
                <a:solidFill>
                  <a:srgbClr val="FFFF00"/>
                </a:solidFill>
              </a:rPr>
              <a:t>Refracción de la luz</a:t>
            </a:r>
          </a:p>
          <a:p>
            <a:pPr algn="ctr"/>
            <a:r>
              <a:rPr lang="es-ES" sz="5400" b="1" dirty="0" smtClean="0">
                <a:solidFill>
                  <a:srgbClr val="FFFF00"/>
                </a:solidFill>
              </a:rPr>
              <a:t> o espejismos</a:t>
            </a:r>
            <a:endParaRPr lang="es-ES" sz="5400" b="1" dirty="0">
              <a:solidFill>
                <a:srgbClr val="FFFF00"/>
              </a:solidFill>
            </a:endParaRPr>
          </a:p>
        </p:txBody>
      </p:sp>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webon_html_1e5f7648.jpg"/>
          <p:cNvPicPr>
            <a:picLocks noChangeAspect="1" noChangeArrowheads="1"/>
          </p:cNvPicPr>
          <p:nvPr/>
        </p:nvPicPr>
        <p:blipFill>
          <a:blip r:embed="rId2"/>
          <a:srcRect/>
          <a:stretch>
            <a:fillRect/>
          </a:stretch>
        </p:blipFill>
        <p:spPr bwMode="auto">
          <a:xfrm>
            <a:off x="2071670" y="214290"/>
            <a:ext cx="4352948" cy="5441185"/>
          </a:xfrm>
          <a:prstGeom prst="rect">
            <a:avLst/>
          </a:prstGeom>
          <a:noFill/>
        </p:spPr>
      </p:pic>
      <p:sp>
        <p:nvSpPr>
          <p:cNvPr id="4" name="3 Rectángulo"/>
          <p:cNvSpPr/>
          <p:nvPr/>
        </p:nvSpPr>
        <p:spPr>
          <a:xfrm>
            <a:off x="785786" y="5780782"/>
            <a:ext cx="7858148" cy="1077218"/>
          </a:xfrm>
          <a:prstGeom prst="rect">
            <a:avLst/>
          </a:prstGeom>
        </p:spPr>
        <p:txBody>
          <a:bodyPr wrap="square">
            <a:spAutoFit/>
          </a:bodyPr>
          <a:lstStyle/>
          <a:p>
            <a:pPr algn="ctr"/>
            <a:r>
              <a:rPr lang="es-ES" sz="3200" dirty="0" smtClean="0">
                <a:solidFill>
                  <a:srgbClr val="000000"/>
                </a:solidFill>
                <a:latin typeface="Arial"/>
              </a:rPr>
              <a:t>Efecto de la refracción de la luz por la diferencia de densidades entre agua y aire</a:t>
            </a:r>
            <a:endParaRPr lang="es-ES" sz="3200" dirty="0">
              <a:solidFill>
                <a:srgbClr val="000000"/>
              </a:solidFill>
              <a:latin typeface="Arial"/>
            </a:endParaRPr>
          </a:p>
        </p:txBody>
      </p:sp>
    </p:spTree>
  </p:cSld>
  <p:clrMapOvr>
    <a:masterClrMapping/>
  </p:clrMapOvr>
  <p:transition advTm="12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omo-se-producen-los-espejismos-2.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000108"/>
            <a:ext cx="7429552" cy="4955203"/>
          </a:xfrm>
          <a:prstGeom prst="rect">
            <a:avLst/>
          </a:prstGeom>
        </p:spPr>
        <p:txBody>
          <a:bodyPr wrap="square">
            <a:spAutoFit/>
          </a:bodyPr>
          <a:lstStyle/>
          <a:p>
            <a:r>
              <a:rPr lang="es-ES" sz="2000" i="1" dirty="0"/>
              <a:t>La </a:t>
            </a:r>
            <a:r>
              <a:rPr lang="es-ES" sz="2000" b="1" i="1" dirty="0"/>
              <a:t>explicación física a los espejismos</a:t>
            </a:r>
            <a:r>
              <a:rPr lang="es-ES" sz="2000" i="1" dirty="0"/>
              <a:t> debemos buscarla en el efecto óptico que produce </a:t>
            </a:r>
            <a:r>
              <a:rPr lang="es-ES" sz="2000" b="1" i="1" dirty="0"/>
              <a:t>la refracción de la luz</a:t>
            </a:r>
            <a:r>
              <a:rPr lang="es-ES" sz="2000" i="1" dirty="0"/>
              <a:t>, el mismo fenómeno que hace que al introducir un lápiz en un vaso de agua, parezca que el lápiz se ha quebrado en dos. Esto ocurre debido al cambio de densidad entre los dos medios, el líquido y el gaseoso, que provoca un cambio en la velocidad de la luz que conlleva a una desviación del ángulo. En este caso ha ocurrido una </a:t>
            </a:r>
            <a:r>
              <a:rPr lang="es-ES" sz="2000" b="1" i="1" dirty="0"/>
              <a:t>refracción parcial</a:t>
            </a:r>
            <a:r>
              <a:rPr lang="es-ES" sz="2000" i="1" dirty="0"/>
              <a:t>.</a:t>
            </a:r>
            <a:br>
              <a:rPr lang="es-ES" sz="2000" i="1" dirty="0"/>
            </a:br>
            <a:r>
              <a:rPr lang="es-ES" sz="2000" i="1" dirty="0"/>
              <a:t>Ahora bien, cuando las capas de aire adquieren temperaturas diferentes, como ocurre en la superficie caliente del asfalto, la densidad también varía entre ellas de modo que, cuando la luz solar las atraviesa, ocurre el mismo fenómeno de refracción pero de una manera superficial, produciéndose una </a:t>
            </a:r>
            <a:r>
              <a:rPr lang="es-ES" sz="2000" b="1" i="1" dirty="0"/>
              <a:t>refracción total</a:t>
            </a:r>
            <a:r>
              <a:rPr lang="es-ES" sz="2000" i="1" dirty="0"/>
              <a:t> que hace que la superficie refleje el entorno como si fuera un espejo, dando origen a los espejismos.</a:t>
            </a:r>
            <a:r>
              <a:rPr lang="es-ES" dirty="0"/>
              <a:t/>
            </a:r>
            <a:br>
              <a:rPr lang="es-ES" dirty="0"/>
            </a:br>
            <a:endParaRPr lang="es-ES" dirty="0"/>
          </a:p>
        </p:txBody>
      </p:sp>
    </p:spTree>
  </p:cSld>
  <p:clrMapOvr>
    <a:masterClrMapping/>
  </p:clrMapOvr>
  <p:transition advTm="37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mo-se-producen-los-espejismos-3.jpg"/>
          <p:cNvPicPr>
            <a:picLocks noChangeAspect="1" noChangeArrowheads="1"/>
          </p:cNvPicPr>
          <p:nvPr/>
        </p:nvPicPr>
        <p:blipFill>
          <a:blip r:embed="rId2"/>
          <a:srcRect/>
          <a:stretch>
            <a:fillRect/>
          </a:stretch>
        </p:blipFill>
        <p:spPr bwMode="auto">
          <a:xfrm>
            <a:off x="0" y="0"/>
            <a:ext cx="9173836" cy="6858000"/>
          </a:xfrm>
          <a:prstGeom prst="rect">
            <a:avLst/>
          </a:prstGeom>
          <a:noFill/>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Solar_glory_at_the_steam_from_hot_spring.jpg"/>
          <p:cNvPicPr>
            <a:picLocks noChangeAspect="1" noChangeArrowheads="1"/>
          </p:cNvPicPr>
          <p:nvPr/>
        </p:nvPicPr>
        <p:blipFill>
          <a:blip r:embed="rId2"/>
          <a:srcRect/>
          <a:stretch>
            <a:fillRect/>
          </a:stretch>
        </p:blipFill>
        <p:spPr bwMode="auto">
          <a:xfrm>
            <a:off x="0" y="-285776"/>
            <a:ext cx="9286909" cy="7143776"/>
          </a:xfrm>
          <a:prstGeom prst="rect">
            <a:avLst/>
          </a:prstGeom>
          <a:noFill/>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Dell\Escritorio\af402488.gif"/>
          <p:cNvPicPr>
            <a:picLocks noChangeAspect="1" noChangeArrowheads="1" noCrop="1"/>
          </p:cNvPicPr>
          <p:nvPr/>
        </p:nvPicPr>
        <p:blipFill>
          <a:blip r:embed="rId2"/>
          <a:srcRect/>
          <a:stretch>
            <a:fillRect/>
          </a:stretch>
        </p:blipFill>
        <p:spPr bwMode="auto">
          <a:xfrm>
            <a:off x="0" y="-1"/>
            <a:ext cx="9144000" cy="6860145"/>
          </a:xfrm>
          <a:prstGeom prst="rect">
            <a:avLst/>
          </a:prstGeom>
          <a:noFill/>
        </p:spPr>
      </p:pic>
      <p:sp>
        <p:nvSpPr>
          <p:cNvPr id="2" name="1 Rectángulo"/>
          <p:cNvSpPr/>
          <p:nvPr/>
        </p:nvSpPr>
        <p:spPr>
          <a:xfrm>
            <a:off x="1285852" y="2285992"/>
            <a:ext cx="6981719" cy="923330"/>
          </a:xfrm>
          <a:prstGeom prst="rect">
            <a:avLst/>
          </a:prstGeom>
        </p:spPr>
        <p:txBody>
          <a:bodyPr wrap="none">
            <a:spAutoFit/>
          </a:bodyPr>
          <a:lstStyle/>
          <a:p>
            <a:r>
              <a:rPr lang="es-ES" sz="5400" b="1" dirty="0">
                <a:solidFill>
                  <a:srgbClr val="FFFF00"/>
                </a:solidFill>
              </a:rPr>
              <a:t>Tipos de espejismos</a:t>
            </a:r>
          </a:p>
        </p:txBody>
      </p:sp>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espejismos.jpg"/>
          <p:cNvPicPr>
            <a:picLocks noChangeAspect="1" noChangeArrowheads="1"/>
          </p:cNvPicPr>
          <p:nvPr/>
        </p:nvPicPr>
        <p:blipFill>
          <a:blip r:embed="rId2"/>
          <a:srcRect/>
          <a:stretch>
            <a:fillRect/>
          </a:stretch>
        </p:blipFill>
        <p:spPr bwMode="auto">
          <a:xfrm>
            <a:off x="1214414" y="785794"/>
            <a:ext cx="7143768" cy="5357826"/>
          </a:xfrm>
          <a:prstGeom prst="rect">
            <a:avLst/>
          </a:prstGeom>
          <a:noFill/>
        </p:spPr>
      </p:pic>
    </p:spTree>
  </p:cSld>
  <p:clrMapOvr>
    <a:masterClrMapping/>
  </p:clrMapOvr>
  <p:transition advTm="9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AAAA"/>
          <p:cNvPicPr>
            <a:picLocks noChangeAspect="1" noChangeArrowheads="1"/>
          </p:cNvPicPr>
          <p:nvPr/>
        </p:nvPicPr>
        <p:blipFill>
          <a:blip r:embed="rId2"/>
          <a:srcRect/>
          <a:stretch>
            <a:fillRect/>
          </a:stretch>
        </p:blipFill>
        <p:spPr bwMode="auto">
          <a:xfrm>
            <a:off x="0" y="0"/>
            <a:ext cx="9119118" cy="6858000"/>
          </a:xfrm>
          <a:prstGeom prst="rect">
            <a:avLst/>
          </a:prstGeom>
          <a:noFill/>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Fig1.jpg"/>
          <p:cNvPicPr>
            <a:picLocks noChangeAspect="1" noChangeArrowheads="1"/>
          </p:cNvPicPr>
          <p:nvPr/>
        </p:nvPicPr>
        <p:blipFill>
          <a:blip r:embed="rId2"/>
          <a:srcRect/>
          <a:stretch>
            <a:fillRect/>
          </a:stretch>
        </p:blipFill>
        <p:spPr bwMode="auto">
          <a:xfrm>
            <a:off x="-1" y="0"/>
            <a:ext cx="9259895" cy="6858000"/>
          </a:xfrm>
          <a:prstGeom prst="rect">
            <a:avLst/>
          </a:prstGeom>
          <a:noFill/>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dibdesaf.jpg"/>
          <p:cNvPicPr>
            <a:picLocks noChangeAspect="1" noChangeArrowheads="1"/>
          </p:cNvPicPr>
          <p:nvPr/>
        </p:nvPicPr>
        <p:blipFill>
          <a:blip r:embed="rId2"/>
          <a:srcRect/>
          <a:stretch>
            <a:fillRect/>
          </a:stretch>
        </p:blipFill>
        <p:spPr bwMode="auto">
          <a:xfrm>
            <a:off x="-1" y="0"/>
            <a:ext cx="9188909" cy="6858000"/>
          </a:xfrm>
          <a:prstGeom prst="rect">
            <a:avLst/>
          </a:prstGeom>
          <a:noFill/>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024x768campo-de-flores.jpg"/>
          <p:cNvPicPr>
            <a:picLocks noChangeAspect="1" noChangeArrowheads="1"/>
          </p:cNvPicPr>
          <p:nvPr/>
        </p:nvPicPr>
        <p:blipFill>
          <a:blip r:embed="rId3"/>
          <a:srcRect/>
          <a:stretch>
            <a:fillRect/>
          </a:stretch>
        </p:blipFill>
        <p:spPr bwMode="auto">
          <a:xfrm>
            <a:off x="-609600" y="0"/>
            <a:ext cx="9753600" cy="7315200"/>
          </a:xfrm>
          <a:prstGeom prst="rect">
            <a:avLst/>
          </a:prstGeom>
          <a:noFill/>
        </p:spPr>
      </p:pic>
    </p:spTree>
  </p:cSld>
  <p:clrMapOvr>
    <a:masterClrMapping/>
  </p:clrMapOvr>
  <p:transition advTm="5000">
    <p:sndAc>
      <p:stSnd>
        <p:snd r:embed="rId2" name="PERFIDI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d9fddcf.gif"/>
          <p:cNvPicPr>
            <a:picLocks noChangeAspect="1" noChangeArrowheads="1" noCrop="1"/>
          </p:cNvPicPr>
          <p:nvPr/>
        </p:nvPicPr>
        <p:blipFill>
          <a:blip r:embed="rId2"/>
          <a:srcRect/>
          <a:stretch>
            <a:fillRect/>
          </a:stretch>
        </p:blipFill>
        <p:spPr bwMode="auto">
          <a:xfrm>
            <a:off x="0" y="0"/>
            <a:ext cx="9144000" cy="6860145"/>
          </a:xfrm>
          <a:prstGeom prst="rect">
            <a:avLst/>
          </a:prstGeom>
          <a:noFill/>
        </p:spPr>
      </p:pic>
      <p:sp>
        <p:nvSpPr>
          <p:cNvPr id="2" name="1 Rectángulo"/>
          <p:cNvSpPr/>
          <p:nvPr/>
        </p:nvSpPr>
        <p:spPr>
          <a:xfrm>
            <a:off x="214282" y="1643050"/>
            <a:ext cx="3143272" cy="4401205"/>
          </a:xfrm>
          <a:prstGeom prst="rect">
            <a:avLst/>
          </a:prstGeom>
        </p:spPr>
        <p:txBody>
          <a:bodyPr wrap="square">
            <a:spAutoFit/>
          </a:bodyPr>
          <a:lstStyle/>
          <a:p>
            <a:pPr algn="ctr"/>
            <a:r>
              <a:rPr lang="es-ES" sz="2000" dirty="0" smtClean="0">
                <a:solidFill>
                  <a:srgbClr val="FFFF00"/>
                </a:solidFill>
              </a:rPr>
              <a:t>Mecanismo de un espejismo. La densidad desigual del aire, a causa de ciertas temperaturas, produce una refracción de la luz del cielo. Ello, a su vez, provoca que el observador interprete su procedencia desde el suelo. Naturalmente, esto se interpreta como un charco de agua que refleja la luz del cielo, pero no es el caso.</a:t>
            </a:r>
            <a:endParaRPr lang="es-ES" sz="2000" dirty="0">
              <a:solidFill>
                <a:srgbClr val="FFFF00"/>
              </a:solidFill>
            </a:endParaRPr>
          </a:p>
        </p:txBody>
      </p:sp>
      <p:pic>
        <p:nvPicPr>
          <p:cNvPr id="4" name="Picture 2" descr="C:\Documents and Settings\Dell\Escritorio\1d9fddcf.gif"/>
          <p:cNvPicPr>
            <a:picLocks noChangeAspect="1" noChangeArrowheads="1" noCrop="1"/>
          </p:cNvPicPr>
          <p:nvPr/>
        </p:nvPicPr>
        <p:blipFill>
          <a:blip r:embed="rId2"/>
          <a:srcRect/>
          <a:stretch>
            <a:fillRect/>
          </a:stretch>
        </p:blipFill>
        <p:spPr bwMode="auto">
          <a:xfrm>
            <a:off x="3357554" y="0"/>
            <a:ext cx="5786446" cy="6860145"/>
          </a:xfrm>
          <a:prstGeom prst="rect">
            <a:avLst/>
          </a:prstGeom>
          <a:noFill/>
        </p:spPr>
      </p:pic>
    </p:spTree>
  </p:cSld>
  <p:clrMapOvr>
    <a:masterClrMapping/>
  </p:clrMapOvr>
  <p:transition advTm="2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714356"/>
            <a:ext cx="8072494" cy="5632311"/>
          </a:xfrm>
          <a:prstGeom prst="rect">
            <a:avLst/>
          </a:prstGeom>
        </p:spPr>
        <p:txBody>
          <a:bodyPr wrap="square">
            <a:spAutoFit/>
          </a:bodyPr>
          <a:lstStyle/>
          <a:p>
            <a:pPr algn="ctr"/>
            <a:r>
              <a:rPr lang="es-ES" i="1" dirty="0"/>
              <a:t>Como comprenderás, el cambio de densidad del aire provocado por el cambio en la temperatura no solo ocurre si esta se calienta, sino también si se enfría más que el aire circundante. Este es el origen de los </a:t>
            </a:r>
            <a:r>
              <a:rPr lang="es-ES" b="1" i="1" dirty="0"/>
              <a:t>espejismos superiores</a:t>
            </a:r>
            <a:r>
              <a:rPr lang="es-ES" i="1" dirty="0"/>
              <a:t>, que ocurren en situaciones de frío extremo como pueden darse en las regiones polares o en los crudos inviernos de las zonas templadas del planeta. En este caso, el aire más cercano a la superficie se enfría más que el aire que se encuentra encima, el cual al ser más “cálido”, refleja la imagen que llega desde abajo provocando una imagen invertida que puede dar la sensación de ver los objetos flotando en el aire. Este fenómeno ha sido sumamente útil para encontrar objetos lejanos perdidos en los polos.</a:t>
            </a:r>
            <a:br>
              <a:rPr lang="es-ES" i="1" dirty="0"/>
            </a:br>
            <a:r>
              <a:rPr lang="es-ES" i="1" dirty="0"/>
              <a:t>Los </a:t>
            </a:r>
            <a:r>
              <a:rPr lang="es-ES" b="1" i="1" dirty="0"/>
              <a:t>espejismos cálidos o inferiores</a:t>
            </a:r>
            <a:r>
              <a:rPr lang="es-ES" i="1" dirty="0"/>
              <a:t> son los más comunes de </a:t>
            </a:r>
            <a:r>
              <a:rPr lang="es-ES" i="1" dirty="0" smtClean="0"/>
              <a:t>observar</a:t>
            </a:r>
            <a:r>
              <a:rPr lang="es-ES" i="1" dirty="0"/>
              <a:t> </a:t>
            </a:r>
            <a:r>
              <a:rPr lang="es-ES" i="1" dirty="0" smtClean="0"/>
              <a:t>y </a:t>
            </a:r>
            <a:r>
              <a:rPr lang="es-ES" i="1" dirty="0"/>
              <a:t>por tanto los más conocidos por la mayoría de las personas. Al contrario que en las regiones frías, aquí el aire más cálido se encuentra directamente sobre la superficie terrestre, que se calienta intensamente debido a la fuerte incidencia solar. En estos casos, el reflejo del entorno se produce sobre la superficie, como si se tratara de la superficie de un lago. Esto provoca que en las carreteras veamos a lo lejos el reflejo de los autos como si el asfalto estuviera mojado, efecto que desaparece al acercarnos, y en los desiertos despierte las ilusiones de los sedientos viajeros que buscan saciar su sed.</a:t>
            </a:r>
            <a:r>
              <a:rPr lang="es-ES" dirty="0"/>
              <a:t/>
            </a:r>
            <a:br>
              <a:rPr lang="es-ES" dirty="0"/>
            </a:br>
            <a:endParaRPr lang="es-ES" dirty="0"/>
          </a:p>
        </p:txBody>
      </p:sp>
    </p:spTree>
  </p:cSld>
  <p:clrMapOvr>
    <a:masterClrMapping/>
  </p:clrMapOvr>
  <p:transition advTm="6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espejismo-588x257.jpg"/>
          <p:cNvPicPr>
            <a:picLocks noChangeAspect="1" noChangeArrowheads="1"/>
          </p:cNvPicPr>
          <p:nvPr/>
        </p:nvPicPr>
        <p:blipFill>
          <a:blip r:embed="rId2"/>
          <a:srcRect/>
          <a:stretch>
            <a:fillRect/>
          </a:stretch>
        </p:blipFill>
        <p:spPr bwMode="auto">
          <a:xfrm>
            <a:off x="0" y="0"/>
            <a:ext cx="9286908" cy="6858000"/>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1264678486525.jpg"/>
          <p:cNvPicPr>
            <a:picLocks noChangeAspect="1" noChangeArrowheads="1"/>
          </p:cNvPicPr>
          <p:nvPr/>
        </p:nvPicPr>
        <p:blipFill>
          <a:blip r:embed="rId2"/>
          <a:srcRect/>
          <a:stretch>
            <a:fillRect/>
          </a:stretch>
        </p:blipFill>
        <p:spPr bwMode="auto">
          <a:xfrm>
            <a:off x="-1" y="0"/>
            <a:ext cx="9192645"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espejismo-barco.jpg"/>
          <p:cNvPicPr>
            <a:picLocks noChangeAspect="1" noChangeArrowheads="1"/>
          </p:cNvPicPr>
          <p:nvPr/>
        </p:nvPicPr>
        <p:blipFill>
          <a:blip r:embed="rId2" cstate="print"/>
          <a:srcRect/>
          <a:stretch>
            <a:fillRect/>
          </a:stretch>
        </p:blipFill>
        <p:spPr bwMode="auto">
          <a:xfrm>
            <a:off x="0" y="0"/>
            <a:ext cx="9230884" cy="6858000"/>
          </a:xfrm>
          <a:prstGeom prst="rect">
            <a:avLst/>
          </a:prstGeom>
          <a:noFill/>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Huacachina1.jpg"/>
          <p:cNvPicPr>
            <a:picLocks noChangeAspect="1" noChangeArrowheads="1"/>
          </p:cNvPicPr>
          <p:nvPr/>
        </p:nvPicPr>
        <p:blipFill>
          <a:blip r:embed="rId2" cstate="print"/>
          <a:srcRect/>
          <a:stretch>
            <a:fillRect/>
          </a:stretch>
        </p:blipFill>
        <p:spPr bwMode="auto">
          <a:xfrm>
            <a:off x="0" y="0"/>
            <a:ext cx="9144000" cy="7072338"/>
          </a:xfrm>
          <a:prstGeom prst="rect">
            <a:avLst/>
          </a:prstGeom>
          <a:noFill/>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714356"/>
            <a:ext cx="7572428" cy="5262979"/>
          </a:xfrm>
          <a:prstGeom prst="rect">
            <a:avLst/>
          </a:prstGeom>
        </p:spPr>
        <p:txBody>
          <a:bodyPr wrap="square">
            <a:spAutoFit/>
          </a:bodyPr>
          <a:lstStyle/>
          <a:p>
            <a:pPr algn="ctr"/>
            <a:r>
              <a:rPr lang="es-ES" sz="1600" i="1" dirty="0" smtClean="0"/>
              <a:t>En los desiertos tropicales, el aire en contacto con el suelo tórrido se calienta y su densidad varía de tal manera que, contrario a lo usual, el aire más frío se mantiene encima del más caliente, el cual fue calentado por la radiación reflejada por el suelo. Esto crea una densidad desigual en el aire que le otorga varios índices de refracción. Por tanto, un rayo de luz reflejado por un objeto lejano que va hacia abajo, y en la dirección del observador, va experimentando refracciones sucesivas al atravesar las distintas capas de aire; su inclinación hacia el suelo es cada vez menor y, tras llegar a la horizontal, el rayo sufre nuevas refracciones, aunque esta vez hacia arriba. Así es como, tras haber descrito una trayectoria curva de convexidad dirigida hacia abajo, llega al ojo del observador, que ve en el suelo (espejismo inferior) una imagen poco neta del objeto. Ahora bien, como otros rayos de procedencia real llegan también directamente al ojo del observador, éste tiene la impresión de ver a la vez el objeto (por ejemplo, una palmera en un desierto) y, al pie del mismo, una segunda imagen invertida, como si esta palmera se reflejara en una superficie líquida inexistente. Por tanto, en las horas más calurosas del verano, la imagen del cielo parece venir del asfalto de la carretera caliente, a la vez que ésta parece mojada o encharcada para el observador.</a:t>
            </a:r>
          </a:p>
          <a:p>
            <a:pPr algn="ctr"/>
            <a:r>
              <a:rPr lang="es-ES" sz="1600" i="1" dirty="0" smtClean="0"/>
              <a:t>Es excepcional que la trayectoria de los rayos luminosos sea convexa hacia arriba (espejismo superior); de producirse, un barco, una montaña, etc., parecen flotar en la atmósfera.</a:t>
            </a:r>
            <a:endParaRPr lang="es-ES" sz="1600" i="1" dirty="0"/>
          </a:p>
        </p:txBody>
      </p:sp>
    </p:spTree>
  </p:cSld>
  <p:clrMapOvr>
    <a:masterClrMapping/>
  </p:clrMapOvr>
  <p:transition advTm="62000">
    <p:sndAc>
      <p:stSnd>
        <p:snd r:embed="rId2" name="MARIA ELEN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Espejismo desierto_baja.jpg"/>
          <p:cNvPicPr>
            <a:picLocks noChangeAspect="1" noChangeArrowheads="1"/>
          </p:cNvPicPr>
          <p:nvPr/>
        </p:nvPicPr>
        <p:blipFill>
          <a:blip r:embed="rId2"/>
          <a:srcRect/>
          <a:stretch>
            <a:fillRect/>
          </a:stretch>
        </p:blipFill>
        <p:spPr bwMode="auto">
          <a:xfrm>
            <a:off x="0" y="0"/>
            <a:ext cx="9184846" cy="6858000"/>
          </a:xfrm>
          <a:prstGeom prst="rect">
            <a:avLst/>
          </a:prstGeom>
          <a:noFill/>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omo-se-producen-los-espejismos.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espejismo-en-desierto.jpg"/>
          <p:cNvPicPr>
            <a:picLocks noChangeAspect="1" noChangeArrowheads="1"/>
          </p:cNvPicPr>
          <p:nvPr/>
        </p:nvPicPr>
        <p:blipFill>
          <a:blip r:embed="rId2"/>
          <a:srcRect/>
          <a:stretch>
            <a:fillRect/>
          </a:stretch>
        </p:blipFill>
        <p:spPr bwMode="auto">
          <a:xfrm>
            <a:off x="0" y="0"/>
            <a:ext cx="9244428" cy="6858000"/>
          </a:xfrm>
          <a:prstGeom prst="rect">
            <a:avLst/>
          </a:prstGeom>
          <a:noFill/>
        </p:spPr>
      </p:pic>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2008_24_oct_51_3624_varios.jpg"/>
          <p:cNvPicPr>
            <a:picLocks noChangeAspect="1" noChangeArrowheads="1"/>
          </p:cNvPicPr>
          <p:nvPr/>
        </p:nvPicPr>
        <p:blipFill>
          <a:blip r:embed="rId2"/>
          <a:srcRect/>
          <a:stretch>
            <a:fillRect/>
          </a:stretch>
        </p:blipFill>
        <p:spPr bwMode="auto">
          <a:xfrm>
            <a:off x="-1000164" y="-928718"/>
            <a:ext cx="11042233" cy="8643998"/>
          </a:xfrm>
          <a:prstGeom prst="rect">
            <a:avLst/>
          </a:prstGeom>
          <a:noFill/>
        </p:spPr>
      </p:pic>
    </p:spTree>
  </p:cSld>
  <p:clrMapOvr>
    <a:masterClrMapping/>
  </p:clrMapOvr>
  <p:transition advTm="7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EEE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Tree>
  </p:cSld>
  <p:clrMapOvr>
    <a:masterClrMapping/>
  </p:clrMapOvr>
  <p:transition advTm="7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4316seasea.jpg"/>
          <p:cNvPicPr>
            <a:picLocks noChangeAspect="1" noChangeArrowheads="1"/>
          </p:cNvPicPr>
          <p:nvPr/>
        </p:nvPicPr>
        <p:blipFill>
          <a:blip r:embed="rId2"/>
          <a:srcRect/>
          <a:stretch>
            <a:fillRect/>
          </a:stretch>
        </p:blipFill>
        <p:spPr bwMode="auto">
          <a:xfrm>
            <a:off x="-1" y="0"/>
            <a:ext cx="9380243" cy="6858000"/>
          </a:xfrm>
          <a:prstGeom prst="rect">
            <a:avLst/>
          </a:prstGeom>
          <a:noFill/>
        </p:spPr>
      </p:pic>
      <p:sp>
        <p:nvSpPr>
          <p:cNvPr id="2" name="1 Rectángulo"/>
          <p:cNvSpPr/>
          <p:nvPr/>
        </p:nvSpPr>
        <p:spPr>
          <a:xfrm>
            <a:off x="642910" y="4272677"/>
            <a:ext cx="8215370" cy="2585323"/>
          </a:xfrm>
          <a:prstGeom prst="rect">
            <a:avLst/>
          </a:prstGeom>
        </p:spPr>
        <p:txBody>
          <a:bodyPr wrap="square">
            <a:spAutoFit/>
          </a:bodyPr>
          <a:lstStyle/>
          <a:p>
            <a:pPr algn="ctr"/>
            <a:r>
              <a:rPr lang="es-ES" b="1" i="1" dirty="0">
                <a:solidFill>
                  <a:schemeClr val="bg1"/>
                </a:solidFill>
              </a:rPr>
              <a:t>El rayo superior (negro) atraviesa capas de aire con la misma temperatura, pero el rayo inferior (amarillo) se curva por el gradiente más caluroso de aire y, al completar la curva, acaba alejándose de nuevo de la zona caliente, formando una imagen virtual que ve justo debajo de la real (como si se tratara de un espejo).</a:t>
            </a:r>
          </a:p>
          <a:p>
            <a:pPr algn="ctr"/>
            <a:r>
              <a:rPr lang="es-ES" b="1" i="1" dirty="0">
                <a:solidFill>
                  <a:schemeClr val="bg1"/>
                </a:solidFill>
              </a:rPr>
              <a:t>El efecto de temperatura cambiante hace que el gradiente cambie ligeramente entre sus capas, haciendo el efecto de "aguas" que al final hacen creer a los beduinos que lo que ven es un verdadero oasis lleno de agua. </a:t>
            </a:r>
            <a:r>
              <a:rPr lang="es-ES" b="1" i="1" dirty="0" smtClean="0">
                <a:solidFill>
                  <a:schemeClr val="bg1"/>
                </a:solidFill>
              </a:rPr>
              <a:t>A continuación os </a:t>
            </a:r>
            <a:r>
              <a:rPr lang="es-ES" b="1" i="1" dirty="0">
                <a:solidFill>
                  <a:schemeClr val="bg1"/>
                </a:solidFill>
              </a:rPr>
              <a:t>dejo una imagen muy buena de un espejismo.</a:t>
            </a:r>
          </a:p>
        </p:txBody>
      </p:sp>
      <p:pic>
        <p:nvPicPr>
          <p:cNvPr id="32770" name="Picture 2" descr="C:\Documents and Settings\Dell\Escritorio\4316seasea.jpg"/>
          <p:cNvPicPr>
            <a:picLocks noChangeAspect="1" noChangeArrowheads="1"/>
          </p:cNvPicPr>
          <p:nvPr/>
        </p:nvPicPr>
        <p:blipFill>
          <a:blip r:embed="rId2"/>
          <a:srcRect/>
          <a:stretch>
            <a:fillRect/>
          </a:stretch>
        </p:blipFill>
        <p:spPr bwMode="auto">
          <a:xfrm>
            <a:off x="1928794" y="0"/>
            <a:ext cx="5357818" cy="3917162"/>
          </a:xfrm>
          <a:prstGeom prst="rect">
            <a:avLst/>
          </a:prstGeom>
          <a:noFill/>
        </p:spPr>
      </p:pic>
    </p:spTree>
  </p:cSld>
  <p:clrMapOvr>
    <a:masterClrMapping/>
  </p:clrMapOvr>
  <p:transition advTm="30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espejismo-desierto1.jpg"/>
          <p:cNvPicPr>
            <a:picLocks noChangeAspect="1" noChangeArrowheads="1"/>
          </p:cNvPicPr>
          <p:nvPr/>
        </p:nvPicPr>
        <p:blipFill>
          <a:blip r:embed="rId2"/>
          <a:srcRect/>
          <a:stretch>
            <a:fillRect/>
          </a:stretch>
        </p:blipFill>
        <p:spPr bwMode="auto">
          <a:xfrm>
            <a:off x="-1" y="0"/>
            <a:ext cx="9201509" cy="6858000"/>
          </a:xfrm>
          <a:prstGeom prst="rect">
            <a:avLst/>
          </a:prstGeom>
          <a:noFill/>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4316seasea.jpg"/>
          <p:cNvPicPr>
            <a:picLocks noChangeAspect="1" noChangeArrowheads="1"/>
          </p:cNvPicPr>
          <p:nvPr/>
        </p:nvPicPr>
        <p:blipFill>
          <a:blip r:embed="rId2"/>
          <a:srcRect/>
          <a:stretch>
            <a:fillRect/>
          </a:stretch>
        </p:blipFill>
        <p:spPr bwMode="auto">
          <a:xfrm>
            <a:off x="-1" y="0"/>
            <a:ext cx="9380243" cy="6858000"/>
          </a:xfrm>
          <a:prstGeom prst="rect">
            <a:avLst/>
          </a:prstGeom>
          <a:noFill/>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Superior_mirage_of_the_boats_painting.jpg"/>
          <p:cNvPicPr>
            <a:picLocks noChangeAspect="1" noChangeArrowheads="1"/>
          </p:cNvPicPr>
          <p:nvPr/>
        </p:nvPicPr>
        <p:blipFill>
          <a:blip r:embed="rId2"/>
          <a:srcRect/>
          <a:stretch>
            <a:fillRect/>
          </a:stretch>
        </p:blipFill>
        <p:spPr bwMode="auto">
          <a:xfrm>
            <a:off x="0" y="0"/>
            <a:ext cx="9184848" cy="6858000"/>
          </a:xfrm>
          <a:prstGeom prst="rect">
            <a:avLst/>
          </a:prstGeom>
          <a:noFill/>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126467878693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350px-Red_sunset.jpg"/>
          <p:cNvPicPr>
            <a:picLocks noChangeAspect="1" noChangeArrowheads="1"/>
          </p:cNvPicPr>
          <p:nvPr/>
        </p:nvPicPr>
        <p:blipFill>
          <a:blip r:embed="rId2"/>
          <a:srcRect/>
          <a:stretch>
            <a:fillRect/>
          </a:stretch>
        </p:blipFill>
        <p:spPr bwMode="auto">
          <a:xfrm>
            <a:off x="0" y="0"/>
            <a:ext cx="9215066" cy="6858000"/>
          </a:xfrm>
          <a:prstGeom prst="rect">
            <a:avLst/>
          </a:prstGeom>
          <a:noFill/>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500702"/>
            <a:ext cx="8643966" cy="1200329"/>
          </a:xfrm>
          <a:prstGeom prst="rect">
            <a:avLst/>
          </a:prstGeom>
        </p:spPr>
        <p:txBody>
          <a:bodyPr wrap="square">
            <a:spAutoFit/>
          </a:bodyPr>
          <a:lstStyle/>
          <a:p>
            <a:r>
              <a:rPr lang="es-ES" dirty="0"/>
              <a:t>Parecía una línea de niebla oscura sobre el horizonte, pero era un espejismo superior. Y donde encontraba un objeto elevaba e invertía una franja de él, superponiéndola en algunos casos al original, como sucede en este montaje donde se muestra el mismo barco en dos fases del espejismo, y ya libre de él. </a:t>
            </a:r>
          </a:p>
        </p:txBody>
      </p:sp>
      <p:pic>
        <p:nvPicPr>
          <p:cNvPr id="55298" name="Picture 2" descr="C:\Documents and Settings\Dell\Escritorio\P50397TTT.jpg"/>
          <p:cNvPicPr>
            <a:picLocks noChangeAspect="1" noChangeArrowheads="1"/>
          </p:cNvPicPr>
          <p:nvPr/>
        </p:nvPicPr>
        <p:blipFill>
          <a:blip r:embed="rId2"/>
          <a:srcRect/>
          <a:stretch>
            <a:fillRect/>
          </a:stretch>
        </p:blipFill>
        <p:spPr bwMode="auto">
          <a:xfrm>
            <a:off x="1000100" y="0"/>
            <a:ext cx="7072362" cy="5304272"/>
          </a:xfrm>
          <a:prstGeom prst="rect">
            <a:avLst/>
          </a:prstGeom>
          <a:noFill/>
        </p:spPr>
      </p:pic>
    </p:spTree>
  </p:cSld>
  <p:clrMapOvr>
    <a:masterClrMapping/>
  </p:clrMapOvr>
  <p:transition advTm="21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P50397TT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1524000" y="3291840"/>
          <a:ext cx="6096000" cy="274320"/>
        </p:xfrm>
        <a:graphic>
          <a:graphicData uri="http://schemas.openxmlformats.org/drawingml/2006/table">
            <a:tbl>
              <a:tblPr/>
              <a:tblGrid>
                <a:gridCol w="3048000"/>
                <a:gridCol w="3048000"/>
              </a:tblGrid>
              <a:tr h="270100">
                <a:tc>
                  <a:txBody>
                    <a:bodyPr/>
                    <a:lstStyle/>
                    <a:p>
                      <a:r>
                        <a:rPr lang="es-ES" sz="1800" i="1" dirty="0"/>
                        <a:t>Laurent Laveder</a:t>
                      </a:r>
                      <a:endParaRPr lang="es-ES" sz="1800" dirty="0"/>
                    </a:p>
                  </a:txBody>
                  <a:tcPr marL="0" marR="0" marT="0" marB="0" anchor="ctr">
                    <a:lnL>
                      <a:noFill/>
                    </a:lnL>
                    <a:lnR>
                      <a:noFill/>
                    </a:lnR>
                    <a:lnT>
                      <a:noFill/>
                    </a:lnT>
                    <a:lnB>
                      <a:noFill/>
                    </a:lnB>
                  </a:tcPr>
                </a:tc>
                <a:tc>
                  <a:txBody>
                    <a:bodyPr/>
                    <a:lstStyle/>
                    <a:p>
                      <a:pPr algn="r"/>
                      <a:r>
                        <a:rPr lang="es-ES" sz="1800" dirty="0"/>
                        <a:t> </a:t>
                      </a:r>
                    </a:p>
                  </a:txBody>
                  <a:tcPr marL="0" marR="0" marT="0" marB="0" anchor="ctr">
                    <a:lnL>
                      <a:noFill/>
                    </a:lnL>
                    <a:lnR>
                      <a:noFill/>
                    </a:lnR>
                    <a:lnT>
                      <a:noFill/>
                    </a:lnT>
                    <a:lnB>
                      <a:noFill/>
                    </a:lnB>
                  </a:tcPr>
                </a:tc>
              </a:tr>
            </a:tbl>
          </a:graphicData>
        </a:graphic>
      </p:graphicFrame>
      <p:sp>
        <p:nvSpPr>
          <p:cNvPr id="57345" name="Rectangle 1"/>
          <p:cNvSpPr>
            <a:spLocks noChangeArrowheads="1"/>
          </p:cNvSpPr>
          <p:nvPr/>
        </p:nvSpPr>
        <p:spPr bwMode="auto">
          <a:xfrm>
            <a:off x="1428728" y="0"/>
            <a:ext cx="6072230" cy="2421771"/>
          </a:xfrm>
          <a:prstGeom prst="rect">
            <a:avLst/>
          </a:prstGeom>
          <a:noFill/>
          <a:ln w="9525">
            <a:noFill/>
            <a:miter lim="800000"/>
            <a:headEnd/>
            <a:tailEnd/>
          </a:ln>
          <a:effectLst/>
        </p:spPr>
        <p:txBody>
          <a:bodyPr vert="horz" wrap="square" lIns="44436" tIns="71415" rIns="214245" bIns="71415"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2000" b="0" i="0" u="none" strike="noStrike" cap="none" normalizeH="0" baseline="0" dirty="0" smtClean="0">
              <a:ln>
                <a:noFill/>
              </a:ln>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rPr>
              <a:t>Caminando a lo largo de una playa en Francia, el 28 de febrero, Laurent Laveder observó con asombro como una isla se materializaba sobre las olas. Primero apareció un faro y después la tierra debajo de él–¡todos  flotaban en aire!.  Era, por supuesto, un espejismo</a:t>
            </a:r>
          </a:p>
        </p:txBody>
      </p:sp>
      <p:pic>
        <p:nvPicPr>
          <p:cNvPr id="57346" name="Picture 2" descr="http://www.meteored.com./ram/UserFiles/Image/Abril09/espejismos001.jpg"/>
          <p:cNvPicPr>
            <a:picLocks noChangeAspect="1" noChangeArrowheads="1"/>
          </p:cNvPicPr>
          <p:nvPr/>
        </p:nvPicPr>
        <p:blipFill>
          <a:blip r:embed="rId2"/>
          <a:srcRect/>
          <a:stretch>
            <a:fillRect/>
          </a:stretch>
        </p:blipFill>
        <p:spPr bwMode="auto">
          <a:xfrm>
            <a:off x="4429124" y="3643314"/>
            <a:ext cx="4071966" cy="3042273"/>
          </a:xfrm>
          <a:prstGeom prst="rect">
            <a:avLst/>
          </a:prstGeom>
          <a:noFill/>
        </p:spPr>
      </p:pic>
    </p:spTree>
  </p:cSld>
  <p:clrMapOvr>
    <a:masterClrMapping/>
  </p:clrMapOvr>
  <p:transition advTm="22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espejismos003.jpg"/>
          <p:cNvPicPr>
            <a:picLocks noChangeAspect="1" noChangeArrowheads="1"/>
          </p:cNvPicPr>
          <p:nvPr/>
        </p:nvPicPr>
        <p:blipFill>
          <a:blip r:embed="rId2"/>
          <a:srcRect/>
          <a:stretch>
            <a:fillRect/>
          </a:stretch>
        </p:blipFill>
        <p:spPr bwMode="auto">
          <a:xfrm>
            <a:off x="0" y="0"/>
            <a:ext cx="9149379" cy="6858000"/>
          </a:xfrm>
          <a:prstGeom prst="rect">
            <a:avLst/>
          </a:prstGeom>
          <a:noFill/>
        </p:spPr>
      </p:pic>
    </p:spTree>
  </p:cSld>
  <p:clrMapOvr>
    <a:masterClrMapping/>
  </p:clrMapOvr>
  <p:transition advTm="9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depurisimayoro.jpg"/>
          <p:cNvPicPr>
            <a:picLocks noChangeAspect="1" noChangeArrowheads="1"/>
          </p:cNvPicPr>
          <p:nvPr/>
        </p:nvPicPr>
        <p:blipFill>
          <a:blip r:embed="rId3"/>
          <a:srcRect/>
          <a:stretch>
            <a:fillRect/>
          </a:stretch>
        </p:blipFill>
        <p:spPr bwMode="auto">
          <a:xfrm>
            <a:off x="-928726" y="-500115"/>
            <a:ext cx="10501386" cy="7944183"/>
          </a:xfrm>
          <a:prstGeom prst="rect">
            <a:avLst/>
          </a:prstGeom>
          <a:noFill/>
        </p:spPr>
      </p:pic>
    </p:spTree>
  </p:cSld>
  <p:clrMapOvr>
    <a:masterClrMapping/>
  </p:clrMapOvr>
  <p:transition advTm="5000">
    <p:sndAc>
      <p:stSnd loop="1">
        <p:snd r:embed="rId2" name="RUEDAS.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mirage14.jpg"/>
          <p:cNvPicPr>
            <a:picLocks noChangeAspect="1" noChangeArrowheads="1"/>
          </p:cNvPicPr>
          <p:nvPr/>
        </p:nvPicPr>
        <p:blipFill>
          <a:blip r:embed="rId2"/>
          <a:srcRect/>
          <a:stretch>
            <a:fillRect/>
          </a:stretch>
        </p:blipFill>
        <p:spPr bwMode="auto">
          <a:xfrm>
            <a:off x="0" y="0"/>
            <a:ext cx="9541375" cy="7215214"/>
          </a:xfrm>
          <a:prstGeom prst="rect">
            <a:avLst/>
          </a:prstGeom>
          <a:noFill/>
        </p:spPr>
      </p:pic>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fenomenos-opticos-20120629-14551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C:\Documents and Settings\Dell\Escritorio\P50397RR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9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5" descr="C:\Documents and Settings\Dell\Escritorio\espejismo_lunar_audrin.jpg"/>
          <p:cNvPicPr>
            <a:picLocks noChangeAspect="1" noChangeArrowheads="1"/>
          </p:cNvPicPr>
          <p:nvPr/>
        </p:nvPicPr>
        <p:blipFill>
          <a:blip r:embed="rId2"/>
          <a:srcRect/>
          <a:stretch>
            <a:fillRect/>
          </a:stretch>
        </p:blipFill>
        <p:spPr bwMode="auto">
          <a:xfrm>
            <a:off x="0" y="0"/>
            <a:ext cx="9552858" cy="6858000"/>
          </a:xfrm>
          <a:prstGeom prst="rect">
            <a:avLst/>
          </a:prstGeom>
          <a:noFill/>
        </p:spPr>
      </p:pic>
    </p:spTree>
  </p:cSld>
  <p:clrMapOvr>
    <a:masterClrMapping/>
  </p:clrMapOvr>
  <p:transition advTm="7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1281de1da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PICT0704 El Fangar_ Dunas y espejismos III con faro.JPG"/>
          <p:cNvPicPr>
            <a:picLocks noChangeAspect="1" noChangeArrowheads="1"/>
          </p:cNvPicPr>
          <p:nvPr/>
        </p:nvPicPr>
        <p:blipFill>
          <a:blip r:embed="rId2"/>
          <a:srcRect/>
          <a:stretch>
            <a:fillRect/>
          </a:stretch>
        </p:blipFill>
        <p:spPr bwMode="auto">
          <a:xfrm>
            <a:off x="-928726" y="-323850"/>
            <a:ext cx="15240000" cy="7181850"/>
          </a:xfrm>
          <a:prstGeom prst="rect">
            <a:avLst/>
          </a:prstGeom>
          <a:noFill/>
        </p:spPr>
      </p:pic>
    </p:spTree>
  </p:cSld>
  <p:clrMapOvr>
    <a:masterClrMapping/>
  </p:clrMapOvr>
  <p:transition advTm="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choteljerid2.jpg"/>
          <p:cNvPicPr>
            <a:picLocks noChangeAspect="1" noChangeArrowheads="1"/>
          </p:cNvPicPr>
          <p:nvPr/>
        </p:nvPicPr>
        <p:blipFill>
          <a:blip r:embed="rId2"/>
          <a:srcRect/>
          <a:stretch>
            <a:fillRect/>
          </a:stretch>
        </p:blipFill>
        <p:spPr bwMode="auto">
          <a:xfrm>
            <a:off x="0" y="0"/>
            <a:ext cx="9433775" cy="6858000"/>
          </a:xfrm>
          <a:prstGeom prst="rect">
            <a:avLst/>
          </a:prstGeom>
          <a:noFill/>
        </p:spPr>
      </p:pic>
    </p:spTree>
  </p:cSld>
  <p:clrMapOvr>
    <a:masterClrMapping/>
  </p:clrMapOvr>
  <p:transition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Alaska-320x210.jpg"/>
          <p:cNvPicPr>
            <a:picLocks noChangeAspect="1" noChangeArrowheads="1"/>
          </p:cNvPicPr>
          <p:nvPr/>
        </p:nvPicPr>
        <p:blipFill>
          <a:blip r:embed="rId2"/>
          <a:srcRect/>
          <a:stretch>
            <a:fillRect/>
          </a:stretch>
        </p:blipFill>
        <p:spPr bwMode="auto">
          <a:xfrm>
            <a:off x="-1" y="0"/>
            <a:ext cx="9144027" cy="6858000"/>
          </a:xfrm>
          <a:prstGeom prst="rect">
            <a:avLst/>
          </a:prstGeom>
          <a:noFill/>
        </p:spPr>
      </p:pic>
    </p:spTree>
  </p:cSld>
  <p:clrMapOvr>
    <a:masterClrMapping/>
  </p:clrMapOvr>
  <p:transition advTm="5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Espejismo%20Superior.jpg"/>
          <p:cNvPicPr>
            <a:picLocks noChangeAspect="1" noChangeArrowheads="1"/>
          </p:cNvPicPr>
          <p:nvPr/>
        </p:nvPicPr>
        <p:blipFill>
          <a:blip r:embed="rId2"/>
          <a:srcRect/>
          <a:stretch>
            <a:fillRect/>
          </a:stretch>
        </p:blipFill>
        <p:spPr bwMode="auto">
          <a:xfrm>
            <a:off x="0" y="0"/>
            <a:ext cx="9222856" cy="6858000"/>
          </a:xfrm>
          <a:prstGeom prst="rect">
            <a:avLst/>
          </a:prstGeom>
          <a:noFill/>
        </p:spPr>
      </p:pic>
    </p:spTree>
  </p:cSld>
  <p:clrMapOvr>
    <a:masterClrMapping/>
  </p:clrMapOvr>
  <p:transition advTm="8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spejismo-inferior.jpg"/>
          <p:cNvPicPr>
            <a:picLocks noChangeAspect="1" noChangeArrowheads="1"/>
          </p:cNvPicPr>
          <p:nvPr/>
        </p:nvPicPr>
        <p:blipFill>
          <a:blip r:embed="rId2"/>
          <a:srcRect/>
          <a:stretch>
            <a:fillRect/>
          </a:stretch>
        </p:blipFill>
        <p:spPr bwMode="auto">
          <a:xfrm>
            <a:off x="1071538" y="1000108"/>
            <a:ext cx="7429520" cy="4945126"/>
          </a:xfrm>
          <a:prstGeom prst="rect">
            <a:avLst/>
          </a:prstGeom>
          <a:noFill/>
        </p:spPr>
      </p:pic>
    </p:spTree>
  </p:cSld>
  <p:clrMapOvr>
    <a:masterClrMapping/>
  </p:clrMapOvr>
  <p:transition advTm="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20623784.jpg"/>
          <p:cNvPicPr>
            <a:picLocks noChangeAspect="1" noChangeArrowheads="1"/>
          </p:cNvPicPr>
          <p:nvPr/>
        </p:nvPicPr>
        <p:blipFill>
          <a:blip r:embed="rId2"/>
          <a:srcRect/>
          <a:stretch>
            <a:fillRect/>
          </a:stretch>
        </p:blipFill>
        <p:spPr bwMode="auto">
          <a:xfrm>
            <a:off x="-127000" y="-228600"/>
            <a:ext cx="9753600" cy="7315200"/>
          </a:xfrm>
          <a:prstGeom prst="rect">
            <a:avLst/>
          </a:prstGeom>
          <a:noFill/>
        </p:spPr>
      </p:pic>
    </p:spTree>
  </p:cSld>
  <p:clrMapOvr>
    <a:masterClrMapping/>
  </p:clrMapOvr>
  <p:transition advTm="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espejismocopia.jpg"/>
          <p:cNvPicPr>
            <a:picLocks noChangeAspect="1" noChangeArrowheads="1"/>
          </p:cNvPicPr>
          <p:nvPr/>
        </p:nvPicPr>
        <p:blipFill>
          <a:blip r:embed="rId2"/>
          <a:srcRect/>
          <a:stretch>
            <a:fillRect/>
          </a:stretch>
        </p:blipFill>
        <p:spPr bwMode="auto">
          <a:xfrm>
            <a:off x="1" y="357166"/>
            <a:ext cx="9144000" cy="6500834"/>
          </a:xfrm>
          <a:prstGeom prst="rect">
            <a:avLst/>
          </a:prstGeom>
          <a:noFill/>
        </p:spPr>
      </p:pic>
    </p:spTree>
  </p:cSld>
  <p:clrMapOvr>
    <a:masterClrMapping/>
  </p:clrMapOvr>
  <p:transition advTm="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MM.jpg"/>
          <p:cNvPicPr>
            <a:picLocks noChangeAspect="1" noChangeArrowheads="1"/>
          </p:cNvPicPr>
          <p:nvPr/>
        </p:nvPicPr>
        <p:blipFill>
          <a:blip r:embed="rId2"/>
          <a:srcRect/>
          <a:stretch>
            <a:fillRect/>
          </a:stretch>
        </p:blipFill>
        <p:spPr bwMode="auto">
          <a:xfrm>
            <a:off x="0" y="0"/>
            <a:ext cx="9144000" cy="7019317"/>
          </a:xfrm>
          <a:prstGeom prst="rect">
            <a:avLst/>
          </a:prstGeom>
          <a:noFill/>
        </p:spPr>
      </p:pic>
    </p:spTree>
  </p:cSld>
  <p:clrMapOvr>
    <a:masterClrMapping/>
  </p:clrMapOvr>
  <p:transition advTm="5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tumblr_malurwxsuG1ryezymo1_1280.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Espej1.jpg"/>
          <p:cNvPicPr>
            <a:picLocks noChangeAspect="1" noChangeArrowheads="1"/>
          </p:cNvPicPr>
          <p:nvPr/>
        </p:nvPicPr>
        <p:blipFill>
          <a:blip r:embed="rId2"/>
          <a:srcRect/>
          <a:stretch>
            <a:fillRect/>
          </a:stretch>
        </p:blipFill>
        <p:spPr bwMode="auto">
          <a:xfrm>
            <a:off x="0" y="0"/>
            <a:ext cx="9177372" cy="6858000"/>
          </a:xfrm>
          <a:prstGeom prst="rect">
            <a:avLst/>
          </a:prstGeom>
          <a:noFill/>
        </p:spPr>
      </p:pic>
    </p:spTree>
  </p:cSld>
  <p:clrMapOvr>
    <a:masterClrMapping/>
  </p:clrMapOvr>
  <p:transition advTm="5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Documents and Settings\Dell\Escritorio\imagesCAM8ICWK.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Dell\Escritorio\espejismo[1].jpg"/>
          <p:cNvPicPr>
            <a:picLocks noChangeAspect="1" noChangeArrowheads="1"/>
          </p:cNvPicPr>
          <p:nvPr/>
        </p:nvPicPr>
        <p:blipFill>
          <a:blip r:embed="rId2"/>
          <a:srcRect/>
          <a:stretch>
            <a:fillRect/>
          </a:stretch>
        </p:blipFill>
        <p:spPr bwMode="auto">
          <a:xfrm>
            <a:off x="0" y="0"/>
            <a:ext cx="9177650" cy="7143776"/>
          </a:xfrm>
          <a:prstGeom prst="rect">
            <a:avLst/>
          </a:prstGeom>
          <a:noFill/>
        </p:spPr>
      </p:pic>
    </p:spTree>
  </p:cSld>
  <p:clrMapOvr>
    <a:masterClrMapping/>
  </p:clrMapOvr>
  <p:transition advTm="5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QQ.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advTm="5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Documents and Settings\Dell\Escritorio\espejismo-lunar.jpg"/>
          <p:cNvPicPr>
            <a:picLocks noChangeAspect="1" noChangeArrowheads="1"/>
          </p:cNvPicPr>
          <p:nvPr/>
        </p:nvPicPr>
        <p:blipFill>
          <a:blip r:embed="rId2"/>
          <a:srcRect/>
          <a:stretch>
            <a:fillRect/>
          </a:stretch>
        </p:blipFill>
        <p:spPr bwMode="auto">
          <a:xfrm>
            <a:off x="-1571667" y="0"/>
            <a:ext cx="10739504" cy="6858000"/>
          </a:xfrm>
          <a:prstGeom prst="rect">
            <a:avLst/>
          </a:prstGeom>
          <a:noFill/>
        </p:spPr>
      </p:pic>
    </p:spTree>
  </p:cSld>
  <p:clrMapOvr>
    <a:masterClrMapping/>
  </p:clrMapOvr>
  <p:transition advTm="5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1000108"/>
            <a:ext cx="6500858" cy="4708981"/>
          </a:xfrm>
          <a:prstGeom prst="rect">
            <a:avLst/>
          </a:prstGeom>
        </p:spPr>
        <p:txBody>
          <a:bodyPr wrap="square">
            <a:spAutoFit/>
          </a:bodyPr>
          <a:lstStyle/>
          <a:p>
            <a:pPr algn="ctr"/>
            <a:r>
              <a:rPr lang="es-ES" sz="2000" b="1" i="1" dirty="0" smtClean="0"/>
              <a:t>El rayo verde, visible cuando el Sol desaparece en el horizonte si el tiempo es claro, y de preferencia en la orilla del mar, ha sido muy discutido. Se atribuye a un fenómeno de dispersión que acompaña al de refracción. En efecto, el disco solar aparece rodeado de una aureola verde en el momento de su ocaso: una vez que el Sol ha desaparecido, hay un instante en el cual sólo es visible una aureola y entonces se tiene el rayo verde </a:t>
            </a:r>
            <a:r>
              <a:rPr lang="es-ES" sz="2000" b="1" i="1" dirty="0" smtClean="0"/>
              <a:t>.</a:t>
            </a:r>
            <a:r>
              <a:rPr lang="es-ES" sz="2000" b="1" i="1" dirty="0" smtClean="0"/>
              <a:t> </a:t>
            </a:r>
            <a:r>
              <a:rPr lang="es-ES" sz="2000" b="1" i="1" dirty="0" smtClean="0"/>
              <a:t>En el fondo, el rayo verde es un fenómeno fisiológico que el ojo exagera por contraste con la tinta roja del Sol poniente, a la cual sucede de un modo inmediato. Se observa también a la salida del Sol. El mar no desempeña papel alguno en este fenómeno, pero facilita la observación del mismo.</a:t>
            </a:r>
            <a:endParaRPr lang="es-ES" sz="2000" b="1" i="1" dirty="0"/>
          </a:p>
        </p:txBody>
      </p:sp>
      <p:pic>
        <p:nvPicPr>
          <p:cNvPr id="3" name="Picture 2" descr="C:\Documents and Settings\Dell\Escritorio\rayo-verde.jpg"/>
          <p:cNvPicPr>
            <a:picLocks noChangeAspect="1" noChangeArrowheads="1"/>
          </p:cNvPicPr>
          <p:nvPr/>
        </p:nvPicPr>
        <p:blipFill>
          <a:blip r:embed="rId2"/>
          <a:srcRect r="3031"/>
          <a:stretch>
            <a:fillRect/>
          </a:stretch>
        </p:blipFill>
        <p:spPr bwMode="auto">
          <a:xfrm>
            <a:off x="0" y="0"/>
            <a:ext cx="9144000" cy="6977635"/>
          </a:xfrm>
          <a:prstGeom prst="rect">
            <a:avLst/>
          </a:prstGeom>
          <a:noFill/>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strVal val="ppt_h"/>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ayo-verde.jpg"/>
          <p:cNvPicPr>
            <a:picLocks noChangeAspect="1" noChangeArrowheads="1"/>
          </p:cNvPicPr>
          <p:nvPr/>
        </p:nvPicPr>
        <p:blipFill>
          <a:blip r:embed="rId2"/>
          <a:srcRect/>
          <a:stretch>
            <a:fillRect/>
          </a:stretch>
        </p:blipFill>
        <p:spPr bwMode="auto">
          <a:xfrm>
            <a:off x="0" y="0"/>
            <a:ext cx="9429784" cy="6977635"/>
          </a:xfrm>
          <a:prstGeom prst="rect">
            <a:avLst/>
          </a:prstGeom>
          <a:noFill/>
        </p:spPr>
      </p:pic>
    </p:spTree>
  </p:cSld>
  <p:clrMapOvr>
    <a:masterClrMapping/>
  </p:clrMapOvr>
  <p:transition advTm="5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Inferior_Mirage_green_flash.jpg"/>
          <p:cNvPicPr>
            <a:picLocks noChangeAspect="1" noChangeArrowheads="1"/>
          </p:cNvPicPr>
          <p:nvPr/>
        </p:nvPicPr>
        <p:blipFill>
          <a:blip r:embed="rId2"/>
          <a:srcRect/>
          <a:stretch>
            <a:fillRect/>
          </a:stretch>
        </p:blipFill>
        <p:spPr bwMode="auto">
          <a:xfrm>
            <a:off x="0" y="0"/>
            <a:ext cx="9534519" cy="7023100"/>
          </a:xfrm>
          <a:prstGeom prst="rect">
            <a:avLst/>
          </a:prstGeom>
          <a:noFill/>
        </p:spPr>
      </p:pic>
    </p:spTree>
  </p:cSld>
  <p:clrMapOvr>
    <a:masterClrMapping/>
  </p:clrMapOvr>
  <p:transition advTm="5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espejismo_solar_cowle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espejismo.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QQQQ.jpg"/>
          <p:cNvPicPr>
            <a:picLocks noChangeAspect="1" noChangeArrowheads="1"/>
          </p:cNvPicPr>
          <p:nvPr/>
        </p:nvPicPr>
        <p:blipFill>
          <a:blip r:embed="rId2"/>
          <a:srcRect/>
          <a:stretch>
            <a:fillRect/>
          </a:stretch>
        </p:blipFill>
        <p:spPr bwMode="auto">
          <a:xfrm>
            <a:off x="-1" y="0"/>
            <a:ext cx="9244877" cy="6858000"/>
          </a:xfrm>
          <a:prstGeom prst="rect">
            <a:avLst/>
          </a:prstGeom>
          <a:noFill/>
        </p:spPr>
      </p:pic>
    </p:spTree>
  </p:cSld>
  <p:clrMapOvr>
    <a:masterClrMapping/>
  </p:clrMapOvr>
  <p:transition advTm="5000"/>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6a0105371bb32c970b0120a90385f7970b-750w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286248" y="285728"/>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SPEJISM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ESPEJISMO.pptx</Template>
  <TotalTime>41</TotalTime>
  <Words>1299</Words>
  <Application>Microsoft Office PowerPoint</Application>
  <PresentationFormat>Presentación en pantalla (4:3)</PresentationFormat>
  <Paragraphs>49</Paragraphs>
  <Slides>74</Slides>
  <Notes>2</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ESPEJISMO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2014-01-12T15:54:10Z</dcterms:created>
  <dcterms:modified xsi:type="dcterms:W3CDTF">2014-01-12T16:35:28Z</dcterms:modified>
</cp:coreProperties>
</file>