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84" r:id="rId3"/>
    <p:sldId id="289" r:id="rId4"/>
    <p:sldId id="283" r:id="rId5"/>
    <p:sldId id="308" r:id="rId6"/>
    <p:sldId id="328" r:id="rId7"/>
    <p:sldId id="329" r:id="rId8"/>
    <p:sldId id="309" r:id="rId9"/>
    <p:sldId id="320" r:id="rId10"/>
    <p:sldId id="313" r:id="rId11"/>
    <p:sldId id="314" r:id="rId12"/>
    <p:sldId id="280" r:id="rId13"/>
    <p:sldId id="315" r:id="rId14"/>
    <p:sldId id="323" r:id="rId15"/>
    <p:sldId id="276" r:id="rId16"/>
    <p:sldId id="316" r:id="rId17"/>
    <p:sldId id="321" r:id="rId18"/>
    <p:sldId id="317" r:id="rId19"/>
    <p:sldId id="327" r:id="rId20"/>
    <p:sldId id="311" r:id="rId21"/>
    <p:sldId id="322" r:id="rId22"/>
    <p:sldId id="325" r:id="rId23"/>
    <p:sldId id="318" r:id="rId24"/>
    <p:sldId id="324" r:id="rId25"/>
    <p:sldId id="326" r:id="rId26"/>
    <p:sldId id="319" r:id="rId27"/>
    <p:sldId id="292" r:id="rId28"/>
    <p:sldId id="330"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q64OTTT1FKjhR8hAkWtbQ==" hashData="a2EohHKWarlCov1tU6CfBFvku6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22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615" autoAdjust="0"/>
    <p:restoredTop sz="86364" autoAdjust="0"/>
  </p:normalViewPr>
  <p:slideViewPr>
    <p:cSldViewPr>
      <p:cViewPr varScale="1">
        <p:scale>
          <a:sx n="72" d="100"/>
          <a:sy n="72" d="100"/>
        </p:scale>
        <p:origin x="-936" y="-8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E6B7AC-DA52-4750-BD0D-64053EEF0B87}" type="datetimeFigureOut">
              <a:rPr lang="es-ES" smtClean="0"/>
              <a:pPr/>
              <a:t>10/03/2015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02C10E-8493-4431-8E18-55065AB3A7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10/03/2015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alpha val="63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A04D-9395-4D56-A71F-8C58ACA34194}" type="datetimeFigureOut">
              <a:rPr lang="es-ES" smtClean="0"/>
              <a:pPr/>
              <a:t>10/03/2015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25A88-957C-4A9C-9FC1-D0176185CF6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pn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35.jpeg"/><Relationship Id="rId4" Type="http://schemas.openxmlformats.org/officeDocument/2006/relationships/image" Target="../media/image4.gif"/></Relationships>
</file>

<file path=ppt/slides/_rels/slide27.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1.png"/><Relationship Id="rId18" Type="http://schemas.openxmlformats.org/officeDocument/2006/relationships/image" Target="../media/image4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7.png"/><Relationship Id="rId11" Type="http://schemas.openxmlformats.org/officeDocument/2006/relationships/image" Target="../media/image40.png"/><Relationship Id="rId5" Type="http://schemas.openxmlformats.org/officeDocument/2006/relationships/hyperlink" Target="http://www.mispps.com/" TargetMode="External"/><Relationship Id="rId15" Type="http://schemas.openxmlformats.org/officeDocument/2006/relationships/image" Target="../media/image42.png"/><Relationship Id="rId10" Type="http://schemas.openxmlformats.org/officeDocument/2006/relationships/hyperlink" Target="https://www.facebook.com/mispps" TargetMode="External"/><Relationship Id="rId4" Type="http://schemas.openxmlformats.org/officeDocument/2006/relationships/image" Target="../media/image36.png"/><Relationship Id="rId9" Type="http://schemas.openxmlformats.org/officeDocument/2006/relationships/image" Target="../media/image3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Dell\Escritorio\RRE.bmp"/>
          <p:cNvPicPr>
            <a:picLocks noChangeAspect="1" noChangeArrowheads="1"/>
          </p:cNvPicPr>
          <p:nvPr/>
        </p:nvPicPr>
        <p:blipFill>
          <a:blip r:embed="rId4" cstate="print"/>
          <a:srcRect/>
          <a:stretch>
            <a:fillRect/>
          </a:stretch>
        </p:blipFill>
        <p:spPr bwMode="auto">
          <a:xfrm>
            <a:off x="0" y="0"/>
            <a:ext cx="9144000" cy="6858000"/>
          </a:xfrm>
          <a:prstGeom prst="rect">
            <a:avLst/>
          </a:prstGeom>
          <a:noFill/>
        </p:spPr>
      </p:pic>
      <p:pic>
        <p:nvPicPr>
          <p:cNvPr id="17" name="Picture 3" descr="illusion-015"/>
          <p:cNvPicPr>
            <a:picLocks noChangeAspect="1" noChangeArrowheads="1" noCrop="1"/>
          </p:cNvPicPr>
          <p:nvPr/>
        </p:nvPicPr>
        <p:blipFill>
          <a:blip r:embed="rId5" cstate="print">
            <a:duotone>
              <a:schemeClr val="accent6">
                <a:shade val="45000"/>
                <a:satMod val="135000"/>
              </a:schemeClr>
              <a:prstClr val="white"/>
            </a:duotone>
            <a:lum bright="43000"/>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1403648"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1556792"/>
            <a:ext cx="6887688" cy="3785652"/>
          </a:xfrm>
          <a:prstGeom prst="rect">
            <a:avLst/>
          </a:prstGeom>
        </p:spPr>
        <p:txBody>
          <a:bodyPr wrap="square">
            <a:spAutoFit/>
          </a:bodyPr>
          <a:lstStyle/>
          <a:p>
            <a:pPr algn="ctr"/>
            <a:r>
              <a:rPr lang="es-ES" sz="80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oper Black" pitchFamily="18" charset="0"/>
              </a:rPr>
              <a:t>ENTIENDES </a:t>
            </a:r>
          </a:p>
          <a:p>
            <a:pPr algn="ctr"/>
            <a:r>
              <a:rPr lang="es-ES" sz="80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oper Black" pitchFamily="18" charset="0"/>
              </a:rPr>
              <a:t>TUS  SUEÑOS</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7000">
    <p:dissolve/>
    <p:sndAc>
      <p:stSnd loop="1">
        <p:snd r:embed="rId3" name="Kitaro - Dawn-Rising Sun__CamilleSkaff(bibliote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10-cosas-que-no-sabias-sobre-los-suenos.jpg"/>
          <p:cNvPicPr>
            <a:picLocks noChangeAspect="1" noChangeArrowheads="1"/>
          </p:cNvPicPr>
          <p:nvPr/>
        </p:nvPicPr>
        <p:blipFill>
          <a:blip r:embed="rId2" cstate="print"/>
          <a:srcRect/>
          <a:stretch>
            <a:fillRect/>
          </a:stretch>
        </p:blipFill>
        <p:spPr bwMode="auto">
          <a:xfrm>
            <a:off x="0" y="0"/>
            <a:ext cx="9193574" cy="6858000"/>
          </a:xfrm>
          <a:prstGeom prst="rect">
            <a:avLst/>
          </a:prstGeom>
          <a:noFill/>
        </p:spPr>
      </p:pic>
      <p:sp>
        <p:nvSpPr>
          <p:cNvPr id="9" name="8 Proceso"/>
          <p:cNvSpPr/>
          <p:nvPr/>
        </p:nvSpPr>
        <p:spPr>
          <a:xfrm>
            <a:off x="0" y="0"/>
            <a:ext cx="971550" cy="6858000"/>
          </a:xfrm>
          <a:prstGeom prst="flowChartProcess">
            <a:avLst/>
          </a:prstGeom>
          <a:solidFill>
            <a:srgbClr val="FFC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roceso"/>
          <p:cNvSpPr/>
          <p:nvPr/>
        </p:nvSpPr>
        <p:spPr>
          <a:xfrm>
            <a:off x="971550" y="0"/>
            <a:ext cx="936625" cy="6858000"/>
          </a:xfrm>
          <a:prstGeom prst="flowChartProcess">
            <a:avLst/>
          </a:prstGeom>
          <a:solidFill>
            <a:srgbClr val="FFFF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roceso"/>
          <p:cNvSpPr/>
          <p:nvPr/>
        </p:nvSpPr>
        <p:spPr>
          <a:xfrm>
            <a:off x="1908175" y="0"/>
            <a:ext cx="1079500" cy="6858000"/>
          </a:xfrm>
          <a:prstGeom prst="flowChartProcess">
            <a:avLst/>
          </a:prstGeom>
          <a:solidFill>
            <a:srgbClr val="FFC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roceso"/>
          <p:cNvSpPr/>
          <p:nvPr/>
        </p:nvSpPr>
        <p:spPr>
          <a:xfrm>
            <a:off x="4000496" y="0"/>
            <a:ext cx="1081087" cy="6838950"/>
          </a:xfrm>
          <a:prstGeom prst="flowChartProcess">
            <a:avLst/>
          </a:prstGeom>
          <a:solidFill>
            <a:srgbClr val="FFC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roceso"/>
          <p:cNvSpPr/>
          <p:nvPr/>
        </p:nvSpPr>
        <p:spPr>
          <a:xfrm>
            <a:off x="5076825" y="0"/>
            <a:ext cx="1008063" cy="6858000"/>
          </a:xfrm>
          <a:prstGeom prst="flowChartProcess">
            <a:avLst/>
          </a:prstGeom>
          <a:solidFill>
            <a:srgbClr val="FFFF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roceso"/>
          <p:cNvSpPr/>
          <p:nvPr/>
        </p:nvSpPr>
        <p:spPr>
          <a:xfrm>
            <a:off x="6084888" y="0"/>
            <a:ext cx="1008062" cy="6858000"/>
          </a:xfrm>
          <a:prstGeom prst="flowChartProcess">
            <a:avLst/>
          </a:prstGeom>
          <a:solidFill>
            <a:srgbClr val="FFC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roceso"/>
          <p:cNvSpPr/>
          <p:nvPr/>
        </p:nvSpPr>
        <p:spPr>
          <a:xfrm>
            <a:off x="7092280" y="0"/>
            <a:ext cx="1003300" cy="6858000"/>
          </a:xfrm>
          <a:prstGeom prst="flowChartProcess">
            <a:avLst/>
          </a:prstGeom>
          <a:solidFill>
            <a:srgbClr val="FFFF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Proceso"/>
          <p:cNvSpPr/>
          <p:nvPr/>
        </p:nvSpPr>
        <p:spPr>
          <a:xfrm>
            <a:off x="8101013" y="0"/>
            <a:ext cx="1042987" cy="6858000"/>
          </a:xfrm>
          <a:prstGeom prst="flowChartProcess">
            <a:avLst/>
          </a:prstGeom>
          <a:solidFill>
            <a:srgbClr val="FFC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Proceso"/>
          <p:cNvSpPr/>
          <p:nvPr/>
        </p:nvSpPr>
        <p:spPr>
          <a:xfrm>
            <a:off x="2987824" y="0"/>
            <a:ext cx="1008633" cy="6858000"/>
          </a:xfrm>
          <a:prstGeom prst="flowChartProcess">
            <a:avLst/>
          </a:prstGeom>
          <a:solidFill>
            <a:srgbClr val="FFFF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251520" y="260648"/>
            <a:ext cx="8460432" cy="1200329"/>
          </a:xfrm>
          <a:prstGeom prst="rect">
            <a:avLst/>
          </a:prstGeom>
        </p:spPr>
        <p:txBody>
          <a:bodyPr wrap="square">
            <a:spAutoFit/>
          </a:bodyPr>
          <a:lstStyle/>
          <a:p>
            <a:pPr algn="ctr"/>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Los sueños son tema de especulación y teorías que no llegan a nada. Todos creemos entenderlos y al mismo tiempo no tener idea de qué pasa en ellos, pero hay ciertos datos que se relacionan con los sueños de todas las personas, siendo algunos tan inexplicables como los mismos sueños. Conozcamos estos datos sobre los sueños...</a:t>
            </a:r>
            <a:endParaRPr lang="es-ES"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3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9"/>
                                        </p:tgtEl>
                                        <p:attrNameLst>
                                          <p:attrName>ppt_x</p:attrName>
                                        </p:attrNameLst>
                                      </p:cBhvr>
                                      <p:tavLst>
                                        <p:tav tm="0">
                                          <p:val>
                                            <p:strVal val="ppt_x"/>
                                          </p:val>
                                        </p:tav>
                                        <p:tav tm="100000">
                                          <p:val>
                                            <p:strVal val="ppt_x"/>
                                          </p:val>
                                        </p:tav>
                                      </p:tavLst>
                                    </p:anim>
                                    <p:anim calcmode="lin" valueType="num">
                                      <p:cBhvr additive="base">
                                        <p:cTn id="7" dur="5000"/>
                                        <p:tgtEl>
                                          <p:spTgt spid="9"/>
                                        </p:tgtEl>
                                        <p:attrNameLst>
                                          <p:attrName>ppt_y</p:attrName>
                                        </p:attrNameLst>
                                      </p:cBhvr>
                                      <p:tavLst>
                                        <p:tav tm="0">
                                          <p:val>
                                            <p:strVal val="ppt_y"/>
                                          </p:val>
                                        </p:tav>
                                        <p:tav tm="100000">
                                          <p:val>
                                            <p:strVal val="1+ppt_h/2"/>
                                          </p:val>
                                        </p:tav>
                                      </p:tavLst>
                                    </p:anim>
                                    <p:set>
                                      <p:cBhvr>
                                        <p:cTn id="8" dur="1" fill="hold">
                                          <p:stCondLst>
                                            <p:cond delay="4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10"/>
                                        </p:tgtEl>
                                        <p:attrNameLst>
                                          <p:attrName>ppt_x</p:attrName>
                                        </p:attrNameLst>
                                      </p:cBhvr>
                                      <p:tavLst>
                                        <p:tav tm="0">
                                          <p:val>
                                            <p:strVal val="ppt_x"/>
                                          </p:val>
                                        </p:tav>
                                        <p:tav tm="100000">
                                          <p:val>
                                            <p:strVal val="ppt_x"/>
                                          </p:val>
                                        </p:tav>
                                      </p:tavLst>
                                    </p:anim>
                                    <p:anim calcmode="lin" valueType="num">
                                      <p:cBhvr additive="base">
                                        <p:cTn id="11" dur="5000"/>
                                        <p:tgtEl>
                                          <p:spTgt spid="10"/>
                                        </p:tgtEl>
                                        <p:attrNameLst>
                                          <p:attrName>ppt_y</p:attrName>
                                        </p:attrNameLst>
                                      </p:cBhvr>
                                      <p:tavLst>
                                        <p:tav tm="0">
                                          <p:val>
                                            <p:strVal val="ppt_y"/>
                                          </p:val>
                                        </p:tav>
                                        <p:tav tm="100000">
                                          <p:val>
                                            <p:strVal val="0-ppt_h/2"/>
                                          </p:val>
                                        </p:tav>
                                      </p:tavLst>
                                    </p:anim>
                                    <p:set>
                                      <p:cBhvr>
                                        <p:cTn id="12" dur="1" fill="hold">
                                          <p:stCondLst>
                                            <p:cond delay="4999"/>
                                          </p:stCondLst>
                                        </p:cTn>
                                        <p:tgtEl>
                                          <p:spTgt spid="10"/>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0"/>
                                        <p:tgtEl>
                                          <p:spTgt spid="15"/>
                                        </p:tgtEl>
                                        <p:attrNameLst>
                                          <p:attrName>ppt_x</p:attrName>
                                        </p:attrNameLst>
                                      </p:cBhvr>
                                      <p:tavLst>
                                        <p:tav tm="0">
                                          <p:val>
                                            <p:strVal val="ppt_x"/>
                                          </p:val>
                                        </p:tav>
                                        <p:tav tm="100000">
                                          <p:val>
                                            <p:strVal val="ppt_x"/>
                                          </p:val>
                                        </p:tav>
                                      </p:tavLst>
                                    </p:anim>
                                    <p:anim calcmode="lin" valueType="num">
                                      <p:cBhvr additive="base">
                                        <p:cTn id="19" dur="5000"/>
                                        <p:tgtEl>
                                          <p:spTgt spid="15"/>
                                        </p:tgtEl>
                                        <p:attrNameLst>
                                          <p:attrName>ppt_y</p:attrName>
                                        </p:attrNameLst>
                                      </p:cBhvr>
                                      <p:tavLst>
                                        <p:tav tm="0">
                                          <p:val>
                                            <p:strVal val="ppt_y"/>
                                          </p:val>
                                        </p:tav>
                                        <p:tav tm="100000">
                                          <p:val>
                                            <p:strVal val="1+ppt_h/2"/>
                                          </p:val>
                                        </p:tav>
                                      </p:tavLst>
                                    </p:anim>
                                    <p:set>
                                      <p:cBhvr>
                                        <p:cTn id="20" dur="1" fill="hold">
                                          <p:stCondLst>
                                            <p:cond delay="4999"/>
                                          </p:stCondLst>
                                        </p:cTn>
                                        <p:tgtEl>
                                          <p:spTgt spid="15"/>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16"/>
                                        </p:tgtEl>
                                        <p:attrNameLst>
                                          <p:attrName>ppt_x</p:attrName>
                                        </p:attrNameLst>
                                      </p:cBhvr>
                                      <p:tavLst>
                                        <p:tav tm="0">
                                          <p:val>
                                            <p:strVal val="ppt_x"/>
                                          </p:val>
                                        </p:tav>
                                        <p:tav tm="100000">
                                          <p:val>
                                            <p:strVal val="ppt_x"/>
                                          </p:val>
                                        </p:tav>
                                      </p:tavLst>
                                    </p:anim>
                                    <p:anim calcmode="lin" valueType="num">
                                      <p:cBhvr additive="base">
                                        <p:cTn id="23" dur="5000"/>
                                        <p:tgtEl>
                                          <p:spTgt spid="16"/>
                                        </p:tgtEl>
                                        <p:attrNameLst>
                                          <p:attrName>ppt_y</p:attrName>
                                        </p:attrNameLst>
                                      </p:cBhvr>
                                      <p:tavLst>
                                        <p:tav tm="0">
                                          <p:val>
                                            <p:strVal val="ppt_y"/>
                                          </p:val>
                                        </p:tav>
                                        <p:tav tm="100000">
                                          <p:val>
                                            <p:strVal val="0-ppt_h/2"/>
                                          </p:val>
                                        </p:tav>
                                      </p:tavLst>
                                    </p:anim>
                                    <p:set>
                                      <p:cBhvr>
                                        <p:cTn id="24" dur="1" fill="hold">
                                          <p:stCondLst>
                                            <p:cond delay="4999"/>
                                          </p:stCondLst>
                                        </p:cTn>
                                        <p:tgtEl>
                                          <p:spTgt spid="16"/>
                                        </p:tgtEl>
                                        <p:attrNameLst>
                                          <p:attrName>style.visibility</p:attrName>
                                        </p:attrNameLst>
                                      </p:cBhvr>
                                      <p:to>
                                        <p:strVal val="hidden"/>
                                      </p:to>
                                    </p:set>
                                  </p:childTnLst>
                                </p:cTn>
                              </p:par>
                              <p:par>
                                <p:cTn id="25" presetID="2" presetClass="exit" presetSubtype="4" fill="hold" nodeType="withEffect">
                                  <p:stCondLst>
                                    <p:cond delay="0"/>
                                  </p:stCondLst>
                                  <p:childTnLst>
                                    <p:anim calcmode="lin" valueType="num">
                                      <p:cBhvr additive="base">
                                        <p:cTn id="26" dur="5000"/>
                                        <p:tgtEl>
                                          <p:spTgt spid="17"/>
                                        </p:tgtEl>
                                        <p:attrNameLst>
                                          <p:attrName>ppt_x</p:attrName>
                                        </p:attrNameLst>
                                      </p:cBhvr>
                                      <p:tavLst>
                                        <p:tav tm="0">
                                          <p:val>
                                            <p:strVal val="ppt_x"/>
                                          </p:val>
                                        </p:tav>
                                        <p:tav tm="100000">
                                          <p:val>
                                            <p:strVal val="ppt_x"/>
                                          </p:val>
                                        </p:tav>
                                      </p:tavLst>
                                    </p:anim>
                                    <p:anim calcmode="lin" valueType="num">
                                      <p:cBhvr additive="base">
                                        <p:cTn id="27" dur="5000"/>
                                        <p:tgtEl>
                                          <p:spTgt spid="17"/>
                                        </p:tgtEl>
                                        <p:attrNameLst>
                                          <p:attrName>ppt_y</p:attrName>
                                        </p:attrNameLst>
                                      </p:cBhvr>
                                      <p:tavLst>
                                        <p:tav tm="0">
                                          <p:val>
                                            <p:strVal val="ppt_y"/>
                                          </p:val>
                                        </p:tav>
                                        <p:tav tm="100000">
                                          <p:val>
                                            <p:strVal val="1+ppt_h/2"/>
                                          </p:val>
                                        </p:tav>
                                      </p:tavLst>
                                    </p:anim>
                                    <p:set>
                                      <p:cBhvr>
                                        <p:cTn id="28" dur="1" fill="hold">
                                          <p:stCondLst>
                                            <p:cond delay="4999"/>
                                          </p:stCondLst>
                                        </p:cTn>
                                        <p:tgtEl>
                                          <p:spTgt spid="17"/>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5000"/>
                                        <p:tgtEl>
                                          <p:spTgt spid="18"/>
                                        </p:tgtEl>
                                        <p:attrNameLst>
                                          <p:attrName>ppt_x</p:attrName>
                                        </p:attrNameLst>
                                      </p:cBhvr>
                                      <p:tavLst>
                                        <p:tav tm="0">
                                          <p:val>
                                            <p:strVal val="ppt_x"/>
                                          </p:val>
                                        </p:tav>
                                        <p:tav tm="100000">
                                          <p:val>
                                            <p:strVal val="ppt_x"/>
                                          </p:val>
                                        </p:tav>
                                      </p:tavLst>
                                    </p:anim>
                                    <p:anim calcmode="lin" valueType="num">
                                      <p:cBhvr additive="base">
                                        <p:cTn id="31" dur="5000"/>
                                        <p:tgtEl>
                                          <p:spTgt spid="18"/>
                                        </p:tgtEl>
                                        <p:attrNameLst>
                                          <p:attrName>ppt_y</p:attrName>
                                        </p:attrNameLst>
                                      </p:cBhvr>
                                      <p:tavLst>
                                        <p:tav tm="0">
                                          <p:val>
                                            <p:strVal val="ppt_y"/>
                                          </p:val>
                                        </p:tav>
                                        <p:tav tm="100000">
                                          <p:val>
                                            <p:strVal val="0-ppt_h/2"/>
                                          </p:val>
                                        </p:tav>
                                      </p:tavLst>
                                    </p:anim>
                                    <p:set>
                                      <p:cBhvr>
                                        <p:cTn id="32" dur="1" fill="hold">
                                          <p:stCondLst>
                                            <p:cond delay="4999"/>
                                          </p:stCondLst>
                                        </p:cTn>
                                        <p:tgtEl>
                                          <p:spTgt spid="18"/>
                                        </p:tgtEl>
                                        <p:attrNameLst>
                                          <p:attrName>style.visibility</p:attrName>
                                        </p:attrNameLst>
                                      </p:cBhvr>
                                      <p:to>
                                        <p:strVal val="hidden"/>
                                      </p:to>
                                    </p:set>
                                  </p:childTnLst>
                                </p:cTn>
                              </p:par>
                              <p:par>
                                <p:cTn id="33" presetID="2" presetClass="exit" presetSubtype="4" fill="hold" nodeType="withEffect">
                                  <p:stCondLst>
                                    <p:cond delay="0"/>
                                  </p:stCondLst>
                                  <p:childTnLst>
                                    <p:anim calcmode="lin" valueType="num">
                                      <p:cBhvr additive="base">
                                        <p:cTn id="34" dur="5000"/>
                                        <p:tgtEl>
                                          <p:spTgt spid="19"/>
                                        </p:tgtEl>
                                        <p:attrNameLst>
                                          <p:attrName>ppt_x</p:attrName>
                                        </p:attrNameLst>
                                      </p:cBhvr>
                                      <p:tavLst>
                                        <p:tav tm="0">
                                          <p:val>
                                            <p:strVal val="ppt_x"/>
                                          </p:val>
                                        </p:tav>
                                        <p:tav tm="100000">
                                          <p:val>
                                            <p:strVal val="ppt_x"/>
                                          </p:val>
                                        </p:tav>
                                      </p:tavLst>
                                    </p:anim>
                                    <p:anim calcmode="lin" valueType="num">
                                      <p:cBhvr additive="base">
                                        <p:cTn id="35" dur="5000"/>
                                        <p:tgtEl>
                                          <p:spTgt spid="19"/>
                                        </p:tgtEl>
                                        <p:attrNameLst>
                                          <p:attrName>ppt_y</p:attrName>
                                        </p:attrNameLst>
                                      </p:cBhvr>
                                      <p:tavLst>
                                        <p:tav tm="0">
                                          <p:val>
                                            <p:strVal val="ppt_y"/>
                                          </p:val>
                                        </p:tav>
                                        <p:tav tm="100000">
                                          <p:val>
                                            <p:strVal val="1+ppt_h/2"/>
                                          </p:val>
                                        </p:tav>
                                      </p:tavLst>
                                    </p:anim>
                                    <p:set>
                                      <p:cBhvr>
                                        <p:cTn id="36" dur="1" fill="hold">
                                          <p:stCondLst>
                                            <p:cond delay="4999"/>
                                          </p:stCondLst>
                                        </p:cTn>
                                        <p:tgtEl>
                                          <p:spTgt spid="19"/>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5000"/>
                                        <p:tgtEl>
                                          <p:spTgt spid="20"/>
                                        </p:tgtEl>
                                        <p:attrNameLst>
                                          <p:attrName>ppt_x</p:attrName>
                                        </p:attrNameLst>
                                      </p:cBhvr>
                                      <p:tavLst>
                                        <p:tav tm="0">
                                          <p:val>
                                            <p:strVal val="ppt_x"/>
                                          </p:val>
                                        </p:tav>
                                        <p:tav tm="100000">
                                          <p:val>
                                            <p:strVal val="ppt_x"/>
                                          </p:val>
                                        </p:tav>
                                      </p:tavLst>
                                    </p:anim>
                                    <p:anim calcmode="lin" valueType="num">
                                      <p:cBhvr additive="base">
                                        <p:cTn id="39" dur="5000"/>
                                        <p:tgtEl>
                                          <p:spTgt spid="20"/>
                                        </p:tgtEl>
                                        <p:attrNameLst>
                                          <p:attrName>ppt_y</p:attrName>
                                        </p:attrNameLst>
                                      </p:cBhvr>
                                      <p:tavLst>
                                        <p:tav tm="0">
                                          <p:val>
                                            <p:strVal val="ppt_y"/>
                                          </p:val>
                                        </p:tav>
                                        <p:tav tm="100000">
                                          <p:val>
                                            <p:strVal val="0-ppt_h/2"/>
                                          </p:val>
                                        </p:tav>
                                      </p:tavLst>
                                    </p:anim>
                                    <p:set>
                                      <p:cBhvr>
                                        <p:cTn id="40" dur="1" fill="hold">
                                          <p:stCondLst>
                                            <p:cond delay="4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10-curiosidades-sobre-el-cuerpo-humano_0.jpg"/>
          <p:cNvPicPr>
            <a:picLocks noChangeAspect="1" noChangeArrowheads="1"/>
          </p:cNvPicPr>
          <p:nvPr/>
        </p:nvPicPr>
        <p:blipFill>
          <a:blip r:embed="rId2" cstate="print"/>
          <a:srcRect l="15363"/>
          <a:stretch>
            <a:fillRect/>
          </a:stretch>
        </p:blipFill>
        <p:spPr bwMode="auto">
          <a:xfrm>
            <a:off x="-34787" y="0"/>
            <a:ext cx="9178787" cy="6858000"/>
          </a:xfrm>
          <a:prstGeom prst="rect">
            <a:avLst/>
          </a:prstGeom>
          <a:noFill/>
        </p:spPr>
      </p:pic>
      <p:sp>
        <p:nvSpPr>
          <p:cNvPr id="5" name="4 Triángulo isósceles"/>
          <p:cNvSpPr/>
          <p:nvPr/>
        </p:nvSpPr>
        <p:spPr>
          <a:xfrm>
            <a:off x="0" y="3928533"/>
            <a:ext cx="9144000" cy="2929467"/>
          </a:xfrm>
          <a:prstGeom prst="triangle">
            <a:avLst/>
          </a:prstGeom>
          <a:solidFill>
            <a:schemeClr val="accent6">
              <a:lumMod val="60000"/>
              <a:lumOff val="40000"/>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a:spLocks noChangeArrowheads="1"/>
          </p:cNvSpPr>
          <p:nvPr/>
        </p:nvSpPr>
        <p:spPr bwMode="auto">
          <a:xfrm flipV="1">
            <a:off x="0" y="0"/>
            <a:ext cx="9144000" cy="2929467"/>
          </a:xfrm>
          <a:prstGeom prst="triangle">
            <a:avLst>
              <a:gd name="adj" fmla="val 49306"/>
            </a:avLst>
          </a:prstGeom>
          <a:solidFill>
            <a:schemeClr val="accent6">
              <a:lumMod val="60000"/>
              <a:lumOff val="40000"/>
              <a:alpha val="79999"/>
            </a:schemeClr>
          </a:solidFill>
          <a:ln w="25400" algn="ctr">
            <a:noFill/>
            <a:miter lim="800000"/>
            <a:headEnd/>
            <a:tailEnd/>
          </a:ln>
        </p:spPr>
        <p:txBody>
          <a:bodyPr rot="10800000" anchor="ctr"/>
          <a:lstStyle/>
          <a:p>
            <a:pPr algn="ctr" fontAlgn="auto">
              <a:spcBef>
                <a:spcPts val="0"/>
              </a:spcBef>
              <a:spcAft>
                <a:spcPts val="0"/>
              </a:spcAft>
              <a:defRPr/>
            </a:pPr>
            <a:endParaRPr lang="es-ES">
              <a:solidFill>
                <a:schemeClr val="lt1"/>
              </a:solidFill>
              <a:latin typeface="+mn-lt"/>
              <a:cs typeface="+mn-cs"/>
            </a:endParaRPr>
          </a:p>
        </p:txBody>
      </p:sp>
      <p:sp>
        <p:nvSpPr>
          <p:cNvPr id="7" name="6 Triángulo isósceles"/>
          <p:cNvSpPr>
            <a:spLocks noChangeArrowheads="1"/>
          </p:cNvSpPr>
          <p:nvPr/>
        </p:nvSpPr>
        <p:spPr bwMode="auto">
          <a:xfrm rot="16200000" flipV="1">
            <a:off x="-1464468" y="1464469"/>
            <a:ext cx="6858000" cy="3929063"/>
          </a:xfrm>
          <a:prstGeom prst="triangle">
            <a:avLst>
              <a:gd name="adj" fmla="val 50000"/>
            </a:avLst>
          </a:prstGeom>
          <a:solidFill>
            <a:schemeClr val="accent6">
              <a:lumMod val="60000"/>
              <a:lumOff val="40000"/>
              <a:alpha val="79999"/>
            </a:schemeClr>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Triángulo isósceles"/>
          <p:cNvSpPr>
            <a:spLocks noChangeArrowheads="1"/>
          </p:cNvSpPr>
          <p:nvPr/>
        </p:nvSpPr>
        <p:spPr bwMode="auto">
          <a:xfrm rot="-5400000">
            <a:off x="3714750" y="1428750"/>
            <a:ext cx="6858000" cy="4000500"/>
          </a:xfrm>
          <a:prstGeom prst="triangle">
            <a:avLst>
              <a:gd name="adj" fmla="val 50000"/>
            </a:avLst>
          </a:prstGeom>
          <a:solidFill>
            <a:schemeClr val="accent6">
              <a:lumMod val="60000"/>
              <a:lumOff val="40000"/>
              <a:alpha val="79999"/>
            </a:schemeClr>
          </a:solidFill>
          <a:ln w="25400" algn="ctr">
            <a:noFill/>
            <a:miter lim="800000"/>
            <a:headEnd/>
            <a:tailEnd/>
          </a:ln>
        </p:spPr>
        <p:txBody>
          <a:bodyPr vert="eaVert" anchor="ctr"/>
          <a:lstStyle/>
          <a:p>
            <a:pPr algn="ctr" fontAlgn="auto">
              <a:spcBef>
                <a:spcPts val="0"/>
              </a:spcBef>
              <a:spcAft>
                <a:spcPts val="0"/>
              </a:spcAft>
              <a:defRPr/>
            </a:pPr>
            <a:endParaRPr lang="es-ES" dirty="0">
              <a:solidFill>
                <a:srgbClr val="92D050"/>
              </a:solidFill>
              <a:latin typeface="+mn-lt"/>
              <a:cs typeface="+mn-cs"/>
            </a:endParaRPr>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 fill="hold"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5000"/>
                                        <p:tgtEl>
                                          <p:spTgt spid="8"/>
                                        </p:tgtEl>
                                        <p:attrNameLst>
                                          <p:attrName>ppt_x</p:attrName>
                                        </p:attrNameLst>
                                      </p:cBhvr>
                                      <p:tavLst>
                                        <p:tav tm="0">
                                          <p:val>
                                            <p:strVal val="ppt_x"/>
                                          </p:val>
                                        </p:tav>
                                        <p:tav tm="100000">
                                          <p:val>
                                            <p:strVal val="ppt_x+ppt_w/2"/>
                                          </p:val>
                                        </p:tav>
                                      </p:tavLst>
                                    </p:anim>
                                    <p:anim calcmode="lin" valueType="num">
                                      <p:cBhvr>
                                        <p:cTn id="34" dur="5000"/>
                                        <p:tgtEl>
                                          <p:spTgt spid="8"/>
                                        </p:tgtEl>
                                        <p:attrNameLst>
                                          <p:attrName>ppt_y</p:attrName>
                                        </p:attrNameLst>
                                      </p:cBhvr>
                                      <p:tavLst>
                                        <p:tav tm="0">
                                          <p:val>
                                            <p:strVal val="ppt_y"/>
                                          </p:val>
                                        </p:tav>
                                        <p:tav tm="100000">
                                          <p:val>
                                            <p:strVal val="ppt_y"/>
                                          </p:val>
                                        </p:tav>
                                      </p:tavLst>
                                    </p:anim>
                                    <p:anim calcmode="lin" valueType="num">
                                      <p:cBhvr>
                                        <p:cTn id="35" dur="5000"/>
                                        <p:tgtEl>
                                          <p:spTgt spid="8"/>
                                        </p:tgtEl>
                                        <p:attrNameLst>
                                          <p:attrName>ppt_w</p:attrName>
                                        </p:attrNameLst>
                                      </p:cBhvr>
                                      <p:tavLst>
                                        <p:tav tm="0">
                                          <p:val>
                                            <p:strVal val="ppt_w"/>
                                          </p:val>
                                        </p:tav>
                                        <p:tav tm="100000">
                                          <p:val>
                                            <p:fltVal val="0"/>
                                          </p:val>
                                        </p:tav>
                                      </p:tavLst>
                                    </p:anim>
                                    <p:anim calcmode="lin" valueType="num">
                                      <p:cBhvr>
                                        <p:cTn id="36" dur="5000"/>
                                        <p:tgtEl>
                                          <p:spTgt spid="8"/>
                                        </p:tgtEl>
                                        <p:attrNameLst>
                                          <p:attrName>ppt_h</p:attrName>
                                        </p:attrNameLst>
                                      </p:cBhvr>
                                      <p:tavLst>
                                        <p:tav tm="0">
                                          <p:val>
                                            <p:strVal val="ppt_h"/>
                                          </p:val>
                                        </p:tav>
                                        <p:tav tm="100000">
                                          <p:val>
                                            <p:strVal val="ppt_h"/>
                                          </p:val>
                                        </p:tav>
                                      </p:tavLst>
                                    </p:anim>
                                    <p:set>
                                      <p:cBhvr>
                                        <p:cTn id="37" dur="1" fill="hold">
                                          <p:stCondLst>
                                            <p:cond delay="4999"/>
                                          </p:stCondLst>
                                        </p:cTn>
                                        <p:tgtEl>
                                          <p:spTgt spid="8"/>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5000"/>
                                        <p:tgtEl>
                                          <p:spTgt spid="8"/>
                                        </p:tgtEl>
                                      </p:cBhvr>
                                    </p:animEffect>
                                    <p:set>
                                      <p:cBhvr>
                                        <p:cTn id="40" dur="1" fill="hold">
                                          <p:stCondLst>
                                            <p:cond delay="4999"/>
                                          </p:stCondLst>
                                        </p:cTn>
                                        <p:tgtEl>
                                          <p:spTgt spid="8"/>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0" fill="hold"/>
                                        <p:tgtEl>
                                          <p:spTgt spid="9"/>
                                        </p:tgtEl>
                                        <p:attrNameLst>
                                          <p:attrName>ppt_w</p:attrName>
                                        </p:attrNameLst>
                                      </p:cBhvr>
                                      <p:tavLst>
                                        <p:tav tm="0">
                                          <p:val>
                                            <p:fltVal val="0"/>
                                          </p:val>
                                        </p:tav>
                                        <p:tav tm="100000">
                                          <p:val>
                                            <p:strVal val="#ppt_w"/>
                                          </p:val>
                                        </p:tav>
                                      </p:tavLst>
                                    </p:anim>
                                    <p:anim calcmode="lin" valueType="num">
                                      <p:cBhvr>
                                        <p:cTn id="44" dur="5000" fill="hold"/>
                                        <p:tgtEl>
                                          <p:spTgt spid="9"/>
                                        </p:tgtEl>
                                        <p:attrNameLst>
                                          <p:attrName>ppt_h</p:attrName>
                                        </p:attrNameLst>
                                      </p:cBhvr>
                                      <p:tavLst>
                                        <p:tav tm="0">
                                          <p:val>
                                            <p:fltVal val="0"/>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diamond(out)">
                                      <p:cBhvr>
                                        <p:cTn id="47"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0-cosas-que-no-sabias-sobre-los-suenos-1.jpg"/>
          <p:cNvPicPr>
            <a:picLocks noChangeAspect="1" noChangeArrowheads="1"/>
          </p:cNvPicPr>
          <p:nvPr/>
        </p:nvPicPr>
        <p:blipFill>
          <a:blip r:embed="rId2" cstate="print"/>
          <a:srcRect/>
          <a:stretch>
            <a:fillRect/>
          </a:stretch>
        </p:blipFill>
        <p:spPr bwMode="auto">
          <a:xfrm>
            <a:off x="0" y="0"/>
            <a:ext cx="9215466" cy="6858000"/>
          </a:xfrm>
          <a:prstGeom prst="rect">
            <a:avLst/>
          </a:prstGeom>
          <a:noFill/>
        </p:spPr>
      </p:pic>
      <p:sp>
        <p:nvSpPr>
          <p:cNvPr id="2" name="1 Rectángulo"/>
          <p:cNvSpPr/>
          <p:nvPr/>
        </p:nvSpPr>
        <p:spPr>
          <a:xfrm>
            <a:off x="357158" y="5143512"/>
            <a:ext cx="8786842" cy="1477328"/>
          </a:xfrm>
          <a:prstGeom prst="rect">
            <a:avLst/>
          </a:prstGeom>
        </p:spPr>
        <p:txBody>
          <a:bodyPr wrap="square">
            <a:spAutoFit/>
          </a:bodyPr>
          <a:lstStyle/>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Puedes enseñarte a controlar tus sueños</a:t>
            </a:r>
          </a:p>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El método se llama "sueños lúcidos", y aunque existen varias formas de iniciarlo (algunos dicen que bebiendo jugo de manzana antes de dormir), no hay un método totalmente aceptado, ya que incluso algunas personas lo han podido hacer toda su vida. Claro que lo más común de una persona que puede controlar su sueño es intentar volar.</a:t>
            </a:r>
            <a:endParaRPr lang="es-ES"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3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dormir1-480x320.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ec2eec9b6b68f5f89ed49e698c75a0c420130408.png"/>
          <p:cNvPicPr>
            <a:picLocks noChangeAspect="1" noChangeArrowheads="1"/>
          </p:cNvPicPr>
          <p:nvPr/>
        </p:nvPicPr>
        <p:blipFill>
          <a:blip r:embed="rId2" cstate="print"/>
          <a:srcRect/>
          <a:stretch>
            <a:fillRect/>
          </a:stretch>
        </p:blipFill>
        <p:spPr bwMode="auto">
          <a:xfrm>
            <a:off x="-1" y="0"/>
            <a:ext cx="918482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0-cosas-que-no-sabias-sobre-los-suenos-2.jpg"/>
          <p:cNvPicPr>
            <a:picLocks noChangeAspect="1" noChangeArrowheads="1"/>
          </p:cNvPicPr>
          <p:nvPr/>
        </p:nvPicPr>
        <p:blipFill>
          <a:blip r:embed="rId2" cstate="print"/>
          <a:srcRect/>
          <a:stretch>
            <a:fillRect/>
          </a:stretch>
        </p:blipFill>
        <p:spPr bwMode="auto">
          <a:xfrm>
            <a:off x="-785850" y="0"/>
            <a:ext cx="10358510" cy="7000900"/>
          </a:xfrm>
          <a:prstGeom prst="rect">
            <a:avLst/>
          </a:prstGeom>
          <a:noFill/>
        </p:spPr>
      </p:pic>
      <p:sp>
        <p:nvSpPr>
          <p:cNvPr id="2" name="1 Rectángulo"/>
          <p:cNvSpPr/>
          <p:nvPr/>
        </p:nvSpPr>
        <p:spPr>
          <a:xfrm>
            <a:off x="214282" y="285728"/>
            <a:ext cx="4214842" cy="3416320"/>
          </a:xfrm>
          <a:prstGeom prst="rect">
            <a:avLst/>
          </a:prstGeom>
        </p:spPr>
        <p:txBody>
          <a:bodyPr wrap="square">
            <a:spAutoFit/>
          </a:bodyPr>
          <a:lstStyle/>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No puedes leer o saber la hora mientras sueñas</a:t>
            </a:r>
          </a:p>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Si no estás seguro si estás soñando o no, intenta leer algo. La gran mayoría de las personas son incapaces de leer o de distinguir la hora en un reloj durante un sueño. Esto usualmente es reportado por soñadores lúcidos, ya que un sueño no muy desarrollado constantemente se olvida, por lo que es difícil saber si realmente se ha leído en el sueño o simplemente se olvidó lo que se leyó.</a:t>
            </a:r>
            <a:endParaRPr lang="es-ES"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37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RRE.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10-cosas-que-no-sabias-sobre-los-suenos-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4211960" y="548680"/>
            <a:ext cx="4572000" cy="3139321"/>
          </a:xfrm>
          <a:prstGeom prst="rect">
            <a:avLst/>
          </a:prstGeom>
        </p:spPr>
        <p:txBody>
          <a:bodyPr>
            <a:spAutoFit/>
          </a:bodyPr>
          <a:lstStyle/>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Los ciegos también pueden soñar</a:t>
            </a:r>
          </a:p>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Todos los humanos sueñan, excepto en algunos casos de un extremo desorden psicológico; si piensas que no sueñas es más probable que simplemente los olvides. Incluso los ciegos pueden soñar. Aquellos que quedaron ciegos en alguna parte de su vida pueden reproducir imágenes en los sueños, pero aquellos que nacieron ciegos tienen sueños algo diferentes, representado por los otros sentidos como el sonido y el olfato.</a:t>
            </a:r>
            <a:endParaRPr lang="es-ES"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910100"/>
          </a:xfrm>
          <a:prstGeom prst="rect">
            <a:avLst/>
          </a:prstGeom>
          <a:noFill/>
          <a:ln w="9525">
            <a:noFill/>
            <a:miter lim="800000"/>
            <a:headEnd/>
            <a:tailEnd/>
          </a:ln>
        </p:spPr>
      </p:pic>
    </p:spTree>
  </p:cSld>
  <p:clrMapOvr>
    <a:masterClrMapping/>
  </p:clrMapOvr>
  <p:transition spd="slow"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10-cosas-que-no-sabias-sobre-los-suenos-4.jpg"/>
          <p:cNvPicPr>
            <a:picLocks noChangeAspect="1" noChangeArrowheads="1"/>
          </p:cNvPicPr>
          <p:nvPr/>
        </p:nvPicPr>
        <p:blipFill>
          <a:blip r:embed="rId2" cstate="print"/>
          <a:srcRect/>
          <a:stretch>
            <a:fillRect/>
          </a:stretch>
        </p:blipFill>
        <p:spPr bwMode="auto">
          <a:xfrm>
            <a:off x="-71468" y="0"/>
            <a:ext cx="9215468" cy="6858000"/>
          </a:xfrm>
          <a:prstGeom prst="rect">
            <a:avLst/>
          </a:prstGeom>
          <a:noFill/>
        </p:spPr>
      </p:pic>
      <p:sp>
        <p:nvSpPr>
          <p:cNvPr id="2" name="1 Rectángulo"/>
          <p:cNvSpPr/>
          <p:nvPr/>
        </p:nvSpPr>
        <p:spPr>
          <a:xfrm>
            <a:off x="683568" y="5085184"/>
            <a:ext cx="8280920" cy="1477328"/>
          </a:xfrm>
          <a:prstGeom prst="rect">
            <a:avLst/>
          </a:prstGeom>
        </p:spPr>
        <p:txBody>
          <a:bodyPr wrap="square">
            <a:spAutoFit/>
          </a:bodyPr>
          <a:lstStyle/>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Las mujeres sueñan acerca de sexo tanto como los hombres</a:t>
            </a:r>
          </a:p>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Un estadio realizado en </a:t>
            </a:r>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2012 demostró </a:t>
            </a:r>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que las mujeres sueñan tan seguido con temas relacionados con el sexo como los hombres, aunque los temas de estos sueños varían; las mujeres soñando más seguido con hombres famosos y los hombres teniendo relaciones sexuales en escenarios emocionantes o desconocidos.</a:t>
            </a:r>
            <a:endParaRPr lang="es-ES"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33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Dell\Escritorio\10-curiosidades-sobre-el-cuerpo-humano-3.jpg"/>
          <p:cNvPicPr>
            <a:picLocks noChangeAspect="1" noChangeArrowheads="1"/>
          </p:cNvPicPr>
          <p:nvPr/>
        </p:nvPicPr>
        <p:blipFill>
          <a:blip r:embed="rId2" cstate="print"/>
          <a:srcRect/>
          <a:stretch>
            <a:fillRect/>
          </a:stretch>
        </p:blipFill>
        <p:spPr bwMode="auto">
          <a:xfrm>
            <a:off x="-1" y="0"/>
            <a:ext cx="9233975" cy="6858000"/>
          </a:xfrm>
          <a:prstGeom prst="rect">
            <a:avLst/>
          </a:prstGeom>
          <a:noFill/>
        </p:spPr>
      </p:pic>
      <p:sp>
        <p:nvSpPr>
          <p:cNvPr id="7" name="6 Luna"/>
          <p:cNvSpPr/>
          <p:nvPr/>
        </p:nvSpPr>
        <p:spPr>
          <a:xfrm>
            <a:off x="539750" y="0"/>
            <a:ext cx="8604250" cy="6858000"/>
          </a:xfrm>
          <a:prstGeom prst="moon">
            <a:avLst>
              <a:gd name="adj" fmla="val 25324"/>
            </a:avLst>
          </a:prstGeom>
          <a:solidFill>
            <a:srgbClr val="FFC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0" y="0"/>
            <a:ext cx="8388350" cy="6858000"/>
          </a:xfrm>
          <a:prstGeom prst="moon">
            <a:avLst>
              <a:gd name="adj" fmla="val 26900"/>
            </a:avLst>
          </a:prstGeom>
          <a:solidFill>
            <a:srgbClr val="FFC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4000" fill="hold"/>
                                        <p:tgtEl>
                                          <p:spTgt spid="8"/>
                                        </p:tgtEl>
                                        <p:attrNameLst>
                                          <p:attrName>r</p:attrName>
                                        </p:attrNameLst>
                                      </p:cBhvr>
                                    </p:animRot>
                                  </p:childTnLst>
                                </p:cTn>
                              </p:par>
                            </p:childTnLst>
                          </p:cTn>
                        </p:par>
                        <p:par>
                          <p:cTn id="9" fill="hold">
                            <p:stCondLst>
                              <p:cond delay="4000"/>
                            </p:stCondLst>
                            <p:childTnLst>
                              <p:par>
                                <p:cTn id="10" presetID="2" presetClass="exit" presetSubtype="8" fill="hold" nodeType="afterEffect">
                                  <p:stCondLst>
                                    <p:cond delay="0"/>
                                  </p:stCondLst>
                                  <p:childTnLst>
                                    <p:anim calcmode="lin" valueType="num">
                                      <p:cBhvr additive="base">
                                        <p:cTn id="11" dur="4000"/>
                                        <p:tgtEl>
                                          <p:spTgt spid="7"/>
                                        </p:tgtEl>
                                        <p:attrNameLst>
                                          <p:attrName>ppt_x</p:attrName>
                                        </p:attrNameLst>
                                      </p:cBhvr>
                                      <p:tavLst>
                                        <p:tav tm="0">
                                          <p:val>
                                            <p:strVal val="ppt_x"/>
                                          </p:val>
                                        </p:tav>
                                        <p:tav tm="100000">
                                          <p:val>
                                            <p:strVal val="0-ppt_w/2"/>
                                          </p:val>
                                        </p:tav>
                                      </p:tavLst>
                                    </p:anim>
                                    <p:anim calcmode="lin" valueType="num">
                                      <p:cBhvr additive="base">
                                        <p:cTn id="12" dur="4000"/>
                                        <p:tgtEl>
                                          <p:spTgt spid="7"/>
                                        </p:tgtEl>
                                        <p:attrNameLst>
                                          <p:attrName>ppt_y</p:attrName>
                                        </p:attrNameLst>
                                      </p:cBhvr>
                                      <p:tavLst>
                                        <p:tav tm="0">
                                          <p:val>
                                            <p:strVal val="ppt_y"/>
                                          </p:val>
                                        </p:tav>
                                        <p:tav tm="100000">
                                          <p:val>
                                            <p:strVal val="ppt_y"/>
                                          </p:val>
                                        </p:tav>
                                      </p:tavLst>
                                    </p:anim>
                                    <p:set>
                                      <p:cBhvr>
                                        <p:cTn id="13" dur="1" fill="hold">
                                          <p:stCondLst>
                                            <p:cond delay="3999"/>
                                          </p:stCondLst>
                                        </p:cTn>
                                        <p:tgtEl>
                                          <p:spTgt spid="7"/>
                                        </p:tgtEl>
                                        <p:attrNameLst>
                                          <p:attrName>style.visibility</p:attrName>
                                        </p:attrNameLst>
                                      </p:cBhvr>
                                      <p:to>
                                        <p:strVal val="hidden"/>
                                      </p:to>
                                    </p:set>
                                  </p:childTnLst>
                                </p:cTn>
                              </p:par>
                              <p:par>
                                <p:cTn id="14" presetID="2" presetClass="exit" presetSubtype="2" fill="hold" nodeType="withEffect">
                                  <p:stCondLst>
                                    <p:cond delay="0"/>
                                  </p:stCondLst>
                                  <p:childTnLst>
                                    <p:anim calcmode="lin" valueType="num">
                                      <p:cBhvr additive="base">
                                        <p:cTn id="15" dur="4000"/>
                                        <p:tgtEl>
                                          <p:spTgt spid="8"/>
                                        </p:tgtEl>
                                        <p:attrNameLst>
                                          <p:attrName>ppt_x</p:attrName>
                                        </p:attrNameLst>
                                      </p:cBhvr>
                                      <p:tavLst>
                                        <p:tav tm="0">
                                          <p:val>
                                            <p:strVal val="ppt_x"/>
                                          </p:val>
                                        </p:tav>
                                        <p:tav tm="100000">
                                          <p:val>
                                            <p:strVal val="1+ppt_w/2"/>
                                          </p:val>
                                        </p:tav>
                                      </p:tavLst>
                                    </p:anim>
                                    <p:anim calcmode="lin" valueType="num">
                                      <p:cBhvr additive="base">
                                        <p:cTn id="16" dur="4000"/>
                                        <p:tgtEl>
                                          <p:spTgt spid="8"/>
                                        </p:tgtEl>
                                        <p:attrNameLst>
                                          <p:attrName>ppt_y</p:attrName>
                                        </p:attrNameLst>
                                      </p:cBhvr>
                                      <p:tavLst>
                                        <p:tav tm="0">
                                          <p:val>
                                            <p:strVal val="ppt_y"/>
                                          </p:val>
                                        </p:tav>
                                        <p:tav tm="100000">
                                          <p:val>
                                            <p:strVal val="ppt_y"/>
                                          </p:val>
                                        </p:tav>
                                      </p:tavLst>
                                    </p:anim>
                                    <p:set>
                                      <p:cBhvr>
                                        <p:cTn id="17" dur="1" fill="hold">
                                          <p:stCondLst>
                                            <p:cond delay="3999"/>
                                          </p:stCondLst>
                                        </p:cTn>
                                        <p:tgtEl>
                                          <p:spTgt spid="8"/>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0" fill="hold"/>
                                        <p:tgtEl>
                                          <p:spTgt spid="6"/>
                                        </p:tgtEl>
                                        <p:attrNameLst>
                                          <p:attrName>ppt_w</p:attrName>
                                        </p:attrNameLst>
                                      </p:cBhvr>
                                      <p:tavLst>
                                        <p:tav tm="0">
                                          <p:val>
                                            <p:strVal val="4/3*#ppt_w"/>
                                          </p:val>
                                        </p:tav>
                                        <p:tav tm="100000">
                                          <p:val>
                                            <p:strVal val="#ppt_w"/>
                                          </p:val>
                                        </p:tav>
                                      </p:tavLst>
                                    </p:anim>
                                    <p:anim calcmode="lin" valueType="num">
                                      <p:cBhvr>
                                        <p:cTn id="21" dur="5000" fill="hold"/>
                                        <p:tgtEl>
                                          <p:spTgt spid="6"/>
                                        </p:tgtEl>
                                        <p:attrNameLst>
                                          <p:attrName>ppt_h</p:attrName>
                                        </p:attrNameLst>
                                      </p:cBhvr>
                                      <p:tavLst>
                                        <p:tav tm="0">
                                          <p:val>
                                            <p:strVal val="4/3*#ppt_h"/>
                                          </p:val>
                                        </p:tav>
                                        <p:tav tm="100000">
                                          <p:val>
                                            <p:strVal val="#ppt_h"/>
                                          </p:val>
                                        </p:tav>
                                      </p:tavLst>
                                    </p:anim>
                                  </p:childTnLst>
                                </p:cTn>
                              </p:par>
                              <p:par>
                                <p:cTn id="22" presetID="6" presetClass="entr" presetSubtype="32"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ircle(out)">
                                      <p:cBhvr>
                                        <p:cTn id="24"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10-cosas-que-no-sabias-sobre-los-suenos-5.jpg"/>
          <p:cNvPicPr>
            <a:picLocks noChangeAspect="1" noChangeArrowheads="1"/>
          </p:cNvPicPr>
          <p:nvPr/>
        </p:nvPicPr>
        <p:blipFill>
          <a:blip r:embed="rId2" cstate="print"/>
          <a:srcRect/>
          <a:stretch>
            <a:fillRect/>
          </a:stretch>
        </p:blipFill>
        <p:spPr bwMode="auto">
          <a:xfrm>
            <a:off x="0" y="0"/>
            <a:ext cx="9215465" cy="6858000"/>
          </a:xfrm>
          <a:prstGeom prst="rect">
            <a:avLst/>
          </a:prstGeom>
          <a:noFill/>
        </p:spPr>
      </p:pic>
      <p:sp>
        <p:nvSpPr>
          <p:cNvPr id="6" name="5 Rombo"/>
          <p:cNvSpPr/>
          <p:nvPr/>
        </p:nvSpPr>
        <p:spPr>
          <a:xfrm>
            <a:off x="0" y="0"/>
            <a:ext cx="9144000" cy="6858000"/>
          </a:xfrm>
          <a:prstGeom prst="diamond">
            <a:avLst/>
          </a:prstGeom>
          <a:solidFill>
            <a:srgbClr val="FFFF00">
              <a:alpha val="63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ombo"/>
          <p:cNvSpPr/>
          <p:nvPr/>
        </p:nvSpPr>
        <p:spPr>
          <a:xfrm>
            <a:off x="0" y="692696"/>
            <a:ext cx="9144000" cy="5429251"/>
          </a:xfrm>
          <a:prstGeom prst="diamond">
            <a:avLst/>
          </a:prstGeom>
          <a:solidFill>
            <a:srgbClr val="FFC000">
              <a:alpha val="63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ombo"/>
          <p:cNvSpPr/>
          <p:nvPr/>
        </p:nvSpPr>
        <p:spPr>
          <a:xfrm>
            <a:off x="0" y="1858434"/>
            <a:ext cx="9144000" cy="3202517"/>
          </a:xfrm>
          <a:prstGeom prst="diamond">
            <a:avLst/>
          </a:prstGeom>
          <a:blipFill>
            <a:blip r:embed="rId3" cstate="prin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714348" y="4714884"/>
            <a:ext cx="8178132" cy="1754326"/>
          </a:xfrm>
          <a:prstGeom prst="rect">
            <a:avLst/>
          </a:prstGeom>
        </p:spPr>
        <p:txBody>
          <a:bodyPr wrap="square">
            <a:spAutoFit/>
          </a:bodyPr>
          <a:lstStyle/>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Parálisis del sueño</a:t>
            </a:r>
          </a:p>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Aquellos que han experimentado la parálisis del sueño pueden describirlo como una verdadera pesadilla. Se caracteriza por una parálisis extrema del cuerpo y una presencia maligna o demoniaca en el cuarto donde se está durmiendo. La causa de esto, se ha observado, es una incesante actividad en la amígdala cerebral, la cual es responsable de las emociones para huir o pelear o del miedo, el terror y la ansiedad.</a:t>
            </a:r>
            <a:endParaRPr lang="es-ES"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150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5" presetClass="exit" presetSubtype="0" fill="hold" grpId="1" nodeType="withEffect">
                                  <p:stCondLst>
                                    <p:cond delay="1500"/>
                                  </p:stCondLst>
                                  <p:childTnLst>
                                    <p:animEffect transition="out" filter="fade">
                                      <p:cBhvr>
                                        <p:cTn id="9" dur="5000"/>
                                        <p:tgtEl>
                                          <p:spTgt spid="4"/>
                                        </p:tgtEl>
                                      </p:cBhvr>
                                    </p:animEffect>
                                    <p:anim calcmode="lin" valueType="num">
                                      <p:cBhvr>
                                        <p:cTn id="10" dur="5000"/>
                                        <p:tgtEl>
                                          <p:spTgt spid="4"/>
                                        </p:tgtEl>
                                        <p:attrNameLst>
                                          <p:attrName>style.rotation</p:attrName>
                                        </p:attrNameLst>
                                      </p:cBhvr>
                                      <p:tavLst>
                                        <p:tav tm="0">
                                          <p:val>
                                            <p:fltVal val="0"/>
                                          </p:val>
                                        </p:tav>
                                        <p:tav tm="100000">
                                          <p:val>
                                            <p:fltVal val="720"/>
                                          </p:val>
                                        </p:tav>
                                      </p:tavLst>
                                    </p:anim>
                                    <p:anim calcmode="lin" valueType="num">
                                      <p:cBhvr>
                                        <p:cTn id="11" dur="5000"/>
                                        <p:tgtEl>
                                          <p:spTgt spid="4"/>
                                        </p:tgtEl>
                                        <p:attrNameLst>
                                          <p:attrName>ppt_h</p:attrName>
                                        </p:attrNameLst>
                                      </p:cBhvr>
                                      <p:tavLst>
                                        <p:tav tm="0">
                                          <p:val>
                                            <p:strVal val="ppt_h"/>
                                          </p:val>
                                        </p:tav>
                                        <p:tav tm="100000">
                                          <p:val>
                                            <p:fltVal val="0"/>
                                          </p:val>
                                        </p:tav>
                                      </p:tavLst>
                                    </p:anim>
                                    <p:anim calcmode="lin" valueType="num">
                                      <p:cBhvr>
                                        <p:cTn id="12" dur="5000"/>
                                        <p:tgtEl>
                                          <p:spTgt spid="4"/>
                                        </p:tgtEl>
                                        <p:attrNameLst>
                                          <p:attrName>ppt_w</p:attrName>
                                        </p:attrNameLst>
                                      </p:cBhvr>
                                      <p:tavLst>
                                        <p:tav tm="0">
                                          <p:val>
                                            <p:strVal val="ppt_w"/>
                                          </p:val>
                                        </p:tav>
                                        <p:tav tm="100000">
                                          <p:val>
                                            <p:fltVal val="0"/>
                                          </p:val>
                                        </p:tav>
                                      </p:tavLst>
                                    </p:anim>
                                    <p:set>
                                      <p:cBhvr>
                                        <p:cTn id="13" dur="1" fill="hold">
                                          <p:stCondLst>
                                            <p:cond delay="4999"/>
                                          </p:stCondLst>
                                        </p:cTn>
                                        <p:tgtEl>
                                          <p:spTgt spid="4"/>
                                        </p:tgtEl>
                                        <p:attrNameLst>
                                          <p:attrName>style.visibility</p:attrName>
                                        </p:attrNameLst>
                                      </p:cBhvr>
                                      <p:to>
                                        <p:strVal val="hidden"/>
                                      </p:to>
                                    </p:set>
                                  </p:childTnLst>
                                </p:cTn>
                              </p:par>
                              <p:par>
                                <p:cTn id="14" presetID="8" presetClass="exit" presetSubtype="32" fill="hold" grpId="0" nodeType="withEffect">
                                  <p:stCondLst>
                                    <p:cond delay="500"/>
                                  </p:stCondLst>
                                  <p:childTnLst>
                                    <p:animEffect transition="out" filter="diamond(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5000"/>
                                        <p:tgtEl>
                                          <p:spTgt spid="5"/>
                                        </p:tgtEl>
                                      </p:cBhvr>
                                    </p:animEffect>
                                    <p:anim calcmode="lin" valueType="num">
                                      <p:cBhvr>
                                        <p:cTn id="19" dur="5000"/>
                                        <p:tgtEl>
                                          <p:spTgt spid="5"/>
                                        </p:tgtEl>
                                        <p:attrNameLst>
                                          <p:attrName>style.rotation</p:attrName>
                                        </p:attrNameLst>
                                      </p:cBhvr>
                                      <p:tavLst>
                                        <p:tav tm="0">
                                          <p:val>
                                            <p:fltVal val="0"/>
                                          </p:val>
                                        </p:tav>
                                        <p:tav tm="100000">
                                          <p:val>
                                            <p:fltVal val="720"/>
                                          </p:val>
                                        </p:tav>
                                      </p:tavLst>
                                    </p:anim>
                                    <p:anim calcmode="lin" valueType="num">
                                      <p:cBhvr>
                                        <p:cTn id="20" dur="5000"/>
                                        <p:tgtEl>
                                          <p:spTgt spid="5"/>
                                        </p:tgtEl>
                                        <p:attrNameLst>
                                          <p:attrName>ppt_h</p:attrName>
                                        </p:attrNameLst>
                                      </p:cBhvr>
                                      <p:tavLst>
                                        <p:tav tm="0">
                                          <p:val>
                                            <p:strVal val="ppt_h"/>
                                          </p:val>
                                        </p:tav>
                                        <p:tav tm="100000">
                                          <p:val>
                                            <p:fltVal val="0"/>
                                          </p:val>
                                        </p:tav>
                                      </p:tavLst>
                                    </p:anim>
                                    <p:anim calcmode="lin" valueType="num">
                                      <p:cBhvr>
                                        <p:cTn id="21" dur="5000"/>
                                        <p:tgtEl>
                                          <p:spTgt spid="5"/>
                                        </p:tgtEl>
                                        <p:attrNameLst>
                                          <p:attrName>ppt_w</p:attrName>
                                        </p:attrNameLst>
                                      </p:cBhvr>
                                      <p:tavLst>
                                        <p:tav tm="0">
                                          <p:val>
                                            <p:strVal val="ppt_w"/>
                                          </p:val>
                                        </p:tav>
                                        <p:tav tm="100000">
                                          <p:val>
                                            <p:fltVal val="0"/>
                                          </p:val>
                                        </p:tav>
                                      </p:tavLst>
                                    </p:anim>
                                    <p:set>
                                      <p:cBhvr>
                                        <p:cTn id="22" dur="1" fill="hold">
                                          <p:stCondLst>
                                            <p:cond delay="4999"/>
                                          </p:stCondLst>
                                        </p:cTn>
                                        <p:tgtEl>
                                          <p:spTgt spid="5"/>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35" presetClass="exit" presetSubtype="0" fill="hold" grpId="1" nodeType="withEffect">
                                  <p:stCondLst>
                                    <p:cond delay="0"/>
                                  </p:stCondLst>
                                  <p:childTnLst>
                                    <p:animEffect transition="out" filter="fade">
                                      <p:cBhvr>
                                        <p:cTn id="27" dur="5000"/>
                                        <p:tgtEl>
                                          <p:spTgt spid="6"/>
                                        </p:tgtEl>
                                      </p:cBhvr>
                                    </p:animEffect>
                                    <p:anim calcmode="lin" valueType="num">
                                      <p:cBhvr>
                                        <p:cTn id="28" dur="5000"/>
                                        <p:tgtEl>
                                          <p:spTgt spid="6"/>
                                        </p:tgtEl>
                                        <p:attrNameLst>
                                          <p:attrName>style.rotation</p:attrName>
                                        </p:attrNameLst>
                                      </p:cBhvr>
                                      <p:tavLst>
                                        <p:tav tm="0">
                                          <p:val>
                                            <p:fltVal val="0"/>
                                          </p:val>
                                        </p:tav>
                                        <p:tav tm="100000">
                                          <p:val>
                                            <p:fltVal val="720"/>
                                          </p:val>
                                        </p:tav>
                                      </p:tavLst>
                                    </p:anim>
                                    <p:anim calcmode="lin" valueType="num">
                                      <p:cBhvr>
                                        <p:cTn id="29" dur="5000"/>
                                        <p:tgtEl>
                                          <p:spTgt spid="6"/>
                                        </p:tgtEl>
                                        <p:attrNameLst>
                                          <p:attrName>ppt_h</p:attrName>
                                        </p:attrNameLst>
                                      </p:cBhvr>
                                      <p:tavLst>
                                        <p:tav tm="0">
                                          <p:val>
                                            <p:strVal val="ppt_h"/>
                                          </p:val>
                                        </p:tav>
                                        <p:tav tm="100000">
                                          <p:val>
                                            <p:fltVal val="0"/>
                                          </p:val>
                                        </p:tav>
                                      </p:tavLst>
                                    </p:anim>
                                    <p:anim calcmode="lin" valueType="num">
                                      <p:cBhvr>
                                        <p:cTn id="30" dur="5000"/>
                                        <p:tgtEl>
                                          <p:spTgt spid="6"/>
                                        </p:tgtEl>
                                        <p:attrNameLst>
                                          <p:attrName>ppt_w</p:attrName>
                                        </p:attrNameLst>
                                      </p:cBhvr>
                                      <p:tavLst>
                                        <p:tav tm="0">
                                          <p:val>
                                            <p:strVal val="ppt_w"/>
                                          </p:val>
                                        </p:tav>
                                        <p:tav tm="100000">
                                          <p:val>
                                            <p:fltVal val="0"/>
                                          </p:val>
                                        </p:tav>
                                      </p:tavLst>
                                    </p:anim>
                                    <p:set>
                                      <p:cBhvr>
                                        <p:cTn id="31"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YYY.bmp"/>
          <p:cNvPicPr>
            <a:picLocks noChangeAspect="1" noChangeArrowheads="1"/>
          </p:cNvPicPr>
          <p:nvPr/>
        </p:nvPicPr>
        <p:blipFill>
          <a:blip r:embed="rId2" cstate="print"/>
          <a:srcRect/>
          <a:stretch>
            <a:fillRect/>
          </a:stretch>
        </p:blipFill>
        <p:spPr bwMode="auto">
          <a:xfrm>
            <a:off x="0" y="-1"/>
            <a:ext cx="9144000" cy="764823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0-curiosidades-sobre-el-cuerpo-humano-6_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948488"/>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0-cosas-que-no-sabias-sobre-los-suenos-6.jpg"/>
          <p:cNvPicPr>
            <a:picLocks noChangeAspect="1" noChangeArrowheads="1"/>
          </p:cNvPicPr>
          <p:nvPr/>
        </p:nvPicPr>
        <p:blipFill>
          <a:blip r:embed="rId2" cstate="print"/>
          <a:srcRect/>
          <a:stretch>
            <a:fillRect/>
          </a:stretch>
        </p:blipFill>
        <p:spPr bwMode="auto">
          <a:xfrm>
            <a:off x="0" y="-142900"/>
            <a:ext cx="10144164" cy="7000900"/>
          </a:xfrm>
          <a:prstGeom prst="rect">
            <a:avLst/>
          </a:prstGeom>
          <a:noFill/>
        </p:spPr>
      </p:pic>
      <p:sp>
        <p:nvSpPr>
          <p:cNvPr id="2" name="1 Rectángulo"/>
          <p:cNvSpPr/>
          <p:nvPr/>
        </p:nvSpPr>
        <p:spPr>
          <a:xfrm>
            <a:off x="323528" y="2204864"/>
            <a:ext cx="4070826" cy="2585323"/>
          </a:xfrm>
          <a:prstGeom prst="rect">
            <a:avLst/>
          </a:prstGeom>
        </p:spPr>
        <p:txBody>
          <a:bodyPr wrap="square">
            <a:spAutoFit/>
          </a:bodyPr>
          <a:lstStyle/>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No todos sueñan a color</a:t>
            </a:r>
          </a:p>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Un 12% de la gente sueña en blanco y negro. Esto ha ido cambiando con el tiempo, ya que estudios se han hecho acerca de esto desde 1915, y algunos sugieren que el cambio de televisión en blanco y negro a color fue un punto influyente en la forma en la que la gente sueña.</a:t>
            </a:r>
            <a:endParaRPr lang="es-ES"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33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TT.bmp"/>
          <p:cNvPicPr>
            <a:picLocks noChangeAspect="1" noChangeArrowheads="1"/>
          </p:cNvPicPr>
          <p:nvPr/>
        </p:nvPicPr>
        <p:blipFill>
          <a:blip r:embed="rId2" cstate="print"/>
          <a:srcRect/>
          <a:stretch>
            <a:fillRect/>
          </a:stretch>
        </p:blipFill>
        <p:spPr bwMode="auto">
          <a:xfrm>
            <a:off x="-1" y="0"/>
            <a:ext cx="9149093"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0-cosas-que-no-sabias-sobre-los-suenos-7.jpg"/>
          <p:cNvPicPr>
            <a:picLocks noChangeAspect="1" noChangeArrowheads="1"/>
          </p:cNvPicPr>
          <p:nvPr/>
        </p:nvPicPr>
        <p:blipFill>
          <a:blip r:embed="rId2" cstate="print"/>
          <a:srcRect/>
          <a:stretch>
            <a:fillRect/>
          </a:stretch>
        </p:blipFill>
        <p:spPr bwMode="auto">
          <a:xfrm>
            <a:off x="0" y="0"/>
            <a:ext cx="9215468" cy="6858000"/>
          </a:xfrm>
          <a:prstGeom prst="rect">
            <a:avLst/>
          </a:prstGeom>
          <a:noFill/>
        </p:spPr>
      </p:pic>
      <p:sp>
        <p:nvSpPr>
          <p:cNvPr id="2" name="1 Rectángulo"/>
          <p:cNvSpPr/>
          <p:nvPr/>
        </p:nvSpPr>
        <p:spPr>
          <a:xfrm>
            <a:off x="714348" y="285728"/>
            <a:ext cx="4572000" cy="2308324"/>
          </a:xfrm>
          <a:prstGeom prst="rect">
            <a:avLst/>
          </a:prstGeom>
        </p:spPr>
        <p:txBody>
          <a:bodyPr>
            <a:spAutoFit/>
          </a:bodyPr>
          <a:lstStyle/>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Los animales también sueñan</a:t>
            </a:r>
          </a:p>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Si tienes una mascota probablemente la has visto moverse mientras duerme, o por lo menos mover los ojos rápidamente. Esto es porque los animales también tienen sueños. Estudios se han hecho en animales y han mostrado las mismas ondas cerebrales al momento de soñar que los humanos.</a:t>
            </a:r>
            <a:endParaRPr lang="es-ES"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7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untitled.bmp"/>
          <p:cNvPicPr>
            <a:picLocks noChangeAspect="1" noChangeArrowheads="1"/>
          </p:cNvPicPr>
          <p:nvPr/>
        </p:nvPicPr>
        <p:blipFill>
          <a:blip r:embed="rId2" cstate="print"/>
          <a:srcRect/>
          <a:stretch>
            <a:fillRect/>
          </a:stretch>
        </p:blipFill>
        <p:spPr bwMode="auto">
          <a:xfrm>
            <a:off x="0" y="0"/>
            <a:ext cx="9144000" cy="716133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10-cosas-que-no-sabias-sobre-los-suenos-8.jpg"/>
          <p:cNvPicPr>
            <a:picLocks noChangeAspect="1" noChangeArrowheads="1"/>
          </p:cNvPicPr>
          <p:nvPr/>
        </p:nvPicPr>
        <p:blipFill>
          <a:blip r:embed="rId2" cstate="print"/>
          <a:srcRect/>
          <a:stretch>
            <a:fillRect/>
          </a:stretch>
        </p:blipFill>
        <p:spPr bwMode="auto">
          <a:xfrm>
            <a:off x="-571535" y="0"/>
            <a:ext cx="9894158" cy="6858000"/>
          </a:xfrm>
          <a:prstGeom prst="rect">
            <a:avLst/>
          </a:prstGeom>
          <a:noFill/>
        </p:spPr>
      </p:pic>
      <p:sp>
        <p:nvSpPr>
          <p:cNvPr id="2" name="1 Rectángulo"/>
          <p:cNvSpPr/>
          <p:nvPr/>
        </p:nvSpPr>
        <p:spPr>
          <a:xfrm>
            <a:off x="4214810" y="357166"/>
            <a:ext cx="4572000" cy="3693319"/>
          </a:xfrm>
          <a:prstGeom prst="rect">
            <a:avLst/>
          </a:prstGeom>
        </p:spPr>
        <p:txBody>
          <a:bodyPr>
            <a:spAutoFit/>
          </a:bodyPr>
          <a:lstStyle/>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El sonambulismo es más común de lo que parece</a:t>
            </a:r>
          </a:p>
          <a:p>
            <a:r>
              <a:rPr lang="es-ES"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El sonambulismo es caso de desorden del sueño. Las personas que lo experimentan seguido tienen aventuras en el mundo real sin siquiera darse cuenta, existiendo casos extremos y raros de personas que soñando han pintado obras de arte, no recordándolo al despertarse. Pero lo cierto es aproximadamente un 3.6% de la población de Estados Unidos padece de sonambulismo, números significativamente mayores de lo que se creía. </a:t>
            </a:r>
            <a:endParaRPr lang="es-ES"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33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948488"/>
          </a:xfrm>
          <a:prstGeom prst="rect">
            <a:avLst/>
          </a:prstGeom>
          <a:noFill/>
          <a:ln w="9525">
            <a:noFill/>
            <a:miter lim="800000"/>
            <a:headEnd/>
            <a:tailEnd/>
          </a:ln>
        </p:spPr>
      </p:pic>
      <p:pic>
        <p:nvPicPr>
          <p:cNvPr id="3074" name="Picture 2" descr="C:\Documents and Settings\Dell\Escritorio\T5.bmp"/>
          <p:cNvPicPr>
            <a:picLocks noChangeAspect="1" noChangeArrowheads="1"/>
          </p:cNvPicPr>
          <p:nvPr/>
        </p:nvPicPr>
        <p:blipFill>
          <a:blip r:embed="rId3" cstate="print"/>
          <a:srcRect/>
          <a:stretch>
            <a:fillRect/>
          </a:stretch>
        </p:blipFill>
        <p:spPr bwMode="auto">
          <a:xfrm>
            <a:off x="1403648" y="-26206"/>
            <a:ext cx="6192688" cy="6884206"/>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CCC.bmp"/>
          <p:cNvPicPr>
            <a:picLocks noChangeAspect="1" noChangeArrowheads="1"/>
          </p:cNvPicPr>
          <p:nvPr/>
        </p:nvPicPr>
        <p:blipFill>
          <a:blip r:embed="rId2" cstate="print"/>
          <a:srcRect/>
          <a:stretch>
            <a:fillRect/>
          </a:stretch>
        </p:blipFill>
        <p:spPr bwMode="auto">
          <a:xfrm>
            <a:off x="0" y="0"/>
            <a:ext cx="913104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0-cosas-que-no-sabias-sobre-los-suenos-9.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357158" y="3143248"/>
            <a:ext cx="4572000" cy="3416320"/>
          </a:xfrm>
          <a:prstGeom prst="rect">
            <a:avLst/>
          </a:prstGeom>
          <a:noFill/>
        </p:spPr>
        <p:txBody>
          <a:bodyPr>
            <a:spAutoFit/>
          </a:bodyPr>
          <a:lstStyle/>
          <a:p>
            <a:r>
              <a:rPr lang="es-ES"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Salvador Dalí se despertaba al momento de quedarse dormido</a:t>
            </a:r>
          </a:p>
          <a:p>
            <a:r>
              <a:rPr lang="es-ES"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En arte, se suele asociar al surrealismo con la representación de los sueños, y siendo Salvador Dalí el más famoso exponente de este movimiento, es fácil deducir que sus sueños eran una gran influencia para sus pinturas. Muchos hemos experimentado imágenes extrañas o </a:t>
            </a:r>
            <a:r>
              <a:rPr lang="es-ES"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surreales</a:t>
            </a:r>
            <a:r>
              <a:rPr lang="es-ES"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en los primeros momentos del sueño, pero Salvador Dalí tuvo la brillante idea de pintarlos para crear esas tan recordadas pinturas.</a:t>
            </a:r>
            <a:endParaRPr lang="es-ES"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29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GT.bmp"/>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VVV.bmp"/>
          <p:cNvPicPr>
            <a:picLocks noChangeAspect="1" noChangeArrowheads="1"/>
          </p:cNvPicPr>
          <p:nvPr/>
        </p:nvPicPr>
        <p:blipFill>
          <a:blip r:embed="rId2" cstate="print"/>
          <a:srcRect l="27163" b="13250"/>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VVV.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395536" y="476672"/>
            <a:ext cx="6072214" cy="3693319"/>
          </a:xfrm>
          <a:prstGeom prst="rect">
            <a:avLst/>
          </a:prstGeom>
        </p:spPr>
        <p:txBody>
          <a:bodyPr wrap="square">
            <a:spAutoFit/>
          </a:bodyPr>
          <a:lstStyle/>
          <a:p>
            <a:r>
              <a:rPr lang="es-ES" b="1" i="1" dirty="0" smtClean="0">
                <a:ln w="12700">
                  <a:solidFill>
                    <a:schemeClr val="tx2">
                      <a:satMod val="155000"/>
                    </a:schemeClr>
                  </a:solidFill>
                  <a:prstDash val="solid"/>
                </a:ln>
                <a:solidFill>
                  <a:sysClr val="windowText" lastClr="000000"/>
                </a:solidFill>
                <a:effectLst>
                  <a:glow rad="228600">
                    <a:schemeClr val="accent3">
                      <a:satMod val="175000"/>
                      <a:alpha val="40000"/>
                    </a:schemeClr>
                  </a:glow>
                  <a:outerShdw blurRad="41275" dist="20320" dir="1800000" algn="tl" rotWithShape="0">
                    <a:srgbClr val="000000">
                      <a:alpha val="40000"/>
                    </a:srgbClr>
                  </a:outerShdw>
                </a:effectLst>
              </a:rPr>
              <a:t>Aumento en la actividad cerebral</a:t>
            </a:r>
          </a:p>
          <a:p>
            <a:r>
              <a:rPr lang="es-ES" b="1" i="1" dirty="0" smtClean="0">
                <a:ln w="12700">
                  <a:solidFill>
                    <a:schemeClr val="tx2">
                      <a:satMod val="155000"/>
                    </a:schemeClr>
                  </a:solidFill>
                  <a:prstDash val="solid"/>
                </a:ln>
                <a:solidFill>
                  <a:sysClr val="windowText" lastClr="000000"/>
                </a:solidFill>
                <a:effectLst>
                  <a:glow rad="228600">
                    <a:schemeClr val="accent3">
                      <a:satMod val="175000"/>
                      <a:alpha val="40000"/>
                    </a:schemeClr>
                  </a:glow>
                  <a:outerShdw blurRad="41275" dist="20320" dir="1800000" algn="tl" rotWithShape="0">
                    <a:srgbClr val="000000">
                      <a:alpha val="40000"/>
                    </a:srgbClr>
                  </a:outerShdw>
                </a:effectLst>
              </a:rPr>
              <a:t>Usualmente asociamos el dormir con la tranquilidad y el descanso, pero en realidad nuestro cerebro muestra más actividad mientras dormimos, lo cual podría explicar por qué tenemos de 4 a 6 sueños durante toda la noche, incluso si no los recordamos todos.</a:t>
            </a:r>
          </a:p>
          <a:p>
            <a:r>
              <a:rPr lang="es-ES" b="1" i="1" dirty="0" smtClean="0">
                <a:ln w="12700">
                  <a:solidFill>
                    <a:schemeClr val="tx2">
                      <a:satMod val="155000"/>
                    </a:schemeClr>
                  </a:solidFill>
                  <a:prstDash val="solid"/>
                </a:ln>
                <a:solidFill>
                  <a:sysClr val="windowText" lastClr="000000"/>
                </a:solidFill>
                <a:effectLst>
                  <a:glow rad="228600">
                    <a:schemeClr val="accent3">
                      <a:satMod val="175000"/>
                      <a:alpha val="40000"/>
                    </a:schemeClr>
                  </a:glow>
                  <a:outerShdw blurRad="41275" dist="20320" dir="1800000" algn="tl" rotWithShape="0">
                    <a:srgbClr val="000000">
                      <a:alpha val="40000"/>
                    </a:srgbClr>
                  </a:outerShdw>
                </a:effectLst>
              </a:rPr>
              <a:t>Ver también: ¿Por qué no recordamos los sueños?</a:t>
            </a:r>
          </a:p>
          <a:p>
            <a:r>
              <a:rPr lang="es-ES" b="1" i="1" dirty="0" smtClean="0">
                <a:ln w="12700">
                  <a:solidFill>
                    <a:schemeClr val="tx2">
                      <a:satMod val="155000"/>
                    </a:schemeClr>
                  </a:solidFill>
                  <a:prstDash val="solid"/>
                </a:ln>
                <a:solidFill>
                  <a:sysClr val="windowText" lastClr="000000"/>
                </a:solidFill>
                <a:effectLst>
                  <a:glow rad="228600">
                    <a:schemeClr val="accent3">
                      <a:satMod val="175000"/>
                      <a:alpha val="40000"/>
                    </a:schemeClr>
                  </a:glow>
                  <a:outerShdw blurRad="41275" dist="20320" dir="1800000" algn="tl" rotWithShape="0">
                    <a:srgbClr val="000000">
                      <a:alpha val="40000"/>
                    </a:srgbClr>
                  </a:outerShdw>
                </a:effectLst>
              </a:rPr>
              <a:t>Los sueños son importantes en nuestra salud y algunos los adjudican con premoniciones o un sexto sentido. Lo que es seguro es que todos nos sentimos identificados con el sueño, por más irreal que sea, hasta que despertamos y nos damos cuenta que tal vez todo lo que soñamos no tenía sentido alguno. ¿Has tenido sueños que sean fuera de lo normal?</a:t>
            </a:r>
            <a:endParaRPr lang="es-ES" b="1" i="1" dirty="0">
              <a:ln w="12700">
                <a:solidFill>
                  <a:schemeClr val="tx2">
                    <a:satMod val="155000"/>
                  </a:schemeClr>
                </a:solidFill>
                <a:prstDash val="solid"/>
              </a:ln>
              <a:solidFill>
                <a:sysClr val="windowText" lastClr="000000"/>
              </a:solidFill>
              <a:effectLst>
                <a:glow rad="228600">
                  <a:schemeClr val="accent3">
                    <a:satMod val="175000"/>
                    <a:alpha val="40000"/>
                  </a:schemeClr>
                </a:glow>
                <a:outerShdw blurRad="41275" dist="20320" dir="1800000" algn="tl" rotWithShape="0">
                  <a:srgbClr val="000000">
                    <a:alpha val="40000"/>
                  </a:srgbClr>
                </a:outerShdw>
              </a:effectLst>
            </a:endParaRPr>
          </a:p>
        </p:txBody>
      </p:sp>
      <p:pic>
        <p:nvPicPr>
          <p:cNvPr id="11266" name="Picture 2" descr="C:\Documents and Settings\Dell\Escritorio\10-cosas-que-no-sabias-sobre-los-suenos-10.jpg"/>
          <p:cNvPicPr>
            <a:picLocks noChangeAspect="1" noChangeArrowheads="1"/>
          </p:cNvPicPr>
          <p:nvPr/>
        </p:nvPicPr>
        <p:blipFill>
          <a:blip r:embed="rId3" cstate="print"/>
          <a:srcRect/>
          <a:stretch>
            <a:fillRect/>
          </a:stretch>
        </p:blipFill>
        <p:spPr bwMode="auto">
          <a:xfrm>
            <a:off x="0" y="0"/>
            <a:ext cx="9322623" cy="6858000"/>
          </a:xfrm>
          <a:prstGeom prst="rect">
            <a:avLst/>
          </a:prstGeom>
          <a:noFill/>
        </p:spPr>
      </p:pic>
    </p:spTree>
  </p:cSld>
  <p:clrMapOvr>
    <a:masterClrMapping/>
  </p:clrMapOvr>
  <p:transition spd="slow" advTm="4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afterEffect">
                                  <p:stCondLst>
                                    <p:cond delay="0"/>
                                  </p:stCondLst>
                                  <p:childTnLst>
                                    <p:animEffect transition="out" filter="fade">
                                      <p:cBhvr>
                                        <p:cTn id="6" dur="5000"/>
                                        <p:tgtEl>
                                          <p:spTgt spid="11266"/>
                                        </p:tgtEl>
                                      </p:cBhvr>
                                    </p:animEffect>
                                    <p:anim calcmode="lin" valueType="num">
                                      <p:cBhvr>
                                        <p:cTn id="7" dur="5000"/>
                                        <p:tgtEl>
                                          <p:spTgt spid="11266"/>
                                        </p:tgtEl>
                                        <p:attrNameLst>
                                          <p:attrName>style.rotation</p:attrName>
                                        </p:attrNameLst>
                                      </p:cBhvr>
                                      <p:tavLst>
                                        <p:tav tm="0">
                                          <p:val>
                                            <p:fltVal val="0"/>
                                          </p:val>
                                        </p:tav>
                                        <p:tav tm="100000">
                                          <p:val>
                                            <p:fltVal val="720"/>
                                          </p:val>
                                        </p:tav>
                                      </p:tavLst>
                                    </p:anim>
                                    <p:anim calcmode="lin" valueType="num">
                                      <p:cBhvr>
                                        <p:cTn id="8" dur="5000"/>
                                        <p:tgtEl>
                                          <p:spTgt spid="11266"/>
                                        </p:tgtEl>
                                        <p:attrNameLst>
                                          <p:attrName>ppt_h</p:attrName>
                                        </p:attrNameLst>
                                      </p:cBhvr>
                                      <p:tavLst>
                                        <p:tav tm="0">
                                          <p:val>
                                            <p:strVal val="ppt_h"/>
                                          </p:val>
                                        </p:tav>
                                        <p:tav tm="100000">
                                          <p:val>
                                            <p:fltVal val="0"/>
                                          </p:val>
                                        </p:tav>
                                      </p:tavLst>
                                    </p:anim>
                                    <p:anim calcmode="lin" valueType="num">
                                      <p:cBhvr>
                                        <p:cTn id="9" dur="5000"/>
                                        <p:tgtEl>
                                          <p:spTgt spid="11266"/>
                                        </p:tgtEl>
                                        <p:attrNameLst>
                                          <p:attrName>ppt_w</p:attrName>
                                        </p:attrNameLst>
                                      </p:cBhvr>
                                      <p:tavLst>
                                        <p:tav tm="0">
                                          <p:val>
                                            <p:strVal val="ppt_w"/>
                                          </p:val>
                                        </p:tav>
                                        <p:tav tm="100000">
                                          <p:val>
                                            <p:fltVal val="0"/>
                                          </p:val>
                                        </p:tav>
                                      </p:tavLst>
                                    </p:anim>
                                    <p:set>
                                      <p:cBhvr>
                                        <p:cTn id="10" dur="1" fill="hold">
                                          <p:stCondLst>
                                            <p:cond delay="4999"/>
                                          </p:stCondLst>
                                        </p:cTn>
                                        <p:tgtEl>
                                          <p:spTgt spid="1126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RRE.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3" name="Picture 3" descr="illusion-013"/>
          <p:cNvPicPr>
            <a:picLocks noChangeAspect="1" noChangeArrowheads="1"/>
          </p:cNvPicPr>
          <p:nvPr/>
        </p:nvPicPr>
        <p:blipFill>
          <a:blip r:embed="rId3"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print"/>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cstate="print"/>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cstate="print"/>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NTIENDES TUS SUEÑ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ENTIENDES TUS SUEÑOS</Template>
  <TotalTime>22</TotalTime>
  <Words>834</Words>
  <Application>Microsoft Office PowerPoint</Application>
  <PresentationFormat>Presentación en pantalla (4:3)</PresentationFormat>
  <Paragraphs>32</Paragraphs>
  <Slides>27</Slides>
  <Notes>1</Notes>
  <HiddenSlides>0</HiddenSlides>
  <MMClips>1</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ENTIENDES TUS SUEÑOS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2015-03-10T08:05:27Z</dcterms:created>
  <dcterms:modified xsi:type="dcterms:W3CDTF">2015-03-10T08:28:16Z</dcterms:modified>
</cp:coreProperties>
</file>