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74" r:id="rId4"/>
    <p:sldId id="345" r:id="rId5"/>
    <p:sldId id="360" r:id="rId6"/>
    <p:sldId id="370" r:id="rId7"/>
    <p:sldId id="375" r:id="rId8"/>
    <p:sldId id="372" r:id="rId9"/>
    <p:sldId id="373" r:id="rId10"/>
    <p:sldId id="376" r:id="rId11"/>
    <p:sldId id="377" r:id="rId12"/>
    <p:sldId id="340" r:id="rId13"/>
    <p:sldId id="347" r:id="rId14"/>
    <p:sldId id="341" r:id="rId15"/>
    <p:sldId id="318" r:id="rId16"/>
    <p:sldId id="361" r:id="rId17"/>
    <p:sldId id="362" r:id="rId18"/>
    <p:sldId id="358" r:id="rId19"/>
    <p:sldId id="346" r:id="rId20"/>
    <p:sldId id="344" r:id="rId21"/>
    <p:sldId id="368" r:id="rId22"/>
    <p:sldId id="349" r:id="rId23"/>
    <p:sldId id="350" r:id="rId24"/>
    <p:sldId id="356" r:id="rId25"/>
    <p:sldId id="351" r:id="rId26"/>
    <p:sldId id="353" r:id="rId27"/>
    <p:sldId id="352" r:id="rId28"/>
    <p:sldId id="357" r:id="rId29"/>
    <p:sldId id="355" r:id="rId30"/>
    <p:sldId id="348" r:id="rId31"/>
    <p:sldId id="343" r:id="rId32"/>
    <p:sldId id="371" r:id="rId33"/>
    <p:sldId id="342" r:id="rId34"/>
    <p:sldId id="365" r:id="rId35"/>
    <p:sldId id="364" r:id="rId36"/>
    <p:sldId id="339" r:id="rId37"/>
    <p:sldId id="338" r:id="rId38"/>
    <p:sldId id="369" r:id="rId3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YhWEjAOtMdO1Ot/yaLHAQ" hashData="isCkY660xYJSkT1pWpjYS5F8kD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35" autoAdjust="0"/>
    <p:restoredTop sz="94516"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Click="0" advTm="6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Click="0" advTm="6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Click="0" advTm="6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Click="0" advTm="6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Click="0" advTm="6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Click="0" advTm="6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Click="0" advTm="6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Click="0" advTm="6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Click="0" advTm="6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Click="0" advTm="6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Click="0" advTm="6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CD74771-ECD8-4608-8553-FB489FCEA1D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advTm="6000">
    <p:randomBar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32B1BC8-0DCA-46A8-BB1D-B5228F7E406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3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4.png"/><Relationship Id="rId7" Type="http://schemas.openxmlformats.org/officeDocument/2006/relationships/image" Target="../media/image3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Enterrado vivo albaida del aljarafe 1.jpg"/>
          <p:cNvPicPr>
            <a:picLocks noChangeAspect="1" noChangeArrowheads="1"/>
          </p:cNvPicPr>
          <p:nvPr/>
        </p:nvPicPr>
        <p:blipFill>
          <a:blip r:embed="rId3"/>
          <a:srcRect/>
          <a:stretch>
            <a:fillRect/>
          </a:stretch>
        </p:blipFill>
        <p:spPr bwMode="auto">
          <a:xfrm>
            <a:off x="0" y="0"/>
            <a:ext cx="9144029" cy="6858000"/>
          </a:xfrm>
          <a:prstGeom prst="rect">
            <a:avLst/>
          </a:prstGeom>
          <a:noFill/>
        </p:spPr>
      </p:pic>
      <p:pic>
        <p:nvPicPr>
          <p:cNvPr id="14" name="Picture 2" descr="C:\Documents and Settings\Dell\Escritorio\Enterrado vivo albaida del aljarafe 1.jpg"/>
          <p:cNvPicPr>
            <a:picLocks noChangeAspect="1" noChangeArrowheads="1"/>
          </p:cNvPicPr>
          <p:nvPr/>
        </p:nvPicPr>
        <p:blipFill>
          <a:blip r:embed="rId3"/>
          <a:srcRect/>
          <a:stretch>
            <a:fillRect/>
          </a:stretch>
        </p:blipFill>
        <p:spPr bwMode="auto">
          <a:xfrm>
            <a:off x="0" y="0"/>
            <a:ext cx="9144029" cy="6858000"/>
          </a:xfrm>
          <a:prstGeom prst="rect">
            <a:avLst/>
          </a:prstGeom>
          <a:noFill/>
        </p:spPr>
      </p:pic>
      <p:sp>
        <p:nvSpPr>
          <p:cNvPr id="6" name="5 Rectángulo"/>
          <p:cNvSpPr/>
          <p:nvPr/>
        </p:nvSpPr>
        <p:spPr>
          <a:xfrm>
            <a:off x="214282" y="428604"/>
            <a:ext cx="4929222" cy="1754308"/>
          </a:xfrm>
          <a:prstGeom prst="rect">
            <a:avLst/>
          </a:prstGeom>
        </p:spPr>
        <p:txBody>
          <a:bodyPr wrap="square" lIns="91422" tIns="45711" rIns="91422" bIns="45711">
            <a:spAutoFit/>
          </a:bodyPr>
          <a:lstStyle/>
          <a:p>
            <a:pPr algn="ctr"/>
            <a:r>
              <a:rPr lang="es-ES" sz="54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Enterrados</a:t>
            </a:r>
          </a:p>
          <a:p>
            <a:pPr algn="ctr"/>
            <a:r>
              <a:rPr lang="es-ES" sz="54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 Vivos</a:t>
            </a:r>
            <a:endParaRPr lang="es-ES" sz="54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8" name="17 CuadroTexto"/>
          <p:cNvSpPr txBox="1"/>
          <p:nvPr/>
        </p:nvSpPr>
        <p:spPr>
          <a:xfrm>
            <a:off x="500034" y="5857892"/>
            <a:ext cx="1943224" cy="523220"/>
          </a:xfrm>
          <a:prstGeom prst="rect">
            <a:avLst/>
          </a:prstGeom>
          <a:noFill/>
        </p:spPr>
        <p:txBody>
          <a:bodyPr wrap="none" rtlCol="0">
            <a:spAutoFit/>
          </a:bodyPr>
          <a:lstStyle/>
          <a:p>
            <a:pPr algn="ctr"/>
            <a:r>
              <a:rPr lang="es-ES" sz="1400" b="1" dirty="0" smtClean="0">
                <a:solidFill>
                  <a:srgbClr val="FF0000"/>
                </a:solidFill>
              </a:rPr>
              <a:t>PAVANE POUR UNE </a:t>
            </a:r>
          </a:p>
          <a:p>
            <a:r>
              <a:rPr lang="es-ES" sz="1400" b="1" dirty="0" smtClean="0">
                <a:solidFill>
                  <a:srgbClr val="FF0000"/>
                </a:solidFill>
              </a:rPr>
              <a:t>INFANTE DIFUNTE</a:t>
            </a:r>
            <a:endParaRPr lang="es-ES" sz="1400" b="1" dirty="0">
              <a:solidFill>
                <a:srgbClr val="FF0000"/>
              </a:solidFill>
            </a:endParaRPr>
          </a:p>
        </p:txBody>
      </p:sp>
    </p:spTree>
  </p:cSld>
  <p:clrMapOvr>
    <a:masterClrMapping/>
  </p:clrMapOvr>
  <p:transition spd="slow" advClick="0" advTm="14000">
    <p:randomBar dir="vert"/>
    <p:sndAc>
      <p:stSnd loop="1">
        <p:snd r:embed="rId2" name="Herbert-Von-Karajan-Pavane-pour-une-Infante-Defunt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80">
                                          <p:stCondLst>
                                            <p:cond delay="0"/>
                                          </p:stCondLst>
                                        </p:cTn>
                                        <p:tgtEl>
                                          <p:spTgt spid="14"/>
                                        </p:tgtEl>
                                      </p:cBhvr>
                                    </p:animEffect>
                                    <p:anim calcmode="lin" valueType="num">
                                      <p:cBhvr>
                                        <p:cTn id="8"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13" dur="26">
                                          <p:stCondLst>
                                            <p:cond delay="650"/>
                                          </p:stCondLst>
                                        </p:cTn>
                                        <p:tgtEl>
                                          <p:spTgt spid="14"/>
                                        </p:tgtEl>
                                      </p:cBhvr>
                                      <p:to x="100000" y="60000"/>
                                    </p:animScale>
                                    <p:animScale>
                                      <p:cBhvr>
                                        <p:cTn id="14" dur="166" decel="50000">
                                          <p:stCondLst>
                                            <p:cond delay="676"/>
                                          </p:stCondLst>
                                        </p:cTn>
                                        <p:tgtEl>
                                          <p:spTgt spid="14"/>
                                        </p:tgtEl>
                                      </p:cBhvr>
                                      <p:to x="100000" y="100000"/>
                                    </p:animScale>
                                    <p:animScale>
                                      <p:cBhvr>
                                        <p:cTn id="15" dur="26">
                                          <p:stCondLst>
                                            <p:cond delay="1312"/>
                                          </p:stCondLst>
                                        </p:cTn>
                                        <p:tgtEl>
                                          <p:spTgt spid="14"/>
                                        </p:tgtEl>
                                      </p:cBhvr>
                                      <p:to x="100000" y="80000"/>
                                    </p:animScale>
                                    <p:animScale>
                                      <p:cBhvr>
                                        <p:cTn id="16" dur="166" decel="50000">
                                          <p:stCondLst>
                                            <p:cond delay="1338"/>
                                          </p:stCondLst>
                                        </p:cTn>
                                        <p:tgtEl>
                                          <p:spTgt spid="14"/>
                                        </p:tgtEl>
                                      </p:cBhvr>
                                      <p:to x="100000" y="100000"/>
                                    </p:animScale>
                                    <p:animScale>
                                      <p:cBhvr>
                                        <p:cTn id="17" dur="26">
                                          <p:stCondLst>
                                            <p:cond delay="1642"/>
                                          </p:stCondLst>
                                        </p:cTn>
                                        <p:tgtEl>
                                          <p:spTgt spid="14"/>
                                        </p:tgtEl>
                                      </p:cBhvr>
                                      <p:to x="100000" y="90000"/>
                                    </p:animScale>
                                    <p:animScale>
                                      <p:cBhvr>
                                        <p:cTn id="18" dur="166" decel="50000">
                                          <p:stCondLst>
                                            <p:cond delay="1668"/>
                                          </p:stCondLst>
                                        </p:cTn>
                                        <p:tgtEl>
                                          <p:spTgt spid="14"/>
                                        </p:tgtEl>
                                      </p:cBhvr>
                                      <p:to x="100000" y="100000"/>
                                    </p:animScale>
                                    <p:animScale>
                                      <p:cBhvr>
                                        <p:cTn id="19" dur="26">
                                          <p:stCondLst>
                                            <p:cond delay="1808"/>
                                          </p:stCondLst>
                                        </p:cTn>
                                        <p:tgtEl>
                                          <p:spTgt spid="14"/>
                                        </p:tgtEl>
                                      </p:cBhvr>
                                      <p:to x="100000" y="95000"/>
                                    </p:animScale>
                                    <p:animScale>
                                      <p:cBhvr>
                                        <p:cTn id="20" dur="166" decel="50000">
                                          <p:stCondLst>
                                            <p:cond delay="1834"/>
                                          </p:stCondLst>
                                        </p:cTn>
                                        <p:tgtEl>
                                          <p:spTgt spid="14"/>
                                        </p:tgtEl>
                                      </p:cBhvr>
                                      <p:to x="100000" y="100000"/>
                                    </p:animScale>
                                  </p:childTnLst>
                                </p:cTn>
                              </p:par>
                            </p:childTnLst>
                          </p:cTn>
                        </p:par>
                        <p:par>
                          <p:cTn id="21" fill="hold">
                            <p:stCondLst>
                              <p:cond delay="2000"/>
                            </p:stCondLst>
                            <p:childTnLst>
                              <p:par>
                                <p:cTn id="22" presetID="27" presetClass="entr" presetSubtype="0" fill="hold" nodeType="afterEffect">
                                  <p:stCondLst>
                                    <p:cond delay="0"/>
                                  </p:stCondLst>
                                  <p:iterate type="lt">
                                    <p:tmPct val="50000"/>
                                  </p:iterate>
                                  <p:childTnLst>
                                    <p:set>
                                      <p:cBhvr>
                                        <p:cTn id="23"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24" dur="1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5"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26" dur="1000"/>
                                        <p:tgtEl>
                                          <p:spTgt spid="6">
                                            <p:txEl>
                                              <p:pRg st="0" end="0"/>
                                            </p:txEl>
                                          </p:spTgt>
                                        </p:tgtEl>
                                        <p:attrNameLst>
                                          <p:attrName>fill.type</p:attrName>
                                        </p:attrNameLst>
                                      </p:cBhvr>
                                      <p:to>
                                        <p:strVal val="solid"/>
                                      </p:to>
                                    </p:set>
                                  </p:childTnLst>
                                </p:cTn>
                              </p:par>
                            </p:childTnLst>
                          </p:cTn>
                        </p:par>
                        <p:par>
                          <p:cTn id="27" fill="hold">
                            <p:stCondLst>
                              <p:cond delay="7500"/>
                            </p:stCondLst>
                            <p:childTnLst>
                              <p:par>
                                <p:cTn id="28" presetID="27" presetClass="entr" presetSubtype="0" fill="hold" nodeType="afterEffect">
                                  <p:stCondLst>
                                    <p:cond delay="0"/>
                                  </p:stCondLst>
                                  <p:iterate type="lt">
                                    <p:tmPct val="50000"/>
                                  </p:iterate>
                                  <p:childTnLst>
                                    <p:set>
                                      <p:cBhvr>
                                        <p:cTn id="29"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30" dur="100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1" dur="100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32" dur="1000"/>
                                        <p:tgtEl>
                                          <p:spTgt spid="6">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enterrados-vivos-casos-reales-curiosidades-parte_1_1442921.jpg"/>
          <p:cNvPicPr>
            <a:picLocks noChangeAspect="1" noChangeArrowheads="1"/>
          </p:cNvPicPr>
          <p:nvPr/>
        </p:nvPicPr>
        <p:blipFill>
          <a:blip r:embed="rId2"/>
          <a:srcRect/>
          <a:stretch>
            <a:fillRect/>
          </a:stretch>
        </p:blipFill>
        <p:spPr bwMode="auto">
          <a:xfrm>
            <a:off x="-1" y="0"/>
            <a:ext cx="9199789" cy="7072338"/>
          </a:xfrm>
          <a:prstGeom prst="rect">
            <a:avLst/>
          </a:prstGeom>
          <a:noFill/>
        </p:spPr>
      </p:pic>
    </p:spTree>
  </p:cSld>
  <p:clrMapOvr>
    <a:masterClrMapping/>
  </p:clrMapOvr>
  <p:transition spd="slow" advClick="0" advTm="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5000" fill="hold"/>
                                        <p:tgtEl>
                                          <p:spTgt spid="5122"/>
                                        </p:tgtEl>
                                        <p:attrNameLst>
                                          <p:attrName>r</p:attrName>
                                        </p:attrNameLst>
                                      </p:cBhvr>
                                    </p:animRot>
                                  </p:childTnLst>
                                </p:cTn>
                              </p:par>
                            </p:childTnLst>
                          </p:cTn>
                        </p:par>
                        <p:par>
                          <p:cTn id="7" fill="hold">
                            <p:stCondLst>
                              <p:cond delay="5000"/>
                            </p:stCondLst>
                            <p:childTnLst>
                              <p:par>
                                <p:cTn id="8" presetID="27" presetClass="emph" presetSubtype="0" fill="hold" nodeType="afterEffect">
                                  <p:stCondLst>
                                    <p:cond delay="0"/>
                                  </p:stCondLst>
                                  <p:childTnLst>
                                    <p:animClr clrSpc="rgb">
                                      <p:cBhvr override="childStyle">
                                        <p:cTn id="9" dur="2500" autoRev="1" fill="hold"/>
                                        <p:tgtEl>
                                          <p:spTgt spid="5122"/>
                                        </p:tgtEl>
                                        <p:attrNameLst>
                                          <p:attrName>style.color</p:attrName>
                                        </p:attrNameLst>
                                      </p:cBhvr>
                                      <p:to>
                                        <a:schemeClr val="bg1"/>
                                      </p:to>
                                    </p:animClr>
                                    <p:animClr clrSpc="rgb">
                                      <p:cBhvr>
                                        <p:cTn id="10" dur="2500" autoRev="1" fill="hold"/>
                                        <p:tgtEl>
                                          <p:spTgt spid="5122"/>
                                        </p:tgtEl>
                                        <p:attrNameLst>
                                          <p:attrName>fillcolor</p:attrName>
                                        </p:attrNameLst>
                                      </p:cBhvr>
                                      <p:to>
                                        <a:schemeClr val="bg1"/>
                                      </p:to>
                                    </p:animClr>
                                    <p:set>
                                      <p:cBhvr>
                                        <p:cTn id="11" dur="2500" autoRev="1" fill="hold"/>
                                        <p:tgtEl>
                                          <p:spTgt spid="5122"/>
                                        </p:tgtEl>
                                        <p:attrNameLst>
                                          <p:attrName>fill.type</p:attrName>
                                        </p:attrNameLst>
                                      </p:cBhvr>
                                      <p:to>
                                        <p:strVal val="solid"/>
                                      </p:to>
                                    </p:set>
                                    <p:set>
                                      <p:cBhvr>
                                        <p:cTn id="12" dur="2500" autoRev="1" fill="hold"/>
                                        <p:tgtEl>
                                          <p:spTgt spid="512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857232"/>
            <a:ext cx="7858180" cy="5324535"/>
          </a:xfrm>
          <a:prstGeom prst="rect">
            <a:avLst/>
          </a:prstGeom>
        </p:spPr>
        <p:txBody>
          <a:bodyPr wrap="square">
            <a:spAutoFit/>
          </a:bodyPr>
          <a:lstStyle/>
          <a:p>
            <a:pPr algn="ctr"/>
            <a:r>
              <a:rPr lang="es-ES" sz="2000" i="1" dirty="0" smtClean="0">
                <a:solidFill>
                  <a:srgbClr val="FF0000"/>
                </a:solidFill>
                <a:latin typeface="Arial Narrow" pitchFamily="34" charset="0"/>
              </a:rPr>
              <a:t>Despertarse dentro de un ataúd a 3 metros bajo tierra, sin luz, sin oír nada excepto los gusanos moviéndose, y la progresiva falta de aire que te ahoga, producen un miedo imposible de aguantar, un miedo que te lleva directamente a la locura. Despertarse enterrado vivo, es peor que la muerte.</a:t>
            </a:r>
          </a:p>
          <a:p>
            <a:pPr algn="ctr"/>
            <a:r>
              <a:rPr lang="es-ES" sz="2000" i="1" dirty="0" smtClean="0">
                <a:solidFill>
                  <a:srgbClr val="FF0000"/>
                </a:solidFill>
                <a:latin typeface="Arial Narrow" pitchFamily="34" charset="0"/>
              </a:rPr>
              <a:t>En algunos lugares, a los muertos se le enterraban con un arma. Así, si despertaban, podían quitarse la vida. (yo personalmente prefiero el método de la campana). </a:t>
            </a:r>
          </a:p>
          <a:p>
            <a:pPr algn="ctr"/>
            <a:r>
              <a:rPr lang="es-ES" sz="2000" i="1" dirty="0" smtClean="0">
                <a:solidFill>
                  <a:srgbClr val="FF0000"/>
                </a:solidFill>
                <a:latin typeface="Arial Narrow" pitchFamily="34" charset="0"/>
              </a:rPr>
              <a:t>Pero dejando los posibles efectos que produce despertarse enterrado,  el siguiente paso sería preguntarse: Si siempre ha dado tanto miedo, ¿cómo puede ser que la gente se equivoque y sea enterrada aun viva?</a:t>
            </a:r>
          </a:p>
          <a:p>
            <a:pPr algn="ctr"/>
            <a:r>
              <a:rPr lang="es-ES" sz="2000" i="1" dirty="0" smtClean="0">
                <a:solidFill>
                  <a:srgbClr val="FF0000"/>
                </a:solidFill>
                <a:latin typeface="Arial Narrow" pitchFamily="34" charset="0"/>
              </a:rPr>
              <a:t>Pensamos que esto es algo del pasado, que ahora no hay equivocaciones y nadie es enterrado vivo. Pero sin ir más lejos, se sabe que en 2010 falleció un ciudadano chino, y fue enterrado vivo. Este hombre al despertar empezó a gritar y a gritar y casualmente la "difunta" pudo oír la tenue voz de ultratumba y ordenó que pararan de echarle tierra. Gracias a que convenció a la familia pudo desenterrar a su esposo que realmente sí estaba vivo. Aguantó 3 horas. Pero muchos no corren la misma suerte. Algunos despiertan tarde.</a:t>
            </a:r>
            <a:endParaRPr lang="es-ES" sz="2000" i="1" dirty="0">
              <a:solidFill>
                <a:srgbClr val="FF0000"/>
              </a:solidFill>
              <a:latin typeface="Arial Narrow" pitchFamily="34" charset="0"/>
            </a:endParaRPr>
          </a:p>
        </p:txBody>
      </p:sp>
    </p:spTree>
  </p:cSld>
  <p:clrMapOvr>
    <a:masterClrMapping/>
  </p:clrMapOvr>
  <p:transition spd="slow" advClick="0" advTm="65000">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vampiro2.jpg"/>
          <p:cNvPicPr>
            <a:picLocks noChangeAspect="1" noChangeArrowheads="1"/>
          </p:cNvPicPr>
          <p:nvPr/>
        </p:nvPicPr>
        <p:blipFill>
          <a:blip r:embed="rId2"/>
          <a:srcRect/>
          <a:stretch>
            <a:fillRect/>
          </a:stretch>
        </p:blipFill>
        <p:spPr bwMode="auto">
          <a:xfrm>
            <a:off x="571472" y="1000108"/>
            <a:ext cx="7890192" cy="4429156"/>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terror-enterrado-vivo.jpg"/>
          <p:cNvPicPr>
            <a:picLocks noChangeAspect="1" noChangeArrowheads="1"/>
          </p:cNvPicPr>
          <p:nvPr/>
        </p:nvPicPr>
        <p:blipFill>
          <a:blip r:embed="rId2"/>
          <a:srcRect/>
          <a:stretch>
            <a:fillRect/>
          </a:stretch>
        </p:blipFill>
        <p:spPr bwMode="auto">
          <a:xfrm>
            <a:off x="92808" y="0"/>
            <a:ext cx="9051192" cy="6858000"/>
          </a:xfrm>
          <a:prstGeom prst="rect">
            <a:avLst/>
          </a:prstGeom>
          <a:noFill/>
        </p:spPr>
      </p:pic>
    </p:spTree>
  </p:cSld>
  <p:clrMapOvr>
    <a:masterClrMapping/>
  </p:clrMapOvr>
  <p:transition spd="slow" advClick="0" advTm="6000">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Documents and Settings\Dell\Escritorio\miedo-enterrado-vivo.jpg"/>
          <p:cNvPicPr>
            <a:picLocks noChangeAspect="1" noChangeArrowheads="1"/>
          </p:cNvPicPr>
          <p:nvPr/>
        </p:nvPicPr>
        <p:blipFill>
          <a:blip r:embed="rId2"/>
          <a:srcRect/>
          <a:stretch>
            <a:fillRect/>
          </a:stretch>
        </p:blipFill>
        <p:spPr bwMode="auto">
          <a:xfrm>
            <a:off x="0" y="428604"/>
            <a:ext cx="10482544" cy="5857892"/>
          </a:xfrm>
          <a:prstGeom prst="rect">
            <a:avLst/>
          </a:prstGeom>
          <a:noFill/>
        </p:spPr>
      </p:pic>
    </p:spTree>
  </p:cSld>
  <p:clrMapOvr>
    <a:masterClrMapping/>
  </p:clrMapOvr>
  <p:transition spd="slow" advClick="0" advTm="6000">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5103674"/>
            <a:ext cx="9144000" cy="1754326"/>
          </a:xfrm>
          <a:prstGeom prst="rect">
            <a:avLst/>
          </a:prstGeom>
        </p:spPr>
        <p:txBody>
          <a:bodyPr wrap="square">
            <a:spAutoFit/>
          </a:bodyPr>
          <a:lstStyle/>
          <a:p>
            <a:pPr algn="ctr"/>
            <a:r>
              <a:rPr lang="es-ES" i="1" dirty="0" smtClean="0">
                <a:solidFill>
                  <a:srgbClr val="FF0000"/>
                </a:solidFill>
              </a:rPr>
              <a:t>Cuando Rosario murió, en 1832, su hermana Carmen -quien después se casó con el viudo-, le ató las manos con un pañuelo, para simular que estaba rezando.</a:t>
            </a:r>
          </a:p>
          <a:p>
            <a:pPr algn="ctr"/>
            <a:r>
              <a:rPr lang="es-ES" i="1" dirty="0" smtClean="0">
                <a:solidFill>
                  <a:srgbClr val="FF0000"/>
                </a:solidFill>
              </a:rPr>
              <a:t>Cuando Carmen falleció, unieron sus restos con los de Rosario para introducirlas después en el mausoleo familiar. </a:t>
            </a:r>
            <a:r>
              <a:rPr lang="es-ES" b="1" i="1" dirty="0" smtClean="0">
                <a:solidFill>
                  <a:srgbClr val="FF0000"/>
                </a:solidFill>
              </a:rPr>
              <a:t>Al abrir la tumba, encontraron sus manos desatadas, su cuerpo en otra posición, incluso se hallaron trozos de uña incrustados en la urna.</a:t>
            </a:r>
            <a:r>
              <a:rPr lang="es-ES" i="1" dirty="0" smtClean="0">
                <a:solidFill>
                  <a:srgbClr val="FF0000"/>
                </a:solidFill>
              </a:rPr>
              <a:t> </a:t>
            </a:r>
            <a:endParaRPr lang="es-ES" i="1" dirty="0">
              <a:solidFill>
                <a:srgbClr val="FF0000"/>
              </a:solidFill>
            </a:endParaRPr>
          </a:p>
        </p:txBody>
      </p:sp>
      <p:pic>
        <p:nvPicPr>
          <p:cNvPr id="3074" name="Picture 2" descr="C:\Documents and Settings\Dell\Escritorio\mausoleo.jpg"/>
          <p:cNvPicPr>
            <a:picLocks noChangeAspect="1" noChangeArrowheads="1"/>
          </p:cNvPicPr>
          <p:nvPr/>
        </p:nvPicPr>
        <p:blipFill>
          <a:blip r:embed="rId2"/>
          <a:srcRect/>
          <a:stretch>
            <a:fillRect/>
          </a:stretch>
        </p:blipFill>
        <p:spPr bwMode="auto">
          <a:xfrm>
            <a:off x="1643042" y="500042"/>
            <a:ext cx="5715000" cy="4279900"/>
          </a:xfrm>
          <a:prstGeom prst="rect">
            <a:avLst/>
          </a:prstGeom>
          <a:noFill/>
        </p:spPr>
      </p:pic>
    </p:spTree>
  </p:cSld>
  <p:clrMapOvr>
    <a:masterClrMapping/>
  </p:clrMapOvr>
  <p:transition spd="slow" advClick="0" advTm="36000">
    <p:randomBar dir="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Documents and Settings\Dell\Escritorio\buried_alive.jpg"/>
          <p:cNvPicPr>
            <a:picLocks noChangeAspect="1" noChangeArrowheads="1"/>
          </p:cNvPicPr>
          <p:nvPr/>
        </p:nvPicPr>
        <p:blipFill>
          <a:blip r:embed="rId2"/>
          <a:srcRect/>
          <a:stretch>
            <a:fillRect/>
          </a:stretch>
        </p:blipFill>
        <p:spPr bwMode="auto">
          <a:xfrm>
            <a:off x="0" y="0"/>
            <a:ext cx="9229490" cy="6858000"/>
          </a:xfrm>
          <a:prstGeom prst="rect">
            <a:avLst/>
          </a:prstGeom>
          <a:noFill/>
        </p:spPr>
      </p:pic>
    </p:spTree>
  </p:cSld>
  <p:clrMapOvr>
    <a:masterClrMapping/>
  </p:clrMapOvr>
  <p:transition spd="slow" advClick="0" advTm="6000">
    <p:randomBar dir="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57818" y="785794"/>
            <a:ext cx="3571900" cy="5755422"/>
          </a:xfrm>
          <a:prstGeom prst="rect">
            <a:avLst/>
          </a:prstGeom>
        </p:spPr>
        <p:txBody>
          <a:bodyPr wrap="square">
            <a:spAutoFit/>
          </a:bodyPr>
          <a:lstStyle/>
          <a:p>
            <a:pPr algn="ctr"/>
            <a:r>
              <a:rPr lang="es-ES" sz="1600" i="1" dirty="0" smtClean="0">
                <a:solidFill>
                  <a:srgbClr val="FF0000"/>
                </a:solidFill>
              </a:rPr>
              <a:t>Esta señora, fue diagnosticada con fiebre amarilla en 1901, cuando regresaba a Gran Bretaña a bordo de un barco. Estaba embarazada y volvía de un viaje a Senegal. </a:t>
            </a:r>
            <a:r>
              <a:rPr lang="es-ES" sz="1600" b="1" i="1" dirty="0" smtClean="0">
                <a:solidFill>
                  <a:srgbClr val="FF0000"/>
                </a:solidFill>
              </a:rPr>
              <a:t>Bobin fue puesta en cuarentena y dada por muerta cuando los músculos se le pusieron rígidos y la cara le palideció. </a:t>
            </a:r>
            <a:endParaRPr lang="es-ES" sz="1600" i="1" dirty="0" smtClean="0">
              <a:solidFill>
                <a:srgbClr val="FF0000"/>
              </a:solidFill>
            </a:endParaRPr>
          </a:p>
          <a:p>
            <a:pPr algn="ctr"/>
            <a:r>
              <a:rPr lang="es-ES" sz="1600" i="1" dirty="0" smtClean="0">
                <a:solidFill>
                  <a:srgbClr val="FF0000"/>
                </a:solidFill>
              </a:rPr>
              <a:t>Poco tiempo después del entierro, una enfermera del hospital donde pasó la cuarentena le dijo al padre de Bobin que el cuerpo de su hija no estaba frío y que en su abdomen había músculos trémulos, </a:t>
            </a:r>
            <a:r>
              <a:rPr lang="es-ES" sz="1600" b="1" i="1" dirty="0" smtClean="0">
                <a:solidFill>
                  <a:srgbClr val="FF0000"/>
                </a:solidFill>
              </a:rPr>
              <a:t>y que a ella le parecía aún con vida cuando fue declarada muerta</a:t>
            </a:r>
            <a:r>
              <a:rPr lang="es-ES" sz="1600" i="1" dirty="0" smtClean="0">
                <a:solidFill>
                  <a:srgbClr val="FF0000"/>
                </a:solidFill>
              </a:rPr>
              <a:t> . </a:t>
            </a:r>
            <a:r>
              <a:rPr lang="es-ES" sz="1600" b="1" i="1" dirty="0" smtClean="0">
                <a:solidFill>
                  <a:srgbClr val="FF0000"/>
                </a:solidFill>
              </a:rPr>
              <a:t>Los restos se exhumaron y se descubrió el cadáver de un recién nacido muerto por asfixia. La autopsia reveló también que Bobin falleció de asfixia y que no había contraído fiebre amarilla. </a:t>
            </a:r>
            <a:endParaRPr lang="es-ES" sz="1600" i="1" dirty="0">
              <a:solidFill>
                <a:srgbClr val="FF0000"/>
              </a:solidFill>
            </a:endParaRPr>
          </a:p>
        </p:txBody>
      </p:sp>
      <p:pic>
        <p:nvPicPr>
          <p:cNvPr id="7170" name="Picture 2" descr="C:\Documents and Settings\Dell\Escritorio\enterrado_vivo.jpg"/>
          <p:cNvPicPr>
            <a:picLocks noChangeAspect="1" noChangeArrowheads="1"/>
          </p:cNvPicPr>
          <p:nvPr/>
        </p:nvPicPr>
        <p:blipFill>
          <a:blip r:embed="rId2"/>
          <a:srcRect/>
          <a:stretch>
            <a:fillRect/>
          </a:stretch>
        </p:blipFill>
        <p:spPr bwMode="auto">
          <a:xfrm>
            <a:off x="214282" y="428604"/>
            <a:ext cx="4672771" cy="6072230"/>
          </a:xfrm>
          <a:prstGeom prst="rect">
            <a:avLst/>
          </a:prstGeom>
          <a:noFill/>
        </p:spPr>
      </p:pic>
    </p:spTree>
  </p:cSld>
  <p:clrMapOvr>
    <a:masterClrMapping/>
  </p:clrMapOvr>
  <p:transition spd="slow" advClick="0" advTm="43000">
    <p:randomBar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57158" y="5214950"/>
            <a:ext cx="8429684" cy="1323439"/>
          </a:xfrm>
          <a:prstGeom prst="rect">
            <a:avLst/>
          </a:prstGeom>
        </p:spPr>
        <p:txBody>
          <a:bodyPr wrap="square">
            <a:spAutoFit/>
          </a:bodyPr>
          <a:lstStyle/>
          <a:p>
            <a:pPr lvl="0" algn="ctr" fontAlgn="ctr"/>
            <a:r>
              <a:rPr lang="es-ES" sz="2000" i="1" dirty="0" smtClean="0">
                <a:solidFill>
                  <a:srgbClr val="FF0000"/>
                </a:solidFill>
                <a:latin typeface="Arial" pitchFamily="34" charset="0"/>
              </a:rPr>
              <a:t>  En la ciudad de Beiliu (China), una mujer de 95 años sorprendió a sus familiares y amigos </a:t>
            </a:r>
            <a:r>
              <a:rPr lang="es-ES" sz="2000" b="1" i="1" dirty="0" smtClean="0">
                <a:solidFill>
                  <a:srgbClr val="FF0000"/>
                </a:solidFill>
                <a:latin typeface="Arial" pitchFamily="34" charset="0"/>
              </a:rPr>
              <a:t>al salir de su ataúd, </a:t>
            </a:r>
          </a:p>
          <a:p>
            <a:pPr lvl="0" algn="ctr" fontAlgn="ctr"/>
            <a:r>
              <a:rPr lang="es-ES" sz="2000" b="1" i="1" dirty="0" smtClean="0">
                <a:solidFill>
                  <a:srgbClr val="FF0000"/>
                </a:solidFill>
                <a:latin typeface="Arial" pitchFamily="34" charset="0"/>
              </a:rPr>
              <a:t>impulsada por el hambre, seis días después de que todos la creyeran muerta.</a:t>
            </a:r>
            <a:r>
              <a:rPr lang="es-ES" sz="2000" i="1" dirty="0" smtClean="0">
                <a:solidFill>
                  <a:srgbClr val="FF0000"/>
                </a:solidFill>
                <a:latin typeface="Arial" pitchFamily="34" charset="0"/>
              </a:rPr>
              <a:t> </a:t>
            </a:r>
          </a:p>
        </p:txBody>
      </p:sp>
      <p:pic>
        <p:nvPicPr>
          <p:cNvPr id="8195" name="Picture 3" descr="C:\Documents and Settings\Dell\Escritorio\enterrados-vivos-casos-reales-curiosidades-parte_2_1442921.jpg"/>
          <p:cNvPicPr>
            <a:picLocks noChangeAspect="1" noChangeArrowheads="1"/>
          </p:cNvPicPr>
          <p:nvPr/>
        </p:nvPicPr>
        <p:blipFill>
          <a:blip r:embed="rId2"/>
          <a:srcRect/>
          <a:stretch>
            <a:fillRect/>
          </a:stretch>
        </p:blipFill>
        <p:spPr bwMode="auto">
          <a:xfrm>
            <a:off x="1643042" y="928670"/>
            <a:ext cx="5857875" cy="3895725"/>
          </a:xfrm>
          <a:prstGeom prst="rect">
            <a:avLst/>
          </a:prstGeom>
          <a:noFill/>
        </p:spPr>
      </p:pic>
    </p:spTree>
  </p:cSld>
  <p:clrMapOvr>
    <a:masterClrMapping/>
  </p:clrMapOvr>
  <p:transition spd="slow" advClick="0" advTm="26000">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6000" y="2828836"/>
            <a:ext cx="4572000" cy="1200329"/>
          </a:xfrm>
          <a:prstGeom prst="rect">
            <a:avLst/>
          </a:prstGeom>
        </p:spPr>
        <p:txBody>
          <a:bodyPr>
            <a:spAutoFit/>
          </a:bodyPr>
          <a:lstStyle/>
          <a:p>
            <a:r>
              <a:rPr lang="es-ES" b="1" dirty="0" smtClean="0"/>
              <a:t>(ANTES DE NADA, NO LEER SI ERES SENSIBLE... PUEDE PROVOCAR MIEDO DURADERO)</a:t>
            </a:r>
            <a:r>
              <a:rPr lang="es-ES" dirty="0" smtClean="0"/>
              <a:t/>
            </a:r>
            <a:br>
              <a:rPr lang="es-ES" dirty="0" smtClean="0"/>
            </a:br>
            <a:endParaRPr lang="es-ES" dirty="0"/>
          </a:p>
        </p:txBody>
      </p:sp>
      <p:pic>
        <p:nvPicPr>
          <p:cNvPr id="2050" name="Picture 2" descr="C:\Documents and Settings\Dell\Escritorio\enterrado vivo 33.JPG"/>
          <p:cNvPicPr>
            <a:picLocks noChangeAspect="1" noChangeArrowheads="1"/>
          </p:cNvPicPr>
          <p:nvPr/>
        </p:nvPicPr>
        <p:blipFill>
          <a:blip r:embed="rId2"/>
          <a:srcRect/>
          <a:stretch>
            <a:fillRect/>
          </a:stretch>
        </p:blipFill>
        <p:spPr bwMode="auto">
          <a:xfrm>
            <a:off x="714348" y="500042"/>
            <a:ext cx="7324656" cy="5786478"/>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enterrado vivo.jpg"/>
          <p:cNvPicPr>
            <a:picLocks noChangeAspect="1" noChangeArrowheads="1"/>
          </p:cNvPicPr>
          <p:nvPr/>
        </p:nvPicPr>
        <p:blipFill>
          <a:blip r:embed="rId2"/>
          <a:srcRect/>
          <a:stretch>
            <a:fillRect/>
          </a:stretch>
        </p:blipFill>
        <p:spPr bwMode="auto">
          <a:xfrm>
            <a:off x="571472" y="857232"/>
            <a:ext cx="8001056" cy="4500594"/>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6000" y="2690336"/>
            <a:ext cx="4572000" cy="1477328"/>
          </a:xfrm>
          <a:prstGeom prst="rect">
            <a:avLst/>
          </a:prstGeom>
        </p:spPr>
        <p:txBody>
          <a:bodyPr>
            <a:spAutoFit/>
          </a:bodyPr>
          <a:lstStyle/>
          <a:p>
            <a:r>
              <a:rPr lang="es-ES" dirty="0" smtClean="0"/>
              <a:t>George Washington, por miedo a ser enterrado vivo por equivocación, ordenó a los médicos que mantuvieran su cuerpo 3 días antes de ser enterrado. Y así se hizo.</a:t>
            </a:r>
            <a:br>
              <a:rPr lang="es-ES" dirty="0" smtClean="0"/>
            </a:br>
            <a:endParaRPr lang="es-ES" dirty="0"/>
          </a:p>
        </p:txBody>
      </p:sp>
      <p:pic>
        <p:nvPicPr>
          <p:cNvPr id="3074" name="Picture 2" descr="C:\Documents and Settings\Dell\Escritorio\enterrado vivo2.jpg"/>
          <p:cNvPicPr>
            <a:picLocks noChangeAspect="1" noChangeArrowheads="1"/>
          </p:cNvPicPr>
          <p:nvPr/>
        </p:nvPicPr>
        <p:blipFill>
          <a:blip r:embed="rId2"/>
          <a:srcRect/>
          <a:stretch>
            <a:fillRect/>
          </a:stretch>
        </p:blipFill>
        <p:spPr bwMode="auto">
          <a:xfrm>
            <a:off x="1214414" y="571480"/>
            <a:ext cx="6643734" cy="5946142"/>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1571604" y="1357298"/>
            <a:ext cx="6643694" cy="4286250"/>
          </a:xfrm>
          <a:prstGeom prst="rect">
            <a:avLst/>
          </a:prstGeom>
          <a:noFill/>
          <a:ln w="9525">
            <a:noFill/>
            <a:miter lim="800000"/>
            <a:headEnd/>
            <a:tailEnd/>
          </a:ln>
        </p:spPr>
      </p:pic>
      <p:sp>
        <p:nvSpPr>
          <p:cNvPr id="35844" name="Rectangle 4"/>
          <p:cNvSpPr>
            <a:spLocks noChangeArrowheads="1"/>
          </p:cNvSpPr>
          <p:nvPr/>
        </p:nvSpPr>
        <p:spPr bwMode="auto">
          <a:xfrm>
            <a:off x="1785918" y="1571612"/>
            <a:ext cx="6186494" cy="385765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35847" name="WordArt 7"/>
          <p:cNvSpPr>
            <a:spLocks noChangeArrowheads="1" noChangeShapeType="1" noTextEdit="1"/>
          </p:cNvSpPr>
          <p:nvPr/>
        </p:nvSpPr>
        <p:spPr bwMode="auto">
          <a:xfrm>
            <a:off x="1928794" y="1928802"/>
            <a:ext cx="6000792" cy="3214710"/>
          </a:xfrm>
          <a:prstGeom prst="rect">
            <a:avLst/>
          </a:prstGeom>
        </p:spPr>
        <p:txBody>
          <a:bodyPr wrap="none" fromWordArt="1">
            <a:prstTxWarp prst="textPlain">
              <a:avLst>
                <a:gd name="adj" fmla="val 51270"/>
              </a:avLst>
            </a:prstTxWarp>
          </a:bodyPr>
          <a:lstStyle/>
          <a:p>
            <a:pPr algn="ctr"/>
            <a:r>
              <a:rPr lang="es-ES" sz="4000" b="1" i="1" dirty="0" smtClean="0"/>
              <a:t>“UNA PAREJA </a:t>
            </a:r>
          </a:p>
          <a:p>
            <a:pPr algn="ctr"/>
            <a:r>
              <a:rPr lang="es-ES" sz="4000" b="1" i="1" dirty="0" smtClean="0"/>
              <a:t>ENCONTRADA EN LA FOSA</a:t>
            </a:r>
          </a:p>
          <a:p>
            <a:pPr algn="ctr"/>
            <a:r>
              <a:rPr lang="es-ES" sz="4000" b="1" i="1" dirty="0" smtClean="0"/>
              <a:t>AL PARECER </a:t>
            </a:r>
          </a:p>
          <a:p>
            <a:pPr algn="ctr"/>
            <a:r>
              <a:rPr lang="es-ES" sz="4000" b="1" i="1" dirty="0" smtClean="0"/>
              <a:t>ENTERRADOS CON VIDA ” </a:t>
            </a:r>
            <a:endParaRPr lang="es-ES" sz="4000" b="1" i="1" kern="10" dirty="0">
              <a:ln w="12700">
                <a:solidFill>
                  <a:schemeClr val="tx1"/>
                </a:solidFill>
                <a:round/>
                <a:headEnd/>
                <a:tailEnd/>
              </a:ln>
              <a:effectLst>
                <a:outerShdw dist="35921" dir="2700000" sy="50000" kx="2115830" algn="bl" rotWithShape="0">
                  <a:srgbClr val="C0C0C0">
                    <a:alpha val="80000"/>
                  </a:srgbClr>
                </a:outerShdw>
              </a:effectLst>
              <a:latin typeface="Arial" pitchFamily="34" charset="0"/>
              <a:cs typeface="Arial"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35847"/>
                                        </p:tgtEl>
                                        <p:attrNameLst>
                                          <p:attrName>style.visibility</p:attrName>
                                        </p:attrNameLst>
                                      </p:cBhvr>
                                      <p:to>
                                        <p:strVal val="visible"/>
                                      </p:to>
                                    </p:set>
                                    <p:anim calcmode="lin" valueType="num">
                                      <p:cBhvr>
                                        <p:cTn id="21" dur="5000" fill="hold"/>
                                        <p:tgtEl>
                                          <p:spTgt spid="35847"/>
                                        </p:tgtEl>
                                        <p:attrNameLst>
                                          <p:attrName>ppt_w</p:attrName>
                                        </p:attrNameLst>
                                      </p:cBhvr>
                                      <p:tavLst>
                                        <p:tav tm="0">
                                          <p:val>
                                            <p:fltVal val="0"/>
                                          </p:val>
                                        </p:tav>
                                        <p:tav tm="100000">
                                          <p:val>
                                            <p:strVal val="#ppt_w"/>
                                          </p:val>
                                        </p:tav>
                                      </p:tavLst>
                                    </p:anim>
                                    <p:anim calcmode="lin" valueType="num">
                                      <p:cBhvr>
                                        <p:cTn id="22" dur="5000" fill="hold"/>
                                        <p:tgtEl>
                                          <p:spTgt spid="358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P spid="3584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pero_que_es_el_amor_ampliacion.jpg"/>
          <p:cNvPicPr>
            <a:picLocks noChangeAspect="1" noChangeArrowheads="1"/>
          </p:cNvPicPr>
          <p:nvPr/>
        </p:nvPicPr>
        <p:blipFill>
          <a:blip r:embed="rId2"/>
          <a:srcRect/>
          <a:stretch>
            <a:fillRect/>
          </a:stretch>
        </p:blipFill>
        <p:spPr bwMode="auto">
          <a:xfrm>
            <a:off x="928662" y="928670"/>
            <a:ext cx="7620000" cy="5095875"/>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untitled.bmp"/>
          <p:cNvPicPr>
            <a:picLocks noChangeAspect="1" noChangeArrowheads="1"/>
          </p:cNvPicPr>
          <p:nvPr/>
        </p:nvPicPr>
        <p:blipFill>
          <a:blip r:embed="rId2"/>
          <a:srcRect/>
          <a:stretch>
            <a:fillRect/>
          </a:stretch>
        </p:blipFill>
        <p:spPr bwMode="auto">
          <a:xfrm rot="16200000">
            <a:off x="1735284" y="50611"/>
            <a:ext cx="5386593" cy="6999836"/>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3786190"/>
            <a:ext cx="8143932" cy="3323987"/>
          </a:xfrm>
          <a:prstGeom prst="rect">
            <a:avLst/>
          </a:prstGeom>
        </p:spPr>
        <p:txBody>
          <a:bodyPr wrap="square">
            <a:spAutoFit/>
          </a:bodyPr>
          <a:lstStyle/>
          <a:p>
            <a:pPr algn="ctr"/>
            <a:r>
              <a:rPr lang="es-ES" sz="1600" i="1" dirty="0" smtClean="0">
                <a:solidFill>
                  <a:srgbClr val="FF0000"/>
                </a:solidFill>
                <a:latin typeface="Arial Narrow" pitchFamily="34" charset="0"/>
              </a:rPr>
              <a:t>La dama fue depositada en la cripta familiar, que permaneció cerrada durante los tres años siguientes. Al expirar ese plazo se abrió para recibir un sarcófago, pero, ¡ay, qué terrible choque esperaba al marido cuando abrió personalmente la puerta! Al empujar los portones, un objeto vestido de blanco cayó rechinando en sus brazos. Era el esqueleto de su mujer con la mortaja puesta.</a:t>
            </a:r>
            <a:br>
              <a:rPr lang="es-ES" sz="1600" i="1" dirty="0" smtClean="0">
                <a:solidFill>
                  <a:srgbClr val="FF0000"/>
                </a:solidFill>
                <a:latin typeface="Arial Narrow" pitchFamily="34" charset="0"/>
              </a:rPr>
            </a:br>
            <a:r>
              <a:rPr lang="es-ES" sz="1600" i="1" dirty="0" smtClean="0">
                <a:solidFill>
                  <a:srgbClr val="FF0000"/>
                </a:solidFill>
                <a:latin typeface="Arial Narrow" pitchFamily="34" charset="0"/>
              </a:rPr>
              <a:t>Una cuidadosa investigación mostró la evidencia de que había revivido a los dos días de ser sepultada, que sus luchas dentro del ataúd habían provocado la caída de éste desde una repisa o nicho al suelo, y al romperse el féretro pudo salir de él. Apareció vacía una lámpara que accidentalmente se había dejado llena de aceite, dentro de la tumba; puede, no obstante, haberse consumido por evaporación. En los peldaños superiores de la escalera que descendía a la espantosa cripta había un trozo del ataúd, con el cual, al parecer, la mujer había intentado llamar la atención golpeando la puerta de hierro. Mientras hacía esto, probablemente se desmayó o quizás murió de puro terror, y al caer, la mortaja se enredó en alguna pieza de hierro que sobresalía hacia dentro. Allí quedó y así se pudrió, erguida.</a:t>
            </a:r>
            <a:r>
              <a:rPr lang="es-ES" dirty="0" smtClean="0"/>
              <a:t/>
            </a:r>
            <a:br>
              <a:rPr lang="es-ES" dirty="0" smtClean="0"/>
            </a:br>
            <a:endParaRPr lang="es-ES" dirty="0"/>
          </a:p>
        </p:txBody>
      </p:sp>
      <p:pic>
        <p:nvPicPr>
          <p:cNvPr id="3" name="Picture 2" descr="C:\Documents and Settings\Dell\Escritorio\1195517010_f.jpg"/>
          <p:cNvPicPr>
            <a:picLocks noChangeAspect="1" noChangeArrowheads="1"/>
          </p:cNvPicPr>
          <p:nvPr/>
        </p:nvPicPr>
        <p:blipFill>
          <a:blip r:embed="rId2"/>
          <a:srcRect/>
          <a:stretch>
            <a:fillRect/>
          </a:stretch>
        </p:blipFill>
        <p:spPr bwMode="auto">
          <a:xfrm>
            <a:off x="1357290" y="0"/>
            <a:ext cx="6350001" cy="3657600"/>
          </a:xfrm>
          <a:prstGeom prst="rect">
            <a:avLst/>
          </a:prstGeom>
          <a:noFill/>
        </p:spPr>
      </p:pic>
    </p:spTree>
  </p:cSld>
  <p:clrMapOvr>
    <a:masterClrMapping/>
  </p:clrMapOvr>
  <p:transition spd="slow" advClick="0" advTm="69000">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72066" y="2357430"/>
            <a:ext cx="3506796" cy="3970318"/>
          </a:xfrm>
          <a:prstGeom prst="rect">
            <a:avLst/>
          </a:prstGeom>
        </p:spPr>
        <p:txBody>
          <a:bodyPr wrap="square">
            <a:spAutoFit/>
          </a:bodyPr>
          <a:lstStyle/>
          <a:p>
            <a:pPr algn="ctr"/>
            <a:r>
              <a:rPr lang="es-ES" b="1" dirty="0" smtClean="0">
                <a:solidFill>
                  <a:srgbClr val="FF0000"/>
                </a:solidFill>
                <a:latin typeface="Verdana"/>
              </a:rPr>
              <a:t>Una curiosidad:</a:t>
            </a:r>
            <a:r>
              <a:rPr lang="es-ES" dirty="0" smtClean="0">
                <a:solidFill>
                  <a:srgbClr val="FF0000"/>
                </a:solidFill>
                <a:latin typeface="Verdana"/>
              </a:rPr>
              <a:t> </a:t>
            </a:r>
          </a:p>
          <a:p>
            <a:pPr algn="ctr"/>
            <a:r>
              <a:rPr lang="es-ES" dirty="0" smtClean="0">
                <a:solidFill>
                  <a:srgbClr val="FF0000"/>
                </a:solidFill>
                <a:latin typeface="Verdana"/>
              </a:rPr>
              <a:t>Se sabe que la experiencia es un grado de sabiduría. En algunos velatorios, antes de enterrar al muerto, la abuela pinchaba el pie del enfermo de Catalepsia con una aguja de coser. Si emanaba sangre de la herida, como a cualquier vivo, se le volvía a hacer exámenes médicos y se le permitía permanecer un par de días sin enterrar.</a:t>
            </a:r>
            <a:endParaRPr lang="es-ES" dirty="0">
              <a:solidFill>
                <a:srgbClr val="FF0000"/>
              </a:solidFill>
              <a:latin typeface="Verdana"/>
            </a:endParaRPr>
          </a:p>
        </p:txBody>
      </p:sp>
      <p:pic>
        <p:nvPicPr>
          <p:cNvPr id="3" name="Picture 2" descr="C:\Documents and Settings\Dell\Escritorio\enterrado-vivo.jpg"/>
          <p:cNvPicPr>
            <a:picLocks noChangeAspect="1" noChangeArrowheads="1"/>
          </p:cNvPicPr>
          <p:nvPr/>
        </p:nvPicPr>
        <p:blipFill>
          <a:blip r:embed="rId2"/>
          <a:srcRect/>
          <a:stretch>
            <a:fillRect/>
          </a:stretch>
        </p:blipFill>
        <p:spPr bwMode="auto">
          <a:xfrm>
            <a:off x="785786" y="571480"/>
            <a:ext cx="3810000" cy="5715000"/>
          </a:xfrm>
          <a:prstGeom prst="rect">
            <a:avLst/>
          </a:prstGeom>
          <a:noFill/>
        </p:spPr>
      </p:pic>
    </p:spTree>
  </p:cSld>
  <p:clrMapOvr>
    <a:masterClrMapping/>
  </p:clrMapOvr>
  <p:transition spd="slow" advClick="0" advTm="29000">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5572140"/>
            <a:ext cx="8358246" cy="1477328"/>
          </a:xfrm>
          <a:prstGeom prst="rect">
            <a:avLst/>
          </a:prstGeom>
        </p:spPr>
        <p:txBody>
          <a:bodyPr wrap="square">
            <a:spAutoFit/>
          </a:bodyPr>
          <a:lstStyle/>
          <a:p>
            <a:pPr algn="ctr"/>
            <a:r>
              <a:rPr lang="es-ES" b="1" i="1" dirty="0" smtClean="0">
                <a:solidFill>
                  <a:srgbClr val="FF0000"/>
                </a:solidFill>
                <a:latin typeface="Verdana"/>
              </a:rPr>
              <a:t>Y es que sí han habido evidencias de gente enterrada viva. Pero por supuesto, esto se ha sabido después de desenterrarlas. Después de ver las caras descompuestas de terror, de incomprensión, claustrofobia y locura.</a:t>
            </a:r>
            <a:r>
              <a:rPr lang="es-ES" dirty="0" smtClean="0">
                <a:solidFill>
                  <a:srgbClr val="FFFFFF"/>
                </a:solidFill>
                <a:latin typeface="Verdana"/>
              </a:rPr>
              <a:t/>
            </a:r>
            <a:br>
              <a:rPr lang="es-ES" dirty="0" smtClean="0">
                <a:solidFill>
                  <a:srgbClr val="FFFFFF"/>
                </a:solidFill>
                <a:latin typeface="Verdana"/>
              </a:rPr>
            </a:br>
            <a:endParaRPr lang="es-ES" dirty="0"/>
          </a:p>
        </p:txBody>
      </p:sp>
      <p:pic>
        <p:nvPicPr>
          <p:cNvPr id="3" name="Picture 2" descr="C:\Documents and Settings\Dell\Escritorio\vampiro22222_270x250.jpg"/>
          <p:cNvPicPr>
            <a:picLocks noChangeAspect="1" noChangeArrowheads="1"/>
          </p:cNvPicPr>
          <p:nvPr/>
        </p:nvPicPr>
        <p:blipFill>
          <a:blip r:embed="rId2"/>
          <a:srcRect/>
          <a:stretch>
            <a:fillRect/>
          </a:stretch>
        </p:blipFill>
        <p:spPr bwMode="auto">
          <a:xfrm>
            <a:off x="1643042" y="214290"/>
            <a:ext cx="5643602" cy="5225558"/>
          </a:xfrm>
          <a:prstGeom prst="rect">
            <a:avLst/>
          </a:prstGeom>
          <a:noFill/>
        </p:spPr>
      </p:pic>
    </p:spTree>
  </p:cSld>
  <p:clrMapOvr>
    <a:masterClrMapping/>
  </p:clrMapOvr>
  <p:transition spd="slow" advClick="0" advTm="23000">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critica-buried-entierro-prematuro[1].jpg"/>
          <p:cNvPicPr>
            <a:picLocks noChangeAspect="1" noChangeArrowheads="1"/>
          </p:cNvPicPr>
          <p:nvPr/>
        </p:nvPicPr>
        <p:blipFill>
          <a:blip r:embed="rId2"/>
          <a:srcRect/>
          <a:stretch>
            <a:fillRect/>
          </a:stretch>
        </p:blipFill>
        <p:spPr bwMode="auto">
          <a:xfrm>
            <a:off x="642910" y="500042"/>
            <a:ext cx="7997825" cy="5449887"/>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Enterrado vivo albaida del aljarafe 1.jpg"/>
          <p:cNvPicPr>
            <a:picLocks noChangeAspect="1" noChangeArrowheads="1"/>
          </p:cNvPicPr>
          <p:nvPr/>
        </p:nvPicPr>
        <p:blipFill>
          <a:blip r:embed="rId2"/>
          <a:srcRect/>
          <a:stretch>
            <a:fillRect/>
          </a:stretch>
        </p:blipFill>
        <p:spPr bwMode="auto">
          <a:xfrm>
            <a:off x="-1" y="0"/>
            <a:ext cx="9144029" cy="6858000"/>
          </a:xfrm>
          <a:prstGeom prst="rect">
            <a:avLst/>
          </a:prstGeom>
          <a:noFill/>
        </p:spPr>
      </p:pic>
      <p:sp>
        <p:nvSpPr>
          <p:cNvPr id="2" name="1 Rectángulo"/>
          <p:cNvSpPr/>
          <p:nvPr/>
        </p:nvSpPr>
        <p:spPr>
          <a:xfrm>
            <a:off x="1643042" y="2214554"/>
            <a:ext cx="6500858" cy="2308324"/>
          </a:xfrm>
          <a:prstGeom prst="rect">
            <a:avLst/>
          </a:prstGeom>
        </p:spPr>
        <p:txBody>
          <a:bodyPr wrap="square">
            <a:spAutoFit/>
          </a:bodyPr>
          <a:lstStyle/>
          <a:p>
            <a:pPr algn="ctr"/>
            <a:r>
              <a:rPr lang="es-ES" sz="4800" b="1" dirty="0" smtClean="0">
                <a:solidFill>
                  <a:srgbClr val="FF0000"/>
                </a:solidFill>
              </a:rPr>
              <a:t>Rescatan en Brasil a un hombre que fue enterrado vivo</a:t>
            </a:r>
            <a:endParaRPr lang="es-ES" sz="4800" b="1" dirty="0">
              <a:solidFill>
                <a:srgbClr val="FF0000"/>
              </a:solidFill>
            </a:endParaRPr>
          </a:p>
        </p:txBody>
      </p:sp>
    </p:spTree>
  </p:cSld>
  <p:clrMapOvr>
    <a:masterClrMapping/>
  </p:clrMapOvr>
  <p:transition spd="slow" advClick="0" advTm="12000">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2976" y="1643050"/>
            <a:ext cx="6500842" cy="4401205"/>
          </a:xfrm>
          <a:prstGeom prst="rect">
            <a:avLst/>
          </a:prstGeom>
        </p:spPr>
        <p:txBody>
          <a:bodyPr wrap="square">
            <a:spAutoFit/>
          </a:bodyPr>
          <a:lstStyle/>
          <a:p>
            <a:pPr algn="ctr"/>
            <a:endParaRPr lang="es-ES" sz="2800" dirty="0" smtClean="0">
              <a:solidFill>
                <a:srgbClr val="FF0000"/>
              </a:solidFill>
            </a:endParaRPr>
          </a:p>
          <a:p>
            <a:pPr algn="ctr"/>
            <a:r>
              <a:rPr lang="es-ES" sz="2800" dirty="0" smtClean="0">
                <a:solidFill>
                  <a:srgbClr val="FF0000"/>
                </a:solidFill>
              </a:rPr>
              <a:t>Una mujer que visitaba a sus familiares difuntos en el </a:t>
            </a:r>
            <a:r>
              <a:rPr lang="es-ES" sz="2800" b="1" dirty="0" smtClean="0">
                <a:solidFill>
                  <a:srgbClr val="FF0000"/>
                </a:solidFill>
              </a:rPr>
              <a:t>cementerio </a:t>
            </a:r>
            <a:r>
              <a:rPr lang="es-ES" sz="2800" dirty="0" smtClean="0">
                <a:solidFill>
                  <a:srgbClr val="FF0000"/>
                </a:solidFill>
              </a:rPr>
              <a:t>a las afueras de la </a:t>
            </a:r>
            <a:r>
              <a:rPr lang="es-ES" sz="2800" b="1" dirty="0" smtClean="0">
                <a:solidFill>
                  <a:srgbClr val="FF0000"/>
                </a:solidFill>
              </a:rPr>
              <a:t>ciudad brasileña de San Pablo </a:t>
            </a:r>
            <a:r>
              <a:rPr lang="es-ES" sz="2800" dirty="0" smtClean="0">
                <a:solidFill>
                  <a:srgbClr val="FF0000"/>
                </a:solidFill>
              </a:rPr>
              <a:t>se encontró con la inverosímil escena de un hombre que emergió a las brazadas de una tumba recién cavada -y rellenada- en lo que habría sido una cruel venganza.</a:t>
            </a:r>
            <a:r>
              <a:rPr lang="es-ES" sz="2800" dirty="0" smtClean="0"/>
              <a:t/>
            </a:r>
            <a:br>
              <a:rPr lang="es-ES" sz="2800" dirty="0" smtClean="0"/>
            </a:br>
            <a:endParaRPr lang="es-ES" sz="2800" dirty="0"/>
          </a:p>
        </p:txBody>
      </p:sp>
    </p:spTree>
  </p:cSld>
  <p:clrMapOvr>
    <a:masterClrMapping/>
  </p:clrMapOvr>
  <p:transition spd="slow" advClick="0" advTm="25000">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enterrado-vivo-1.jpg"/>
          <p:cNvPicPr>
            <a:picLocks noChangeAspect="1" noChangeArrowheads="1"/>
          </p:cNvPicPr>
          <p:nvPr/>
        </p:nvPicPr>
        <p:blipFill>
          <a:blip r:embed="rId2"/>
          <a:srcRect l="11250" r="14687"/>
          <a:stretch>
            <a:fillRect/>
          </a:stretch>
        </p:blipFill>
        <p:spPr bwMode="auto">
          <a:xfrm>
            <a:off x="1571604" y="500042"/>
            <a:ext cx="5643602" cy="5715001"/>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4348" y="671691"/>
            <a:ext cx="7286628" cy="5909310"/>
          </a:xfrm>
          <a:prstGeom prst="rect">
            <a:avLst/>
          </a:prstGeom>
        </p:spPr>
        <p:txBody>
          <a:bodyPr wrap="square">
            <a:spAutoFit/>
          </a:bodyPr>
          <a:lstStyle/>
          <a:p>
            <a:pPr algn="ctr"/>
            <a:r>
              <a:rPr lang="es-ES" dirty="0" smtClean="0">
                <a:solidFill>
                  <a:srgbClr val="FF0000"/>
                </a:solidFill>
              </a:rPr>
              <a:t>"Quedé petrificada del terror al ver a un hombre que debería estar muerto salir de su tumba", expresó la mujer, quien pidió no ser identificada, informó el sitio Daily Mail. "Tenía la cabeza y las manos afuera de la tierra y movía los brazos para tratar de escapar", describió la testigo.</a:t>
            </a:r>
            <a:br>
              <a:rPr lang="es-ES" dirty="0" smtClean="0">
                <a:solidFill>
                  <a:srgbClr val="FF0000"/>
                </a:solidFill>
              </a:rPr>
            </a:br>
            <a:r>
              <a:rPr lang="es-ES" dirty="0" smtClean="0">
                <a:solidFill>
                  <a:srgbClr val="FF0000"/>
                </a:solidFill>
              </a:rPr>
              <a:t/>
            </a:r>
            <a:br>
              <a:rPr lang="es-ES" dirty="0" smtClean="0">
                <a:solidFill>
                  <a:srgbClr val="FF0000"/>
                </a:solidFill>
              </a:rPr>
            </a:br>
            <a:r>
              <a:rPr lang="es-ES" dirty="0" smtClean="0">
                <a:solidFill>
                  <a:srgbClr val="FF0000"/>
                </a:solidFill>
              </a:rPr>
              <a:t>Apenas pudo salir de su asombro, la mujer recurrió a la Policía local, pero nadie acudió en su ayuda porque pensaron que se trabaja de una broma. "Me preguntaban todo el tiempo si era un chiste", agregó.</a:t>
            </a:r>
            <a:br>
              <a:rPr lang="es-ES" dirty="0" smtClean="0">
                <a:solidFill>
                  <a:srgbClr val="FF0000"/>
                </a:solidFill>
              </a:rPr>
            </a:br>
            <a:r>
              <a:rPr lang="es-ES" dirty="0" smtClean="0">
                <a:solidFill>
                  <a:srgbClr val="FF0000"/>
                </a:solidFill>
              </a:rPr>
              <a:t/>
            </a:r>
            <a:br>
              <a:rPr lang="es-ES" dirty="0" smtClean="0">
                <a:solidFill>
                  <a:srgbClr val="FF0000"/>
                </a:solidFill>
              </a:rPr>
            </a:br>
            <a:r>
              <a:rPr lang="es-ES" dirty="0" smtClean="0">
                <a:solidFill>
                  <a:srgbClr val="FF0000"/>
                </a:solidFill>
              </a:rPr>
              <a:t>Después, la mujer recurrió al servicio de emergencias que sí acudió a ayudar al hombre. Exhausto pero respirando aire fresco, el "muerto vivo" fue retirado de la tumba por sus rescatistas mientras los investigadores del caso sugirieron la hipótesis de que se trató de una venganza cruel.</a:t>
            </a:r>
            <a:br>
              <a:rPr lang="es-ES" dirty="0" smtClean="0">
                <a:solidFill>
                  <a:srgbClr val="FF0000"/>
                </a:solidFill>
              </a:rPr>
            </a:br>
            <a:r>
              <a:rPr lang="es-ES" dirty="0" smtClean="0">
                <a:solidFill>
                  <a:srgbClr val="FF0000"/>
                </a:solidFill>
              </a:rPr>
              <a:t/>
            </a:r>
            <a:br>
              <a:rPr lang="es-ES" dirty="0" smtClean="0">
                <a:solidFill>
                  <a:srgbClr val="FF0000"/>
                </a:solidFill>
              </a:rPr>
            </a:br>
            <a:r>
              <a:rPr lang="es-ES" dirty="0" smtClean="0">
                <a:solidFill>
                  <a:srgbClr val="FF0000"/>
                </a:solidFill>
              </a:rPr>
              <a:t>Al parecer, el hombre fue golpeado hasta quedar inconsciente y sus atacantes lo enterraron vivo en una tumba vacía del cementerio con la esperanza de que se quedara allí, pero sobrevivió y fue atendido en un hospital de Sao Paulo.</a:t>
            </a:r>
            <a:br>
              <a:rPr lang="es-ES" dirty="0" smtClean="0">
                <a:solidFill>
                  <a:srgbClr val="FF0000"/>
                </a:solidFill>
              </a:rPr>
            </a:br>
            <a:endParaRPr lang="es-ES" dirty="0">
              <a:solidFill>
                <a:srgbClr val="FF0000"/>
              </a:solidFill>
            </a:endParaRPr>
          </a:p>
        </p:txBody>
      </p:sp>
    </p:spTree>
  </p:cSld>
  <p:clrMapOvr>
    <a:masterClrMapping/>
  </p:clrMapOvr>
  <p:transition spd="slow" advClick="0" advTm="51000">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0003669343.jpg"/>
          <p:cNvPicPr>
            <a:picLocks noChangeAspect="1" noChangeArrowheads="1"/>
          </p:cNvPicPr>
          <p:nvPr/>
        </p:nvPicPr>
        <p:blipFill>
          <a:blip r:embed="rId2"/>
          <a:srcRect/>
          <a:stretch>
            <a:fillRect/>
          </a:stretch>
        </p:blipFill>
        <p:spPr bwMode="auto">
          <a:xfrm>
            <a:off x="857224" y="714356"/>
            <a:ext cx="7506908" cy="4929222"/>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0003669358.jpg"/>
          <p:cNvPicPr>
            <a:picLocks noChangeAspect="1" noChangeArrowheads="1"/>
          </p:cNvPicPr>
          <p:nvPr/>
        </p:nvPicPr>
        <p:blipFill>
          <a:blip r:embed="rId2"/>
          <a:srcRect/>
          <a:stretch>
            <a:fillRect/>
          </a:stretch>
        </p:blipFill>
        <p:spPr bwMode="auto">
          <a:xfrm>
            <a:off x="571472" y="857232"/>
            <a:ext cx="7888617" cy="5214974"/>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hombre enterrado vivo.jpg"/>
          <p:cNvPicPr>
            <a:picLocks noChangeAspect="1" noChangeArrowheads="1"/>
          </p:cNvPicPr>
          <p:nvPr/>
        </p:nvPicPr>
        <p:blipFill>
          <a:blip r:embed="rId2"/>
          <a:srcRect l="11202" t="6493" r="4351" b="7792"/>
          <a:stretch>
            <a:fillRect/>
          </a:stretch>
        </p:blipFill>
        <p:spPr bwMode="auto">
          <a:xfrm>
            <a:off x="857224" y="785794"/>
            <a:ext cx="7743446" cy="5214974"/>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muerto--253x180.jpg"/>
          <p:cNvPicPr>
            <a:picLocks noChangeAspect="1" noChangeArrowheads="1"/>
          </p:cNvPicPr>
          <p:nvPr/>
        </p:nvPicPr>
        <p:blipFill>
          <a:blip r:embed="rId2"/>
          <a:srcRect/>
          <a:stretch>
            <a:fillRect/>
          </a:stretch>
        </p:blipFill>
        <p:spPr bwMode="auto">
          <a:xfrm>
            <a:off x="781050" y="1101724"/>
            <a:ext cx="6785467" cy="4827605"/>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714348" y="5657671"/>
            <a:ext cx="8072494" cy="1200329"/>
          </a:xfrm>
          <a:prstGeom prst="rect">
            <a:avLst/>
          </a:prstGeom>
        </p:spPr>
        <p:txBody>
          <a:bodyPr wrap="square">
            <a:spAutoFit/>
          </a:bodyPr>
          <a:lstStyle/>
          <a:p>
            <a:pPr algn="ctr"/>
            <a:r>
              <a:rPr lang="es-ES" b="1" i="1" dirty="0" smtClean="0">
                <a:solidFill>
                  <a:srgbClr val="FF0000"/>
                </a:solidFill>
              </a:rPr>
              <a:t>George Washington, por miedo a ser enterrado vivo por equivocación, ordenó a los médicos que mantuvieran su cuerpo 3 días antes de ser enterrado. Y así se hizo.</a:t>
            </a:r>
            <a:r>
              <a:rPr lang="es-ES" dirty="0" smtClean="0">
                <a:solidFill>
                  <a:srgbClr val="FF0000"/>
                </a:solidFill>
              </a:rPr>
              <a:t/>
            </a:r>
            <a:br>
              <a:rPr lang="es-ES" dirty="0" smtClean="0">
                <a:solidFill>
                  <a:srgbClr val="FF0000"/>
                </a:solidFill>
              </a:rPr>
            </a:br>
            <a:endParaRPr lang="es-ES" dirty="0">
              <a:solidFill>
                <a:srgbClr val="FF0000"/>
              </a:solidFill>
            </a:endParaRPr>
          </a:p>
        </p:txBody>
      </p:sp>
      <p:pic>
        <p:nvPicPr>
          <p:cNvPr id="1026" name="Picture 2" descr="C:\Documents and Settings\Dell\Escritorio\Stuart-george-washington-constable-1797.jpg"/>
          <p:cNvPicPr>
            <a:picLocks noChangeAspect="1" noChangeArrowheads="1"/>
          </p:cNvPicPr>
          <p:nvPr/>
        </p:nvPicPr>
        <p:blipFill>
          <a:blip r:embed="rId2"/>
          <a:srcRect/>
          <a:stretch>
            <a:fillRect/>
          </a:stretch>
        </p:blipFill>
        <p:spPr bwMode="auto">
          <a:xfrm>
            <a:off x="2571736" y="428604"/>
            <a:ext cx="3714776" cy="4747186"/>
          </a:xfrm>
          <a:prstGeom prst="rect">
            <a:avLst/>
          </a:prstGeom>
          <a:noFill/>
        </p:spPr>
      </p:pic>
    </p:spTree>
  </p:cSld>
  <p:clrMapOvr>
    <a:masterClrMapping/>
  </p:clrMapOvr>
  <p:transition spd="slow" advClick="0" advTm="24000">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1071546"/>
            <a:ext cx="7929618" cy="5262979"/>
          </a:xfrm>
          <a:prstGeom prst="rect">
            <a:avLst/>
          </a:prstGeom>
        </p:spPr>
        <p:txBody>
          <a:bodyPr wrap="square">
            <a:spAutoFit/>
          </a:bodyPr>
          <a:lstStyle/>
          <a:p>
            <a:pPr algn="ctr"/>
            <a:r>
              <a:rPr lang="es-ES" sz="1600" i="1" dirty="0" smtClean="0">
                <a:solidFill>
                  <a:srgbClr val="FF0000"/>
                </a:solidFill>
                <a:latin typeface="Verdana"/>
              </a:rPr>
              <a:t>Los expertos piensan que se pude sufrir </a:t>
            </a:r>
            <a:r>
              <a:rPr lang="es-ES" sz="1600" b="1" i="1" dirty="0" smtClean="0">
                <a:solidFill>
                  <a:srgbClr val="FF0000"/>
                </a:solidFill>
                <a:latin typeface="Verdana"/>
              </a:rPr>
              <a:t>una de las enfermedades más cercanas a la muerte: la Catalepsia o "Muerte Aparente".</a:t>
            </a:r>
            <a:r>
              <a:rPr lang="es-ES" sz="1600" i="1" dirty="0" smtClean="0">
                <a:solidFill>
                  <a:srgbClr val="FF0000"/>
                </a:solidFill>
                <a:latin typeface="Verdana"/>
              </a:rPr>
              <a:t/>
            </a:r>
            <a:br>
              <a:rPr lang="es-ES" sz="1600" i="1" dirty="0" smtClean="0">
                <a:solidFill>
                  <a:srgbClr val="FF0000"/>
                </a:solidFill>
                <a:latin typeface="Verdana"/>
              </a:rPr>
            </a:br>
            <a:endParaRPr lang="es-ES" sz="1600" i="1" dirty="0" smtClean="0">
              <a:solidFill>
                <a:srgbClr val="FF0000"/>
              </a:solidFill>
              <a:latin typeface="Verdana"/>
            </a:endParaRPr>
          </a:p>
          <a:p>
            <a:pPr algn="ctr"/>
            <a:r>
              <a:rPr lang="es-ES" sz="1600" i="1" dirty="0" smtClean="0">
                <a:solidFill>
                  <a:srgbClr val="FF0000"/>
                </a:solidFill>
                <a:latin typeface="Verdana"/>
              </a:rPr>
              <a:t>El proceder de esta enfermedad es verdaderamente espeluznante (no se lo deseo ni al peor enemigo).</a:t>
            </a:r>
          </a:p>
          <a:p>
            <a:pPr algn="ctr"/>
            <a:endParaRPr lang="es-ES" sz="1600" i="1" dirty="0" smtClean="0">
              <a:solidFill>
                <a:srgbClr val="FF0000"/>
              </a:solidFill>
              <a:latin typeface="Verdana"/>
            </a:endParaRPr>
          </a:p>
          <a:p>
            <a:pPr algn="ctr"/>
            <a:r>
              <a:rPr lang="es-ES" sz="1600" i="1" dirty="0" smtClean="0">
                <a:solidFill>
                  <a:srgbClr val="FF0000"/>
                </a:solidFill>
                <a:latin typeface="Verdana"/>
              </a:rPr>
              <a:t>De repente, el paciente que sufre Catalepsia se paraliza. Él aun está vivo, sigue escuchando y sus ojos aun ven. Pero no se mueve, los músculos se quedan rígidos como los muertos, el corazón reduce las pulsaciones al máximo, la respiración es casi inexistente, el metabolismo baja y el cuerpo se enfría. Aparentemente está muerto y para cualquiera que no tuviera mucha experiencia, lo estaría... incluso para algunos médicos. Pero el paciente sigue oyendo y sabiendo lo que pasa a su alrededor, pero no puede moverse, tampoco puede gritar... y es testigo de como le lloran sus seres queridos, de como le introducen en el ataúd y como la oscuridad y el silencio mortal le van envolviendo.</a:t>
            </a:r>
          </a:p>
          <a:p>
            <a:pPr algn="ctr"/>
            <a:endParaRPr lang="es-ES" sz="1600" i="1" dirty="0" smtClean="0">
              <a:solidFill>
                <a:srgbClr val="FF0000"/>
              </a:solidFill>
              <a:latin typeface="Verdana"/>
            </a:endParaRPr>
          </a:p>
          <a:p>
            <a:pPr algn="ctr"/>
            <a:r>
              <a:rPr lang="es-ES" sz="1600" i="1" dirty="0" smtClean="0">
                <a:solidFill>
                  <a:srgbClr val="FF0000"/>
                </a:solidFill>
                <a:latin typeface="Verdana"/>
              </a:rPr>
              <a:t>En la mayoría de los casos el enfermo se despierta (o mejor dicho se puede mover y gritar) cuando ya está enterrado... entonces es demasiado tarde. La poca esperanza que recupera al poder moverse y gritar se desvanece cuando se da cuenta que no puede hacer nada.</a:t>
            </a:r>
            <a:endParaRPr lang="es-ES" sz="1600" i="1" dirty="0">
              <a:solidFill>
                <a:srgbClr val="FF0000"/>
              </a:solidFill>
              <a:latin typeface="Verdana"/>
            </a:endParaRPr>
          </a:p>
        </p:txBody>
      </p:sp>
    </p:spTree>
  </p:cSld>
  <p:clrMapOvr>
    <a:masterClrMapping/>
  </p:clrMapOvr>
  <p:transition spd="slow" advClick="0" advTm="63000">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enterrado-vivo-ataud-alarma.jpg"/>
          <p:cNvPicPr>
            <a:picLocks noChangeAspect="1" noChangeArrowheads="1"/>
          </p:cNvPicPr>
          <p:nvPr/>
        </p:nvPicPr>
        <p:blipFill>
          <a:blip r:embed="rId2"/>
          <a:srcRect/>
          <a:stretch>
            <a:fillRect/>
          </a:stretch>
        </p:blipFill>
        <p:spPr bwMode="auto">
          <a:xfrm>
            <a:off x="2000232" y="285728"/>
            <a:ext cx="5046018" cy="6357982"/>
          </a:xfrm>
          <a:prstGeom prst="rect">
            <a:avLst/>
          </a:prstGeom>
          <a:noFill/>
        </p:spPr>
      </p:pic>
    </p:spTree>
  </p:cSld>
  <p:clrMapOvr>
    <a:masterClrMapping/>
  </p:clrMapOvr>
  <p:transition spd="slow" advClick="0" advTm="6000">
    <p:randomBar dir="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4786322"/>
            <a:ext cx="7858180" cy="2308324"/>
          </a:xfrm>
          <a:prstGeom prst="rect">
            <a:avLst/>
          </a:prstGeom>
        </p:spPr>
        <p:txBody>
          <a:bodyPr wrap="square">
            <a:spAutoFit/>
          </a:bodyPr>
          <a:lstStyle/>
          <a:p>
            <a:pPr algn="ctr"/>
            <a:r>
              <a:rPr lang="es-ES" i="1" dirty="0" smtClean="0">
                <a:solidFill>
                  <a:srgbClr val="FF0000"/>
                </a:solidFill>
                <a:latin typeface="Verdana"/>
              </a:rPr>
              <a:t>Pero esto no fue una neurosis del primer presidente de los Estados Unidos. En España por ejemplo, no se podía enterrar a un muerto hasta pasadas las 48 horas desde su muerte y la expresión "Salvados por la campana", viene de una costumbre de la Edad Media, donde a los enterrados se les dejaba un cordel en el ataúd y si despertaban bajo tierra, podían tirar y avisar haciendo sonar una campana que comunicaba con el exterior.</a:t>
            </a:r>
            <a:r>
              <a:rPr lang="es-ES" dirty="0" smtClean="0">
                <a:solidFill>
                  <a:srgbClr val="FFFFFF"/>
                </a:solidFill>
                <a:latin typeface="Verdana"/>
              </a:rPr>
              <a:t/>
            </a:r>
            <a:br>
              <a:rPr lang="es-ES" dirty="0" smtClean="0">
                <a:solidFill>
                  <a:srgbClr val="FFFFFF"/>
                </a:solidFill>
                <a:latin typeface="Verdana"/>
              </a:rPr>
            </a:br>
            <a:endParaRPr lang="es-ES" dirty="0"/>
          </a:p>
        </p:txBody>
      </p:sp>
      <p:pic>
        <p:nvPicPr>
          <p:cNvPr id="3" name="Picture 2" descr="C:\Documents and Settings\Dell\Escritorio\enterrado vivo salvados por la campana.jpg"/>
          <p:cNvPicPr>
            <a:picLocks noChangeAspect="1" noChangeArrowheads="1"/>
          </p:cNvPicPr>
          <p:nvPr/>
        </p:nvPicPr>
        <p:blipFill>
          <a:blip r:embed="rId2"/>
          <a:srcRect/>
          <a:stretch>
            <a:fillRect/>
          </a:stretch>
        </p:blipFill>
        <p:spPr bwMode="auto">
          <a:xfrm>
            <a:off x="1357290" y="214290"/>
            <a:ext cx="6000792" cy="4477514"/>
          </a:xfrm>
          <a:prstGeom prst="rect">
            <a:avLst/>
          </a:prstGeom>
          <a:noFill/>
        </p:spPr>
      </p:pic>
    </p:spTree>
  </p:cSld>
  <p:clrMapOvr>
    <a:masterClrMapping/>
  </p:clrMapOvr>
  <p:transition spd="slow" advClick="0" advTm="37000">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4444.jpg"/>
          <p:cNvPicPr>
            <a:picLocks noChangeAspect="1" noChangeArrowheads="1"/>
          </p:cNvPicPr>
          <p:nvPr/>
        </p:nvPicPr>
        <p:blipFill>
          <a:blip r:embed="rId2"/>
          <a:srcRect/>
          <a:stretch>
            <a:fillRect/>
          </a:stretch>
        </p:blipFill>
        <p:spPr bwMode="auto">
          <a:xfrm>
            <a:off x="1214413" y="857232"/>
            <a:ext cx="6477045" cy="4857784"/>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142984"/>
            <a:ext cx="7143784" cy="5078313"/>
          </a:xfrm>
          <a:prstGeom prst="rect">
            <a:avLst/>
          </a:prstGeom>
        </p:spPr>
        <p:txBody>
          <a:bodyPr wrap="square">
            <a:spAutoFit/>
          </a:bodyPr>
          <a:lstStyle/>
          <a:p>
            <a:pPr algn="ctr"/>
            <a:r>
              <a:rPr lang="es-ES" i="1" dirty="0" smtClean="0">
                <a:solidFill>
                  <a:srgbClr val="FF0000"/>
                </a:solidFill>
              </a:rPr>
              <a:t>Para combatir estos temores, a los fabricantes de ataúdes se le ocurrió una solución: “</a:t>
            </a:r>
            <a:r>
              <a:rPr lang="es-ES" b="1" i="1" dirty="0" smtClean="0">
                <a:solidFill>
                  <a:srgbClr val="FF0000"/>
                </a:solidFill>
              </a:rPr>
              <a:t>ataúdes seguros.</a:t>
            </a:r>
            <a:r>
              <a:rPr lang="es-ES" i="1" dirty="0" smtClean="0">
                <a:solidFill>
                  <a:srgbClr val="FF0000"/>
                </a:solidFill>
              </a:rPr>
              <a:t>” Populares a finales de 1700 y en el siglo siguiente, el ataúd de seguridad solía tener una especie de vía para que las </a:t>
            </a:r>
            <a:r>
              <a:rPr lang="es-ES" b="1" i="1" dirty="0" smtClean="0">
                <a:solidFill>
                  <a:srgbClr val="FF0000"/>
                </a:solidFill>
              </a:rPr>
              <a:t>personas enterradas vivas por equivocación</a:t>
            </a:r>
            <a:r>
              <a:rPr lang="es-ES" i="1" dirty="0" smtClean="0">
                <a:solidFill>
                  <a:srgbClr val="FF0000"/>
                </a:solidFill>
              </a:rPr>
              <a:t> le notificaran a los que estaban arriba sobre el error.</a:t>
            </a:r>
          </a:p>
          <a:p>
            <a:pPr algn="ctr"/>
            <a:endParaRPr lang="es-ES" i="1" dirty="0" smtClean="0">
              <a:solidFill>
                <a:srgbClr val="FF0000"/>
              </a:solidFill>
            </a:endParaRPr>
          </a:p>
          <a:p>
            <a:pPr algn="ctr"/>
            <a:r>
              <a:rPr lang="es-ES" i="1" dirty="0" smtClean="0">
                <a:solidFill>
                  <a:srgbClr val="FF0000"/>
                </a:solidFill>
              </a:rPr>
              <a:t> Un ejemplo típico era un tubo largo y un cordón que se extendía hacia arriba desde el ataúd. </a:t>
            </a:r>
            <a:r>
              <a:rPr lang="es-ES" b="1" i="1" dirty="0" smtClean="0">
                <a:solidFill>
                  <a:srgbClr val="FF0000"/>
                </a:solidFill>
              </a:rPr>
              <a:t>En la parte superior había una campana</a:t>
            </a:r>
            <a:r>
              <a:rPr lang="es-ES" i="1" dirty="0" smtClean="0">
                <a:solidFill>
                  <a:srgbClr val="FF0000"/>
                </a:solidFill>
              </a:rPr>
              <a:t>, de modo que una persona erróneamente enterrada podía jalar la cuerda y sonar la campana, e idealmente, otros llegarían con palas para salvarlo de un horrible fin.</a:t>
            </a:r>
          </a:p>
          <a:p>
            <a:pPr algn="ctr"/>
            <a:r>
              <a:rPr lang="es-ES" i="1" dirty="0" smtClean="0">
                <a:solidFill>
                  <a:srgbClr val="FF0000"/>
                </a:solidFill>
              </a:rPr>
              <a:t> </a:t>
            </a:r>
          </a:p>
          <a:p>
            <a:pPr algn="ctr"/>
            <a:r>
              <a:rPr lang="es-ES" b="1" i="1" dirty="0" smtClean="0">
                <a:solidFill>
                  <a:srgbClr val="FF0000"/>
                </a:solidFill>
              </a:rPr>
              <a:t>Otros métodos incluían la pirotecnia, banderas, e incluso trampillas de evacuación</a:t>
            </a:r>
            <a:r>
              <a:rPr lang="es-ES" i="1" dirty="0" smtClean="0">
                <a:solidFill>
                  <a:srgbClr val="FF0000"/>
                </a:solidFill>
              </a:rPr>
              <a:t>. Uno de los primeros incluía una trampilla con una cerradura en el interior del ataúd, el cuerpo debía ser enterrado con un abrigo con la llave colocada dentro de un bolsillo interior. En realidad, hay una gran cantidad de innovación en todo el problema, y un número igualmente grande de las patentes.</a:t>
            </a:r>
            <a:endParaRPr lang="es-ES" i="1" dirty="0">
              <a:solidFill>
                <a:srgbClr val="FF0000"/>
              </a:solidFill>
            </a:endParaRPr>
          </a:p>
        </p:txBody>
      </p:sp>
    </p:spTree>
  </p:cSld>
  <p:clrMapOvr>
    <a:masterClrMapping/>
  </p:clrMapOvr>
  <p:transition spd="slow" advClick="0" advTm="54000">
    <p:randomBa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79393" y="3244334"/>
            <a:ext cx="2185214" cy="369332"/>
          </a:xfrm>
          <a:prstGeom prst="rect">
            <a:avLst/>
          </a:prstGeom>
        </p:spPr>
        <p:txBody>
          <a:bodyPr wrap="none">
            <a:spAutoFit/>
          </a:bodyPr>
          <a:lstStyle/>
          <a:p>
            <a:r>
              <a:rPr lang="es-ES" b="1" dirty="0" smtClean="0"/>
              <a:t>Enterrados vivos. </a:t>
            </a:r>
            <a:endParaRPr lang="es-ES" b="1" dirty="0"/>
          </a:p>
        </p:txBody>
      </p:sp>
      <p:pic>
        <p:nvPicPr>
          <p:cNvPr id="1026" name="Picture 2" descr="C:\Documents and Settings\Dell\Escritorio\cara miedo.JPG"/>
          <p:cNvPicPr>
            <a:picLocks noChangeAspect="1" noChangeArrowheads="1"/>
          </p:cNvPicPr>
          <p:nvPr/>
        </p:nvPicPr>
        <p:blipFill>
          <a:blip r:embed="rId2"/>
          <a:srcRect/>
          <a:stretch>
            <a:fillRect/>
          </a:stretch>
        </p:blipFill>
        <p:spPr bwMode="auto">
          <a:xfrm>
            <a:off x="1285852" y="642918"/>
            <a:ext cx="6429420" cy="5653456"/>
          </a:xfrm>
          <a:prstGeom prst="rect">
            <a:avLst/>
          </a:prstGeom>
          <a:noFill/>
        </p:spPr>
      </p:pic>
    </p:spTree>
  </p:cSld>
  <p:clrMapOvr>
    <a:masterClrMapping/>
  </p:clrMapOvr>
  <p:transition spd="slow" advClick="0" advTm="6000">
    <p:randomBar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Enterrado vivo albaida del aljarafe 1.jpg"/>
          <p:cNvPicPr>
            <a:picLocks noChangeAspect="1" noChangeArrowheads="1"/>
          </p:cNvPicPr>
          <p:nvPr/>
        </p:nvPicPr>
        <p:blipFill>
          <a:blip r:embed="rId2"/>
          <a:srcRect/>
          <a:stretch>
            <a:fillRect/>
          </a:stretch>
        </p:blipFill>
        <p:spPr bwMode="auto">
          <a:xfrm>
            <a:off x="-1" y="0"/>
            <a:ext cx="9144029" cy="6858000"/>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12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4000" decel="100000"/>
                                        <p:tgtEl>
                                          <p:spTgt spid="6">
                                            <p:txEl>
                                              <p:pRg st="0" end="0"/>
                                            </p:txEl>
                                          </p:spTgt>
                                        </p:tgtEl>
                                      </p:cBhvr>
                                    </p:animEffect>
                                    <p:anim calcmode="lin" valueType="num">
                                      <p:cBhvr>
                                        <p:cTn id="8" dur="4000" decel="100000" fill="hold"/>
                                        <p:tgtEl>
                                          <p:spTgt spid="6">
                                            <p:txEl>
                                              <p:pRg st="0" end="0"/>
                                            </p:txEl>
                                          </p:spTgt>
                                        </p:tgtEl>
                                        <p:attrNameLst>
                                          <p:attrName>style.rotation</p:attrName>
                                        </p:attrNameLst>
                                      </p:cBhvr>
                                      <p:tavLst>
                                        <p:tav tm="0">
                                          <p:val>
                                            <p:fltVal val="-90"/>
                                          </p:val>
                                        </p:tav>
                                        <p:tav tm="100000">
                                          <p:val>
                                            <p:fltVal val="0"/>
                                          </p:val>
                                        </p:tav>
                                      </p:tavLst>
                                    </p:anim>
                                    <p:anim calcmode="lin" valueType="num">
                                      <p:cBhvr>
                                        <p:cTn id="9" dur="4000" decel="100000" fill="hold"/>
                                        <p:tgtEl>
                                          <p:spTgt spid="6">
                                            <p:txEl>
                                              <p:pRg st="0" end="0"/>
                                            </p:txEl>
                                          </p:spTgt>
                                        </p:tgtEl>
                                        <p:attrNameLst>
                                          <p:attrName>ppt_x</p:attrName>
                                        </p:attrNameLst>
                                      </p:cBhvr>
                                      <p:tavLst>
                                        <p:tav tm="0">
                                          <p:val>
                                            <p:strVal val="#ppt_x+0.4"/>
                                          </p:val>
                                        </p:tav>
                                        <p:tav tm="100000">
                                          <p:val>
                                            <p:strVal val="#ppt_x-0.05"/>
                                          </p:val>
                                        </p:tav>
                                      </p:tavLst>
                                    </p:anim>
                                    <p:anim calcmode="lin" valueType="num">
                                      <p:cBhvr>
                                        <p:cTn id="10" dur="4000" decel="100000" fill="hold"/>
                                        <p:tgtEl>
                                          <p:spTgt spid="6">
                                            <p:txEl>
                                              <p:pRg st="0" end="0"/>
                                            </p:txEl>
                                          </p:spTgt>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6">
                                            <p:txEl>
                                              <p:pRg st="0" end="0"/>
                                            </p:txEl>
                                          </p:spTgt>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6">
                                            <p:txEl>
                                              <p:pRg st="0" end="0"/>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fade">
                                      <p:cBhvr>
                                        <p:cTn id="15" dur="4000" decel="100000"/>
                                        <p:tgtEl>
                                          <p:spTgt spid="6">
                                            <p:txEl>
                                              <p:pRg st="1" end="1"/>
                                            </p:txEl>
                                          </p:spTgt>
                                        </p:tgtEl>
                                      </p:cBhvr>
                                    </p:animEffect>
                                    <p:anim calcmode="lin" valueType="num">
                                      <p:cBhvr>
                                        <p:cTn id="16" dur="4000" decel="100000" fill="hold"/>
                                        <p:tgtEl>
                                          <p:spTgt spid="6">
                                            <p:txEl>
                                              <p:pRg st="1" end="1"/>
                                            </p:txEl>
                                          </p:spTgt>
                                        </p:tgtEl>
                                        <p:attrNameLst>
                                          <p:attrName>style.rotation</p:attrName>
                                        </p:attrNameLst>
                                      </p:cBhvr>
                                      <p:tavLst>
                                        <p:tav tm="0">
                                          <p:val>
                                            <p:fltVal val="-90"/>
                                          </p:val>
                                        </p:tav>
                                        <p:tav tm="100000">
                                          <p:val>
                                            <p:fltVal val="0"/>
                                          </p:val>
                                        </p:tav>
                                      </p:tavLst>
                                    </p:anim>
                                    <p:anim calcmode="lin" valueType="num">
                                      <p:cBhvr>
                                        <p:cTn id="17" dur="4000" decel="100000" fill="hold"/>
                                        <p:tgtEl>
                                          <p:spTgt spid="6">
                                            <p:txEl>
                                              <p:pRg st="1" end="1"/>
                                            </p:txEl>
                                          </p:spTgt>
                                        </p:tgtEl>
                                        <p:attrNameLst>
                                          <p:attrName>ppt_x</p:attrName>
                                        </p:attrNameLst>
                                      </p:cBhvr>
                                      <p:tavLst>
                                        <p:tav tm="0">
                                          <p:val>
                                            <p:strVal val="#ppt_x+0.4"/>
                                          </p:val>
                                        </p:tav>
                                        <p:tav tm="100000">
                                          <p:val>
                                            <p:strVal val="#ppt_x-0.05"/>
                                          </p:val>
                                        </p:tav>
                                      </p:tavLst>
                                    </p:anim>
                                    <p:anim calcmode="lin" valueType="num">
                                      <p:cBhvr>
                                        <p:cTn id="18" dur="4000" decel="100000" fill="hold"/>
                                        <p:tgtEl>
                                          <p:spTgt spid="6">
                                            <p:txEl>
                                              <p:pRg st="1" end="1"/>
                                            </p:txEl>
                                          </p:spTgt>
                                        </p:tgtEl>
                                        <p:attrNameLst>
                                          <p:attrName>ppt_y</p:attrName>
                                        </p:attrNameLst>
                                      </p:cBhvr>
                                      <p:tavLst>
                                        <p:tav tm="0">
                                          <p:val>
                                            <p:strVal val="#ppt_y-0.4"/>
                                          </p:val>
                                        </p:tav>
                                        <p:tav tm="100000">
                                          <p:val>
                                            <p:strVal val="#ppt_y+0.1"/>
                                          </p:val>
                                        </p:tav>
                                      </p:tavLst>
                                    </p:anim>
                                    <p:anim calcmode="lin" valueType="num">
                                      <p:cBhvr>
                                        <p:cTn id="19" dur="1000" accel="100000" fill="hold">
                                          <p:stCondLst>
                                            <p:cond delay="4000"/>
                                          </p:stCondLst>
                                        </p:cTn>
                                        <p:tgtEl>
                                          <p:spTgt spid="6">
                                            <p:txEl>
                                              <p:pRg st="1" end="1"/>
                                            </p:txEl>
                                          </p:spTgt>
                                        </p:tgtEl>
                                        <p:attrNameLst>
                                          <p:attrName>ppt_x</p:attrName>
                                        </p:attrNameLst>
                                      </p:cBhvr>
                                      <p:tavLst>
                                        <p:tav tm="0">
                                          <p:val>
                                            <p:strVal val="#ppt_x-0.05"/>
                                          </p:val>
                                        </p:tav>
                                        <p:tav tm="100000">
                                          <p:val>
                                            <p:strVal val="#ppt_x"/>
                                          </p:val>
                                        </p:tav>
                                      </p:tavLst>
                                    </p:anim>
                                    <p:anim calcmode="lin" valueType="num">
                                      <p:cBhvr>
                                        <p:cTn id="20" dur="1000" accel="100000" fill="hold">
                                          <p:stCondLst>
                                            <p:cond delay="4000"/>
                                          </p:stCondLst>
                                        </p:cTn>
                                        <p:tgtEl>
                                          <p:spTgt spid="6">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NTERRADOS VIVO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ENTERRADOS VIVOS</Template>
  <TotalTime>5</TotalTime>
  <Words>978</Words>
  <Application>Microsoft Office PowerPoint</Application>
  <PresentationFormat>Presentación en pantalla (4:3)</PresentationFormat>
  <Paragraphs>61</Paragraphs>
  <Slides>37</Slides>
  <Notes>0</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ENTERRADOS VIVOS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2014-01-19T21:42:27Z</dcterms:created>
  <dcterms:modified xsi:type="dcterms:W3CDTF">2014-01-19T21:47:57Z</dcterms:modified>
</cp:coreProperties>
</file>